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20"/>
  </p:notesMasterIdLst>
  <p:sldIdLst>
    <p:sldId id="343" r:id="rId5"/>
    <p:sldId id="367" r:id="rId6"/>
    <p:sldId id="3167" r:id="rId7"/>
    <p:sldId id="3168" r:id="rId8"/>
    <p:sldId id="3169" r:id="rId9"/>
    <p:sldId id="3170" r:id="rId10"/>
    <p:sldId id="3171" r:id="rId11"/>
    <p:sldId id="3172" r:id="rId12"/>
    <p:sldId id="3177" r:id="rId13"/>
    <p:sldId id="3173" r:id="rId14"/>
    <p:sldId id="3174" r:id="rId15"/>
    <p:sldId id="3175" r:id="rId16"/>
    <p:sldId id="3176" r:id="rId17"/>
    <p:sldId id="3178" r:id="rId18"/>
    <p:sldId id="3179" r:id="rId19"/>
    <p:sldId id="3180" r:id="rId20"/>
    <p:sldId id="3189" r:id="rId21"/>
    <p:sldId id="998" r:id="rId22"/>
    <p:sldId id="1200" r:id="rId23"/>
    <p:sldId id="2427" r:id="rId24"/>
    <p:sldId id="2468" r:id="rId25"/>
    <p:sldId id="506" r:id="rId26"/>
    <p:sldId id="2435" r:id="rId27"/>
    <p:sldId id="2438" r:id="rId28"/>
    <p:sldId id="3154" r:id="rId29"/>
    <p:sldId id="2439" r:id="rId30"/>
    <p:sldId id="2436" r:id="rId31"/>
    <p:sldId id="2437" r:id="rId32"/>
    <p:sldId id="3155" r:id="rId33"/>
    <p:sldId id="3158" r:id="rId34"/>
    <p:sldId id="3159" r:id="rId35"/>
    <p:sldId id="3160" r:id="rId36"/>
    <p:sldId id="3161" r:id="rId37"/>
    <p:sldId id="2469" r:id="rId38"/>
    <p:sldId id="2424" r:id="rId39"/>
    <p:sldId id="3141" r:id="rId40"/>
    <p:sldId id="2470" r:id="rId41"/>
    <p:sldId id="3142" r:id="rId42"/>
    <p:sldId id="2440" r:id="rId43"/>
    <p:sldId id="2441" r:id="rId44"/>
    <p:sldId id="2442" r:id="rId45"/>
    <p:sldId id="3181" r:id="rId46"/>
    <p:sldId id="3186" r:id="rId47"/>
    <p:sldId id="2444" r:id="rId48"/>
    <p:sldId id="2445" r:id="rId49"/>
    <p:sldId id="3143" r:id="rId50"/>
    <p:sldId id="2443" r:id="rId51"/>
    <p:sldId id="2446" r:id="rId52"/>
    <p:sldId id="3162" r:id="rId53"/>
    <p:sldId id="3182" r:id="rId54"/>
    <p:sldId id="3163" r:id="rId55"/>
    <p:sldId id="3164" r:id="rId56"/>
    <p:sldId id="3165" r:id="rId57"/>
    <p:sldId id="3166" r:id="rId58"/>
    <p:sldId id="2484" r:id="rId59"/>
    <p:sldId id="2485" r:id="rId60"/>
    <p:sldId id="2486" r:id="rId61"/>
    <p:sldId id="505" r:id="rId62"/>
    <p:sldId id="616" r:id="rId63"/>
    <p:sldId id="567" r:id="rId64"/>
    <p:sldId id="566" r:id="rId65"/>
    <p:sldId id="570" r:id="rId66"/>
    <p:sldId id="2430" r:id="rId67"/>
    <p:sldId id="571" r:id="rId68"/>
    <p:sldId id="2431" r:id="rId69"/>
    <p:sldId id="2433" r:id="rId70"/>
    <p:sldId id="2434" r:id="rId71"/>
    <p:sldId id="2487" r:id="rId72"/>
    <p:sldId id="495" r:id="rId73"/>
    <p:sldId id="496" r:id="rId74"/>
    <p:sldId id="497" r:id="rId75"/>
    <p:sldId id="3183" r:id="rId76"/>
    <p:sldId id="686" r:id="rId77"/>
    <p:sldId id="687" r:id="rId78"/>
    <p:sldId id="688" r:id="rId79"/>
    <p:sldId id="2346" r:id="rId80"/>
    <p:sldId id="2348" r:id="rId81"/>
    <p:sldId id="2349" r:id="rId82"/>
    <p:sldId id="2350" r:id="rId83"/>
    <p:sldId id="2344" r:id="rId84"/>
    <p:sldId id="2345" r:id="rId85"/>
    <p:sldId id="826" r:id="rId86"/>
    <p:sldId id="784" r:id="rId87"/>
    <p:sldId id="2488" r:id="rId88"/>
    <p:sldId id="2452" r:id="rId89"/>
    <p:sldId id="2453" r:id="rId90"/>
    <p:sldId id="2454" r:id="rId91"/>
    <p:sldId id="2455" r:id="rId92"/>
    <p:sldId id="2456" r:id="rId93"/>
    <p:sldId id="500" r:id="rId94"/>
    <p:sldId id="2457" r:id="rId95"/>
    <p:sldId id="501" r:id="rId96"/>
    <p:sldId id="502" r:id="rId97"/>
    <p:sldId id="2458" r:id="rId98"/>
    <p:sldId id="504" r:id="rId99"/>
    <p:sldId id="2459" r:id="rId100"/>
    <p:sldId id="2460" r:id="rId101"/>
    <p:sldId id="2462" r:id="rId102"/>
    <p:sldId id="2463" r:id="rId103"/>
    <p:sldId id="2464" r:id="rId104"/>
    <p:sldId id="2481" r:id="rId105"/>
    <p:sldId id="2465" r:id="rId106"/>
    <p:sldId id="3184" r:id="rId107"/>
    <p:sldId id="523" r:id="rId108"/>
    <p:sldId id="2466" r:id="rId109"/>
    <p:sldId id="522" r:id="rId110"/>
    <p:sldId id="2467" r:id="rId111"/>
    <p:sldId id="2476" r:id="rId112"/>
    <p:sldId id="3185" r:id="rId113"/>
    <p:sldId id="3188" r:id="rId114"/>
    <p:sldId id="3187" r:id="rId115"/>
    <p:sldId id="3190" r:id="rId116"/>
    <p:sldId id="350" r:id="rId117"/>
    <p:sldId id="492" r:id="rId118"/>
    <p:sldId id="352" r:id="rId1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03500"/>
    <a:srgbClr val="FD4A03"/>
    <a:srgbClr val="FF6600"/>
    <a:srgbClr val="FFDAA3"/>
    <a:srgbClr val="FAAD00"/>
    <a:srgbClr val="FFB819"/>
    <a:srgbClr val="3FA4FF"/>
    <a:srgbClr val="003C7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58" autoAdjust="0"/>
    <p:restoredTop sz="94660"/>
  </p:normalViewPr>
  <p:slideViewPr>
    <p:cSldViewPr snapToGrid="0">
      <p:cViewPr varScale="1">
        <p:scale>
          <a:sx n="122" d="100"/>
          <a:sy n="122" d="100"/>
        </p:scale>
        <p:origin x="96" y="102"/>
      </p:cViewPr>
      <p:guideLst/>
    </p:cSldViewPr>
  </p:slideViewPr>
  <p:notesTextViewPr>
    <p:cViewPr>
      <p:scale>
        <a:sx n="3" d="2"/>
        <a:sy n="3" d="2"/>
      </p:scale>
      <p:origin x="0" y="0"/>
    </p:cViewPr>
  </p:notesTextViewPr>
  <p:sorterViewPr>
    <p:cViewPr varScale="1">
      <p:scale>
        <a:sx n="1" d="1"/>
        <a:sy n="1" d="1"/>
      </p:scale>
      <p:origin x="0" y="0"/>
    </p:cViewPr>
  </p:sorterViewPr>
  <p:notesViewPr>
    <p:cSldViewPr snapToGrid="0">
      <p:cViewPr varScale="1">
        <p:scale>
          <a:sx n="93" d="100"/>
          <a:sy n="93" d="100"/>
        </p:scale>
        <p:origin x="3708" y="66"/>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slide" Target="slides/slide108.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theme" Target="theme/theme1.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tableStyles" Target="tableStyles.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notesMaster" Target="notesMasters/notesMaster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presProps" Target="presProps.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1DC698-C0BD-4705-B212-F8A4B45C969A}" type="datetimeFigureOut">
              <a:rPr lang="en-US" smtClean="0"/>
              <a:t>7/12/2023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FAF9ED-1D9C-4E96-9675-EA91184397DC}" type="slidenum">
              <a:rPr lang="en-US" smtClean="0"/>
              <a:t>‹#›</a:t>
            </a:fld>
            <a:endParaRPr lang="en-US"/>
          </a:p>
        </p:txBody>
      </p:sp>
    </p:spTree>
    <p:extLst>
      <p:ext uri="{BB962C8B-B14F-4D97-AF65-F5344CB8AC3E}">
        <p14:creationId xmlns:p14="http://schemas.microsoft.com/office/powerpoint/2010/main" val="33317335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a:extLst>
              <a:ext uri="{FF2B5EF4-FFF2-40B4-BE49-F238E27FC236}">
                <a16:creationId xmlns:a16="http://schemas.microsoft.com/office/drawing/2014/main" id="{F0BB00FF-EE20-495F-8D2F-F79F475F9AEF}"/>
              </a:ext>
            </a:extLst>
          </p:cNvPr>
          <p:cNvSpPr>
            <a:spLocks noGrp="1" noRot="1" noChangeAspect="1" noChangeArrowheads="1" noTextEdit="1"/>
          </p:cNvSpPr>
          <p:nvPr>
            <p:ph type="sldImg"/>
          </p:nvPr>
        </p:nvSpPr>
        <p:spPr>
          <a:xfrm>
            <a:off x="685800" y="1143000"/>
            <a:ext cx="5486400" cy="3086100"/>
          </a:xfrm>
          <a:ln/>
        </p:spPr>
      </p:sp>
      <p:sp>
        <p:nvSpPr>
          <p:cNvPr id="5123" name="Notes Placeholder 2">
            <a:extLst>
              <a:ext uri="{FF2B5EF4-FFF2-40B4-BE49-F238E27FC236}">
                <a16:creationId xmlns:a16="http://schemas.microsoft.com/office/drawing/2014/main" id="{337999F9-9FDB-4DDE-8E1B-C241672AE45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5124" name="Slide Number Placeholder 3">
            <a:extLst>
              <a:ext uri="{FF2B5EF4-FFF2-40B4-BE49-F238E27FC236}">
                <a16:creationId xmlns:a16="http://schemas.microsoft.com/office/drawing/2014/main" id="{92E4DAEE-95F4-48F4-802E-1478056AD15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86F109E-64F9-493B-8DD8-A3F981F4810D}" type="slidenum">
              <a:rPr lang="en-US" altLang="en-US" smtClean="0"/>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p:txBody>
          <a:bodyPr/>
          <a:lstStyle/>
          <a:p>
            <a:pPr>
              <a:defRPr/>
            </a:pPr>
            <a:fld id="{2D886C6A-9520-4F41-95A3-8E738F57CD94}" type="slidenum">
              <a:rPr lang="en-US" smtClean="0"/>
              <a:pPr>
                <a:defRPr/>
              </a:pPr>
              <a:t>10</a:t>
            </a:fld>
            <a:endParaRPr lang="en-US"/>
          </a:p>
        </p:txBody>
      </p:sp>
      <p:sp>
        <p:nvSpPr>
          <p:cNvPr id="129027" name="Rectangle 2"/>
          <p:cNvSpPr>
            <a:spLocks noGrp="1" noRot="1" noChangeAspect="1" noChangeArrowheads="1" noTextEdit="1"/>
          </p:cNvSpPr>
          <p:nvPr>
            <p:ph type="sldImg"/>
          </p:nvPr>
        </p:nvSpPr>
        <p:spPr>
          <a:xfrm>
            <a:off x="344488" y="696913"/>
            <a:ext cx="6199187" cy="3487737"/>
          </a:xfrm>
          <a:ln/>
        </p:spPr>
      </p:sp>
      <p:sp>
        <p:nvSpPr>
          <p:cNvPr id="129028"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743366508"/>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a:extLst>
              <a:ext uri="{FF2B5EF4-FFF2-40B4-BE49-F238E27FC236}">
                <a16:creationId xmlns:a16="http://schemas.microsoft.com/office/drawing/2014/main" id="{F4B88FB0-E973-4F60-818F-38405397AD31}"/>
              </a:ext>
            </a:extLst>
          </p:cNvPr>
          <p:cNvSpPr>
            <a:spLocks noGrp="1" noRot="1" noChangeAspect="1" noChangeArrowheads="1" noTextEdit="1"/>
          </p:cNvSpPr>
          <p:nvPr>
            <p:ph type="sldImg"/>
          </p:nvPr>
        </p:nvSpPr>
        <p:spPr>
          <a:xfrm>
            <a:off x="685800" y="1143000"/>
            <a:ext cx="5486400" cy="3086100"/>
          </a:xfrm>
          <a:ln/>
        </p:spPr>
      </p:sp>
      <p:sp>
        <p:nvSpPr>
          <p:cNvPr id="7171" name="Notes Placeholder 2">
            <a:extLst>
              <a:ext uri="{FF2B5EF4-FFF2-40B4-BE49-F238E27FC236}">
                <a16:creationId xmlns:a16="http://schemas.microsoft.com/office/drawing/2014/main" id="{6A34DA20-BA89-4E75-AFE1-1D4F2A32CD0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7172" name="Slide Number Placeholder 3">
            <a:extLst>
              <a:ext uri="{FF2B5EF4-FFF2-40B4-BE49-F238E27FC236}">
                <a16:creationId xmlns:a16="http://schemas.microsoft.com/office/drawing/2014/main" id="{828DA85F-EB4D-4668-9B54-281BF2C01B2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8543BA6-BB83-4EDC-AB38-6B16010E8AE0}" type="slidenum">
              <a:rPr lang="en-US" altLang="en-US" smtClean="0"/>
              <a:pPr/>
              <a:t>109</a:t>
            </a:fld>
            <a:endParaRPr lang="en-US" altLang="en-US"/>
          </a:p>
        </p:txBody>
      </p:sp>
    </p:spTree>
    <p:extLst>
      <p:ext uri="{BB962C8B-B14F-4D97-AF65-F5344CB8AC3E}">
        <p14:creationId xmlns:p14="http://schemas.microsoft.com/office/powerpoint/2010/main" val="2781027765"/>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p:txBody>
          <a:bodyPr/>
          <a:lstStyle/>
          <a:p>
            <a:pPr>
              <a:defRPr/>
            </a:pPr>
            <a:fld id="{2D886C6A-9520-4F41-95A3-8E738F57CD94}" type="slidenum">
              <a:rPr lang="en-US" smtClean="0"/>
              <a:pPr>
                <a:defRPr/>
              </a:pPr>
              <a:t>110</a:t>
            </a:fld>
            <a:endParaRPr lang="en-US"/>
          </a:p>
        </p:txBody>
      </p:sp>
      <p:sp>
        <p:nvSpPr>
          <p:cNvPr id="129027" name="Rectangle 2"/>
          <p:cNvSpPr>
            <a:spLocks noGrp="1" noRot="1" noChangeAspect="1" noChangeArrowheads="1" noTextEdit="1"/>
          </p:cNvSpPr>
          <p:nvPr>
            <p:ph type="sldImg"/>
          </p:nvPr>
        </p:nvSpPr>
        <p:spPr>
          <a:xfrm>
            <a:off x="344488" y="696913"/>
            <a:ext cx="6199187" cy="3487737"/>
          </a:xfrm>
          <a:ln/>
        </p:spPr>
      </p:sp>
      <p:sp>
        <p:nvSpPr>
          <p:cNvPr id="129028"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4265962032"/>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p:txBody>
          <a:bodyPr/>
          <a:lstStyle/>
          <a:p>
            <a:pPr>
              <a:defRPr/>
            </a:pPr>
            <a:fld id="{2D886C6A-9520-4F41-95A3-8E738F57CD94}" type="slidenum">
              <a:rPr lang="en-US" smtClean="0"/>
              <a:pPr>
                <a:defRPr/>
              </a:pPr>
              <a:t>111</a:t>
            </a:fld>
            <a:endParaRPr lang="en-US"/>
          </a:p>
        </p:txBody>
      </p:sp>
      <p:sp>
        <p:nvSpPr>
          <p:cNvPr id="129027" name="Rectangle 2"/>
          <p:cNvSpPr>
            <a:spLocks noGrp="1" noRot="1" noChangeAspect="1" noChangeArrowheads="1" noTextEdit="1"/>
          </p:cNvSpPr>
          <p:nvPr>
            <p:ph type="sldImg"/>
          </p:nvPr>
        </p:nvSpPr>
        <p:spPr>
          <a:xfrm>
            <a:off x="344488" y="696913"/>
            <a:ext cx="6199187" cy="3487737"/>
          </a:xfrm>
          <a:ln/>
        </p:spPr>
      </p:sp>
      <p:sp>
        <p:nvSpPr>
          <p:cNvPr id="129028"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4265962032"/>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a:extLst>
              <a:ext uri="{FF2B5EF4-FFF2-40B4-BE49-F238E27FC236}">
                <a16:creationId xmlns:a16="http://schemas.microsoft.com/office/drawing/2014/main" id="{F4B88FB0-E973-4F60-818F-38405397AD31}"/>
              </a:ext>
            </a:extLst>
          </p:cNvPr>
          <p:cNvSpPr>
            <a:spLocks noGrp="1" noRot="1" noChangeAspect="1" noChangeArrowheads="1" noTextEdit="1"/>
          </p:cNvSpPr>
          <p:nvPr>
            <p:ph type="sldImg"/>
          </p:nvPr>
        </p:nvSpPr>
        <p:spPr>
          <a:xfrm>
            <a:off x="685800" y="1143000"/>
            <a:ext cx="5486400" cy="3086100"/>
          </a:xfrm>
          <a:ln/>
        </p:spPr>
      </p:sp>
      <p:sp>
        <p:nvSpPr>
          <p:cNvPr id="7171" name="Notes Placeholder 2">
            <a:extLst>
              <a:ext uri="{FF2B5EF4-FFF2-40B4-BE49-F238E27FC236}">
                <a16:creationId xmlns:a16="http://schemas.microsoft.com/office/drawing/2014/main" id="{6A34DA20-BA89-4E75-AFE1-1D4F2A32CD0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7172" name="Slide Number Placeholder 3">
            <a:extLst>
              <a:ext uri="{FF2B5EF4-FFF2-40B4-BE49-F238E27FC236}">
                <a16:creationId xmlns:a16="http://schemas.microsoft.com/office/drawing/2014/main" id="{828DA85F-EB4D-4668-9B54-281BF2C01B2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8543BA6-BB83-4EDC-AB38-6B16010E8AE0}" type="slidenum">
              <a:rPr lang="en-US" altLang="en-US" smtClean="0"/>
              <a:pPr/>
              <a:t>112</a:t>
            </a:fld>
            <a:endParaRPr lang="en-US" altLang="en-US"/>
          </a:p>
        </p:txBody>
      </p:sp>
    </p:spTree>
    <p:extLst>
      <p:ext uri="{BB962C8B-B14F-4D97-AF65-F5344CB8AC3E}">
        <p14:creationId xmlns:p14="http://schemas.microsoft.com/office/powerpoint/2010/main" val="4181646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p:txBody>
          <a:bodyPr/>
          <a:lstStyle/>
          <a:p>
            <a:pPr>
              <a:defRPr/>
            </a:pPr>
            <a:fld id="{2D886C6A-9520-4F41-95A3-8E738F57CD94}" type="slidenum">
              <a:rPr lang="en-US" smtClean="0"/>
              <a:pPr>
                <a:defRPr/>
              </a:pPr>
              <a:t>11</a:t>
            </a:fld>
            <a:endParaRPr lang="en-US"/>
          </a:p>
        </p:txBody>
      </p:sp>
      <p:sp>
        <p:nvSpPr>
          <p:cNvPr id="129027" name="Rectangle 2"/>
          <p:cNvSpPr>
            <a:spLocks noGrp="1" noRot="1" noChangeAspect="1" noChangeArrowheads="1" noTextEdit="1"/>
          </p:cNvSpPr>
          <p:nvPr>
            <p:ph type="sldImg"/>
          </p:nvPr>
        </p:nvSpPr>
        <p:spPr>
          <a:xfrm>
            <a:off x="344488" y="696913"/>
            <a:ext cx="6199187" cy="3487737"/>
          </a:xfrm>
          <a:ln/>
        </p:spPr>
      </p:sp>
      <p:sp>
        <p:nvSpPr>
          <p:cNvPr id="129028"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7951429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p:txBody>
          <a:bodyPr/>
          <a:lstStyle/>
          <a:p>
            <a:pPr>
              <a:defRPr/>
            </a:pPr>
            <a:fld id="{2D886C6A-9520-4F41-95A3-8E738F57CD94}" type="slidenum">
              <a:rPr lang="en-US" smtClean="0"/>
              <a:pPr>
                <a:defRPr/>
              </a:pPr>
              <a:t>12</a:t>
            </a:fld>
            <a:endParaRPr lang="en-US"/>
          </a:p>
        </p:txBody>
      </p:sp>
      <p:sp>
        <p:nvSpPr>
          <p:cNvPr id="129027" name="Rectangle 2"/>
          <p:cNvSpPr>
            <a:spLocks noGrp="1" noRot="1" noChangeAspect="1" noChangeArrowheads="1" noTextEdit="1"/>
          </p:cNvSpPr>
          <p:nvPr>
            <p:ph type="sldImg"/>
          </p:nvPr>
        </p:nvSpPr>
        <p:spPr>
          <a:xfrm>
            <a:off x="344488" y="696913"/>
            <a:ext cx="6199187" cy="3487737"/>
          </a:xfrm>
          <a:ln/>
        </p:spPr>
      </p:sp>
      <p:sp>
        <p:nvSpPr>
          <p:cNvPr id="129028"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7068029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p:txBody>
          <a:bodyPr/>
          <a:lstStyle/>
          <a:p>
            <a:pPr>
              <a:defRPr/>
            </a:pPr>
            <a:fld id="{2D886C6A-9520-4F41-95A3-8E738F57CD94}" type="slidenum">
              <a:rPr lang="en-US" smtClean="0"/>
              <a:pPr>
                <a:defRPr/>
              </a:pPr>
              <a:t>13</a:t>
            </a:fld>
            <a:endParaRPr lang="en-US"/>
          </a:p>
        </p:txBody>
      </p:sp>
      <p:sp>
        <p:nvSpPr>
          <p:cNvPr id="129027" name="Rectangle 2"/>
          <p:cNvSpPr>
            <a:spLocks noGrp="1" noRot="1" noChangeAspect="1" noChangeArrowheads="1" noTextEdit="1"/>
          </p:cNvSpPr>
          <p:nvPr>
            <p:ph type="sldImg"/>
          </p:nvPr>
        </p:nvSpPr>
        <p:spPr>
          <a:xfrm>
            <a:off x="344488" y="696913"/>
            <a:ext cx="6199187" cy="3487737"/>
          </a:xfrm>
          <a:ln/>
        </p:spPr>
      </p:sp>
      <p:sp>
        <p:nvSpPr>
          <p:cNvPr id="129028"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41388216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p:txBody>
          <a:bodyPr/>
          <a:lstStyle/>
          <a:p>
            <a:pPr>
              <a:defRPr/>
            </a:pPr>
            <a:fld id="{2D886C6A-9520-4F41-95A3-8E738F57CD94}" type="slidenum">
              <a:rPr lang="en-US" smtClean="0"/>
              <a:pPr>
                <a:defRPr/>
              </a:pPr>
              <a:t>14</a:t>
            </a:fld>
            <a:endParaRPr lang="en-US"/>
          </a:p>
        </p:txBody>
      </p:sp>
      <p:sp>
        <p:nvSpPr>
          <p:cNvPr id="129027" name="Rectangle 2"/>
          <p:cNvSpPr>
            <a:spLocks noGrp="1" noRot="1" noChangeAspect="1" noChangeArrowheads="1" noTextEdit="1"/>
          </p:cNvSpPr>
          <p:nvPr>
            <p:ph type="sldImg"/>
          </p:nvPr>
        </p:nvSpPr>
        <p:spPr>
          <a:xfrm>
            <a:off x="344488" y="696913"/>
            <a:ext cx="6199187" cy="3487737"/>
          </a:xfrm>
          <a:ln/>
        </p:spPr>
      </p:sp>
      <p:sp>
        <p:nvSpPr>
          <p:cNvPr id="129028"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554984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p:txBody>
          <a:bodyPr/>
          <a:lstStyle/>
          <a:p>
            <a:pPr>
              <a:defRPr/>
            </a:pPr>
            <a:fld id="{2D886C6A-9520-4F41-95A3-8E738F57CD94}" type="slidenum">
              <a:rPr lang="en-US" smtClean="0"/>
              <a:pPr>
                <a:defRPr/>
              </a:pPr>
              <a:t>15</a:t>
            </a:fld>
            <a:endParaRPr lang="en-US"/>
          </a:p>
        </p:txBody>
      </p:sp>
      <p:sp>
        <p:nvSpPr>
          <p:cNvPr id="129027" name="Rectangle 2"/>
          <p:cNvSpPr>
            <a:spLocks noGrp="1" noRot="1" noChangeAspect="1" noChangeArrowheads="1" noTextEdit="1"/>
          </p:cNvSpPr>
          <p:nvPr>
            <p:ph type="sldImg"/>
          </p:nvPr>
        </p:nvSpPr>
        <p:spPr>
          <a:xfrm>
            <a:off x="344488" y="696913"/>
            <a:ext cx="6199187" cy="3487737"/>
          </a:xfrm>
          <a:ln/>
        </p:spPr>
      </p:sp>
      <p:sp>
        <p:nvSpPr>
          <p:cNvPr id="129028"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9923572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p:txBody>
          <a:bodyPr/>
          <a:lstStyle/>
          <a:p>
            <a:pPr>
              <a:defRPr/>
            </a:pPr>
            <a:fld id="{2D886C6A-9520-4F41-95A3-8E738F57CD94}" type="slidenum">
              <a:rPr lang="en-US" smtClean="0"/>
              <a:pPr>
                <a:defRPr/>
              </a:pPr>
              <a:t>16</a:t>
            </a:fld>
            <a:endParaRPr lang="en-US"/>
          </a:p>
        </p:txBody>
      </p:sp>
      <p:sp>
        <p:nvSpPr>
          <p:cNvPr id="129027" name="Rectangle 2"/>
          <p:cNvSpPr>
            <a:spLocks noGrp="1" noRot="1" noChangeAspect="1" noChangeArrowheads="1" noTextEdit="1"/>
          </p:cNvSpPr>
          <p:nvPr>
            <p:ph type="sldImg"/>
          </p:nvPr>
        </p:nvSpPr>
        <p:spPr>
          <a:xfrm>
            <a:off x="344488" y="696913"/>
            <a:ext cx="6199187" cy="3487737"/>
          </a:xfrm>
          <a:ln/>
        </p:spPr>
      </p:sp>
      <p:sp>
        <p:nvSpPr>
          <p:cNvPr id="129028"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8933124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p:txBody>
          <a:bodyPr/>
          <a:lstStyle/>
          <a:p>
            <a:pPr>
              <a:defRPr/>
            </a:pPr>
            <a:fld id="{2D886C6A-9520-4F41-95A3-8E738F57CD94}" type="slidenum">
              <a:rPr lang="en-US" smtClean="0"/>
              <a:pPr>
                <a:defRPr/>
              </a:pPr>
              <a:t>17</a:t>
            </a:fld>
            <a:endParaRPr lang="en-US"/>
          </a:p>
        </p:txBody>
      </p:sp>
      <p:sp>
        <p:nvSpPr>
          <p:cNvPr id="129027" name="Rectangle 2"/>
          <p:cNvSpPr>
            <a:spLocks noGrp="1" noRot="1" noChangeAspect="1" noChangeArrowheads="1" noTextEdit="1"/>
          </p:cNvSpPr>
          <p:nvPr>
            <p:ph type="sldImg"/>
          </p:nvPr>
        </p:nvSpPr>
        <p:spPr>
          <a:xfrm>
            <a:off x="344488" y="696913"/>
            <a:ext cx="6199187" cy="3487737"/>
          </a:xfrm>
          <a:ln/>
        </p:spPr>
      </p:sp>
      <p:sp>
        <p:nvSpPr>
          <p:cNvPr id="129028"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4875512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p:txBody>
          <a:bodyPr/>
          <a:lstStyle/>
          <a:p>
            <a:pPr>
              <a:defRPr/>
            </a:pPr>
            <a:fld id="{2D886C6A-9520-4F41-95A3-8E738F57CD94}" type="slidenum">
              <a:rPr lang="en-US" smtClean="0"/>
              <a:pPr>
                <a:defRPr/>
              </a:pPr>
              <a:t>22</a:t>
            </a:fld>
            <a:endParaRPr lang="en-US"/>
          </a:p>
        </p:txBody>
      </p:sp>
      <p:sp>
        <p:nvSpPr>
          <p:cNvPr id="129027" name="Rectangle 2"/>
          <p:cNvSpPr>
            <a:spLocks noGrp="1" noRot="1" noChangeAspect="1" noChangeArrowheads="1" noTextEdit="1"/>
          </p:cNvSpPr>
          <p:nvPr>
            <p:ph type="sldImg"/>
          </p:nvPr>
        </p:nvSpPr>
        <p:spPr>
          <a:xfrm>
            <a:off x="344488" y="696913"/>
            <a:ext cx="6199187" cy="3487737"/>
          </a:xfrm>
          <a:ln/>
        </p:spPr>
      </p:sp>
      <p:sp>
        <p:nvSpPr>
          <p:cNvPr id="129028" name="Rectangle 3"/>
          <p:cNvSpPr>
            <a:spLocks noGrp="1" noChangeArrowheads="1"/>
          </p:cNvSpPr>
          <p:nvPr>
            <p:ph type="body" idx="1"/>
          </p:nvPr>
        </p:nvSpPr>
        <p:spPr>
          <a:noFill/>
          <a:ln/>
        </p:spPr>
        <p:txBody>
          <a:bodyPr/>
          <a:lstStyle/>
          <a:p>
            <a:pPr eaLnBrk="1" hangingPunct="1"/>
            <a:r>
              <a:rPr lang="en-US" dirty="0"/>
              <a:t>Excluded from study if TG &gt;500mg/dL, CV event within 90 days, severe HF, uncontrolled BP or DM.</a:t>
            </a:r>
          </a:p>
          <a:p>
            <a:pPr eaLnBrk="1" hangingPunct="1"/>
            <a:endParaRPr lang="en-US" dirty="0"/>
          </a:p>
        </p:txBody>
      </p:sp>
    </p:spTree>
    <p:extLst>
      <p:ext uri="{BB962C8B-B14F-4D97-AF65-F5344CB8AC3E}">
        <p14:creationId xmlns:p14="http://schemas.microsoft.com/office/powerpoint/2010/main" val="12010170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p:txBody>
          <a:bodyPr/>
          <a:lstStyle/>
          <a:p>
            <a:pPr>
              <a:defRPr/>
            </a:pPr>
            <a:fld id="{2D886C6A-9520-4F41-95A3-8E738F57CD94}" type="slidenum">
              <a:rPr lang="en-US" smtClean="0"/>
              <a:pPr>
                <a:defRPr/>
              </a:pPr>
              <a:t>23</a:t>
            </a:fld>
            <a:endParaRPr lang="en-US"/>
          </a:p>
        </p:txBody>
      </p:sp>
      <p:sp>
        <p:nvSpPr>
          <p:cNvPr id="129027" name="Rectangle 2"/>
          <p:cNvSpPr>
            <a:spLocks noGrp="1" noRot="1" noChangeAspect="1" noChangeArrowheads="1" noTextEdit="1"/>
          </p:cNvSpPr>
          <p:nvPr>
            <p:ph type="sldImg"/>
          </p:nvPr>
        </p:nvSpPr>
        <p:spPr>
          <a:xfrm>
            <a:off x="344488" y="696913"/>
            <a:ext cx="6199187" cy="3487737"/>
          </a:xfrm>
          <a:ln/>
        </p:spPr>
      </p:sp>
      <p:sp>
        <p:nvSpPr>
          <p:cNvPr id="129028"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569953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a:extLst>
              <a:ext uri="{FF2B5EF4-FFF2-40B4-BE49-F238E27FC236}">
                <a16:creationId xmlns:a16="http://schemas.microsoft.com/office/drawing/2014/main" id="{F4B88FB0-E973-4F60-818F-38405397AD31}"/>
              </a:ext>
            </a:extLst>
          </p:cNvPr>
          <p:cNvSpPr>
            <a:spLocks noGrp="1" noRot="1" noChangeAspect="1" noChangeArrowheads="1" noTextEdit="1"/>
          </p:cNvSpPr>
          <p:nvPr>
            <p:ph type="sldImg"/>
          </p:nvPr>
        </p:nvSpPr>
        <p:spPr>
          <a:xfrm>
            <a:off x="685800" y="1143000"/>
            <a:ext cx="5486400" cy="3086100"/>
          </a:xfrm>
          <a:ln/>
        </p:spPr>
      </p:sp>
      <p:sp>
        <p:nvSpPr>
          <p:cNvPr id="7171" name="Notes Placeholder 2">
            <a:extLst>
              <a:ext uri="{FF2B5EF4-FFF2-40B4-BE49-F238E27FC236}">
                <a16:creationId xmlns:a16="http://schemas.microsoft.com/office/drawing/2014/main" id="{6A34DA20-BA89-4E75-AFE1-1D4F2A32CD0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7172" name="Slide Number Placeholder 3">
            <a:extLst>
              <a:ext uri="{FF2B5EF4-FFF2-40B4-BE49-F238E27FC236}">
                <a16:creationId xmlns:a16="http://schemas.microsoft.com/office/drawing/2014/main" id="{828DA85F-EB4D-4668-9B54-281BF2C01B2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8543BA6-BB83-4EDC-AB38-6B16010E8AE0}" type="slidenum">
              <a:rPr lang="en-US" altLang="en-US" smtClean="0"/>
              <a:pPr/>
              <a:t>2</a:t>
            </a:fld>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p:txBody>
          <a:bodyPr/>
          <a:lstStyle/>
          <a:p>
            <a:pPr>
              <a:defRPr/>
            </a:pPr>
            <a:fld id="{2D886C6A-9520-4F41-95A3-8E738F57CD94}" type="slidenum">
              <a:rPr lang="en-US" smtClean="0"/>
              <a:pPr>
                <a:defRPr/>
              </a:pPr>
              <a:t>24</a:t>
            </a:fld>
            <a:endParaRPr lang="en-US"/>
          </a:p>
        </p:txBody>
      </p:sp>
      <p:sp>
        <p:nvSpPr>
          <p:cNvPr id="129027" name="Rectangle 2"/>
          <p:cNvSpPr>
            <a:spLocks noGrp="1" noRot="1" noChangeAspect="1" noChangeArrowheads="1" noTextEdit="1"/>
          </p:cNvSpPr>
          <p:nvPr>
            <p:ph type="sldImg"/>
          </p:nvPr>
        </p:nvSpPr>
        <p:spPr>
          <a:xfrm>
            <a:off x="344488" y="696913"/>
            <a:ext cx="6199187" cy="3487737"/>
          </a:xfrm>
          <a:ln/>
        </p:spPr>
      </p:sp>
      <p:sp>
        <p:nvSpPr>
          <p:cNvPr id="129028"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5616768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p:txBody>
          <a:bodyPr/>
          <a:lstStyle/>
          <a:p>
            <a:pPr>
              <a:defRPr/>
            </a:pPr>
            <a:fld id="{2D886C6A-9520-4F41-95A3-8E738F57CD94}" type="slidenum">
              <a:rPr lang="en-US" smtClean="0"/>
              <a:pPr>
                <a:defRPr/>
              </a:pPr>
              <a:t>25</a:t>
            </a:fld>
            <a:endParaRPr lang="en-US"/>
          </a:p>
        </p:txBody>
      </p:sp>
      <p:sp>
        <p:nvSpPr>
          <p:cNvPr id="129027" name="Rectangle 2"/>
          <p:cNvSpPr>
            <a:spLocks noGrp="1" noRot="1" noChangeAspect="1" noChangeArrowheads="1" noTextEdit="1"/>
          </p:cNvSpPr>
          <p:nvPr>
            <p:ph type="sldImg"/>
          </p:nvPr>
        </p:nvSpPr>
        <p:spPr>
          <a:xfrm>
            <a:off x="344488" y="696913"/>
            <a:ext cx="6199187" cy="3487737"/>
          </a:xfrm>
          <a:ln/>
        </p:spPr>
      </p:sp>
      <p:sp>
        <p:nvSpPr>
          <p:cNvPr id="129028"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42916831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p:txBody>
          <a:bodyPr/>
          <a:lstStyle/>
          <a:p>
            <a:pPr>
              <a:defRPr/>
            </a:pPr>
            <a:fld id="{2D886C6A-9520-4F41-95A3-8E738F57CD94}" type="slidenum">
              <a:rPr lang="en-US" smtClean="0"/>
              <a:pPr>
                <a:defRPr/>
              </a:pPr>
              <a:t>26</a:t>
            </a:fld>
            <a:endParaRPr lang="en-US"/>
          </a:p>
        </p:txBody>
      </p:sp>
      <p:sp>
        <p:nvSpPr>
          <p:cNvPr id="129027" name="Rectangle 2"/>
          <p:cNvSpPr>
            <a:spLocks noGrp="1" noRot="1" noChangeAspect="1" noChangeArrowheads="1" noTextEdit="1"/>
          </p:cNvSpPr>
          <p:nvPr>
            <p:ph type="sldImg"/>
          </p:nvPr>
        </p:nvSpPr>
        <p:spPr>
          <a:xfrm>
            <a:off x="344488" y="696913"/>
            <a:ext cx="6199187" cy="3487737"/>
          </a:xfrm>
          <a:ln/>
        </p:spPr>
      </p:sp>
      <p:sp>
        <p:nvSpPr>
          <p:cNvPr id="129028"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5264810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p:txBody>
          <a:bodyPr/>
          <a:lstStyle/>
          <a:p>
            <a:pPr>
              <a:defRPr/>
            </a:pPr>
            <a:fld id="{2D886C6A-9520-4F41-95A3-8E738F57CD94}" type="slidenum">
              <a:rPr lang="en-US" smtClean="0"/>
              <a:pPr>
                <a:defRPr/>
              </a:pPr>
              <a:t>27</a:t>
            </a:fld>
            <a:endParaRPr lang="en-US"/>
          </a:p>
        </p:txBody>
      </p:sp>
      <p:sp>
        <p:nvSpPr>
          <p:cNvPr id="129027" name="Rectangle 2"/>
          <p:cNvSpPr>
            <a:spLocks noGrp="1" noRot="1" noChangeAspect="1" noChangeArrowheads="1" noTextEdit="1"/>
          </p:cNvSpPr>
          <p:nvPr>
            <p:ph type="sldImg"/>
          </p:nvPr>
        </p:nvSpPr>
        <p:spPr>
          <a:xfrm>
            <a:off x="344488" y="696913"/>
            <a:ext cx="6199187" cy="3487737"/>
          </a:xfrm>
          <a:ln/>
        </p:spPr>
      </p:sp>
      <p:sp>
        <p:nvSpPr>
          <p:cNvPr id="129028"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8642581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p:txBody>
          <a:bodyPr/>
          <a:lstStyle/>
          <a:p>
            <a:pPr>
              <a:defRPr/>
            </a:pPr>
            <a:fld id="{2D886C6A-9520-4F41-95A3-8E738F57CD94}" type="slidenum">
              <a:rPr lang="en-US" smtClean="0"/>
              <a:pPr>
                <a:defRPr/>
              </a:pPr>
              <a:t>28</a:t>
            </a:fld>
            <a:endParaRPr lang="en-US"/>
          </a:p>
        </p:txBody>
      </p:sp>
      <p:sp>
        <p:nvSpPr>
          <p:cNvPr id="129027" name="Rectangle 2"/>
          <p:cNvSpPr>
            <a:spLocks noGrp="1" noRot="1" noChangeAspect="1" noChangeArrowheads="1" noTextEdit="1"/>
          </p:cNvSpPr>
          <p:nvPr>
            <p:ph type="sldImg"/>
          </p:nvPr>
        </p:nvSpPr>
        <p:spPr>
          <a:xfrm>
            <a:off x="344488" y="696913"/>
            <a:ext cx="6199187" cy="3487737"/>
          </a:xfrm>
          <a:ln/>
        </p:spPr>
      </p:sp>
      <p:sp>
        <p:nvSpPr>
          <p:cNvPr id="129028"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3800297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p:txBody>
          <a:bodyPr/>
          <a:lstStyle/>
          <a:p>
            <a:pPr>
              <a:defRPr/>
            </a:pPr>
            <a:fld id="{2D886C6A-9520-4F41-95A3-8E738F57CD94}" type="slidenum">
              <a:rPr lang="en-US" smtClean="0"/>
              <a:pPr>
                <a:defRPr/>
              </a:pPr>
              <a:t>29</a:t>
            </a:fld>
            <a:endParaRPr lang="en-US"/>
          </a:p>
        </p:txBody>
      </p:sp>
      <p:sp>
        <p:nvSpPr>
          <p:cNvPr id="129027" name="Rectangle 2"/>
          <p:cNvSpPr>
            <a:spLocks noGrp="1" noRot="1" noChangeAspect="1" noChangeArrowheads="1" noTextEdit="1"/>
          </p:cNvSpPr>
          <p:nvPr>
            <p:ph type="sldImg"/>
          </p:nvPr>
        </p:nvSpPr>
        <p:spPr>
          <a:xfrm>
            <a:off x="344488" y="696913"/>
            <a:ext cx="6199187" cy="3487737"/>
          </a:xfrm>
          <a:ln/>
        </p:spPr>
      </p:sp>
      <p:sp>
        <p:nvSpPr>
          <p:cNvPr id="129028"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9198112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p:txBody>
          <a:bodyPr/>
          <a:lstStyle/>
          <a:p>
            <a:pPr>
              <a:defRPr/>
            </a:pPr>
            <a:fld id="{2D886C6A-9520-4F41-95A3-8E738F57CD94}" type="slidenum">
              <a:rPr lang="en-US" smtClean="0"/>
              <a:pPr>
                <a:defRPr/>
              </a:pPr>
              <a:t>30</a:t>
            </a:fld>
            <a:endParaRPr lang="en-US"/>
          </a:p>
        </p:txBody>
      </p:sp>
      <p:sp>
        <p:nvSpPr>
          <p:cNvPr id="129027" name="Rectangle 2"/>
          <p:cNvSpPr>
            <a:spLocks noGrp="1" noRot="1" noChangeAspect="1" noChangeArrowheads="1" noTextEdit="1"/>
          </p:cNvSpPr>
          <p:nvPr>
            <p:ph type="sldImg"/>
          </p:nvPr>
        </p:nvSpPr>
        <p:spPr>
          <a:xfrm>
            <a:off x="344488" y="696913"/>
            <a:ext cx="6199187" cy="3487737"/>
          </a:xfrm>
          <a:ln/>
        </p:spPr>
      </p:sp>
      <p:sp>
        <p:nvSpPr>
          <p:cNvPr id="129028"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4819435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p:txBody>
          <a:bodyPr/>
          <a:lstStyle/>
          <a:p>
            <a:pPr>
              <a:defRPr/>
            </a:pPr>
            <a:fld id="{2D886C6A-9520-4F41-95A3-8E738F57CD94}" type="slidenum">
              <a:rPr lang="en-US" smtClean="0"/>
              <a:pPr>
                <a:defRPr/>
              </a:pPr>
              <a:t>31</a:t>
            </a:fld>
            <a:endParaRPr lang="en-US"/>
          </a:p>
        </p:txBody>
      </p:sp>
      <p:sp>
        <p:nvSpPr>
          <p:cNvPr id="129027" name="Rectangle 2"/>
          <p:cNvSpPr>
            <a:spLocks noGrp="1" noRot="1" noChangeAspect="1" noChangeArrowheads="1" noTextEdit="1"/>
          </p:cNvSpPr>
          <p:nvPr>
            <p:ph type="sldImg"/>
          </p:nvPr>
        </p:nvSpPr>
        <p:spPr>
          <a:xfrm>
            <a:off x="344488" y="696913"/>
            <a:ext cx="6199187" cy="3487737"/>
          </a:xfrm>
          <a:ln/>
        </p:spPr>
      </p:sp>
      <p:sp>
        <p:nvSpPr>
          <p:cNvPr id="129028"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23053228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p:txBody>
          <a:bodyPr/>
          <a:lstStyle/>
          <a:p>
            <a:pPr>
              <a:defRPr/>
            </a:pPr>
            <a:fld id="{2D886C6A-9520-4F41-95A3-8E738F57CD94}" type="slidenum">
              <a:rPr lang="en-US" smtClean="0"/>
              <a:pPr>
                <a:defRPr/>
              </a:pPr>
              <a:t>32</a:t>
            </a:fld>
            <a:endParaRPr lang="en-US"/>
          </a:p>
        </p:txBody>
      </p:sp>
      <p:sp>
        <p:nvSpPr>
          <p:cNvPr id="129027" name="Rectangle 2"/>
          <p:cNvSpPr>
            <a:spLocks noGrp="1" noRot="1" noChangeAspect="1" noChangeArrowheads="1" noTextEdit="1"/>
          </p:cNvSpPr>
          <p:nvPr>
            <p:ph type="sldImg"/>
          </p:nvPr>
        </p:nvSpPr>
        <p:spPr>
          <a:xfrm>
            <a:off x="344488" y="696913"/>
            <a:ext cx="6199187" cy="3487737"/>
          </a:xfrm>
          <a:ln/>
        </p:spPr>
      </p:sp>
      <p:sp>
        <p:nvSpPr>
          <p:cNvPr id="129028"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5390205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p:txBody>
          <a:bodyPr/>
          <a:lstStyle/>
          <a:p>
            <a:pPr>
              <a:defRPr/>
            </a:pPr>
            <a:fld id="{2D886C6A-9520-4F41-95A3-8E738F57CD94}" type="slidenum">
              <a:rPr lang="en-US" smtClean="0"/>
              <a:pPr>
                <a:defRPr/>
              </a:pPr>
              <a:t>33</a:t>
            </a:fld>
            <a:endParaRPr lang="en-US"/>
          </a:p>
        </p:txBody>
      </p:sp>
      <p:sp>
        <p:nvSpPr>
          <p:cNvPr id="129027" name="Rectangle 2"/>
          <p:cNvSpPr>
            <a:spLocks noGrp="1" noRot="1" noChangeAspect="1" noChangeArrowheads="1" noTextEdit="1"/>
          </p:cNvSpPr>
          <p:nvPr>
            <p:ph type="sldImg"/>
          </p:nvPr>
        </p:nvSpPr>
        <p:spPr>
          <a:xfrm>
            <a:off x="344488" y="696913"/>
            <a:ext cx="6199187" cy="3487737"/>
          </a:xfrm>
          <a:ln/>
        </p:spPr>
      </p:sp>
      <p:sp>
        <p:nvSpPr>
          <p:cNvPr id="129028"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1738236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p:txBody>
          <a:bodyPr/>
          <a:lstStyle/>
          <a:p>
            <a:pPr>
              <a:defRPr/>
            </a:pPr>
            <a:fld id="{2D886C6A-9520-4F41-95A3-8E738F57CD94}" type="slidenum">
              <a:rPr lang="en-US" smtClean="0"/>
              <a:pPr>
                <a:defRPr/>
              </a:pPr>
              <a:t>3</a:t>
            </a:fld>
            <a:endParaRPr lang="en-US"/>
          </a:p>
        </p:txBody>
      </p:sp>
      <p:sp>
        <p:nvSpPr>
          <p:cNvPr id="129027" name="Rectangle 2"/>
          <p:cNvSpPr>
            <a:spLocks noGrp="1" noRot="1" noChangeAspect="1" noChangeArrowheads="1" noTextEdit="1"/>
          </p:cNvSpPr>
          <p:nvPr>
            <p:ph type="sldImg"/>
          </p:nvPr>
        </p:nvSpPr>
        <p:spPr>
          <a:xfrm>
            <a:off x="344488" y="696913"/>
            <a:ext cx="6199187" cy="3487737"/>
          </a:xfrm>
          <a:ln/>
        </p:spPr>
      </p:sp>
      <p:sp>
        <p:nvSpPr>
          <p:cNvPr id="129028"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42659620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a:extLst>
              <a:ext uri="{FF2B5EF4-FFF2-40B4-BE49-F238E27FC236}">
                <a16:creationId xmlns:a16="http://schemas.microsoft.com/office/drawing/2014/main" id="{F4B88FB0-E973-4F60-818F-38405397AD31}"/>
              </a:ext>
            </a:extLst>
          </p:cNvPr>
          <p:cNvSpPr>
            <a:spLocks noGrp="1" noRot="1" noChangeAspect="1" noChangeArrowheads="1" noTextEdit="1"/>
          </p:cNvSpPr>
          <p:nvPr>
            <p:ph type="sldImg"/>
          </p:nvPr>
        </p:nvSpPr>
        <p:spPr>
          <a:xfrm>
            <a:off x="685800" y="1143000"/>
            <a:ext cx="5486400" cy="3086100"/>
          </a:xfrm>
          <a:ln/>
        </p:spPr>
      </p:sp>
      <p:sp>
        <p:nvSpPr>
          <p:cNvPr id="7171" name="Notes Placeholder 2">
            <a:extLst>
              <a:ext uri="{FF2B5EF4-FFF2-40B4-BE49-F238E27FC236}">
                <a16:creationId xmlns:a16="http://schemas.microsoft.com/office/drawing/2014/main" id="{6A34DA20-BA89-4E75-AFE1-1D4F2A32CD0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7172" name="Slide Number Placeholder 3">
            <a:extLst>
              <a:ext uri="{FF2B5EF4-FFF2-40B4-BE49-F238E27FC236}">
                <a16:creationId xmlns:a16="http://schemas.microsoft.com/office/drawing/2014/main" id="{828DA85F-EB4D-4668-9B54-281BF2C01B2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8543BA6-BB83-4EDC-AB38-6B16010E8AE0}" type="slidenum">
              <a:rPr lang="en-US" altLang="en-US" smtClean="0"/>
              <a:pPr/>
              <a:t>34</a:t>
            </a:fld>
            <a:endParaRPr lang="en-US" altLang="en-US"/>
          </a:p>
        </p:txBody>
      </p:sp>
    </p:spTree>
    <p:extLst>
      <p:ext uri="{BB962C8B-B14F-4D97-AF65-F5344CB8AC3E}">
        <p14:creationId xmlns:p14="http://schemas.microsoft.com/office/powerpoint/2010/main" val="201668517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a:extLst>
              <a:ext uri="{FF2B5EF4-FFF2-40B4-BE49-F238E27FC236}">
                <a16:creationId xmlns:a16="http://schemas.microsoft.com/office/drawing/2014/main" id="{F4B88FB0-E973-4F60-818F-38405397AD31}"/>
              </a:ext>
            </a:extLst>
          </p:cNvPr>
          <p:cNvSpPr>
            <a:spLocks noGrp="1" noRot="1" noChangeAspect="1" noChangeArrowheads="1" noTextEdit="1"/>
          </p:cNvSpPr>
          <p:nvPr>
            <p:ph type="sldImg"/>
          </p:nvPr>
        </p:nvSpPr>
        <p:spPr>
          <a:xfrm>
            <a:off x="685800" y="1143000"/>
            <a:ext cx="5486400" cy="3086100"/>
          </a:xfrm>
          <a:ln/>
        </p:spPr>
      </p:sp>
      <p:sp>
        <p:nvSpPr>
          <p:cNvPr id="7171" name="Notes Placeholder 2">
            <a:extLst>
              <a:ext uri="{FF2B5EF4-FFF2-40B4-BE49-F238E27FC236}">
                <a16:creationId xmlns:a16="http://schemas.microsoft.com/office/drawing/2014/main" id="{6A34DA20-BA89-4E75-AFE1-1D4F2A32CD0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7172" name="Slide Number Placeholder 3">
            <a:extLst>
              <a:ext uri="{FF2B5EF4-FFF2-40B4-BE49-F238E27FC236}">
                <a16:creationId xmlns:a16="http://schemas.microsoft.com/office/drawing/2014/main" id="{828DA85F-EB4D-4668-9B54-281BF2C01B2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8543BA6-BB83-4EDC-AB38-6B16010E8AE0}" type="slidenum">
              <a:rPr lang="en-US" altLang="en-US" smtClean="0"/>
              <a:pPr/>
              <a:t>35</a:t>
            </a:fld>
            <a:endParaRPr lang="en-US" altLang="en-US"/>
          </a:p>
        </p:txBody>
      </p:sp>
    </p:spTree>
    <p:extLst>
      <p:ext uri="{BB962C8B-B14F-4D97-AF65-F5344CB8AC3E}">
        <p14:creationId xmlns:p14="http://schemas.microsoft.com/office/powerpoint/2010/main" val="50163724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a:extLst>
              <a:ext uri="{FF2B5EF4-FFF2-40B4-BE49-F238E27FC236}">
                <a16:creationId xmlns:a16="http://schemas.microsoft.com/office/drawing/2014/main" id="{F4B88FB0-E973-4F60-818F-38405397AD31}"/>
              </a:ext>
            </a:extLst>
          </p:cNvPr>
          <p:cNvSpPr>
            <a:spLocks noGrp="1" noRot="1" noChangeAspect="1" noChangeArrowheads="1" noTextEdit="1"/>
          </p:cNvSpPr>
          <p:nvPr>
            <p:ph type="sldImg"/>
          </p:nvPr>
        </p:nvSpPr>
        <p:spPr>
          <a:xfrm>
            <a:off x="685800" y="1143000"/>
            <a:ext cx="5486400" cy="3086100"/>
          </a:xfrm>
          <a:ln/>
        </p:spPr>
      </p:sp>
      <p:sp>
        <p:nvSpPr>
          <p:cNvPr id="7171" name="Notes Placeholder 2">
            <a:extLst>
              <a:ext uri="{FF2B5EF4-FFF2-40B4-BE49-F238E27FC236}">
                <a16:creationId xmlns:a16="http://schemas.microsoft.com/office/drawing/2014/main" id="{6A34DA20-BA89-4E75-AFE1-1D4F2A32CD0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7172" name="Slide Number Placeholder 3">
            <a:extLst>
              <a:ext uri="{FF2B5EF4-FFF2-40B4-BE49-F238E27FC236}">
                <a16:creationId xmlns:a16="http://schemas.microsoft.com/office/drawing/2014/main" id="{828DA85F-EB4D-4668-9B54-281BF2C01B2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8543BA6-BB83-4EDC-AB38-6B16010E8AE0}" type="slidenum">
              <a:rPr lang="en-US" altLang="en-US" smtClean="0"/>
              <a:pPr/>
              <a:t>37</a:t>
            </a:fld>
            <a:endParaRPr lang="en-US" altLang="en-US"/>
          </a:p>
        </p:txBody>
      </p:sp>
    </p:spTree>
    <p:extLst>
      <p:ext uri="{BB962C8B-B14F-4D97-AF65-F5344CB8AC3E}">
        <p14:creationId xmlns:p14="http://schemas.microsoft.com/office/powerpoint/2010/main" val="221318471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p:txBody>
          <a:bodyPr/>
          <a:lstStyle/>
          <a:p>
            <a:pPr>
              <a:defRPr/>
            </a:pPr>
            <a:fld id="{2D886C6A-9520-4F41-95A3-8E738F57CD94}" type="slidenum">
              <a:rPr lang="en-US" smtClean="0"/>
              <a:pPr>
                <a:defRPr/>
              </a:pPr>
              <a:t>39</a:t>
            </a:fld>
            <a:endParaRPr lang="en-US"/>
          </a:p>
        </p:txBody>
      </p:sp>
      <p:sp>
        <p:nvSpPr>
          <p:cNvPr id="129027" name="Rectangle 2"/>
          <p:cNvSpPr>
            <a:spLocks noGrp="1" noRot="1" noChangeAspect="1" noChangeArrowheads="1" noTextEdit="1"/>
          </p:cNvSpPr>
          <p:nvPr>
            <p:ph type="sldImg"/>
          </p:nvPr>
        </p:nvSpPr>
        <p:spPr>
          <a:xfrm>
            <a:off x="344488" y="696913"/>
            <a:ext cx="6199187" cy="3487737"/>
          </a:xfrm>
          <a:ln/>
        </p:spPr>
      </p:sp>
      <p:sp>
        <p:nvSpPr>
          <p:cNvPr id="129028"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6514414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p:txBody>
          <a:bodyPr/>
          <a:lstStyle/>
          <a:p>
            <a:pPr>
              <a:defRPr/>
            </a:pPr>
            <a:fld id="{2D886C6A-9520-4F41-95A3-8E738F57CD94}" type="slidenum">
              <a:rPr lang="en-US" smtClean="0"/>
              <a:pPr>
                <a:defRPr/>
              </a:pPr>
              <a:t>40</a:t>
            </a:fld>
            <a:endParaRPr lang="en-US"/>
          </a:p>
        </p:txBody>
      </p:sp>
      <p:sp>
        <p:nvSpPr>
          <p:cNvPr id="129027" name="Rectangle 2"/>
          <p:cNvSpPr>
            <a:spLocks noGrp="1" noRot="1" noChangeAspect="1" noChangeArrowheads="1" noTextEdit="1"/>
          </p:cNvSpPr>
          <p:nvPr>
            <p:ph type="sldImg"/>
          </p:nvPr>
        </p:nvSpPr>
        <p:spPr>
          <a:xfrm>
            <a:off x="344488" y="696913"/>
            <a:ext cx="6199187" cy="3487737"/>
          </a:xfrm>
          <a:ln/>
        </p:spPr>
      </p:sp>
      <p:sp>
        <p:nvSpPr>
          <p:cNvPr id="129028"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34471730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p:txBody>
          <a:bodyPr/>
          <a:lstStyle/>
          <a:p>
            <a:pPr>
              <a:defRPr/>
            </a:pPr>
            <a:fld id="{2D886C6A-9520-4F41-95A3-8E738F57CD94}" type="slidenum">
              <a:rPr lang="en-US" smtClean="0"/>
              <a:pPr>
                <a:defRPr/>
              </a:pPr>
              <a:t>41</a:t>
            </a:fld>
            <a:endParaRPr lang="en-US"/>
          </a:p>
        </p:txBody>
      </p:sp>
      <p:sp>
        <p:nvSpPr>
          <p:cNvPr id="129027" name="Rectangle 2"/>
          <p:cNvSpPr>
            <a:spLocks noGrp="1" noRot="1" noChangeAspect="1" noChangeArrowheads="1" noTextEdit="1"/>
          </p:cNvSpPr>
          <p:nvPr>
            <p:ph type="sldImg"/>
          </p:nvPr>
        </p:nvSpPr>
        <p:spPr>
          <a:xfrm>
            <a:off x="344488" y="696913"/>
            <a:ext cx="6199187" cy="3487737"/>
          </a:xfrm>
          <a:ln/>
        </p:spPr>
      </p:sp>
      <p:sp>
        <p:nvSpPr>
          <p:cNvPr id="129028"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36507820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p:txBody>
          <a:bodyPr/>
          <a:lstStyle/>
          <a:p>
            <a:pPr>
              <a:defRPr/>
            </a:pPr>
            <a:fld id="{2D886C6A-9520-4F41-95A3-8E738F57CD94}" type="slidenum">
              <a:rPr lang="en-US" smtClean="0"/>
              <a:pPr>
                <a:defRPr/>
              </a:pPr>
              <a:t>42</a:t>
            </a:fld>
            <a:endParaRPr lang="en-US"/>
          </a:p>
        </p:txBody>
      </p:sp>
      <p:sp>
        <p:nvSpPr>
          <p:cNvPr id="129027" name="Rectangle 2"/>
          <p:cNvSpPr>
            <a:spLocks noGrp="1" noRot="1" noChangeAspect="1" noChangeArrowheads="1" noTextEdit="1"/>
          </p:cNvSpPr>
          <p:nvPr>
            <p:ph type="sldImg"/>
          </p:nvPr>
        </p:nvSpPr>
        <p:spPr>
          <a:xfrm>
            <a:off x="344488" y="696913"/>
            <a:ext cx="6199187" cy="3487737"/>
          </a:xfrm>
          <a:ln/>
        </p:spPr>
      </p:sp>
      <p:sp>
        <p:nvSpPr>
          <p:cNvPr id="129028"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18077254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p:txBody>
          <a:bodyPr/>
          <a:lstStyle/>
          <a:p>
            <a:pPr>
              <a:defRPr/>
            </a:pPr>
            <a:fld id="{2D886C6A-9520-4F41-95A3-8E738F57CD94}" type="slidenum">
              <a:rPr lang="en-US" smtClean="0"/>
              <a:pPr>
                <a:defRPr/>
              </a:pPr>
              <a:t>43</a:t>
            </a:fld>
            <a:endParaRPr lang="en-US"/>
          </a:p>
        </p:txBody>
      </p:sp>
      <p:sp>
        <p:nvSpPr>
          <p:cNvPr id="129027" name="Rectangle 2"/>
          <p:cNvSpPr>
            <a:spLocks noGrp="1" noRot="1" noChangeAspect="1" noChangeArrowheads="1" noTextEdit="1"/>
          </p:cNvSpPr>
          <p:nvPr>
            <p:ph type="sldImg"/>
          </p:nvPr>
        </p:nvSpPr>
        <p:spPr>
          <a:xfrm>
            <a:off x="344488" y="696913"/>
            <a:ext cx="6199187" cy="3487737"/>
          </a:xfrm>
          <a:ln/>
        </p:spPr>
      </p:sp>
      <p:sp>
        <p:nvSpPr>
          <p:cNvPr id="129028"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88032245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p:txBody>
          <a:bodyPr/>
          <a:lstStyle/>
          <a:p>
            <a:pPr>
              <a:defRPr/>
            </a:pPr>
            <a:fld id="{2D886C6A-9520-4F41-95A3-8E738F57CD94}" type="slidenum">
              <a:rPr lang="en-US" smtClean="0"/>
              <a:pPr>
                <a:defRPr/>
              </a:pPr>
              <a:t>44</a:t>
            </a:fld>
            <a:endParaRPr lang="en-US"/>
          </a:p>
        </p:txBody>
      </p:sp>
      <p:sp>
        <p:nvSpPr>
          <p:cNvPr id="129027" name="Rectangle 2"/>
          <p:cNvSpPr>
            <a:spLocks noGrp="1" noRot="1" noChangeAspect="1" noChangeArrowheads="1" noTextEdit="1"/>
          </p:cNvSpPr>
          <p:nvPr>
            <p:ph type="sldImg"/>
          </p:nvPr>
        </p:nvSpPr>
        <p:spPr>
          <a:xfrm>
            <a:off x="344488" y="696913"/>
            <a:ext cx="6199187" cy="3487737"/>
          </a:xfrm>
          <a:ln/>
        </p:spPr>
      </p:sp>
      <p:sp>
        <p:nvSpPr>
          <p:cNvPr id="129028"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87494851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p:txBody>
          <a:bodyPr/>
          <a:lstStyle/>
          <a:p>
            <a:pPr>
              <a:defRPr/>
            </a:pPr>
            <a:fld id="{2D886C6A-9520-4F41-95A3-8E738F57CD94}" type="slidenum">
              <a:rPr lang="en-US" smtClean="0"/>
              <a:pPr>
                <a:defRPr/>
              </a:pPr>
              <a:t>45</a:t>
            </a:fld>
            <a:endParaRPr lang="en-US"/>
          </a:p>
        </p:txBody>
      </p:sp>
      <p:sp>
        <p:nvSpPr>
          <p:cNvPr id="129027" name="Rectangle 2"/>
          <p:cNvSpPr>
            <a:spLocks noGrp="1" noRot="1" noChangeAspect="1" noChangeArrowheads="1" noTextEdit="1"/>
          </p:cNvSpPr>
          <p:nvPr>
            <p:ph type="sldImg"/>
          </p:nvPr>
        </p:nvSpPr>
        <p:spPr>
          <a:xfrm>
            <a:off x="344488" y="696913"/>
            <a:ext cx="6199187" cy="3487737"/>
          </a:xfrm>
          <a:ln/>
        </p:spPr>
      </p:sp>
      <p:sp>
        <p:nvSpPr>
          <p:cNvPr id="129028"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0889021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p:txBody>
          <a:bodyPr/>
          <a:lstStyle/>
          <a:p>
            <a:pPr>
              <a:defRPr/>
            </a:pPr>
            <a:fld id="{2D886C6A-9520-4F41-95A3-8E738F57CD94}" type="slidenum">
              <a:rPr lang="en-US" smtClean="0"/>
              <a:pPr>
                <a:defRPr/>
              </a:pPr>
              <a:t>4</a:t>
            </a:fld>
            <a:endParaRPr lang="en-US"/>
          </a:p>
        </p:txBody>
      </p:sp>
      <p:sp>
        <p:nvSpPr>
          <p:cNvPr id="129027" name="Rectangle 2"/>
          <p:cNvSpPr>
            <a:spLocks noGrp="1" noRot="1" noChangeAspect="1" noChangeArrowheads="1" noTextEdit="1"/>
          </p:cNvSpPr>
          <p:nvPr>
            <p:ph type="sldImg"/>
          </p:nvPr>
        </p:nvSpPr>
        <p:spPr>
          <a:xfrm>
            <a:off x="344488" y="696913"/>
            <a:ext cx="6199187" cy="3487737"/>
          </a:xfrm>
          <a:ln/>
        </p:spPr>
      </p:sp>
      <p:sp>
        <p:nvSpPr>
          <p:cNvPr id="129028"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04178876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p:txBody>
          <a:bodyPr/>
          <a:lstStyle/>
          <a:p>
            <a:pPr>
              <a:defRPr/>
            </a:pPr>
            <a:fld id="{2D886C6A-9520-4F41-95A3-8E738F57CD94}" type="slidenum">
              <a:rPr lang="en-US" smtClean="0"/>
              <a:pPr>
                <a:defRPr/>
              </a:pPr>
              <a:t>46</a:t>
            </a:fld>
            <a:endParaRPr lang="en-US"/>
          </a:p>
        </p:txBody>
      </p:sp>
      <p:sp>
        <p:nvSpPr>
          <p:cNvPr id="129027" name="Rectangle 2"/>
          <p:cNvSpPr>
            <a:spLocks noGrp="1" noRot="1" noChangeAspect="1" noChangeArrowheads="1" noTextEdit="1"/>
          </p:cNvSpPr>
          <p:nvPr>
            <p:ph type="sldImg"/>
          </p:nvPr>
        </p:nvSpPr>
        <p:spPr>
          <a:xfrm>
            <a:off x="344488" y="696913"/>
            <a:ext cx="6199187" cy="3487737"/>
          </a:xfrm>
          <a:ln/>
        </p:spPr>
      </p:sp>
      <p:sp>
        <p:nvSpPr>
          <p:cNvPr id="129028"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69321049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p:txBody>
          <a:bodyPr/>
          <a:lstStyle/>
          <a:p>
            <a:pPr>
              <a:defRPr/>
            </a:pPr>
            <a:fld id="{2D886C6A-9520-4F41-95A3-8E738F57CD94}" type="slidenum">
              <a:rPr lang="en-US" smtClean="0"/>
              <a:pPr>
                <a:defRPr/>
              </a:pPr>
              <a:t>47</a:t>
            </a:fld>
            <a:endParaRPr lang="en-US"/>
          </a:p>
        </p:txBody>
      </p:sp>
      <p:sp>
        <p:nvSpPr>
          <p:cNvPr id="129027" name="Rectangle 2"/>
          <p:cNvSpPr>
            <a:spLocks noGrp="1" noRot="1" noChangeAspect="1" noChangeArrowheads="1" noTextEdit="1"/>
          </p:cNvSpPr>
          <p:nvPr>
            <p:ph type="sldImg"/>
          </p:nvPr>
        </p:nvSpPr>
        <p:spPr>
          <a:xfrm>
            <a:off x="344488" y="696913"/>
            <a:ext cx="6199187" cy="3487737"/>
          </a:xfrm>
          <a:ln/>
        </p:spPr>
      </p:sp>
      <p:sp>
        <p:nvSpPr>
          <p:cNvPr id="129028"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38992672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p:txBody>
          <a:bodyPr/>
          <a:lstStyle/>
          <a:p>
            <a:pPr>
              <a:defRPr/>
            </a:pPr>
            <a:fld id="{2D886C6A-9520-4F41-95A3-8E738F57CD94}" type="slidenum">
              <a:rPr lang="en-US" smtClean="0"/>
              <a:pPr>
                <a:defRPr/>
              </a:pPr>
              <a:t>48</a:t>
            </a:fld>
            <a:endParaRPr lang="en-US"/>
          </a:p>
        </p:txBody>
      </p:sp>
      <p:sp>
        <p:nvSpPr>
          <p:cNvPr id="129027" name="Rectangle 2"/>
          <p:cNvSpPr>
            <a:spLocks noGrp="1" noRot="1" noChangeAspect="1" noChangeArrowheads="1" noTextEdit="1"/>
          </p:cNvSpPr>
          <p:nvPr>
            <p:ph type="sldImg"/>
          </p:nvPr>
        </p:nvSpPr>
        <p:spPr>
          <a:xfrm>
            <a:off x="344488" y="696913"/>
            <a:ext cx="6199187" cy="3487737"/>
          </a:xfrm>
          <a:ln/>
        </p:spPr>
      </p:sp>
      <p:sp>
        <p:nvSpPr>
          <p:cNvPr id="129028"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96500408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p:txBody>
          <a:bodyPr/>
          <a:lstStyle/>
          <a:p>
            <a:pPr>
              <a:defRPr/>
            </a:pPr>
            <a:fld id="{2D886C6A-9520-4F41-95A3-8E738F57CD94}" type="slidenum">
              <a:rPr lang="en-US" smtClean="0"/>
              <a:pPr>
                <a:defRPr/>
              </a:pPr>
              <a:t>49</a:t>
            </a:fld>
            <a:endParaRPr lang="en-US"/>
          </a:p>
        </p:txBody>
      </p:sp>
      <p:sp>
        <p:nvSpPr>
          <p:cNvPr id="129027" name="Rectangle 2"/>
          <p:cNvSpPr>
            <a:spLocks noGrp="1" noRot="1" noChangeAspect="1" noChangeArrowheads="1" noTextEdit="1"/>
          </p:cNvSpPr>
          <p:nvPr>
            <p:ph type="sldImg"/>
          </p:nvPr>
        </p:nvSpPr>
        <p:spPr>
          <a:xfrm>
            <a:off x="344488" y="696913"/>
            <a:ext cx="6199187" cy="3487737"/>
          </a:xfrm>
          <a:ln/>
        </p:spPr>
      </p:sp>
      <p:sp>
        <p:nvSpPr>
          <p:cNvPr id="129028"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64191587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p:txBody>
          <a:bodyPr/>
          <a:lstStyle/>
          <a:p>
            <a:pPr>
              <a:defRPr/>
            </a:pPr>
            <a:fld id="{2D886C6A-9520-4F41-95A3-8E738F57CD94}" type="slidenum">
              <a:rPr lang="en-US" smtClean="0"/>
              <a:pPr>
                <a:defRPr/>
              </a:pPr>
              <a:t>50</a:t>
            </a:fld>
            <a:endParaRPr lang="en-US"/>
          </a:p>
        </p:txBody>
      </p:sp>
      <p:sp>
        <p:nvSpPr>
          <p:cNvPr id="129027" name="Rectangle 2"/>
          <p:cNvSpPr>
            <a:spLocks noGrp="1" noRot="1" noChangeAspect="1" noChangeArrowheads="1" noTextEdit="1"/>
          </p:cNvSpPr>
          <p:nvPr>
            <p:ph type="sldImg"/>
          </p:nvPr>
        </p:nvSpPr>
        <p:spPr>
          <a:xfrm>
            <a:off x="344488" y="696913"/>
            <a:ext cx="6199187" cy="3487737"/>
          </a:xfrm>
          <a:ln/>
        </p:spPr>
      </p:sp>
      <p:sp>
        <p:nvSpPr>
          <p:cNvPr id="129028"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96676906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p:txBody>
          <a:bodyPr/>
          <a:lstStyle/>
          <a:p>
            <a:pPr>
              <a:defRPr/>
            </a:pPr>
            <a:fld id="{2D886C6A-9520-4F41-95A3-8E738F57CD94}" type="slidenum">
              <a:rPr lang="en-US" smtClean="0"/>
              <a:pPr>
                <a:defRPr/>
              </a:pPr>
              <a:t>51</a:t>
            </a:fld>
            <a:endParaRPr lang="en-US"/>
          </a:p>
        </p:txBody>
      </p:sp>
      <p:sp>
        <p:nvSpPr>
          <p:cNvPr id="129027" name="Rectangle 2"/>
          <p:cNvSpPr>
            <a:spLocks noGrp="1" noRot="1" noChangeAspect="1" noChangeArrowheads="1" noTextEdit="1"/>
          </p:cNvSpPr>
          <p:nvPr>
            <p:ph type="sldImg"/>
          </p:nvPr>
        </p:nvSpPr>
        <p:spPr>
          <a:xfrm>
            <a:off x="344488" y="696913"/>
            <a:ext cx="6199187" cy="3487737"/>
          </a:xfrm>
          <a:ln/>
        </p:spPr>
      </p:sp>
      <p:sp>
        <p:nvSpPr>
          <p:cNvPr id="129028"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38001895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p:txBody>
          <a:bodyPr/>
          <a:lstStyle/>
          <a:p>
            <a:pPr>
              <a:defRPr/>
            </a:pPr>
            <a:fld id="{2D886C6A-9520-4F41-95A3-8E738F57CD94}" type="slidenum">
              <a:rPr lang="en-US" smtClean="0"/>
              <a:pPr>
                <a:defRPr/>
              </a:pPr>
              <a:t>52</a:t>
            </a:fld>
            <a:endParaRPr lang="en-US"/>
          </a:p>
        </p:txBody>
      </p:sp>
      <p:sp>
        <p:nvSpPr>
          <p:cNvPr id="129027" name="Rectangle 2"/>
          <p:cNvSpPr>
            <a:spLocks noGrp="1" noRot="1" noChangeAspect="1" noChangeArrowheads="1" noTextEdit="1"/>
          </p:cNvSpPr>
          <p:nvPr>
            <p:ph type="sldImg"/>
          </p:nvPr>
        </p:nvSpPr>
        <p:spPr>
          <a:xfrm>
            <a:off x="344488" y="696913"/>
            <a:ext cx="6199187" cy="3487737"/>
          </a:xfrm>
          <a:ln/>
        </p:spPr>
      </p:sp>
      <p:sp>
        <p:nvSpPr>
          <p:cNvPr id="129028"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9160717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p:txBody>
          <a:bodyPr/>
          <a:lstStyle/>
          <a:p>
            <a:pPr>
              <a:defRPr/>
            </a:pPr>
            <a:fld id="{2D886C6A-9520-4F41-95A3-8E738F57CD94}" type="slidenum">
              <a:rPr lang="en-US" smtClean="0"/>
              <a:pPr>
                <a:defRPr/>
              </a:pPr>
              <a:t>53</a:t>
            </a:fld>
            <a:endParaRPr lang="en-US"/>
          </a:p>
        </p:txBody>
      </p:sp>
      <p:sp>
        <p:nvSpPr>
          <p:cNvPr id="129027" name="Rectangle 2"/>
          <p:cNvSpPr>
            <a:spLocks noGrp="1" noRot="1" noChangeAspect="1" noChangeArrowheads="1" noTextEdit="1"/>
          </p:cNvSpPr>
          <p:nvPr>
            <p:ph type="sldImg"/>
          </p:nvPr>
        </p:nvSpPr>
        <p:spPr>
          <a:xfrm>
            <a:off x="344488" y="696913"/>
            <a:ext cx="6199187" cy="3487737"/>
          </a:xfrm>
          <a:ln/>
        </p:spPr>
      </p:sp>
      <p:sp>
        <p:nvSpPr>
          <p:cNvPr id="129028"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35619007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p:txBody>
          <a:bodyPr/>
          <a:lstStyle/>
          <a:p>
            <a:pPr>
              <a:defRPr/>
            </a:pPr>
            <a:fld id="{2D886C6A-9520-4F41-95A3-8E738F57CD94}" type="slidenum">
              <a:rPr lang="en-US" smtClean="0"/>
              <a:pPr>
                <a:defRPr/>
              </a:pPr>
              <a:t>54</a:t>
            </a:fld>
            <a:endParaRPr lang="en-US"/>
          </a:p>
        </p:txBody>
      </p:sp>
      <p:sp>
        <p:nvSpPr>
          <p:cNvPr id="129027" name="Rectangle 2"/>
          <p:cNvSpPr>
            <a:spLocks noGrp="1" noRot="1" noChangeAspect="1" noChangeArrowheads="1" noTextEdit="1"/>
          </p:cNvSpPr>
          <p:nvPr>
            <p:ph type="sldImg"/>
          </p:nvPr>
        </p:nvSpPr>
        <p:spPr>
          <a:xfrm>
            <a:off x="344488" y="696913"/>
            <a:ext cx="6199187" cy="3487737"/>
          </a:xfrm>
          <a:ln/>
        </p:spPr>
      </p:sp>
      <p:sp>
        <p:nvSpPr>
          <p:cNvPr id="129028"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28200680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a:extLst>
              <a:ext uri="{FF2B5EF4-FFF2-40B4-BE49-F238E27FC236}">
                <a16:creationId xmlns:a16="http://schemas.microsoft.com/office/drawing/2014/main" id="{F4B88FB0-E973-4F60-818F-38405397AD31}"/>
              </a:ext>
            </a:extLst>
          </p:cNvPr>
          <p:cNvSpPr>
            <a:spLocks noGrp="1" noRot="1" noChangeAspect="1" noChangeArrowheads="1" noTextEdit="1"/>
          </p:cNvSpPr>
          <p:nvPr>
            <p:ph type="sldImg"/>
          </p:nvPr>
        </p:nvSpPr>
        <p:spPr>
          <a:xfrm>
            <a:off x="685800" y="1143000"/>
            <a:ext cx="5486400" cy="3086100"/>
          </a:xfrm>
          <a:ln/>
        </p:spPr>
      </p:sp>
      <p:sp>
        <p:nvSpPr>
          <p:cNvPr id="7171" name="Notes Placeholder 2">
            <a:extLst>
              <a:ext uri="{FF2B5EF4-FFF2-40B4-BE49-F238E27FC236}">
                <a16:creationId xmlns:a16="http://schemas.microsoft.com/office/drawing/2014/main" id="{6A34DA20-BA89-4E75-AFE1-1D4F2A32CD0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7172" name="Slide Number Placeholder 3">
            <a:extLst>
              <a:ext uri="{FF2B5EF4-FFF2-40B4-BE49-F238E27FC236}">
                <a16:creationId xmlns:a16="http://schemas.microsoft.com/office/drawing/2014/main" id="{828DA85F-EB4D-4668-9B54-281BF2C01B2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8543BA6-BB83-4EDC-AB38-6B16010E8AE0}" type="slidenum">
              <a:rPr lang="en-US" altLang="en-US" smtClean="0"/>
              <a:pPr/>
              <a:t>55</a:t>
            </a:fld>
            <a:endParaRPr lang="en-US" altLang="en-US"/>
          </a:p>
        </p:txBody>
      </p:sp>
    </p:spTree>
    <p:extLst>
      <p:ext uri="{BB962C8B-B14F-4D97-AF65-F5344CB8AC3E}">
        <p14:creationId xmlns:p14="http://schemas.microsoft.com/office/powerpoint/2010/main" val="14764029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p:txBody>
          <a:bodyPr/>
          <a:lstStyle/>
          <a:p>
            <a:pPr>
              <a:defRPr/>
            </a:pPr>
            <a:fld id="{2D886C6A-9520-4F41-95A3-8E738F57CD94}" type="slidenum">
              <a:rPr lang="en-US" smtClean="0"/>
              <a:pPr>
                <a:defRPr/>
              </a:pPr>
              <a:t>5</a:t>
            </a:fld>
            <a:endParaRPr lang="en-US"/>
          </a:p>
        </p:txBody>
      </p:sp>
      <p:sp>
        <p:nvSpPr>
          <p:cNvPr id="129027" name="Rectangle 2"/>
          <p:cNvSpPr>
            <a:spLocks noGrp="1" noRot="1" noChangeAspect="1" noChangeArrowheads="1" noTextEdit="1"/>
          </p:cNvSpPr>
          <p:nvPr>
            <p:ph type="sldImg"/>
          </p:nvPr>
        </p:nvSpPr>
        <p:spPr>
          <a:xfrm>
            <a:off x="344488" y="696913"/>
            <a:ext cx="6199187" cy="3487737"/>
          </a:xfrm>
          <a:ln/>
        </p:spPr>
      </p:sp>
      <p:sp>
        <p:nvSpPr>
          <p:cNvPr id="129028"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9912409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a:extLst>
              <a:ext uri="{FF2B5EF4-FFF2-40B4-BE49-F238E27FC236}">
                <a16:creationId xmlns:a16="http://schemas.microsoft.com/office/drawing/2014/main" id="{F4B88FB0-E973-4F60-818F-38405397AD31}"/>
              </a:ext>
            </a:extLst>
          </p:cNvPr>
          <p:cNvSpPr>
            <a:spLocks noGrp="1" noRot="1" noChangeAspect="1" noChangeArrowheads="1" noTextEdit="1"/>
          </p:cNvSpPr>
          <p:nvPr>
            <p:ph type="sldImg"/>
          </p:nvPr>
        </p:nvSpPr>
        <p:spPr>
          <a:xfrm>
            <a:off x="685800" y="1143000"/>
            <a:ext cx="5486400" cy="3086100"/>
          </a:xfrm>
          <a:ln/>
        </p:spPr>
      </p:sp>
      <p:sp>
        <p:nvSpPr>
          <p:cNvPr id="7171" name="Notes Placeholder 2">
            <a:extLst>
              <a:ext uri="{FF2B5EF4-FFF2-40B4-BE49-F238E27FC236}">
                <a16:creationId xmlns:a16="http://schemas.microsoft.com/office/drawing/2014/main" id="{6A34DA20-BA89-4E75-AFE1-1D4F2A32CD0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7172" name="Slide Number Placeholder 3">
            <a:extLst>
              <a:ext uri="{FF2B5EF4-FFF2-40B4-BE49-F238E27FC236}">
                <a16:creationId xmlns:a16="http://schemas.microsoft.com/office/drawing/2014/main" id="{828DA85F-EB4D-4668-9B54-281BF2C01B2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8543BA6-BB83-4EDC-AB38-6B16010E8AE0}" type="slidenum">
              <a:rPr lang="en-US" altLang="en-US" smtClean="0"/>
              <a:pPr/>
              <a:t>56</a:t>
            </a:fld>
            <a:endParaRPr lang="en-US" altLang="en-US"/>
          </a:p>
        </p:txBody>
      </p:sp>
    </p:spTree>
    <p:extLst>
      <p:ext uri="{BB962C8B-B14F-4D97-AF65-F5344CB8AC3E}">
        <p14:creationId xmlns:p14="http://schemas.microsoft.com/office/powerpoint/2010/main" val="59116364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a:extLst>
              <a:ext uri="{FF2B5EF4-FFF2-40B4-BE49-F238E27FC236}">
                <a16:creationId xmlns:a16="http://schemas.microsoft.com/office/drawing/2014/main" id="{F4B88FB0-E973-4F60-818F-38405397AD31}"/>
              </a:ext>
            </a:extLst>
          </p:cNvPr>
          <p:cNvSpPr>
            <a:spLocks noGrp="1" noRot="1" noChangeAspect="1" noChangeArrowheads="1" noTextEdit="1"/>
          </p:cNvSpPr>
          <p:nvPr>
            <p:ph type="sldImg"/>
          </p:nvPr>
        </p:nvSpPr>
        <p:spPr>
          <a:xfrm>
            <a:off x="685800" y="1143000"/>
            <a:ext cx="5486400" cy="3086100"/>
          </a:xfrm>
          <a:ln/>
        </p:spPr>
      </p:sp>
      <p:sp>
        <p:nvSpPr>
          <p:cNvPr id="7171" name="Notes Placeholder 2">
            <a:extLst>
              <a:ext uri="{FF2B5EF4-FFF2-40B4-BE49-F238E27FC236}">
                <a16:creationId xmlns:a16="http://schemas.microsoft.com/office/drawing/2014/main" id="{6A34DA20-BA89-4E75-AFE1-1D4F2A32CD0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7172" name="Slide Number Placeholder 3">
            <a:extLst>
              <a:ext uri="{FF2B5EF4-FFF2-40B4-BE49-F238E27FC236}">
                <a16:creationId xmlns:a16="http://schemas.microsoft.com/office/drawing/2014/main" id="{828DA85F-EB4D-4668-9B54-281BF2C01B2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8543BA6-BB83-4EDC-AB38-6B16010E8AE0}" type="slidenum">
              <a:rPr lang="en-US" altLang="en-US" smtClean="0"/>
              <a:pPr/>
              <a:t>57</a:t>
            </a:fld>
            <a:endParaRPr lang="en-US" altLang="en-US"/>
          </a:p>
        </p:txBody>
      </p:sp>
    </p:spTree>
    <p:extLst>
      <p:ext uri="{BB962C8B-B14F-4D97-AF65-F5344CB8AC3E}">
        <p14:creationId xmlns:p14="http://schemas.microsoft.com/office/powerpoint/2010/main" val="142887019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p:txBody>
          <a:bodyPr/>
          <a:lstStyle/>
          <a:p>
            <a:pPr>
              <a:defRPr/>
            </a:pPr>
            <a:fld id="{2D886C6A-9520-4F41-95A3-8E738F57CD94}" type="slidenum">
              <a:rPr lang="en-US" smtClean="0"/>
              <a:pPr>
                <a:defRPr/>
              </a:pPr>
              <a:t>58</a:t>
            </a:fld>
            <a:endParaRPr lang="en-US"/>
          </a:p>
        </p:txBody>
      </p:sp>
      <p:sp>
        <p:nvSpPr>
          <p:cNvPr id="129027" name="Rectangle 2"/>
          <p:cNvSpPr>
            <a:spLocks noGrp="1" noRot="1" noChangeAspect="1" noChangeArrowheads="1" noTextEdit="1"/>
          </p:cNvSpPr>
          <p:nvPr>
            <p:ph type="sldImg"/>
          </p:nvPr>
        </p:nvSpPr>
        <p:spPr>
          <a:xfrm>
            <a:off x="344488" y="696913"/>
            <a:ext cx="6199187" cy="3487737"/>
          </a:xfrm>
          <a:ln/>
        </p:spPr>
      </p:sp>
      <p:sp>
        <p:nvSpPr>
          <p:cNvPr id="129028"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412603702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p:txBody>
          <a:bodyPr/>
          <a:lstStyle/>
          <a:p>
            <a:pPr>
              <a:defRPr/>
            </a:pPr>
            <a:fld id="{2D886C6A-9520-4F41-95A3-8E738F57CD94}" type="slidenum">
              <a:rPr lang="en-US" smtClean="0"/>
              <a:pPr>
                <a:defRPr/>
              </a:pPr>
              <a:t>59</a:t>
            </a:fld>
            <a:endParaRPr lang="en-US"/>
          </a:p>
        </p:txBody>
      </p:sp>
      <p:sp>
        <p:nvSpPr>
          <p:cNvPr id="129027" name="Rectangle 2"/>
          <p:cNvSpPr>
            <a:spLocks noGrp="1" noRot="1" noChangeAspect="1" noChangeArrowheads="1" noTextEdit="1"/>
          </p:cNvSpPr>
          <p:nvPr>
            <p:ph type="sldImg"/>
          </p:nvPr>
        </p:nvSpPr>
        <p:spPr>
          <a:xfrm>
            <a:off x="344488" y="696913"/>
            <a:ext cx="6199187" cy="3487737"/>
          </a:xfrm>
          <a:ln/>
        </p:spPr>
      </p:sp>
      <p:sp>
        <p:nvSpPr>
          <p:cNvPr id="129028"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30442113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p:txBody>
          <a:bodyPr/>
          <a:lstStyle/>
          <a:p>
            <a:pPr>
              <a:defRPr/>
            </a:pPr>
            <a:fld id="{2D886C6A-9520-4F41-95A3-8E738F57CD94}" type="slidenum">
              <a:rPr lang="en-US" smtClean="0"/>
              <a:pPr>
                <a:defRPr/>
              </a:pPr>
              <a:t>60</a:t>
            </a:fld>
            <a:endParaRPr lang="en-US"/>
          </a:p>
        </p:txBody>
      </p:sp>
      <p:sp>
        <p:nvSpPr>
          <p:cNvPr id="129027" name="Rectangle 2"/>
          <p:cNvSpPr>
            <a:spLocks noGrp="1" noRot="1" noChangeAspect="1" noChangeArrowheads="1" noTextEdit="1"/>
          </p:cNvSpPr>
          <p:nvPr>
            <p:ph type="sldImg"/>
          </p:nvPr>
        </p:nvSpPr>
        <p:spPr>
          <a:xfrm>
            <a:off x="344488" y="696913"/>
            <a:ext cx="6199187" cy="3487737"/>
          </a:xfrm>
          <a:ln/>
        </p:spPr>
      </p:sp>
      <p:sp>
        <p:nvSpPr>
          <p:cNvPr id="129028"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21399791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p:txBody>
          <a:bodyPr/>
          <a:lstStyle/>
          <a:p>
            <a:pPr>
              <a:defRPr/>
            </a:pPr>
            <a:fld id="{2D886C6A-9520-4F41-95A3-8E738F57CD94}" type="slidenum">
              <a:rPr lang="en-US" smtClean="0"/>
              <a:pPr>
                <a:defRPr/>
              </a:pPr>
              <a:t>61</a:t>
            </a:fld>
            <a:endParaRPr lang="en-US"/>
          </a:p>
        </p:txBody>
      </p:sp>
      <p:sp>
        <p:nvSpPr>
          <p:cNvPr id="129027" name="Rectangle 2"/>
          <p:cNvSpPr>
            <a:spLocks noGrp="1" noRot="1" noChangeAspect="1" noChangeArrowheads="1" noTextEdit="1"/>
          </p:cNvSpPr>
          <p:nvPr>
            <p:ph type="sldImg"/>
          </p:nvPr>
        </p:nvSpPr>
        <p:spPr>
          <a:xfrm>
            <a:off x="344488" y="696913"/>
            <a:ext cx="6199187" cy="3487737"/>
          </a:xfrm>
          <a:ln/>
        </p:spPr>
      </p:sp>
      <p:sp>
        <p:nvSpPr>
          <p:cNvPr id="129028"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426596203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p:txBody>
          <a:bodyPr/>
          <a:lstStyle/>
          <a:p>
            <a:pPr>
              <a:defRPr/>
            </a:pPr>
            <a:fld id="{2D886C6A-9520-4F41-95A3-8E738F57CD94}" type="slidenum">
              <a:rPr lang="en-US" smtClean="0"/>
              <a:pPr>
                <a:defRPr/>
              </a:pPr>
              <a:t>62</a:t>
            </a:fld>
            <a:endParaRPr lang="en-US"/>
          </a:p>
        </p:txBody>
      </p:sp>
      <p:sp>
        <p:nvSpPr>
          <p:cNvPr id="129027" name="Rectangle 2"/>
          <p:cNvSpPr>
            <a:spLocks noGrp="1" noRot="1" noChangeAspect="1" noChangeArrowheads="1" noTextEdit="1"/>
          </p:cNvSpPr>
          <p:nvPr>
            <p:ph type="sldImg"/>
          </p:nvPr>
        </p:nvSpPr>
        <p:spPr>
          <a:xfrm>
            <a:off x="344488" y="696913"/>
            <a:ext cx="6199187" cy="3487737"/>
          </a:xfrm>
          <a:ln/>
        </p:spPr>
      </p:sp>
      <p:sp>
        <p:nvSpPr>
          <p:cNvPr id="129028" name="Rectangle 3"/>
          <p:cNvSpPr>
            <a:spLocks noGrp="1" noChangeArrowheads="1"/>
          </p:cNvSpPr>
          <p:nvPr>
            <p:ph type="body" idx="1"/>
          </p:nvPr>
        </p:nvSpPr>
        <p:spPr>
          <a:noFill/>
          <a:ln/>
        </p:spPr>
        <p:txBody>
          <a:bodyPr/>
          <a:lstStyle/>
          <a:p>
            <a:pPr eaLnBrk="1" hangingPunct="1"/>
            <a:r>
              <a:rPr lang="en-US" dirty="0"/>
              <a:t>The mechanism of action of ETC-1002. In liver, ETC-1002 (</a:t>
            </a:r>
            <a:r>
              <a:rPr lang="en-US" dirty="0" err="1"/>
              <a:t>bempedoic</a:t>
            </a:r>
            <a:r>
              <a:rPr lang="en-US" dirty="0"/>
              <a:t> acid) is activated to ETC-1002-CoA by ACSVL1, and subsequently inhibits ACL. Similar to inhibition of HMG-CoA reductase (HMGR) by statins, inhibition of liver ACL by ETC-1002-CoA results in the suppression of cholesterol synthesis and compensatory LDLR upregulation and LDL particle clearance from the blood. Skeletal muscle does not express ACSVL1 and is unable to convert ETC-1002 to its active form. Therefore, ETC-1002 does not suppress the synthesis of cholesterol or the associated biological</a:t>
            </a:r>
          </a:p>
          <a:p>
            <a:pPr eaLnBrk="1" hangingPunct="1"/>
            <a:r>
              <a:rPr lang="en-US" dirty="0"/>
              <a:t>intermediates that are required to maintain normal muscle cell function, or promote the associated toxicity. Green and red arrows indicate the effects of</a:t>
            </a:r>
          </a:p>
          <a:p>
            <a:pPr eaLnBrk="1" hangingPunct="1"/>
            <a:r>
              <a:rPr lang="en-US" dirty="0"/>
              <a:t>ETC-1002 and statins, respectively.</a:t>
            </a:r>
          </a:p>
        </p:txBody>
      </p:sp>
    </p:spTree>
    <p:extLst>
      <p:ext uri="{BB962C8B-B14F-4D97-AF65-F5344CB8AC3E}">
        <p14:creationId xmlns:p14="http://schemas.microsoft.com/office/powerpoint/2010/main" val="52647872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p:txBody>
          <a:bodyPr/>
          <a:lstStyle/>
          <a:p>
            <a:pPr>
              <a:defRPr/>
            </a:pPr>
            <a:fld id="{2D886C6A-9520-4F41-95A3-8E738F57CD94}" type="slidenum">
              <a:rPr lang="en-US" smtClean="0"/>
              <a:pPr>
                <a:defRPr/>
              </a:pPr>
              <a:t>64</a:t>
            </a:fld>
            <a:endParaRPr lang="en-US"/>
          </a:p>
        </p:txBody>
      </p:sp>
      <p:sp>
        <p:nvSpPr>
          <p:cNvPr id="129027" name="Rectangle 2"/>
          <p:cNvSpPr>
            <a:spLocks noGrp="1" noRot="1" noChangeAspect="1" noChangeArrowheads="1" noTextEdit="1"/>
          </p:cNvSpPr>
          <p:nvPr>
            <p:ph type="sldImg"/>
          </p:nvPr>
        </p:nvSpPr>
        <p:spPr>
          <a:xfrm>
            <a:off x="344488" y="696913"/>
            <a:ext cx="6199187" cy="3487737"/>
          </a:xfrm>
          <a:ln/>
        </p:spPr>
      </p:sp>
      <p:sp>
        <p:nvSpPr>
          <p:cNvPr id="129028"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426596203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p:txBody>
          <a:bodyPr/>
          <a:lstStyle/>
          <a:p>
            <a:pPr>
              <a:defRPr/>
            </a:pPr>
            <a:fld id="{2D886C6A-9520-4F41-95A3-8E738F57CD94}" type="slidenum">
              <a:rPr lang="en-US" smtClean="0"/>
              <a:pPr>
                <a:defRPr/>
              </a:pPr>
              <a:t>65</a:t>
            </a:fld>
            <a:endParaRPr lang="en-US"/>
          </a:p>
        </p:txBody>
      </p:sp>
      <p:sp>
        <p:nvSpPr>
          <p:cNvPr id="129027" name="Rectangle 2"/>
          <p:cNvSpPr>
            <a:spLocks noGrp="1" noRot="1" noChangeAspect="1" noChangeArrowheads="1" noTextEdit="1"/>
          </p:cNvSpPr>
          <p:nvPr>
            <p:ph type="sldImg"/>
          </p:nvPr>
        </p:nvSpPr>
        <p:spPr>
          <a:xfrm>
            <a:off x="344488" y="696913"/>
            <a:ext cx="6199187" cy="3487737"/>
          </a:xfrm>
          <a:ln/>
        </p:spPr>
      </p:sp>
      <p:sp>
        <p:nvSpPr>
          <p:cNvPr id="129028"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91988326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p:txBody>
          <a:bodyPr/>
          <a:lstStyle/>
          <a:p>
            <a:pPr>
              <a:defRPr/>
            </a:pPr>
            <a:fld id="{2D886C6A-9520-4F41-95A3-8E738F57CD94}" type="slidenum">
              <a:rPr lang="en-US" smtClean="0"/>
              <a:pPr>
                <a:defRPr/>
              </a:pPr>
              <a:t>66</a:t>
            </a:fld>
            <a:endParaRPr lang="en-US"/>
          </a:p>
        </p:txBody>
      </p:sp>
      <p:sp>
        <p:nvSpPr>
          <p:cNvPr id="129027" name="Rectangle 2"/>
          <p:cNvSpPr>
            <a:spLocks noGrp="1" noRot="1" noChangeAspect="1" noChangeArrowheads="1" noTextEdit="1"/>
          </p:cNvSpPr>
          <p:nvPr>
            <p:ph type="sldImg"/>
          </p:nvPr>
        </p:nvSpPr>
        <p:spPr>
          <a:xfrm>
            <a:off x="344488" y="696913"/>
            <a:ext cx="6199187" cy="3487737"/>
          </a:xfrm>
          <a:ln/>
        </p:spPr>
      </p:sp>
      <p:sp>
        <p:nvSpPr>
          <p:cNvPr id="129028"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2897959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p:txBody>
          <a:bodyPr/>
          <a:lstStyle/>
          <a:p>
            <a:pPr>
              <a:defRPr/>
            </a:pPr>
            <a:fld id="{2D886C6A-9520-4F41-95A3-8E738F57CD94}" type="slidenum">
              <a:rPr lang="en-US" smtClean="0"/>
              <a:pPr>
                <a:defRPr/>
              </a:pPr>
              <a:t>6</a:t>
            </a:fld>
            <a:endParaRPr lang="en-US"/>
          </a:p>
        </p:txBody>
      </p:sp>
      <p:sp>
        <p:nvSpPr>
          <p:cNvPr id="129027" name="Rectangle 2"/>
          <p:cNvSpPr>
            <a:spLocks noGrp="1" noRot="1" noChangeAspect="1" noChangeArrowheads="1" noTextEdit="1"/>
          </p:cNvSpPr>
          <p:nvPr>
            <p:ph type="sldImg"/>
          </p:nvPr>
        </p:nvSpPr>
        <p:spPr>
          <a:xfrm>
            <a:off x="344488" y="696913"/>
            <a:ext cx="6199187" cy="3487737"/>
          </a:xfrm>
          <a:ln/>
        </p:spPr>
      </p:sp>
      <p:sp>
        <p:nvSpPr>
          <p:cNvPr id="129028"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63910536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a:extLst>
              <a:ext uri="{FF2B5EF4-FFF2-40B4-BE49-F238E27FC236}">
                <a16:creationId xmlns:a16="http://schemas.microsoft.com/office/drawing/2014/main" id="{F4B88FB0-E973-4F60-818F-38405397AD31}"/>
              </a:ext>
            </a:extLst>
          </p:cNvPr>
          <p:cNvSpPr>
            <a:spLocks noGrp="1" noRot="1" noChangeAspect="1" noChangeArrowheads="1" noTextEdit="1"/>
          </p:cNvSpPr>
          <p:nvPr>
            <p:ph type="sldImg"/>
          </p:nvPr>
        </p:nvSpPr>
        <p:spPr>
          <a:xfrm>
            <a:off x="685800" y="1143000"/>
            <a:ext cx="5486400" cy="3086100"/>
          </a:xfrm>
          <a:ln/>
        </p:spPr>
      </p:sp>
      <p:sp>
        <p:nvSpPr>
          <p:cNvPr id="7171" name="Notes Placeholder 2">
            <a:extLst>
              <a:ext uri="{FF2B5EF4-FFF2-40B4-BE49-F238E27FC236}">
                <a16:creationId xmlns:a16="http://schemas.microsoft.com/office/drawing/2014/main" id="{6A34DA20-BA89-4E75-AFE1-1D4F2A32CD0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7172" name="Slide Number Placeholder 3">
            <a:extLst>
              <a:ext uri="{FF2B5EF4-FFF2-40B4-BE49-F238E27FC236}">
                <a16:creationId xmlns:a16="http://schemas.microsoft.com/office/drawing/2014/main" id="{828DA85F-EB4D-4668-9B54-281BF2C01B2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8543BA6-BB83-4EDC-AB38-6B16010E8AE0}" type="slidenum">
              <a:rPr lang="en-US" altLang="en-US" smtClean="0"/>
              <a:pPr/>
              <a:t>68</a:t>
            </a:fld>
            <a:endParaRPr lang="en-US" altLang="en-US"/>
          </a:p>
        </p:txBody>
      </p:sp>
    </p:spTree>
    <p:extLst>
      <p:ext uri="{BB962C8B-B14F-4D97-AF65-F5344CB8AC3E}">
        <p14:creationId xmlns:p14="http://schemas.microsoft.com/office/powerpoint/2010/main" val="83720981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p:txBody>
          <a:bodyPr/>
          <a:lstStyle/>
          <a:p>
            <a:pPr>
              <a:defRPr/>
            </a:pPr>
            <a:fld id="{2D886C6A-9520-4F41-95A3-8E738F57CD94}" type="slidenum">
              <a:rPr lang="en-US" smtClean="0"/>
              <a:pPr>
                <a:defRPr/>
              </a:pPr>
              <a:t>69</a:t>
            </a:fld>
            <a:endParaRPr lang="en-US"/>
          </a:p>
        </p:txBody>
      </p:sp>
      <p:sp>
        <p:nvSpPr>
          <p:cNvPr id="129027" name="Rectangle 2"/>
          <p:cNvSpPr>
            <a:spLocks noGrp="1" noRot="1" noChangeAspect="1" noChangeArrowheads="1" noTextEdit="1"/>
          </p:cNvSpPr>
          <p:nvPr>
            <p:ph type="sldImg"/>
          </p:nvPr>
        </p:nvSpPr>
        <p:spPr>
          <a:xfrm>
            <a:off x="344488" y="696913"/>
            <a:ext cx="6199187" cy="3487737"/>
          </a:xfrm>
          <a:ln/>
        </p:spPr>
      </p:sp>
      <p:sp>
        <p:nvSpPr>
          <p:cNvPr id="129028"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426596203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p:txBody>
          <a:bodyPr/>
          <a:lstStyle/>
          <a:p>
            <a:pPr>
              <a:defRPr/>
            </a:pPr>
            <a:fld id="{2D886C6A-9520-4F41-95A3-8E738F57CD94}" type="slidenum">
              <a:rPr lang="en-US" smtClean="0"/>
              <a:pPr>
                <a:defRPr/>
              </a:pPr>
              <a:t>70</a:t>
            </a:fld>
            <a:endParaRPr lang="en-US"/>
          </a:p>
        </p:txBody>
      </p:sp>
      <p:sp>
        <p:nvSpPr>
          <p:cNvPr id="129027" name="Rectangle 2"/>
          <p:cNvSpPr>
            <a:spLocks noGrp="1" noRot="1" noChangeAspect="1" noChangeArrowheads="1" noTextEdit="1"/>
          </p:cNvSpPr>
          <p:nvPr>
            <p:ph type="sldImg"/>
          </p:nvPr>
        </p:nvSpPr>
        <p:spPr>
          <a:xfrm>
            <a:off x="344488" y="696913"/>
            <a:ext cx="6199187" cy="3487737"/>
          </a:xfrm>
          <a:ln/>
        </p:spPr>
      </p:sp>
      <p:sp>
        <p:nvSpPr>
          <p:cNvPr id="129028"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30725679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p:txBody>
          <a:bodyPr/>
          <a:lstStyle/>
          <a:p>
            <a:pPr>
              <a:defRPr/>
            </a:pPr>
            <a:fld id="{2D886C6A-9520-4F41-95A3-8E738F57CD94}" type="slidenum">
              <a:rPr lang="en-US" smtClean="0"/>
              <a:pPr>
                <a:defRPr/>
              </a:pPr>
              <a:t>71</a:t>
            </a:fld>
            <a:endParaRPr lang="en-US"/>
          </a:p>
        </p:txBody>
      </p:sp>
      <p:sp>
        <p:nvSpPr>
          <p:cNvPr id="129027" name="Rectangle 2"/>
          <p:cNvSpPr>
            <a:spLocks noGrp="1" noRot="1" noChangeAspect="1" noChangeArrowheads="1" noTextEdit="1"/>
          </p:cNvSpPr>
          <p:nvPr>
            <p:ph type="sldImg"/>
          </p:nvPr>
        </p:nvSpPr>
        <p:spPr>
          <a:xfrm>
            <a:off x="344488" y="696913"/>
            <a:ext cx="6199187" cy="3487737"/>
          </a:xfrm>
          <a:ln/>
        </p:spPr>
      </p:sp>
      <p:sp>
        <p:nvSpPr>
          <p:cNvPr id="129028"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6618841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p:txBody>
          <a:bodyPr/>
          <a:lstStyle/>
          <a:p>
            <a:pPr>
              <a:defRPr/>
            </a:pPr>
            <a:fld id="{2D886C6A-9520-4F41-95A3-8E738F57CD94}" type="slidenum">
              <a:rPr lang="en-US" smtClean="0"/>
              <a:pPr>
                <a:defRPr/>
              </a:pPr>
              <a:t>72</a:t>
            </a:fld>
            <a:endParaRPr lang="en-US"/>
          </a:p>
        </p:txBody>
      </p:sp>
      <p:sp>
        <p:nvSpPr>
          <p:cNvPr id="129027" name="Rectangle 2"/>
          <p:cNvSpPr>
            <a:spLocks noGrp="1" noRot="1" noChangeAspect="1" noChangeArrowheads="1" noTextEdit="1"/>
          </p:cNvSpPr>
          <p:nvPr>
            <p:ph type="sldImg"/>
          </p:nvPr>
        </p:nvSpPr>
        <p:spPr>
          <a:xfrm>
            <a:off x="344488" y="696913"/>
            <a:ext cx="6199187" cy="3487737"/>
          </a:xfrm>
          <a:ln/>
        </p:spPr>
      </p:sp>
      <p:sp>
        <p:nvSpPr>
          <p:cNvPr id="129028"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48208599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a:xfrm>
            <a:off x="342900" y="696913"/>
            <a:ext cx="6197600" cy="3486150"/>
          </a:xfrm>
          <a:ln/>
        </p:spPr>
      </p:sp>
      <p:sp>
        <p:nvSpPr>
          <p:cNvPr id="5123" name="Notes Placeholder 2"/>
          <p:cNvSpPr>
            <a:spLocks noGrp="1"/>
          </p:cNvSpPr>
          <p:nvPr>
            <p:ph type="body" idx="1"/>
          </p:nvPr>
        </p:nvSpPr>
        <p:spPr>
          <a:noFill/>
          <a:ln/>
        </p:spPr>
        <p:txBody>
          <a:bodyPr/>
          <a:lstStyle/>
          <a:p>
            <a:r>
              <a:rPr lang="en-US" dirty="0"/>
              <a:t>Oxidative stress, as assessed by serum Nox2 and</a:t>
            </a:r>
          </a:p>
          <a:p>
            <a:r>
              <a:rPr lang="en-US" dirty="0"/>
              <a:t>urinary </a:t>
            </a:r>
            <a:r>
              <a:rPr lang="en-US" dirty="0" err="1"/>
              <a:t>isoprostanes</a:t>
            </a:r>
            <a:r>
              <a:rPr lang="en-US" dirty="0"/>
              <a:t>, and platelet activation, as assessed by platelet recruitment, platelet </a:t>
            </a:r>
            <a:r>
              <a:rPr lang="en-US" dirty="0" err="1"/>
              <a:t>isoprostanes</a:t>
            </a:r>
            <a:r>
              <a:rPr lang="en-US" dirty="0"/>
              <a:t>, and </a:t>
            </a:r>
            <a:r>
              <a:rPr lang="en-US" dirty="0" err="1"/>
              <a:t>thromboxane</a:t>
            </a:r>
            <a:r>
              <a:rPr lang="en-US" dirty="0"/>
              <a:t> A2,</a:t>
            </a:r>
          </a:p>
          <a:p>
            <a:r>
              <a:rPr lang="en-US" dirty="0"/>
              <a:t>platelet Nox2, Rac1, p47phox, protein </a:t>
            </a:r>
            <a:r>
              <a:rPr lang="en-US" dirty="0" err="1"/>
              <a:t>kinase</a:t>
            </a:r>
            <a:r>
              <a:rPr lang="en-US" dirty="0"/>
              <a:t> C, vasodilator-stimulated </a:t>
            </a:r>
            <a:r>
              <a:rPr lang="en-US" dirty="0" err="1"/>
              <a:t>phosphoprotein</a:t>
            </a:r>
            <a:r>
              <a:rPr lang="en-US" dirty="0"/>
              <a:t>, nitric oxide, and </a:t>
            </a:r>
            <a:r>
              <a:rPr lang="en-US" dirty="0" err="1"/>
              <a:t>phospholipase</a:t>
            </a:r>
            <a:r>
              <a:rPr lang="en-US" dirty="0"/>
              <a:t> A2,</a:t>
            </a:r>
          </a:p>
        </p:txBody>
      </p:sp>
      <p:sp>
        <p:nvSpPr>
          <p:cNvPr id="5124" name="Slide Number Placeholder 3"/>
          <p:cNvSpPr>
            <a:spLocks noGrp="1"/>
          </p:cNvSpPr>
          <p:nvPr>
            <p:ph type="sldNum" sz="quarter" idx="5"/>
          </p:nvPr>
        </p:nvSpPr>
        <p:spPr>
          <a:noFill/>
        </p:spPr>
        <p:txBody>
          <a:bodyPr/>
          <a:lstStyle/>
          <a:p>
            <a:fld id="{DD75D6CF-7F8D-4DEC-8A21-A5F601417FA5}" type="slidenum">
              <a:rPr lang="en-US" smtClean="0"/>
              <a:pPr/>
              <a:t>73</a:t>
            </a:fld>
            <a:endParaRPr lang="en-US"/>
          </a:p>
        </p:txBody>
      </p:sp>
    </p:spTree>
    <p:extLst>
      <p:ext uri="{BB962C8B-B14F-4D97-AF65-F5344CB8AC3E}">
        <p14:creationId xmlns:p14="http://schemas.microsoft.com/office/powerpoint/2010/main" val="96963547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405600" y="930227"/>
            <a:ext cx="4069210" cy="3186834"/>
          </a:xfrm>
          <a:prstGeom prst="rect">
            <a:avLst/>
          </a:prstGeom>
          <a:solidFill>
            <a:srgbClr val="FFFFFF"/>
          </a:solidFill>
          <a:ln w="9525">
            <a:solidFill>
              <a:srgbClr val="000000"/>
            </a:solidFill>
            <a:miter lim="800000"/>
            <a:headEnd/>
            <a:tailEnd/>
          </a:ln>
          <a:effectLst/>
        </p:spPr>
        <p:txBody>
          <a:bodyPr wrap="none" lIns="82961" tIns="41480" rIns="82961" bIns="41480" anchor="ctr"/>
          <a:lstStyle/>
          <a:p>
            <a:endParaRPr lang="en-US"/>
          </a:p>
        </p:txBody>
      </p:sp>
      <p:sp>
        <p:nvSpPr>
          <p:cNvPr id="4098" name="Text Box 2"/>
          <p:cNvSpPr txBox="1">
            <a:spLocks noGrp="1" noChangeArrowheads="1"/>
          </p:cNvSpPr>
          <p:nvPr>
            <p:ph type="body"/>
          </p:nvPr>
        </p:nvSpPr>
        <p:spPr bwMode="auto">
          <a:xfrm>
            <a:off x="917575" y="4425181"/>
            <a:ext cx="4919878" cy="3536036"/>
          </a:xfrm>
          <a:prstGeom prst="rect">
            <a:avLst/>
          </a:prstGeom>
          <a:noFill/>
          <a:ln>
            <a:round/>
            <a:headEnd/>
            <a:tailEnd/>
          </a:ln>
        </p:spPr>
        <p:txBody>
          <a:bodyPr lIns="0" tIns="0" rIns="0" bIns="0"/>
          <a:lstStyle/>
          <a:p>
            <a:pPr marL="77776" indent="-77776" eaLnBrk="1">
              <a:lnSpc>
                <a:spcPct val="93000"/>
              </a:lnSpc>
              <a:spcBef>
                <a:spcPct val="0"/>
              </a:spcBef>
              <a:buSzPct val="45000"/>
              <a:tabLst>
                <a:tab pos="656774" algn="l"/>
                <a:tab pos="1313548" algn="l"/>
                <a:tab pos="1970322" algn="l"/>
                <a:tab pos="2627095" algn="l"/>
                <a:tab pos="3283869" algn="l"/>
                <a:tab pos="3940642" algn="l"/>
                <a:tab pos="4597416" algn="l"/>
              </a:tabLst>
            </a:pPr>
            <a:r>
              <a:rPr lang="en-GB" dirty="0">
                <a:latin typeface="Arial" charset="0"/>
                <a:ea typeface="msgothic" charset="0"/>
                <a:cs typeface="msgothic" charset="0"/>
              </a:rPr>
              <a:t>Interventional study: urinary </a:t>
            </a:r>
            <a:r>
              <a:rPr lang="en-GB" dirty="0" err="1">
                <a:latin typeface="Arial" charset="0"/>
                <a:ea typeface="msgothic" charset="0"/>
                <a:cs typeface="msgothic" charset="0"/>
              </a:rPr>
              <a:t>isoprostanes</a:t>
            </a:r>
            <a:r>
              <a:rPr lang="en-GB" dirty="0">
                <a:latin typeface="Arial" charset="0"/>
                <a:ea typeface="msgothic" charset="0"/>
                <a:cs typeface="msgothic" charset="0"/>
              </a:rPr>
              <a:t> (</a:t>
            </a:r>
            <a:r>
              <a:rPr lang="en-GB" sz="1300" b="1" dirty="0">
                <a:ea typeface="msgothic" charset="0"/>
                <a:cs typeface="msgothic" charset="0"/>
              </a:rPr>
              <a:t>A</a:t>
            </a:r>
            <a:r>
              <a:rPr lang="en-GB" dirty="0">
                <a:latin typeface="Arial" charset="0"/>
                <a:ea typeface="msgothic" charset="0"/>
                <a:cs typeface="msgothic" charset="0"/>
              </a:rPr>
              <a:t>), serum soluble Nox2-derived peptide (sNOX2-dp; </a:t>
            </a:r>
            <a:r>
              <a:rPr lang="en-GB" sz="1300" b="1" dirty="0">
                <a:ea typeface="msgothic" charset="0"/>
                <a:cs typeface="msgothic" charset="0"/>
              </a:rPr>
              <a:t>B</a:t>
            </a:r>
            <a:r>
              <a:rPr lang="en-GB" dirty="0">
                <a:latin typeface="Arial" charset="0"/>
                <a:ea typeface="msgothic" charset="0"/>
                <a:cs typeface="msgothic" charset="0"/>
              </a:rPr>
              <a:t>), and serum low-density lipoprotein (LDL) cholesterol (</a:t>
            </a:r>
            <a:r>
              <a:rPr lang="en-GB" sz="1300" b="1" dirty="0">
                <a:ea typeface="msgothic" charset="0"/>
                <a:cs typeface="msgothic" charset="0"/>
              </a:rPr>
              <a:t>C</a:t>
            </a:r>
            <a:r>
              <a:rPr lang="en-GB" dirty="0">
                <a:latin typeface="Arial" charset="0"/>
                <a:ea typeface="msgothic" charset="0"/>
                <a:cs typeface="msgothic" charset="0"/>
              </a:rPr>
              <a:t>) in subjects assigned to diet (group A) and </a:t>
            </a:r>
            <a:r>
              <a:rPr lang="en-GB" dirty="0" err="1">
                <a:latin typeface="Arial" charset="0"/>
                <a:ea typeface="msgothic" charset="0"/>
                <a:cs typeface="msgothic" charset="0"/>
              </a:rPr>
              <a:t>atorvastatin</a:t>
            </a:r>
            <a:r>
              <a:rPr lang="en-GB" dirty="0">
                <a:latin typeface="Arial" charset="0"/>
                <a:ea typeface="msgothic" charset="0"/>
                <a:cs typeface="msgothic" charset="0"/>
              </a:rPr>
              <a:t> (group B). *</a:t>
            </a:r>
            <a:r>
              <a:rPr lang="en-GB" i="1" dirty="0">
                <a:latin typeface="Arial" charset="0"/>
                <a:ea typeface="msgothic" charset="0"/>
                <a:cs typeface="msgothic" charset="0"/>
              </a:rPr>
              <a:t>P</a:t>
            </a:r>
            <a:r>
              <a:rPr lang="en-GB" dirty="0">
                <a:latin typeface="Arial" charset="0"/>
                <a:ea typeface="msgothic" charset="0"/>
                <a:cs typeface="msgothic" charset="0"/>
              </a:rPr>
              <a:t>&lt;0.005.</a:t>
            </a:r>
          </a:p>
          <a:p>
            <a:r>
              <a:rPr lang="en-US" dirty="0"/>
              <a:t>study provides the first evidence that </a:t>
            </a:r>
            <a:r>
              <a:rPr lang="en-US" dirty="0" err="1"/>
              <a:t>atorvastatin</a:t>
            </a:r>
            <a:r>
              <a:rPr lang="en-US" dirty="0"/>
              <a:t> exerts an antioxidant effect as early as 2 hours</a:t>
            </a:r>
          </a:p>
          <a:p>
            <a:r>
              <a:rPr lang="en-US" dirty="0"/>
              <a:t>The parallel decrease of Nox2 activity and urinary </a:t>
            </a:r>
            <a:r>
              <a:rPr lang="en-US" dirty="0" err="1"/>
              <a:t>isoprostanes</a:t>
            </a:r>
            <a:r>
              <a:rPr lang="en-US" dirty="0"/>
              <a:t> reinforces data from previous studies suggesting a major role for Nox2 in the production of </a:t>
            </a:r>
            <a:r>
              <a:rPr lang="en-US" dirty="0" err="1"/>
              <a:t>isoprostanes</a:t>
            </a:r>
            <a:endParaRPr lang="en-GB" dirty="0">
              <a:latin typeface="Arial" charset="0"/>
              <a:ea typeface="msgothic" charset="0"/>
              <a:cs typeface="msgothic" charset="0"/>
            </a:endParaRPr>
          </a:p>
        </p:txBody>
      </p:sp>
    </p:spTree>
    <p:extLst>
      <p:ext uri="{BB962C8B-B14F-4D97-AF65-F5344CB8AC3E}">
        <p14:creationId xmlns:p14="http://schemas.microsoft.com/office/powerpoint/2010/main" val="340206436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405600" y="930227"/>
            <a:ext cx="4069210" cy="3186834"/>
          </a:xfrm>
          <a:prstGeom prst="rect">
            <a:avLst/>
          </a:prstGeom>
          <a:solidFill>
            <a:srgbClr val="FFFFFF"/>
          </a:solidFill>
          <a:ln w="9525">
            <a:solidFill>
              <a:srgbClr val="000000"/>
            </a:solidFill>
            <a:miter lim="800000"/>
            <a:headEnd/>
            <a:tailEnd/>
          </a:ln>
          <a:effectLst/>
        </p:spPr>
        <p:txBody>
          <a:bodyPr wrap="none" lIns="82961" tIns="41480" rIns="82961" bIns="41480" anchor="ctr"/>
          <a:lstStyle/>
          <a:p>
            <a:endParaRPr lang="en-US"/>
          </a:p>
        </p:txBody>
      </p:sp>
      <p:sp>
        <p:nvSpPr>
          <p:cNvPr id="4098" name="Text Box 2"/>
          <p:cNvSpPr txBox="1">
            <a:spLocks noGrp="1" noChangeArrowheads="1"/>
          </p:cNvSpPr>
          <p:nvPr>
            <p:ph type="body"/>
          </p:nvPr>
        </p:nvSpPr>
        <p:spPr bwMode="auto">
          <a:xfrm>
            <a:off x="1049983" y="4425181"/>
            <a:ext cx="4787470" cy="3536036"/>
          </a:xfrm>
          <a:prstGeom prst="rect">
            <a:avLst/>
          </a:prstGeom>
          <a:noFill/>
          <a:ln>
            <a:round/>
            <a:headEnd/>
            <a:tailEnd/>
          </a:ln>
        </p:spPr>
        <p:txBody>
          <a:bodyPr lIns="0" tIns="0" rIns="0" bIns="0"/>
          <a:lstStyle/>
          <a:p>
            <a:pPr marL="77776" indent="-77776" eaLnBrk="1">
              <a:lnSpc>
                <a:spcPct val="93000"/>
              </a:lnSpc>
              <a:spcBef>
                <a:spcPct val="0"/>
              </a:spcBef>
              <a:buSzPct val="45000"/>
              <a:tabLst>
                <a:tab pos="656774" algn="l"/>
                <a:tab pos="1313548" algn="l"/>
                <a:tab pos="1970322" algn="l"/>
                <a:tab pos="2627095" algn="l"/>
                <a:tab pos="3283869" algn="l"/>
                <a:tab pos="3940642" algn="l"/>
                <a:tab pos="4597416" algn="l"/>
              </a:tabLst>
            </a:pPr>
            <a:r>
              <a:rPr lang="en-GB" dirty="0">
                <a:latin typeface="Arial" charset="0"/>
                <a:ea typeface="msgothic" charset="0"/>
                <a:cs typeface="msgothic" charset="0"/>
              </a:rPr>
              <a:t>Interventional study: platelet </a:t>
            </a:r>
            <a:r>
              <a:rPr lang="en-GB" dirty="0" err="1">
                <a:latin typeface="Arial" charset="0"/>
                <a:ea typeface="msgothic" charset="0"/>
                <a:cs typeface="msgothic" charset="0"/>
              </a:rPr>
              <a:t>isoprostanes</a:t>
            </a:r>
            <a:r>
              <a:rPr lang="en-GB" dirty="0">
                <a:latin typeface="Arial" charset="0"/>
                <a:ea typeface="msgothic" charset="0"/>
                <a:cs typeface="msgothic" charset="0"/>
              </a:rPr>
              <a:t> (</a:t>
            </a:r>
            <a:r>
              <a:rPr lang="en-GB" sz="1300" b="1" dirty="0">
                <a:ea typeface="msgothic" charset="0"/>
                <a:cs typeface="msgothic" charset="0"/>
              </a:rPr>
              <a:t>A</a:t>
            </a:r>
            <a:r>
              <a:rPr lang="en-GB" dirty="0">
                <a:latin typeface="Arial" charset="0"/>
                <a:ea typeface="msgothic" charset="0"/>
                <a:cs typeface="msgothic" charset="0"/>
              </a:rPr>
              <a:t>), platelet </a:t>
            </a:r>
            <a:r>
              <a:rPr lang="en-GB" dirty="0" err="1">
                <a:latin typeface="Arial" charset="0"/>
                <a:ea typeface="msgothic" charset="0"/>
                <a:cs typeface="msgothic" charset="0"/>
              </a:rPr>
              <a:t>thromboxane</a:t>
            </a:r>
            <a:r>
              <a:rPr lang="en-GB" dirty="0">
                <a:latin typeface="Arial" charset="0"/>
                <a:ea typeface="msgothic" charset="0"/>
                <a:cs typeface="msgothic" charset="0"/>
              </a:rPr>
              <a:t> B</a:t>
            </a:r>
            <a:r>
              <a:rPr lang="en-GB" baseline="-33000" dirty="0">
                <a:latin typeface="Arial" charset="0"/>
                <a:ea typeface="msgothic" charset="0"/>
                <a:cs typeface="msgothic" charset="0"/>
              </a:rPr>
              <a:t>2</a:t>
            </a:r>
            <a:r>
              <a:rPr lang="en-GB" dirty="0">
                <a:latin typeface="Arial" charset="0"/>
                <a:ea typeface="msgothic" charset="0"/>
                <a:cs typeface="msgothic" charset="0"/>
              </a:rPr>
              <a:t> (TxB</a:t>
            </a:r>
            <a:r>
              <a:rPr lang="en-GB" baseline="-33000" dirty="0">
                <a:latin typeface="Arial" charset="0"/>
                <a:ea typeface="msgothic" charset="0"/>
                <a:cs typeface="msgothic" charset="0"/>
              </a:rPr>
              <a:t>2</a:t>
            </a:r>
            <a:r>
              <a:rPr lang="en-GB" dirty="0">
                <a:latin typeface="Arial" charset="0"/>
                <a:ea typeface="msgothic" charset="0"/>
                <a:cs typeface="msgothic" charset="0"/>
              </a:rPr>
              <a:t>; </a:t>
            </a:r>
            <a:r>
              <a:rPr lang="en-GB" sz="1300" b="1" dirty="0">
                <a:ea typeface="msgothic" charset="0"/>
                <a:cs typeface="msgothic" charset="0"/>
              </a:rPr>
              <a:t>B</a:t>
            </a:r>
            <a:r>
              <a:rPr lang="en-GB" dirty="0">
                <a:latin typeface="Arial" charset="0"/>
                <a:ea typeface="msgothic" charset="0"/>
                <a:cs typeface="msgothic" charset="0"/>
              </a:rPr>
              <a:t>), platelet soluble Nox2-derived peptide (sNOX2-dp; </a:t>
            </a:r>
            <a:r>
              <a:rPr lang="en-GB" sz="1300" b="1" dirty="0">
                <a:ea typeface="msgothic" charset="0"/>
                <a:cs typeface="msgothic" charset="0"/>
              </a:rPr>
              <a:t>C</a:t>
            </a:r>
            <a:r>
              <a:rPr lang="en-GB" dirty="0">
                <a:latin typeface="Arial" charset="0"/>
                <a:ea typeface="msgothic" charset="0"/>
                <a:cs typeface="msgothic" charset="0"/>
              </a:rPr>
              <a:t>), and platelet recruitment (</a:t>
            </a:r>
            <a:r>
              <a:rPr lang="en-GB" sz="1300" b="1" dirty="0">
                <a:ea typeface="msgothic" charset="0"/>
                <a:cs typeface="msgothic" charset="0"/>
              </a:rPr>
              <a:t>D</a:t>
            </a:r>
            <a:r>
              <a:rPr lang="en-GB" dirty="0">
                <a:latin typeface="Arial" charset="0"/>
                <a:ea typeface="msgothic" charset="0"/>
                <a:cs typeface="msgothic" charset="0"/>
              </a:rPr>
              <a:t>) in subjects assigned to diet (group A) and </a:t>
            </a:r>
            <a:r>
              <a:rPr lang="en-GB" dirty="0" err="1">
                <a:latin typeface="Arial" charset="0"/>
                <a:ea typeface="msgothic" charset="0"/>
                <a:cs typeface="msgothic" charset="0"/>
              </a:rPr>
              <a:t>atorvastatin</a:t>
            </a:r>
            <a:r>
              <a:rPr lang="en-GB" dirty="0">
                <a:latin typeface="Arial" charset="0"/>
                <a:ea typeface="msgothic" charset="0"/>
                <a:cs typeface="msgothic" charset="0"/>
              </a:rPr>
              <a:t> (group B). *</a:t>
            </a:r>
            <a:r>
              <a:rPr lang="en-GB" i="1" dirty="0">
                <a:latin typeface="Arial" charset="0"/>
                <a:ea typeface="msgothic" charset="0"/>
                <a:cs typeface="msgothic" charset="0"/>
              </a:rPr>
              <a:t>P</a:t>
            </a:r>
            <a:r>
              <a:rPr lang="en-GB" dirty="0">
                <a:latin typeface="Arial" charset="0"/>
                <a:ea typeface="msgothic" charset="0"/>
                <a:cs typeface="msgothic" charset="0"/>
              </a:rPr>
              <a:t>&lt;0.005.</a:t>
            </a:r>
          </a:p>
          <a:p>
            <a:r>
              <a:rPr lang="en-US" dirty="0"/>
              <a:t>A simultaneous </a:t>
            </a:r>
            <a:r>
              <a:rPr lang="en-US" dirty="0" err="1"/>
              <a:t>antiplatelet</a:t>
            </a:r>
            <a:r>
              <a:rPr lang="en-US" dirty="0"/>
              <a:t> effect was also observed, including inhibition of platelet </a:t>
            </a:r>
            <a:r>
              <a:rPr lang="en-US" dirty="0" err="1"/>
              <a:t>isoprostane</a:t>
            </a:r>
            <a:r>
              <a:rPr lang="en-US" dirty="0"/>
              <a:t> and TxB2, suggesting an interplay between oxidative stress and platelet activation inhibition. This hypothesis was corroborated by an in vitro study showing that </a:t>
            </a:r>
            <a:r>
              <a:rPr lang="en-US" dirty="0" err="1"/>
              <a:t>atorvastatin</a:t>
            </a:r>
            <a:r>
              <a:rPr lang="en-US" dirty="0"/>
              <a:t> directly inhibits platelet Nox2 and ultimately platelet </a:t>
            </a:r>
            <a:r>
              <a:rPr lang="en-US" dirty="0" err="1"/>
              <a:t>eicosanoids</a:t>
            </a:r>
            <a:r>
              <a:rPr lang="en-US" dirty="0"/>
              <a:t>.</a:t>
            </a:r>
          </a:p>
          <a:p>
            <a:r>
              <a:rPr lang="en-US" dirty="0"/>
              <a:t>The inhibition of platelet </a:t>
            </a:r>
            <a:r>
              <a:rPr lang="en-US" dirty="0" err="1"/>
              <a:t>isoprostanes</a:t>
            </a:r>
            <a:r>
              <a:rPr lang="en-US" dirty="0"/>
              <a:t> by </a:t>
            </a:r>
            <a:r>
              <a:rPr lang="en-US" dirty="0" err="1"/>
              <a:t>atorvastatin</a:t>
            </a:r>
            <a:r>
              <a:rPr lang="en-US" dirty="0"/>
              <a:t> is particularly intriguing, taking into account the fact that aspirin does not affect platelet isoprostanes.32 Combining </a:t>
            </a:r>
            <a:r>
              <a:rPr lang="en-US" dirty="0" err="1"/>
              <a:t>statins</a:t>
            </a:r>
            <a:r>
              <a:rPr lang="en-US" dirty="0"/>
              <a:t> with aspirin could provide a deeper inhibition of platelet function via </a:t>
            </a:r>
            <a:r>
              <a:rPr lang="en-US" dirty="0" err="1"/>
              <a:t>downregulation</a:t>
            </a:r>
            <a:r>
              <a:rPr lang="en-US" dirty="0"/>
              <a:t> of platelet NADPH </a:t>
            </a:r>
            <a:r>
              <a:rPr lang="en-US" dirty="0" err="1"/>
              <a:t>oxidase</a:t>
            </a:r>
            <a:r>
              <a:rPr lang="en-US" dirty="0"/>
              <a:t> and COX1, respectively.</a:t>
            </a:r>
          </a:p>
          <a:p>
            <a:r>
              <a:rPr lang="en-US" dirty="0"/>
              <a:t>An important issue is whether the </a:t>
            </a:r>
            <a:r>
              <a:rPr lang="en-US" dirty="0" err="1"/>
              <a:t>antiplatelet</a:t>
            </a:r>
            <a:r>
              <a:rPr lang="en-US" dirty="0"/>
              <a:t> </a:t>
            </a:r>
            <a:r>
              <a:rPr lang="en-US"/>
              <a:t>effect of  atorvastatin</a:t>
            </a:r>
            <a:r>
              <a:rPr lang="en-US" dirty="0"/>
              <a:t> is comparable to that of other </a:t>
            </a:r>
            <a:r>
              <a:rPr lang="en-US" dirty="0" err="1"/>
              <a:t>antiplatelet</a:t>
            </a:r>
            <a:r>
              <a:rPr lang="en-US" dirty="0"/>
              <a:t> drugs. Analysis of platelet TxB2 could help with the comparison because the inhibition of platelet TxB2 7 days after </a:t>
            </a:r>
            <a:r>
              <a:rPr lang="en-US" dirty="0" err="1"/>
              <a:t>atorvastatin</a:t>
            </a:r>
            <a:r>
              <a:rPr lang="en-US" dirty="0"/>
              <a:t> treatment was 50%, which is less than that achieved by aspirin (95%).33 However, aspirin does not affect platelet isoprostanes,33 whereas </a:t>
            </a:r>
            <a:r>
              <a:rPr lang="en-US" dirty="0" err="1"/>
              <a:t>atorvastatin</a:t>
            </a:r>
            <a:r>
              <a:rPr lang="en-US" dirty="0"/>
              <a:t> reduced it by 50%</a:t>
            </a:r>
            <a:endParaRPr lang="en-GB" dirty="0">
              <a:latin typeface="Arial" charset="0"/>
              <a:ea typeface="msgothic" charset="0"/>
              <a:cs typeface="msgothic" charset="0"/>
            </a:endParaRPr>
          </a:p>
        </p:txBody>
      </p:sp>
    </p:spTree>
    <p:extLst>
      <p:ext uri="{BB962C8B-B14F-4D97-AF65-F5344CB8AC3E}">
        <p14:creationId xmlns:p14="http://schemas.microsoft.com/office/powerpoint/2010/main" val="40530336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p:txBody>
          <a:bodyPr/>
          <a:lstStyle/>
          <a:p>
            <a:pPr>
              <a:defRPr/>
            </a:pPr>
            <a:fld id="{2D886C6A-9520-4F41-95A3-8E738F57CD94}" type="slidenum">
              <a:rPr lang="en-US" smtClean="0"/>
              <a:pPr>
                <a:defRPr/>
              </a:pPr>
              <a:t>76</a:t>
            </a:fld>
            <a:endParaRPr lang="en-US"/>
          </a:p>
        </p:txBody>
      </p:sp>
      <p:sp>
        <p:nvSpPr>
          <p:cNvPr id="129027" name="Rectangle 2"/>
          <p:cNvSpPr>
            <a:spLocks noGrp="1" noRot="1" noChangeAspect="1" noChangeArrowheads="1" noTextEdit="1"/>
          </p:cNvSpPr>
          <p:nvPr>
            <p:ph type="sldImg"/>
          </p:nvPr>
        </p:nvSpPr>
        <p:spPr>
          <a:xfrm>
            <a:off x="344488" y="696913"/>
            <a:ext cx="6199187" cy="3487737"/>
          </a:xfrm>
          <a:ln/>
        </p:spPr>
      </p:sp>
      <p:sp>
        <p:nvSpPr>
          <p:cNvPr id="129028"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62800260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p:txBody>
          <a:bodyPr/>
          <a:lstStyle/>
          <a:p>
            <a:pPr>
              <a:defRPr/>
            </a:pPr>
            <a:fld id="{2D886C6A-9520-4F41-95A3-8E738F57CD94}" type="slidenum">
              <a:rPr lang="en-US" smtClean="0"/>
              <a:pPr>
                <a:defRPr/>
              </a:pPr>
              <a:t>77</a:t>
            </a:fld>
            <a:endParaRPr lang="en-US"/>
          </a:p>
        </p:txBody>
      </p:sp>
      <p:sp>
        <p:nvSpPr>
          <p:cNvPr id="129027" name="Rectangle 2"/>
          <p:cNvSpPr>
            <a:spLocks noGrp="1" noRot="1" noChangeAspect="1" noChangeArrowheads="1" noTextEdit="1"/>
          </p:cNvSpPr>
          <p:nvPr>
            <p:ph type="sldImg"/>
          </p:nvPr>
        </p:nvSpPr>
        <p:spPr>
          <a:xfrm>
            <a:off x="344488" y="696913"/>
            <a:ext cx="6199187" cy="3487737"/>
          </a:xfrm>
          <a:ln/>
        </p:spPr>
      </p:sp>
      <p:sp>
        <p:nvSpPr>
          <p:cNvPr id="129028"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3565100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p:txBody>
          <a:bodyPr/>
          <a:lstStyle/>
          <a:p>
            <a:pPr>
              <a:defRPr/>
            </a:pPr>
            <a:fld id="{2D886C6A-9520-4F41-95A3-8E738F57CD94}" type="slidenum">
              <a:rPr lang="en-US" smtClean="0"/>
              <a:pPr>
                <a:defRPr/>
              </a:pPr>
              <a:t>7</a:t>
            </a:fld>
            <a:endParaRPr lang="en-US"/>
          </a:p>
        </p:txBody>
      </p:sp>
      <p:sp>
        <p:nvSpPr>
          <p:cNvPr id="129027" name="Rectangle 2"/>
          <p:cNvSpPr>
            <a:spLocks noGrp="1" noRot="1" noChangeAspect="1" noChangeArrowheads="1" noTextEdit="1"/>
          </p:cNvSpPr>
          <p:nvPr>
            <p:ph type="sldImg"/>
          </p:nvPr>
        </p:nvSpPr>
        <p:spPr>
          <a:xfrm>
            <a:off x="344488" y="696913"/>
            <a:ext cx="6199187" cy="3487737"/>
          </a:xfrm>
          <a:ln/>
        </p:spPr>
      </p:sp>
      <p:sp>
        <p:nvSpPr>
          <p:cNvPr id="129028"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00503694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p:txBody>
          <a:bodyPr/>
          <a:lstStyle/>
          <a:p>
            <a:pPr>
              <a:defRPr/>
            </a:pPr>
            <a:fld id="{2D886C6A-9520-4F41-95A3-8E738F57CD94}" type="slidenum">
              <a:rPr lang="en-US" smtClean="0"/>
              <a:pPr>
                <a:defRPr/>
              </a:pPr>
              <a:t>78</a:t>
            </a:fld>
            <a:endParaRPr lang="en-US"/>
          </a:p>
        </p:txBody>
      </p:sp>
      <p:sp>
        <p:nvSpPr>
          <p:cNvPr id="129027" name="Rectangle 2"/>
          <p:cNvSpPr>
            <a:spLocks noGrp="1" noRot="1" noChangeAspect="1" noChangeArrowheads="1" noTextEdit="1"/>
          </p:cNvSpPr>
          <p:nvPr>
            <p:ph type="sldImg"/>
          </p:nvPr>
        </p:nvSpPr>
        <p:spPr>
          <a:xfrm>
            <a:off x="344488" y="696913"/>
            <a:ext cx="6199187" cy="3487737"/>
          </a:xfrm>
          <a:ln/>
        </p:spPr>
      </p:sp>
      <p:sp>
        <p:nvSpPr>
          <p:cNvPr id="129028"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03989042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p:txBody>
          <a:bodyPr/>
          <a:lstStyle/>
          <a:p>
            <a:pPr>
              <a:defRPr/>
            </a:pPr>
            <a:fld id="{2D886C6A-9520-4F41-95A3-8E738F57CD94}" type="slidenum">
              <a:rPr lang="en-US" smtClean="0"/>
              <a:pPr>
                <a:defRPr/>
              </a:pPr>
              <a:t>79</a:t>
            </a:fld>
            <a:endParaRPr lang="en-US"/>
          </a:p>
        </p:txBody>
      </p:sp>
      <p:sp>
        <p:nvSpPr>
          <p:cNvPr id="129027" name="Rectangle 2"/>
          <p:cNvSpPr>
            <a:spLocks noGrp="1" noRot="1" noChangeAspect="1" noChangeArrowheads="1" noTextEdit="1"/>
          </p:cNvSpPr>
          <p:nvPr>
            <p:ph type="sldImg"/>
          </p:nvPr>
        </p:nvSpPr>
        <p:spPr>
          <a:xfrm>
            <a:off x="344488" y="696913"/>
            <a:ext cx="6199187" cy="3487737"/>
          </a:xfrm>
          <a:ln/>
        </p:spPr>
      </p:sp>
      <p:sp>
        <p:nvSpPr>
          <p:cNvPr id="129028"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427096862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p:txBody>
          <a:bodyPr/>
          <a:lstStyle/>
          <a:p>
            <a:pPr>
              <a:defRPr/>
            </a:pPr>
            <a:fld id="{2D886C6A-9520-4F41-95A3-8E738F57CD94}" type="slidenum">
              <a:rPr lang="en-US" smtClean="0"/>
              <a:pPr>
                <a:defRPr/>
              </a:pPr>
              <a:t>80</a:t>
            </a:fld>
            <a:endParaRPr lang="en-US"/>
          </a:p>
        </p:txBody>
      </p:sp>
      <p:sp>
        <p:nvSpPr>
          <p:cNvPr id="129027" name="Rectangle 2"/>
          <p:cNvSpPr>
            <a:spLocks noGrp="1" noRot="1" noChangeAspect="1" noChangeArrowheads="1" noTextEdit="1"/>
          </p:cNvSpPr>
          <p:nvPr>
            <p:ph type="sldImg"/>
          </p:nvPr>
        </p:nvSpPr>
        <p:spPr>
          <a:xfrm>
            <a:off x="344488" y="696913"/>
            <a:ext cx="6199187" cy="3487737"/>
          </a:xfrm>
          <a:ln/>
        </p:spPr>
      </p:sp>
      <p:sp>
        <p:nvSpPr>
          <p:cNvPr id="129028"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71338273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p:txBody>
          <a:bodyPr/>
          <a:lstStyle/>
          <a:p>
            <a:pPr>
              <a:defRPr/>
            </a:pPr>
            <a:fld id="{2D886C6A-9520-4F41-95A3-8E738F57CD94}" type="slidenum">
              <a:rPr lang="en-US" smtClean="0"/>
              <a:pPr>
                <a:defRPr/>
              </a:pPr>
              <a:t>81</a:t>
            </a:fld>
            <a:endParaRPr lang="en-US"/>
          </a:p>
        </p:txBody>
      </p:sp>
      <p:sp>
        <p:nvSpPr>
          <p:cNvPr id="129027" name="Rectangle 2"/>
          <p:cNvSpPr>
            <a:spLocks noGrp="1" noRot="1" noChangeAspect="1" noChangeArrowheads="1" noTextEdit="1"/>
          </p:cNvSpPr>
          <p:nvPr>
            <p:ph type="sldImg"/>
          </p:nvPr>
        </p:nvSpPr>
        <p:spPr>
          <a:xfrm>
            <a:off x="344488" y="696913"/>
            <a:ext cx="6199187" cy="3487737"/>
          </a:xfrm>
          <a:ln/>
        </p:spPr>
      </p:sp>
      <p:sp>
        <p:nvSpPr>
          <p:cNvPr id="129028"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945004944"/>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a:xfrm>
            <a:off x="342900" y="696913"/>
            <a:ext cx="6197600" cy="3486150"/>
          </a:xfrm>
          <a:ln/>
        </p:spPr>
      </p:sp>
      <p:sp>
        <p:nvSpPr>
          <p:cNvPr id="5123" name="Notes Placeholder 2"/>
          <p:cNvSpPr>
            <a:spLocks noGrp="1"/>
          </p:cNvSpPr>
          <p:nvPr>
            <p:ph type="body" idx="1"/>
          </p:nvPr>
        </p:nvSpPr>
        <p:spPr>
          <a:noFill/>
          <a:ln/>
        </p:spPr>
        <p:txBody>
          <a:bodyPr/>
          <a:lstStyle/>
          <a:p>
            <a:r>
              <a:rPr lang="en-US" dirty="0"/>
              <a:t>suggests that atorvastatin calcium might suppress phenotypic modulation of</a:t>
            </a:r>
            <a:r>
              <a:rPr lang="en-US" baseline="0" dirty="0"/>
              <a:t> </a:t>
            </a:r>
            <a:r>
              <a:rPr lang="en-US" dirty="0"/>
              <a:t>VSMCs induced by PDGF-BB via downregulation of the </a:t>
            </a:r>
            <a:r>
              <a:rPr lang="en-US" dirty="0" err="1"/>
              <a:t>Akt</a:t>
            </a:r>
            <a:r>
              <a:rPr lang="en-US" dirty="0"/>
              <a:t> pathway.</a:t>
            </a:r>
          </a:p>
        </p:txBody>
      </p:sp>
      <p:sp>
        <p:nvSpPr>
          <p:cNvPr id="5124" name="Slide Number Placeholder 3"/>
          <p:cNvSpPr>
            <a:spLocks noGrp="1"/>
          </p:cNvSpPr>
          <p:nvPr>
            <p:ph type="sldNum" sz="quarter" idx="5"/>
          </p:nvPr>
        </p:nvSpPr>
        <p:spPr>
          <a:noFill/>
        </p:spPr>
        <p:txBody>
          <a:bodyPr/>
          <a:lstStyle/>
          <a:p>
            <a:fld id="{C3A57C82-11CB-47D3-8C83-3E0B4E6760C4}" type="slidenum">
              <a:rPr lang="en-US" smtClean="0"/>
              <a:pPr/>
              <a:t>83</a:t>
            </a:fld>
            <a:endParaRPr lang="en-US"/>
          </a:p>
        </p:txBody>
      </p:sp>
    </p:spTree>
    <p:extLst>
      <p:ext uri="{BB962C8B-B14F-4D97-AF65-F5344CB8AC3E}">
        <p14:creationId xmlns:p14="http://schemas.microsoft.com/office/powerpoint/2010/main" val="591042686"/>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a:extLst>
              <a:ext uri="{FF2B5EF4-FFF2-40B4-BE49-F238E27FC236}">
                <a16:creationId xmlns:a16="http://schemas.microsoft.com/office/drawing/2014/main" id="{F4B88FB0-E973-4F60-818F-38405397AD31}"/>
              </a:ext>
            </a:extLst>
          </p:cNvPr>
          <p:cNvSpPr>
            <a:spLocks noGrp="1" noRot="1" noChangeAspect="1" noChangeArrowheads="1" noTextEdit="1"/>
          </p:cNvSpPr>
          <p:nvPr>
            <p:ph type="sldImg"/>
          </p:nvPr>
        </p:nvSpPr>
        <p:spPr>
          <a:xfrm>
            <a:off x="685800" y="1143000"/>
            <a:ext cx="5486400" cy="3086100"/>
          </a:xfrm>
          <a:ln/>
        </p:spPr>
      </p:sp>
      <p:sp>
        <p:nvSpPr>
          <p:cNvPr id="7171" name="Notes Placeholder 2">
            <a:extLst>
              <a:ext uri="{FF2B5EF4-FFF2-40B4-BE49-F238E27FC236}">
                <a16:creationId xmlns:a16="http://schemas.microsoft.com/office/drawing/2014/main" id="{6A34DA20-BA89-4E75-AFE1-1D4F2A32CD0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7172" name="Slide Number Placeholder 3">
            <a:extLst>
              <a:ext uri="{FF2B5EF4-FFF2-40B4-BE49-F238E27FC236}">
                <a16:creationId xmlns:a16="http://schemas.microsoft.com/office/drawing/2014/main" id="{828DA85F-EB4D-4668-9B54-281BF2C01B2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8543BA6-BB83-4EDC-AB38-6B16010E8AE0}" type="slidenum">
              <a:rPr lang="en-US" altLang="en-US" smtClean="0"/>
              <a:pPr/>
              <a:t>84</a:t>
            </a:fld>
            <a:endParaRPr lang="en-US" altLang="en-US"/>
          </a:p>
        </p:txBody>
      </p:sp>
    </p:spTree>
    <p:extLst>
      <p:ext uri="{BB962C8B-B14F-4D97-AF65-F5344CB8AC3E}">
        <p14:creationId xmlns:p14="http://schemas.microsoft.com/office/powerpoint/2010/main" val="301916662"/>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p:txBody>
          <a:bodyPr/>
          <a:lstStyle/>
          <a:p>
            <a:pPr>
              <a:defRPr/>
            </a:pPr>
            <a:fld id="{2D886C6A-9520-4F41-95A3-8E738F57CD94}" type="slidenum">
              <a:rPr lang="en-US" smtClean="0"/>
              <a:pPr>
                <a:defRPr/>
              </a:pPr>
              <a:t>85</a:t>
            </a:fld>
            <a:endParaRPr lang="en-US"/>
          </a:p>
        </p:txBody>
      </p:sp>
      <p:sp>
        <p:nvSpPr>
          <p:cNvPr id="129027" name="Rectangle 2"/>
          <p:cNvSpPr>
            <a:spLocks noGrp="1" noRot="1" noChangeAspect="1" noChangeArrowheads="1" noTextEdit="1"/>
          </p:cNvSpPr>
          <p:nvPr>
            <p:ph type="sldImg"/>
          </p:nvPr>
        </p:nvSpPr>
        <p:spPr>
          <a:xfrm>
            <a:off x="344488" y="696913"/>
            <a:ext cx="6199187" cy="3487737"/>
          </a:xfrm>
          <a:ln/>
        </p:spPr>
      </p:sp>
      <p:sp>
        <p:nvSpPr>
          <p:cNvPr id="129028"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4265962032"/>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p:txBody>
          <a:bodyPr/>
          <a:lstStyle/>
          <a:p>
            <a:pPr>
              <a:defRPr/>
            </a:pPr>
            <a:fld id="{2D886C6A-9520-4F41-95A3-8E738F57CD94}" type="slidenum">
              <a:rPr lang="en-US" smtClean="0"/>
              <a:pPr>
                <a:defRPr/>
              </a:pPr>
              <a:t>86</a:t>
            </a:fld>
            <a:endParaRPr lang="en-US"/>
          </a:p>
        </p:txBody>
      </p:sp>
      <p:sp>
        <p:nvSpPr>
          <p:cNvPr id="129027" name="Rectangle 2"/>
          <p:cNvSpPr>
            <a:spLocks noGrp="1" noRot="1" noChangeAspect="1" noChangeArrowheads="1" noTextEdit="1"/>
          </p:cNvSpPr>
          <p:nvPr>
            <p:ph type="sldImg"/>
          </p:nvPr>
        </p:nvSpPr>
        <p:spPr>
          <a:xfrm>
            <a:off x="344488" y="696913"/>
            <a:ext cx="6199187" cy="3487737"/>
          </a:xfrm>
          <a:ln/>
        </p:spPr>
      </p:sp>
      <p:sp>
        <p:nvSpPr>
          <p:cNvPr id="129028"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653054108"/>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p:txBody>
          <a:bodyPr/>
          <a:lstStyle/>
          <a:p>
            <a:pPr>
              <a:defRPr/>
            </a:pPr>
            <a:fld id="{2D886C6A-9520-4F41-95A3-8E738F57CD94}" type="slidenum">
              <a:rPr lang="en-US" smtClean="0"/>
              <a:pPr>
                <a:defRPr/>
              </a:pPr>
              <a:t>87</a:t>
            </a:fld>
            <a:endParaRPr lang="en-US"/>
          </a:p>
        </p:txBody>
      </p:sp>
      <p:sp>
        <p:nvSpPr>
          <p:cNvPr id="129027" name="Rectangle 2"/>
          <p:cNvSpPr>
            <a:spLocks noGrp="1" noRot="1" noChangeAspect="1" noChangeArrowheads="1" noTextEdit="1"/>
          </p:cNvSpPr>
          <p:nvPr>
            <p:ph type="sldImg"/>
          </p:nvPr>
        </p:nvSpPr>
        <p:spPr>
          <a:xfrm>
            <a:off x="344488" y="696913"/>
            <a:ext cx="6199187" cy="3487737"/>
          </a:xfrm>
          <a:ln/>
        </p:spPr>
      </p:sp>
      <p:sp>
        <p:nvSpPr>
          <p:cNvPr id="129028"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52801017"/>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p:txBody>
          <a:bodyPr/>
          <a:lstStyle/>
          <a:p>
            <a:pPr>
              <a:defRPr/>
            </a:pPr>
            <a:fld id="{2D886C6A-9520-4F41-95A3-8E738F57CD94}" type="slidenum">
              <a:rPr lang="en-US" smtClean="0"/>
              <a:pPr>
                <a:defRPr/>
              </a:pPr>
              <a:t>88</a:t>
            </a:fld>
            <a:endParaRPr lang="en-US"/>
          </a:p>
        </p:txBody>
      </p:sp>
      <p:sp>
        <p:nvSpPr>
          <p:cNvPr id="129027" name="Rectangle 2"/>
          <p:cNvSpPr>
            <a:spLocks noGrp="1" noRot="1" noChangeAspect="1" noChangeArrowheads="1" noTextEdit="1"/>
          </p:cNvSpPr>
          <p:nvPr>
            <p:ph type="sldImg"/>
          </p:nvPr>
        </p:nvSpPr>
        <p:spPr>
          <a:xfrm>
            <a:off x="344488" y="696913"/>
            <a:ext cx="6199187" cy="3487737"/>
          </a:xfrm>
          <a:ln/>
        </p:spPr>
      </p:sp>
      <p:sp>
        <p:nvSpPr>
          <p:cNvPr id="129028"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6346992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p:txBody>
          <a:bodyPr/>
          <a:lstStyle/>
          <a:p>
            <a:pPr>
              <a:defRPr/>
            </a:pPr>
            <a:fld id="{2D886C6A-9520-4F41-95A3-8E738F57CD94}" type="slidenum">
              <a:rPr lang="en-US" smtClean="0"/>
              <a:pPr>
                <a:defRPr/>
              </a:pPr>
              <a:t>8</a:t>
            </a:fld>
            <a:endParaRPr lang="en-US"/>
          </a:p>
        </p:txBody>
      </p:sp>
      <p:sp>
        <p:nvSpPr>
          <p:cNvPr id="129027" name="Rectangle 2"/>
          <p:cNvSpPr>
            <a:spLocks noGrp="1" noRot="1" noChangeAspect="1" noChangeArrowheads="1" noTextEdit="1"/>
          </p:cNvSpPr>
          <p:nvPr>
            <p:ph type="sldImg"/>
          </p:nvPr>
        </p:nvSpPr>
        <p:spPr>
          <a:xfrm>
            <a:off x="344488" y="696913"/>
            <a:ext cx="6199187" cy="3487737"/>
          </a:xfrm>
          <a:ln/>
        </p:spPr>
      </p:sp>
      <p:sp>
        <p:nvSpPr>
          <p:cNvPr id="129028"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72602038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p:txBody>
          <a:bodyPr/>
          <a:lstStyle/>
          <a:p>
            <a:pPr>
              <a:defRPr/>
            </a:pPr>
            <a:fld id="{2D886C6A-9520-4F41-95A3-8E738F57CD94}" type="slidenum">
              <a:rPr lang="en-US" smtClean="0"/>
              <a:pPr>
                <a:defRPr/>
              </a:pPr>
              <a:t>89</a:t>
            </a:fld>
            <a:endParaRPr lang="en-US"/>
          </a:p>
        </p:txBody>
      </p:sp>
      <p:sp>
        <p:nvSpPr>
          <p:cNvPr id="129027" name="Rectangle 2"/>
          <p:cNvSpPr>
            <a:spLocks noGrp="1" noRot="1" noChangeAspect="1" noChangeArrowheads="1" noTextEdit="1"/>
          </p:cNvSpPr>
          <p:nvPr>
            <p:ph type="sldImg"/>
          </p:nvPr>
        </p:nvSpPr>
        <p:spPr>
          <a:xfrm>
            <a:off x="344488" y="696913"/>
            <a:ext cx="6199187" cy="3487737"/>
          </a:xfrm>
          <a:ln/>
        </p:spPr>
      </p:sp>
      <p:sp>
        <p:nvSpPr>
          <p:cNvPr id="129028"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77560792"/>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p:txBody>
          <a:bodyPr/>
          <a:lstStyle/>
          <a:p>
            <a:pPr>
              <a:defRPr/>
            </a:pPr>
            <a:fld id="{2D886C6A-9520-4F41-95A3-8E738F57CD94}" type="slidenum">
              <a:rPr lang="en-US" smtClean="0"/>
              <a:pPr>
                <a:defRPr/>
              </a:pPr>
              <a:t>90</a:t>
            </a:fld>
            <a:endParaRPr lang="en-US"/>
          </a:p>
        </p:txBody>
      </p:sp>
      <p:sp>
        <p:nvSpPr>
          <p:cNvPr id="129027" name="Rectangle 2"/>
          <p:cNvSpPr>
            <a:spLocks noGrp="1" noRot="1" noChangeAspect="1" noChangeArrowheads="1" noTextEdit="1"/>
          </p:cNvSpPr>
          <p:nvPr>
            <p:ph type="sldImg"/>
          </p:nvPr>
        </p:nvSpPr>
        <p:spPr>
          <a:xfrm>
            <a:off x="344488" y="696913"/>
            <a:ext cx="6199187" cy="3487737"/>
          </a:xfrm>
          <a:ln/>
        </p:spPr>
      </p:sp>
      <p:sp>
        <p:nvSpPr>
          <p:cNvPr id="129028"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524695034"/>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p:txBody>
          <a:bodyPr/>
          <a:lstStyle/>
          <a:p>
            <a:pPr>
              <a:defRPr/>
            </a:pPr>
            <a:fld id="{2D886C6A-9520-4F41-95A3-8E738F57CD94}" type="slidenum">
              <a:rPr lang="en-US" smtClean="0"/>
              <a:pPr>
                <a:defRPr/>
              </a:pPr>
              <a:t>91</a:t>
            </a:fld>
            <a:endParaRPr lang="en-US"/>
          </a:p>
        </p:txBody>
      </p:sp>
      <p:sp>
        <p:nvSpPr>
          <p:cNvPr id="129027" name="Rectangle 2"/>
          <p:cNvSpPr>
            <a:spLocks noGrp="1" noRot="1" noChangeAspect="1" noChangeArrowheads="1" noTextEdit="1"/>
          </p:cNvSpPr>
          <p:nvPr>
            <p:ph type="sldImg"/>
          </p:nvPr>
        </p:nvSpPr>
        <p:spPr>
          <a:xfrm>
            <a:off x="344488" y="696913"/>
            <a:ext cx="6199187" cy="3487737"/>
          </a:xfrm>
          <a:ln/>
        </p:spPr>
      </p:sp>
      <p:sp>
        <p:nvSpPr>
          <p:cNvPr id="129028"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784603202"/>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p:txBody>
          <a:bodyPr/>
          <a:lstStyle/>
          <a:p>
            <a:pPr>
              <a:defRPr/>
            </a:pPr>
            <a:fld id="{2D886C6A-9520-4F41-95A3-8E738F57CD94}" type="slidenum">
              <a:rPr lang="en-US" smtClean="0"/>
              <a:pPr>
                <a:defRPr/>
              </a:pPr>
              <a:t>92</a:t>
            </a:fld>
            <a:endParaRPr lang="en-US"/>
          </a:p>
        </p:txBody>
      </p:sp>
      <p:sp>
        <p:nvSpPr>
          <p:cNvPr id="129027" name="Rectangle 2"/>
          <p:cNvSpPr>
            <a:spLocks noGrp="1" noRot="1" noChangeAspect="1" noChangeArrowheads="1" noTextEdit="1"/>
          </p:cNvSpPr>
          <p:nvPr>
            <p:ph type="sldImg"/>
          </p:nvPr>
        </p:nvSpPr>
        <p:spPr>
          <a:xfrm>
            <a:off x="344488" y="696913"/>
            <a:ext cx="6199187" cy="3487737"/>
          </a:xfrm>
          <a:ln/>
        </p:spPr>
      </p:sp>
      <p:sp>
        <p:nvSpPr>
          <p:cNvPr id="129028"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80041267"/>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p:txBody>
          <a:bodyPr/>
          <a:lstStyle/>
          <a:p>
            <a:pPr>
              <a:defRPr/>
            </a:pPr>
            <a:fld id="{2D886C6A-9520-4F41-95A3-8E738F57CD94}" type="slidenum">
              <a:rPr lang="en-US" smtClean="0"/>
              <a:pPr>
                <a:defRPr/>
              </a:pPr>
              <a:t>93</a:t>
            </a:fld>
            <a:endParaRPr lang="en-US"/>
          </a:p>
        </p:txBody>
      </p:sp>
      <p:sp>
        <p:nvSpPr>
          <p:cNvPr id="129027" name="Rectangle 2"/>
          <p:cNvSpPr>
            <a:spLocks noGrp="1" noRot="1" noChangeAspect="1" noChangeArrowheads="1" noTextEdit="1"/>
          </p:cNvSpPr>
          <p:nvPr>
            <p:ph type="sldImg"/>
          </p:nvPr>
        </p:nvSpPr>
        <p:spPr>
          <a:xfrm>
            <a:off x="344488" y="696913"/>
            <a:ext cx="6199187" cy="3487737"/>
          </a:xfrm>
          <a:ln/>
        </p:spPr>
      </p:sp>
      <p:sp>
        <p:nvSpPr>
          <p:cNvPr id="129028"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429489425"/>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p:txBody>
          <a:bodyPr/>
          <a:lstStyle/>
          <a:p>
            <a:pPr>
              <a:defRPr/>
            </a:pPr>
            <a:fld id="{2D886C6A-9520-4F41-95A3-8E738F57CD94}" type="slidenum">
              <a:rPr lang="en-US" smtClean="0"/>
              <a:pPr>
                <a:defRPr/>
              </a:pPr>
              <a:t>94</a:t>
            </a:fld>
            <a:endParaRPr lang="en-US"/>
          </a:p>
        </p:txBody>
      </p:sp>
      <p:sp>
        <p:nvSpPr>
          <p:cNvPr id="129027" name="Rectangle 2"/>
          <p:cNvSpPr>
            <a:spLocks noGrp="1" noRot="1" noChangeAspect="1" noChangeArrowheads="1" noTextEdit="1"/>
          </p:cNvSpPr>
          <p:nvPr>
            <p:ph type="sldImg"/>
          </p:nvPr>
        </p:nvSpPr>
        <p:spPr>
          <a:xfrm>
            <a:off x="344488" y="696913"/>
            <a:ext cx="6199187" cy="3487737"/>
          </a:xfrm>
          <a:ln/>
        </p:spPr>
      </p:sp>
      <p:sp>
        <p:nvSpPr>
          <p:cNvPr id="129028"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137990553"/>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p:txBody>
          <a:bodyPr/>
          <a:lstStyle/>
          <a:p>
            <a:pPr>
              <a:defRPr/>
            </a:pPr>
            <a:fld id="{2D886C6A-9520-4F41-95A3-8E738F57CD94}" type="slidenum">
              <a:rPr lang="en-US" smtClean="0"/>
              <a:pPr>
                <a:defRPr/>
              </a:pPr>
              <a:t>95</a:t>
            </a:fld>
            <a:endParaRPr lang="en-US"/>
          </a:p>
        </p:txBody>
      </p:sp>
      <p:sp>
        <p:nvSpPr>
          <p:cNvPr id="129027" name="Rectangle 2"/>
          <p:cNvSpPr>
            <a:spLocks noGrp="1" noRot="1" noChangeAspect="1" noChangeArrowheads="1" noTextEdit="1"/>
          </p:cNvSpPr>
          <p:nvPr>
            <p:ph type="sldImg"/>
          </p:nvPr>
        </p:nvSpPr>
        <p:spPr>
          <a:xfrm>
            <a:off x="344488" y="696913"/>
            <a:ext cx="6199187" cy="3487737"/>
          </a:xfrm>
          <a:ln/>
        </p:spPr>
      </p:sp>
      <p:sp>
        <p:nvSpPr>
          <p:cNvPr id="129028"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413779863"/>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p:txBody>
          <a:bodyPr/>
          <a:lstStyle/>
          <a:p>
            <a:pPr>
              <a:defRPr/>
            </a:pPr>
            <a:fld id="{2D886C6A-9520-4F41-95A3-8E738F57CD94}" type="slidenum">
              <a:rPr lang="en-US" smtClean="0"/>
              <a:pPr>
                <a:defRPr/>
              </a:pPr>
              <a:t>96</a:t>
            </a:fld>
            <a:endParaRPr lang="en-US"/>
          </a:p>
        </p:txBody>
      </p:sp>
      <p:sp>
        <p:nvSpPr>
          <p:cNvPr id="129027" name="Rectangle 2"/>
          <p:cNvSpPr>
            <a:spLocks noGrp="1" noRot="1" noChangeAspect="1" noChangeArrowheads="1" noTextEdit="1"/>
          </p:cNvSpPr>
          <p:nvPr>
            <p:ph type="sldImg"/>
          </p:nvPr>
        </p:nvSpPr>
        <p:spPr>
          <a:xfrm>
            <a:off x="344488" y="696913"/>
            <a:ext cx="6199187" cy="3487737"/>
          </a:xfrm>
          <a:ln/>
        </p:spPr>
      </p:sp>
      <p:sp>
        <p:nvSpPr>
          <p:cNvPr id="129028"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867784558"/>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p:txBody>
          <a:bodyPr/>
          <a:lstStyle/>
          <a:p>
            <a:pPr>
              <a:defRPr/>
            </a:pPr>
            <a:fld id="{2D886C6A-9520-4F41-95A3-8E738F57CD94}" type="slidenum">
              <a:rPr lang="en-US" smtClean="0"/>
              <a:pPr>
                <a:defRPr/>
              </a:pPr>
              <a:t>97</a:t>
            </a:fld>
            <a:endParaRPr lang="en-US"/>
          </a:p>
        </p:txBody>
      </p:sp>
      <p:sp>
        <p:nvSpPr>
          <p:cNvPr id="129027" name="Rectangle 2"/>
          <p:cNvSpPr>
            <a:spLocks noGrp="1" noRot="1" noChangeAspect="1" noChangeArrowheads="1" noTextEdit="1"/>
          </p:cNvSpPr>
          <p:nvPr>
            <p:ph type="sldImg"/>
          </p:nvPr>
        </p:nvSpPr>
        <p:spPr>
          <a:xfrm>
            <a:off x="344488" y="696913"/>
            <a:ext cx="6199187" cy="3487737"/>
          </a:xfrm>
          <a:ln/>
        </p:spPr>
      </p:sp>
      <p:sp>
        <p:nvSpPr>
          <p:cNvPr id="129028"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313262249"/>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p:txBody>
          <a:bodyPr/>
          <a:lstStyle/>
          <a:p>
            <a:pPr>
              <a:defRPr/>
            </a:pPr>
            <a:fld id="{2D886C6A-9520-4F41-95A3-8E738F57CD94}" type="slidenum">
              <a:rPr lang="en-US" smtClean="0"/>
              <a:pPr>
                <a:defRPr/>
              </a:pPr>
              <a:t>98</a:t>
            </a:fld>
            <a:endParaRPr lang="en-US"/>
          </a:p>
        </p:txBody>
      </p:sp>
      <p:sp>
        <p:nvSpPr>
          <p:cNvPr id="129027" name="Rectangle 2"/>
          <p:cNvSpPr>
            <a:spLocks noGrp="1" noRot="1" noChangeAspect="1" noChangeArrowheads="1" noTextEdit="1"/>
          </p:cNvSpPr>
          <p:nvPr>
            <p:ph type="sldImg"/>
          </p:nvPr>
        </p:nvSpPr>
        <p:spPr>
          <a:xfrm>
            <a:off x="344488" y="696913"/>
            <a:ext cx="6199187" cy="3487737"/>
          </a:xfrm>
          <a:ln/>
        </p:spPr>
      </p:sp>
      <p:sp>
        <p:nvSpPr>
          <p:cNvPr id="129028"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6700108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p:txBody>
          <a:bodyPr/>
          <a:lstStyle/>
          <a:p>
            <a:pPr>
              <a:defRPr/>
            </a:pPr>
            <a:fld id="{2D886C6A-9520-4F41-95A3-8E738F57CD94}" type="slidenum">
              <a:rPr lang="en-US" smtClean="0"/>
              <a:pPr>
                <a:defRPr/>
              </a:pPr>
              <a:t>9</a:t>
            </a:fld>
            <a:endParaRPr lang="en-US"/>
          </a:p>
        </p:txBody>
      </p:sp>
      <p:sp>
        <p:nvSpPr>
          <p:cNvPr id="129027" name="Rectangle 2"/>
          <p:cNvSpPr>
            <a:spLocks noGrp="1" noRot="1" noChangeAspect="1" noChangeArrowheads="1" noTextEdit="1"/>
          </p:cNvSpPr>
          <p:nvPr>
            <p:ph type="sldImg"/>
          </p:nvPr>
        </p:nvSpPr>
        <p:spPr>
          <a:xfrm>
            <a:off x="344488" y="696913"/>
            <a:ext cx="6199187" cy="3487737"/>
          </a:xfrm>
          <a:ln/>
        </p:spPr>
      </p:sp>
      <p:sp>
        <p:nvSpPr>
          <p:cNvPr id="129028"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563891861"/>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p:txBody>
          <a:bodyPr/>
          <a:lstStyle/>
          <a:p>
            <a:pPr>
              <a:defRPr/>
            </a:pPr>
            <a:fld id="{2D886C6A-9520-4F41-95A3-8E738F57CD94}" type="slidenum">
              <a:rPr lang="en-US" smtClean="0"/>
              <a:pPr>
                <a:defRPr/>
              </a:pPr>
              <a:t>99</a:t>
            </a:fld>
            <a:endParaRPr lang="en-US"/>
          </a:p>
        </p:txBody>
      </p:sp>
      <p:sp>
        <p:nvSpPr>
          <p:cNvPr id="129027" name="Rectangle 2"/>
          <p:cNvSpPr>
            <a:spLocks noGrp="1" noRot="1" noChangeAspect="1" noChangeArrowheads="1" noTextEdit="1"/>
          </p:cNvSpPr>
          <p:nvPr>
            <p:ph type="sldImg"/>
          </p:nvPr>
        </p:nvSpPr>
        <p:spPr>
          <a:xfrm>
            <a:off x="344488" y="696913"/>
            <a:ext cx="6199187" cy="3487737"/>
          </a:xfrm>
          <a:ln/>
        </p:spPr>
      </p:sp>
      <p:sp>
        <p:nvSpPr>
          <p:cNvPr id="129028"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136788456"/>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p:txBody>
          <a:bodyPr/>
          <a:lstStyle/>
          <a:p>
            <a:pPr>
              <a:defRPr/>
            </a:pPr>
            <a:fld id="{2D886C6A-9520-4F41-95A3-8E738F57CD94}" type="slidenum">
              <a:rPr lang="en-US" smtClean="0"/>
              <a:pPr>
                <a:defRPr/>
              </a:pPr>
              <a:t>100</a:t>
            </a:fld>
            <a:endParaRPr lang="en-US"/>
          </a:p>
        </p:txBody>
      </p:sp>
      <p:sp>
        <p:nvSpPr>
          <p:cNvPr id="129027" name="Rectangle 2"/>
          <p:cNvSpPr>
            <a:spLocks noGrp="1" noRot="1" noChangeAspect="1" noChangeArrowheads="1" noTextEdit="1"/>
          </p:cNvSpPr>
          <p:nvPr>
            <p:ph type="sldImg"/>
          </p:nvPr>
        </p:nvSpPr>
        <p:spPr>
          <a:xfrm>
            <a:off x="344488" y="696913"/>
            <a:ext cx="6199187" cy="3487737"/>
          </a:xfrm>
          <a:ln/>
        </p:spPr>
      </p:sp>
      <p:sp>
        <p:nvSpPr>
          <p:cNvPr id="129028"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048858776"/>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a:extLst>
              <a:ext uri="{FF2B5EF4-FFF2-40B4-BE49-F238E27FC236}">
                <a16:creationId xmlns:a16="http://schemas.microsoft.com/office/drawing/2014/main" id="{F4B88FB0-E973-4F60-818F-38405397AD31}"/>
              </a:ext>
            </a:extLst>
          </p:cNvPr>
          <p:cNvSpPr>
            <a:spLocks noGrp="1" noRot="1" noChangeAspect="1" noChangeArrowheads="1" noTextEdit="1"/>
          </p:cNvSpPr>
          <p:nvPr>
            <p:ph type="sldImg"/>
          </p:nvPr>
        </p:nvSpPr>
        <p:spPr>
          <a:xfrm>
            <a:off x="685800" y="1143000"/>
            <a:ext cx="5486400" cy="3086100"/>
          </a:xfrm>
          <a:ln/>
        </p:spPr>
      </p:sp>
      <p:sp>
        <p:nvSpPr>
          <p:cNvPr id="7171" name="Notes Placeholder 2">
            <a:extLst>
              <a:ext uri="{FF2B5EF4-FFF2-40B4-BE49-F238E27FC236}">
                <a16:creationId xmlns:a16="http://schemas.microsoft.com/office/drawing/2014/main" id="{6A34DA20-BA89-4E75-AFE1-1D4F2A32CD0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7172" name="Slide Number Placeholder 3">
            <a:extLst>
              <a:ext uri="{FF2B5EF4-FFF2-40B4-BE49-F238E27FC236}">
                <a16:creationId xmlns:a16="http://schemas.microsoft.com/office/drawing/2014/main" id="{828DA85F-EB4D-4668-9B54-281BF2C01B2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8543BA6-BB83-4EDC-AB38-6B16010E8AE0}" type="slidenum">
              <a:rPr lang="en-US" altLang="en-US" smtClean="0"/>
              <a:pPr/>
              <a:t>101</a:t>
            </a:fld>
            <a:endParaRPr lang="en-US" altLang="en-US"/>
          </a:p>
        </p:txBody>
      </p:sp>
    </p:spTree>
    <p:extLst>
      <p:ext uri="{BB962C8B-B14F-4D97-AF65-F5344CB8AC3E}">
        <p14:creationId xmlns:p14="http://schemas.microsoft.com/office/powerpoint/2010/main" val="3749220905"/>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p:txBody>
          <a:bodyPr/>
          <a:lstStyle/>
          <a:p>
            <a:pPr>
              <a:defRPr/>
            </a:pPr>
            <a:fld id="{2D886C6A-9520-4F41-95A3-8E738F57CD94}" type="slidenum">
              <a:rPr lang="en-US" smtClean="0"/>
              <a:pPr>
                <a:defRPr/>
              </a:pPr>
              <a:t>102</a:t>
            </a:fld>
            <a:endParaRPr lang="en-US"/>
          </a:p>
        </p:txBody>
      </p:sp>
      <p:sp>
        <p:nvSpPr>
          <p:cNvPr id="129027" name="Rectangle 2"/>
          <p:cNvSpPr>
            <a:spLocks noGrp="1" noRot="1" noChangeAspect="1" noChangeArrowheads="1" noTextEdit="1"/>
          </p:cNvSpPr>
          <p:nvPr>
            <p:ph type="sldImg"/>
          </p:nvPr>
        </p:nvSpPr>
        <p:spPr>
          <a:xfrm>
            <a:off x="344488" y="696913"/>
            <a:ext cx="6199187" cy="3487737"/>
          </a:xfrm>
          <a:ln/>
        </p:spPr>
      </p:sp>
      <p:sp>
        <p:nvSpPr>
          <p:cNvPr id="129028"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4265962032"/>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p:txBody>
          <a:bodyPr/>
          <a:lstStyle/>
          <a:p>
            <a:pPr>
              <a:defRPr/>
            </a:pPr>
            <a:fld id="{2D886C6A-9520-4F41-95A3-8E738F57CD94}" type="slidenum">
              <a:rPr lang="en-US" smtClean="0"/>
              <a:pPr>
                <a:defRPr/>
              </a:pPr>
              <a:t>103</a:t>
            </a:fld>
            <a:endParaRPr lang="en-US"/>
          </a:p>
        </p:txBody>
      </p:sp>
      <p:sp>
        <p:nvSpPr>
          <p:cNvPr id="129027" name="Rectangle 2"/>
          <p:cNvSpPr>
            <a:spLocks noGrp="1" noRot="1" noChangeAspect="1" noChangeArrowheads="1" noTextEdit="1"/>
          </p:cNvSpPr>
          <p:nvPr>
            <p:ph type="sldImg"/>
          </p:nvPr>
        </p:nvSpPr>
        <p:spPr>
          <a:xfrm>
            <a:off x="344488" y="696913"/>
            <a:ext cx="6199187" cy="3487737"/>
          </a:xfrm>
          <a:ln/>
        </p:spPr>
      </p:sp>
      <p:sp>
        <p:nvSpPr>
          <p:cNvPr id="129028"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007412201"/>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p:txBody>
          <a:bodyPr/>
          <a:lstStyle/>
          <a:p>
            <a:pPr>
              <a:defRPr/>
            </a:pPr>
            <a:fld id="{2D886C6A-9520-4F41-95A3-8E738F57CD94}" type="slidenum">
              <a:rPr lang="en-US" smtClean="0"/>
              <a:pPr>
                <a:defRPr/>
              </a:pPr>
              <a:t>104</a:t>
            </a:fld>
            <a:endParaRPr lang="en-US"/>
          </a:p>
        </p:txBody>
      </p:sp>
      <p:sp>
        <p:nvSpPr>
          <p:cNvPr id="129027" name="Rectangle 2"/>
          <p:cNvSpPr>
            <a:spLocks noGrp="1" noRot="1" noChangeAspect="1" noChangeArrowheads="1" noTextEdit="1"/>
          </p:cNvSpPr>
          <p:nvPr>
            <p:ph type="sldImg"/>
          </p:nvPr>
        </p:nvSpPr>
        <p:spPr>
          <a:xfrm>
            <a:off x="344488" y="696913"/>
            <a:ext cx="6199187" cy="3487737"/>
          </a:xfrm>
          <a:ln/>
        </p:spPr>
      </p:sp>
      <p:sp>
        <p:nvSpPr>
          <p:cNvPr id="129028"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415103317"/>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p:txBody>
          <a:bodyPr/>
          <a:lstStyle/>
          <a:p>
            <a:pPr>
              <a:defRPr/>
            </a:pPr>
            <a:fld id="{2D886C6A-9520-4F41-95A3-8E738F57CD94}" type="slidenum">
              <a:rPr lang="en-US" smtClean="0"/>
              <a:pPr>
                <a:defRPr/>
              </a:pPr>
              <a:t>105</a:t>
            </a:fld>
            <a:endParaRPr lang="en-US"/>
          </a:p>
        </p:txBody>
      </p:sp>
      <p:sp>
        <p:nvSpPr>
          <p:cNvPr id="129027" name="Rectangle 2"/>
          <p:cNvSpPr>
            <a:spLocks noGrp="1" noRot="1" noChangeAspect="1" noChangeArrowheads="1" noTextEdit="1"/>
          </p:cNvSpPr>
          <p:nvPr>
            <p:ph type="sldImg"/>
          </p:nvPr>
        </p:nvSpPr>
        <p:spPr>
          <a:xfrm>
            <a:off x="344488" y="696913"/>
            <a:ext cx="6199187" cy="3487737"/>
          </a:xfrm>
          <a:ln/>
        </p:spPr>
      </p:sp>
      <p:sp>
        <p:nvSpPr>
          <p:cNvPr id="129028"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234626878"/>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p:txBody>
          <a:bodyPr/>
          <a:lstStyle/>
          <a:p>
            <a:pPr>
              <a:defRPr/>
            </a:pPr>
            <a:fld id="{2D886C6A-9520-4F41-95A3-8E738F57CD94}" type="slidenum">
              <a:rPr lang="en-US" smtClean="0"/>
              <a:pPr>
                <a:defRPr/>
              </a:pPr>
              <a:t>106</a:t>
            </a:fld>
            <a:endParaRPr lang="en-US"/>
          </a:p>
        </p:txBody>
      </p:sp>
      <p:sp>
        <p:nvSpPr>
          <p:cNvPr id="129027" name="Rectangle 2"/>
          <p:cNvSpPr>
            <a:spLocks noGrp="1" noRot="1" noChangeAspect="1" noChangeArrowheads="1" noTextEdit="1"/>
          </p:cNvSpPr>
          <p:nvPr>
            <p:ph type="sldImg"/>
          </p:nvPr>
        </p:nvSpPr>
        <p:spPr>
          <a:xfrm>
            <a:off x="344488" y="696913"/>
            <a:ext cx="6199187" cy="3487737"/>
          </a:xfrm>
          <a:ln/>
        </p:spPr>
      </p:sp>
      <p:sp>
        <p:nvSpPr>
          <p:cNvPr id="129028"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407694748"/>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p:txBody>
          <a:bodyPr/>
          <a:lstStyle/>
          <a:p>
            <a:pPr>
              <a:defRPr/>
            </a:pPr>
            <a:fld id="{2D886C6A-9520-4F41-95A3-8E738F57CD94}" type="slidenum">
              <a:rPr lang="en-US" smtClean="0"/>
              <a:pPr>
                <a:defRPr/>
              </a:pPr>
              <a:t>107</a:t>
            </a:fld>
            <a:endParaRPr lang="en-US"/>
          </a:p>
        </p:txBody>
      </p:sp>
      <p:sp>
        <p:nvSpPr>
          <p:cNvPr id="129027" name="Rectangle 2"/>
          <p:cNvSpPr>
            <a:spLocks noGrp="1" noRot="1" noChangeAspect="1" noChangeArrowheads="1" noTextEdit="1"/>
          </p:cNvSpPr>
          <p:nvPr>
            <p:ph type="sldImg"/>
          </p:nvPr>
        </p:nvSpPr>
        <p:spPr>
          <a:xfrm>
            <a:off x="344488" y="696913"/>
            <a:ext cx="6199187" cy="3487737"/>
          </a:xfrm>
          <a:ln/>
        </p:spPr>
      </p:sp>
      <p:sp>
        <p:nvSpPr>
          <p:cNvPr id="129028"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66943719"/>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a:extLst>
              <a:ext uri="{FF2B5EF4-FFF2-40B4-BE49-F238E27FC236}">
                <a16:creationId xmlns:a16="http://schemas.microsoft.com/office/drawing/2014/main" id="{F4B88FB0-E973-4F60-818F-38405397AD31}"/>
              </a:ext>
            </a:extLst>
          </p:cNvPr>
          <p:cNvSpPr>
            <a:spLocks noGrp="1" noRot="1" noChangeAspect="1" noChangeArrowheads="1" noTextEdit="1"/>
          </p:cNvSpPr>
          <p:nvPr>
            <p:ph type="sldImg"/>
          </p:nvPr>
        </p:nvSpPr>
        <p:spPr>
          <a:xfrm>
            <a:off x="685800" y="1143000"/>
            <a:ext cx="5486400" cy="3086100"/>
          </a:xfrm>
          <a:ln/>
        </p:spPr>
      </p:sp>
      <p:sp>
        <p:nvSpPr>
          <p:cNvPr id="7171" name="Notes Placeholder 2">
            <a:extLst>
              <a:ext uri="{FF2B5EF4-FFF2-40B4-BE49-F238E27FC236}">
                <a16:creationId xmlns:a16="http://schemas.microsoft.com/office/drawing/2014/main" id="{6A34DA20-BA89-4E75-AFE1-1D4F2A32CD0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7172" name="Slide Number Placeholder 3">
            <a:extLst>
              <a:ext uri="{FF2B5EF4-FFF2-40B4-BE49-F238E27FC236}">
                <a16:creationId xmlns:a16="http://schemas.microsoft.com/office/drawing/2014/main" id="{828DA85F-EB4D-4668-9B54-281BF2C01B2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8543BA6-BB83-4EDC-AB38-6B16010E8AE0}" type="slidenum">
              <a:rPr lang="en-US" altLang="en-US" smtClean="0"/>
              <a:pPr/>
              <a:t>108</a:t>
            </a:fld>
            <a:endParaRPr lang="en-US" altLang="en-US"/>
          </a:p>
        </p:txBody>
      </p:sp>
    </p:spTree>
    <p:extLst>
      <p:ext uri="{BB962C8B-B14F-4D97-AF65-F5344CB8AC3E}">
        <p14:creationId xmlns:p14="http://schemas.microsoft.com/office/powerpoint/2010/main" val="38526349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83C1A-5BC0-4CB4-89FD-1FFE1F006C0B}"/>
              </a:ext>
            </a:extLst>
          </p:cNvPr>
          <p:cNvSpPr>
            <a:spLocks noGrp="1"/>
          </p:cNvSpPr>
          <p:nvPr>
            <p:ph type="ctrTitle"/>
          </p:nvPr>
        </p:nvSpPr>
        <p:spPr>
          <a:xfrm>
            <a:off x="1524000" y="1122363"/>
            <a:ext cx="9144000" cy="2387600"/>
          </a:xfrm>
        </p:spPr>
        <p:txBody>
          <a:bodyPr anchor="b"/>
          <a:lstStyle>
            <a:lvl1pPr algn="ctr">
              <a:defRPr sz="4800">
                <a:solidFill>
                  <a:schemeClr val="bg1"/>
                </a:solidFill>
                <a:latin typeface="Lato" panose="020F0502020204030203" pitchFamily="34" charset="0"/>
                <a:ea typeface="Lato" panose="020F0502020204030203" pitchFamily="34" charset="0"/>
                <a:cs typeface="Lato" panose="020F0502020204030203" pitchFamily="34" charset="0"/>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629668CC-14FC-4F31-86C5-D0A706201DE0}"/>
              </a:ext>
            </a:extLst>
          </p:cNvPr>
          <p:cNvSpPr>
            <a:spLocks noGrp="1"/>
          </p:cNvSpPr>
          <p:nvPr>
            <p:ph type="subTitle" idx="1"/>
          </p:nvPr>
        </p:nvSpPr>
        <p:spPr>
          <a:xfrm>
            <a:off x="1524000" y="3602038"/>
            <a:ext cx="9144000" cy="1655762"/>
          </a:xfrm>
        </p:spPr>
        <p:txBody>
          <a:bodyPr/>
          <a:lstStyle>
            <a:lvl1pPr marL="0" indent="0" algn="ctr">
              <a:buNone/>
              <a:defRPr sz="2400">
                <a:solidFill>
                  <a:schemeClr val="bg1"/>
                </a:solidFill>
                <a:latin typeface="Lato" panose="020F0502020204030203" pitchFamily="34" charset="0"/>
                <a:ea typeface="Lato" panose="020F0502020204030203" pitchFamily="34" charset="0"/>
                <a:cs typeface="Lato" panose="020F050202020403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1940A8F8-35DC-4A8A-A570-DBFDF728BD42}"/>
              </a:ext>
            </a:extLst>
          </p:cNvPr>
          <p:cNvSpPr>
            <a:spLocks noGrp="1"/>
          </p:cNvSpPr>
          <p:nvPr>
            <p:ph type="dt" sz="half" idx="10"/>
          </p:nvPr>
        </p:nvSpPr>
        <p:spPr>
          <a:xfrm>
            <a:off x="838200" y="6356352"/>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41115444-A849-4702-A8A1-2F90D2BA9F0C}"/>
              </a:ext>
            </a:extLst>
          </p:cNvPr>
          <p:cNvSpPr>
            <a:spLocks noGrp="1"/>
          </p:cNvSpPr>
          <p:nvPr>
            <p:ph type="ftr" sz="quarter" idx="11"/>
          </p:nvPr>
        </p:nvSpPr>
        <p:spPr>
          <a:xfrm>
            <a:off x="4038600" y="6356352"/>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445A645-2A92-4203-98EA-74C6BA35DCF8}"/>
              </a:ext>
            </a:extLst>
          </p:cNvPr>
          <p:cNvSpPr>
            <a:spLocks noGrp="1"/>
          </p:cNvSpPr>
          <p:nvPr>
            <p:ph type="sldNum" sz="quarter" idx="12"/>
          </p:nvPr>
        </p:nvSpPr>
        <p:spPr>
          <a:xfrm>
            <a:off x="8610600" y="6356352"/>
            <a:ext cx="2743200" cy="365125"/>
          </a:xfrm>
          <a:prstGeom prst="rect">
            <a:avLst/>
          </a:prstGeom>
        </p:spPr>
        <p:txBody>
          <a:bodyPr/>
          <a:lstStyle/>
          <a:p>
            <a:fld id="{5CA34B57-EC86-4103-8266-680D3B3BD83E}" type="slidenum">
              <a:rPr lang="en-US" smtClean="0"/>
              <a:t>‹#›</a:t>
            </a:fld>
            <a:endParaRPr lang="en-US"/>
          </a:p>
        </p:txBody>
      </p:sp>
    </p:spTree>
    <p:extLst>
      <p:ext uri="{BB962C8B-B14F-4D97-AF65-F5344CB8AC3E}">
        <p14:creationId xmlns:p14="http://schemas.microsoft.com/office/powerpoint/2010/main" val="37416411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22642D5-C95F-426B-A167-CC5ABEF683DF}"/>
              </a:ext>
            </a:extLst>
          </p:cNvPr>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559A3DB-330D-4308-9E91-7CA63B9253CA}"/>
              </a:ext>
            </a:extLst>
          </p:cNvPr>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291A6A-2028-4603-A709-57CBC34EA268}"/>
              </a:ext>
            </a:extLst>
          </p:cNvPr>
          <p:cNvSpPr>
            <a:spLocks noGrp="1"/>
          </p:cNvSpPr>
          <p:nvPr>
            <p:ph type="dt" sz="half" idx="10"/>
          </p:nvPr>
        </p:nvSpPr>
        <p:spPr>
          <a:xfrm>
            <a:off x="838200" y="6356352"/>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553C999D-4168-4818-939D-1FC9F870AC64}"/>
              </a:ext>
            </a:extLst>
          </p:cNvPr>
          <p:cNvSpPr>
            <a:spLocks noGrp="1"/>
          </p:cNvSpPr>
          <p:nvPr>
            <p:ph type="ftr" sz="quarter" idx="11"/>
          </p:nvPr>
        </p:nvSpPr>
        <p:spPr>
          <a:xfrm>
            <a:off x="4038600" y="6356352"/>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75A8F0C-D0F6-4A6E-82A8-F6F7C7FD266E}"/>
              </a:ext>
            </a:extLst>
          </p:cNvPr>
          <p:cNvSpPr>
            <a:spLocks noGrp="1"/>
          </p:cNvSpPr>
          <p:nvPr>
            <p:ph type="sldNum" sz="quarter" idx="12"/>
          </p:nvPr>
        </p:nvSpPr>
        <p:spPr>
          <a:xfrm>
            <a:off x="8610600" y="6356352"/>
            <a:ext cx="2743200" cy="365125"/>
          </a:xfrm>
          <a:prstGeom prst="rect">
            <a:avLst/>
          </a:prstGeom>
        </p:spPr>
        <p:txBody>
          <a:bodyPr/>
          <a:lstStyle/>
          <a:p>
            <a:fld id="{5CA34B57-EC86-4103-8266-680D3B3BD83E}" type="slidenum">
              <a:rPr lang="en-US" smtClean="0"/>
              <a:t>‹#›</a:t>
            </a:fld>
            <a:endParaRPr lang="en-US"/>
          </a:p>
        </p:txBody>
      </p:sp>
    </p:spTree>
    <p:extLst>
      <p:ext uri="{BB962C8B-B14F-4D97-AF65-F5344CB8AC3E}">
        <p14:creationId xmlns:p14="http://schemas.microsoft.com/office/powerpoint/2010/main" val="376453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C72CCB-697D-4E7B-96AD-8E24AE8BF317}"/>
              </a:ext>
            </a:extLst>
          </p:cNvPr>
          <p:cNvSpPr>
            <a:spLocks noGrp="1"/>
          </p:cNvSpPr>
          <p:nvPr>
            <p:ph type="title"/>
          </p:nvPr>
        </p:nvSpPr>
        <p:spPr/>
        <p:txBody>
          <a:bodyPr/>
          <a:lstStyle>
            <a:lvl1pPr>
              <a:defRPr baseline="0">
                <a:solidFill>
                  <a:srgbClr val="003C71"/>
                </a:solidFill>
                <a:latin typeface="Lato" panose="020F0502020204030203" pitchFamily="34"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053CC33-61B6-40C0-B5AD-4DAEA9ABC3CF}"/>
              </a:ext>
            </a:extLst>
          </p:cNvPr>
          <p:cNvSpPr>
            <a:spLocks noGrp="1"/>
          </p:cNvSpPr>
          <p:nvPr>
            <p:ph idx="1"/>
          </p:nvPr>
        </p:nvSpPr>
        <p:spPr/>
        <p:txBody>
          <a:bodyPr/>
          <a:lstStyle>
            <a:lvl1pPr>
              <a:defRPr baseline="0">
                <a:latin typeface="Lato" panose="020F0502020204030203" pitchFamily="34" charset="0"/>
              </a:defRPr>
            </a:lvl1pPr>
            <a:lvl2pPr>
              <a:defRPr baseline="0">
                <a:latin typeface="Lato" panose="020F0502020204030203" pitchFamily="34" charset="0"/>
              </a:defRPr>
            </a:lvl2pPr>
            <a:lvl3pPr>
              <a:defRPr baseline="0">
                <a:latin typeface="Lato" panose="020F0502020204030203" pitchFamily="34" charset="0"/>
              </a:defRPr>
            </a:lvl3pPr>
            <a:lvl4pPr>
              <a:defRPr baseline="0">
                <a:latin typeface="Lato" panose="020F0502020204030203" pitchFamily="34" charset="0"/>
              </a:defRPr>
            </a:lvl4pPr>
            <a:lvl5pPr>
              <a:defRPr baseline="0">
                <a:latin typeface="Lato" panose="020F050202020403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082571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875A99-299F-4E6D-8874-346562DB1B71}"/>
              </a:ext>
            </a:extLst>
          </p:cNvPr>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8926575-3360-4730-9742-8B8CF869030F}"/>
              </a:ext>
            </a:extLst>
          </p:cNvPr>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B4339F0-F9EE-4E2F-AC9A-60D20BA660D3}"/>
              </a:ext>
            </a:extLst>
          </p:cNvPr>
          <p:cNvSpPr>
            <a:spLocks noGrp="1"/>
          </p:cNvSpPr>
          <p:nvPr>
            <p:ph type="dt" sz="half" idx="10"/>
          </p:nvPr>
        </p:nvSpPr>
        <p:spPr>
          <a:xfrm>
            <a:off x="838200" y="6356352"/>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CD93F61D-EF52-4B09-A24E-422235FF33A5}"/>
              </a:ext>
            </a:extLst>
          </p:cNvPr>
          <p:cNvSpPr>
            <a:spLocks noGrp="1"/>
          </p:cNvSpPr>
          <p:nvPr>
            <p:ph type="ftr" sz="quarter" idx="11"/>
          </p:nvPr>
        </p:nvSpPr>
        <p:spPr>
          <a:xfrm>
            <a:off x="4038600" y="6356352"/>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897818A-B5CC-4AF1-9934-0E54D5468B54}"/>
              </a:ext>
            </a:extLst>
          </p:cNvPr>
          <p:cNvSpPr>
            <a:spLocks noGrp="1"/>
          </p:cNvSpPr>
          <p:nvPr>
            <p:ph type="sldNum" sz="quarter" idx="12"/>
          </p:nvPr>
        </p:nvSpPr>
        <p:spPr>
          <a:xfrm>
            <a:off x="8610600" y="6356352"/>
            <a:ext cx="2743200" cy="365125"/>
          </a:xfrm>
          <a:prstGeom prst="rect">
            <a:avLst/>
          </a:prstGeom>
        </p:spPr>
        <p:txBody>
          <a:bodyPr/>
          <a:lstStyle/>
          <a:p>
            <a:fld id="{5CA34B57-EC86-4103-8266-680D3B3BD83E}" type="slidenum">
              <a:rPr lang="en-US" smtClean="0"/>
              <a:t>‹#›</a:t>
            </a:fld>
            <a:endParaRPr lang="en-US"/>
          </a:p>
        </p:txBody>
      </p:sp>
    </p:spTree>
    <p:extLst>
      <p:ext uri="{BB962C8B-B14F-4D97-AF65-F5344CB8AC3E}">
        <p14:creationId xmlns:p14="http://schemas.microsoft.com/office/powerpoint/2010/main" val="8919344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0FD16-B09F-45F6-A2D2-B5A2AFDB81C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186DBB4-B197-4DDA-BA8D-B3BA7243EBE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9F011C4-5E44-4E8A-A601-C4F654FD496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3A1DB9D-E285-470A-AD14-3E48E15E111B}"/>
              </a:ext>
            </a:extLst>
          </p:cNvPr>
          <p:cNvSpPr>
            <a:spLocks noGrp="1"/>
          </p:cNvSpPr>
          <p:nvPr>
            <p:ph type="dt" sz="half" idx="10"/>
          </p:nvPr>
        </p:nvSpPr>
        <p:spPr>
          <a:xfrm>
            <a:off x="838200" y="6356352"/>
            <a:ext cx="27432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6DBB5938-20D5-4A83-A032-03D20B78B584}"/>
              </a:ext>
            </a:extLst>
          </p:cNvPr>
          <p:cNvSpPr>
            <a:spLocks noGrp="1"/>
          </p:cNvSpPr>
          <p:nvPr>
            <p:ph type="ftr" sz="quarter" idx="11"/>
          </p:nvPr>
        </p:nvSpPr>
        <p:spPr>
          <a:xfrm>
            <a:off x="4038600" y="6356352"/>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5299210-1A2C-4664-BF8D-C1F72181FD97}"/>
              </a:ext>
            </a:extLst>
          </p:cNvPr>
          <p:cNvSpPr>
            <a:spLocks noGrp="1"/>
          </p:cNvSpPr>
          <p:nvPr>
            <p:ph type="sldNum" sz="quarter" idx="12"/>
          </p:nvPr>
        </p:nvSpPr>
        <p:spPr>
          <a:xfrm>
            <a:off x="8610600" y="6356352"/>
            <a:ext cx="2743200" cy="365125"/>
          </a:xfrm>
          <a:prstGeom prst="rect">
            <a:avLst/>
          </a:prstGeom>
        </p:spPr>
        <p:txBody>
          <a:bodyPr/>
          <a:lstStyle/>
          <a:p>
            <a:fld id="{5CA34B57-EC86-4103-8266-680D3B3BD83E}" type="slidenum">
              <a:rPr lang="en-US" smtClean="0"/>
              <a:t>‹#›</a:t>
            </a:fld>
            <a:endParaRPr lang="en-US"/>
          </a:p>
        </p:txBody>
      </p:sp>
    </p:spTree>
    <p:extLst>
      <p:ext uri="{BB962C8B-B14F-4D97-AF65-F5344CB8AC3E}">
        <p14:creationId xmlns:p14="http://schemas.microsoft.com/office/powerpoint/2010/main" val="15350256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C30831-A58A-4D19-BCD2-5315CAF9FD93}"/>
              </a:ext>
            </a:extLst>
          </p:cNvPr>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1BE18C8-6746-4B35-B798-1B846F76366E}"/>
              </a:ext>
            </a:extLst>
          </p:cNvPr>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15BE0C8-EB68-416D-A5A9-5EB20A2D8EF0}"/>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315B1F9-F01E-4E6F-9FF4-838C1AC477EB}"/>
              </a:ext>
            </a:extLst>
          </p:cNvPr>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9341305-5403-4BEA-B921-6AA3976E7558}"/>
              </a:ext>
            </a:extLst>
          </p:cNvPr>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CB141F8-24FB-45DB-90A1-E0FE37C986E3}"/>
              </a:ext>
            </a:extLst>
          </p:cNvPr>
          <p:cNvSpPr>
            <a:spLocks noGrp="1"/>
          </p:cNvSpPr>
          <p:nvPr>
            <p:ph type="dt" sz="half" idx="10"/>
          </p:nvPr>
        </p:nvSpPr>
        <p:spPr>
          <a:xfrm>
            <a:off x="838200" y="6356352"/>
            <a:ext cx="2743200" cy="365125"/>
          </a:xfrm>
          <a:prstGeom prst="rect">
            <a:avLst/>
          </a:prstGeom>
        </p:spPr>
        <p:txBody>
          <a:bodyPr/>
          <a:lstStyle/>
          <a:p>
            <a:endParaRPr lang="en-US"/>
          </a:p>
        </p:txBody>
      </p:sp>
      <p:sp>
        <p:nvSpPr>
          <p:cNvPr id="8" name="Footer Placeholder 7">
            <a:extLst>
              <a:ext uri="{FF2B5EF4-FFF2-40B4-BE49-F238E27FC236}">
                <a16:creationId xmlns:a16="http://schemas.microsoft.com/office/drawing/2014/main" id="{64893CFB-3278-43E6-AEF3-19E445D6B4C1}"/>
              </a:ext>
            </a:extLst>
          </p:cNvPr>
          <p:cNvSpPr>
            <a:spLocks noGrp="1"/>
          </p:cNvSpPr>
          <p:nvPr>
            <p:ph type="ftr" sz="quarter" idx="11"/>
          </p:nvPr>
        </p:nvSpPr>
        <p:spPr>
          <a:xfrm>
            <a:off x="4038600" y="6356352"/>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F924CD76-7E49-441A-9EE9-C3547FC71626}"/>
              </a:ext>
            </a:extLst>
          </p:cNvPr>
          <p:cNvSpPr>
            <a:spLocks noGrp="1"/>
          </p:cNvSpPr>
          <p:nvPr>
            <p:ph type="sldNum" sz="quarter" idx="12"/>
          </p:nvPr>
        </p:nvSpPr>
        <p:spPr>
          <a:xfrm>
            <a:off x="8610600" y="6356352"/>
            <a:ext cx="2743200" cy="365125"/>
          </a:xfrm>
          <a:prstGeom prst="rect">
            <a:avLst/>
          </a:prstGeom>
        </p:spPr>
        <p:txBody>
          <a:bodyPr/>
          <a:lstStyle/>
          <a:p>
            <a:fld id="{5CA34B57-EC86-4103-8266-680D3B3BD83E}" type="slidenum">
              <a:rPr lang="en-US" smtClean="0"/>
              <a:t>‹#›</a:t>
            </a:fld>
            <a:endParaRPr lang="en-US"/>
          </a:p>
        </p:txBody>
      </p:sp>
    </p:spTree>
    <p:extLst>
      <p:ext uri="{BB962C8B-B14F-4D97-AF65-F5344CB8AC3E}">
        <p14:creationId xmlns:p14="http://schemas.microsoft.com/office/powerpoint/2010/main" val="6806884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969285-12E7-4189-AC63-654992ACA2AC}"/>
              </a:ext>
            </a:extLst>
          </p:cNvPr>
          <p:cNvSpPr>
            <a:spLocks noGrp="1"/>
          </p:cNvSpPr>
          <p:nvPr>
            <p:ph type="dt" sz="half" idx="10"/>
          </p:nvPr>
        </p:nvSpPr>
        <p:spPr>
          <a:xfrm>
            <a:off x="838200" y="6356352"/>
            <a:ext cx="2743200" cy="365125"/>
          </a:xfrm>
          <a:prstGeom prst="rect">
            <a:avLst/>
          </a:prstGeom>
        </p:spPr>
        <p:txBody>
          <a:bodyPr/>
          <a:lstStyle/>
          <a:p>
            <a:endParaRPr lang="en-US"/>
          </a:p>
        </p:txBody>
      </p:sp>
      <p:sp>
        <p:nvSpPr>
          <p:cNvPr id="3" name="Footer Placeholder 2">
            <a:extLst>
              <a:ext uri="{FF2B5EF4-FFF2-40B4-BE49-F238E27FC236}">
                <a16:creationId xmlns:a16="http://schemas.microsoft.com/office/drawing/2014/main" id="{084163F4-8B8B-47C2-BB29-D6E3AEB7064E}"/>
              </a:ext>
            </a:extLst>
          </p:cNvPr>
          <p:cNvSpPr>
            <a:spLocks noGrp="1"/>
          </p:cNvSpPr>
          <p:nvPr>
            <p:ph type="ftr" sz="quarter" idx="11"/>
          </p:nvPr>
        </p:nvSpPr>
        <p:spPr>
          <a:xfrm>
            <a:off x="4038600" y="6356352"/>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602D939B-161D-4448-B62C-08D2E6A29A12}"/>
              </a:ext>
            </a:extLst>
          </p:cNvPr>
          <p:cNvSpPr>
            <a:spLocks noGrp="1"/>
          </p:cNvSpPr>
          <p:nvPr>
            <p:ph type="sldNum" sz="quarter" idx="12"/>
          </p:nvPr>
        </p:nvSpPr>
        <p:spPr>
          <a:xfrm>
            <a:off x="8610600" y="6356352"/>
            <a:ext cx="2743200" cy="365125"/>
          </a:xfrm>
          <a:prstGeom prst="rect">
            <a:avLst/>
          </a:prstGeom>
        </p:spPr>
        <p:txBody>
          <a:bodyPr/>
          <a:lstStyle/>
          <a:p>
            <a:fld id="{5CA34B57-EC86-4103-8266-680D3B3BD83E}" type="slidenum">
              <a:rPr lang="en-US" smtClean="0"/>
              <a:t>‹#›</a:t>
            </a:fld>
            <a:endParaRPr lang="en-US"/>
          </a:p>
        </p:txBody>
      </p:sp>
    </p:spTree>
    <p:extLst>
      <p:ext uri="{BB962C8B-B14F-4D97-AF65-F5344CB8AC3E}">
        <p14:creationId xmlns:p14="http://schemas.microsoft.com/office/powerpoint/2010/main" val="3960163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4E55E6-4ECF-430E-A592-FEA77822132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2BB466C-23F3-4028-B9AA-ACD084633A9D}"/>
              </a:ext>
            </a:extLst>
          </p:cNvPr>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DDFBDA9-BF6B-4C98-A9FE-A700E76F237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C34FAEA-9A6E-4E47-A29F-EB968551C8AD}"/>
              </a:ext>
            </a:extLst>
          </p:cNvPr>
          <p:cNvSpPr>
            <a:spLocks noGrp="1"/>
          </p:cNvSpPr>
          <p:nvPr>
            <p:ph type="dt" sz="half" idx="10"/>
          </p:nvPr>
        </p:nvSpPr>
        <p:spPr>
          <a:xfrm>
            <a:off x="838200" y="6356352"/>
            <a:ext cx="27432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4E394010-BC2A-4333-BFBE-145BA5990A2D}"/>
              </a:ext>
            </a:extLst>
          </p:cNvPr>
          <p:cNvSpPr>
            <a:spLocks noGrp="1"/>
          </p:cNvSpPr>
          <p:nvPr>
            <p:ph type="ftr" sz="quarter" idx="11"/>
          </p:nvPr>
        </p:nvSpPr>
        <p:spPr>
          <a:xfrm>
            <a:off x="4038600" y="6356352"/>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B9A562DE-4D64-48B0-8D9F-7C99791E4A4F}"/>
              </a:ext>
            </a:extLst>
          </p:cNvPr>
          <p:cNvSpPr>
            <a:spLocks noGrp="1"/>
          </p:cNvSpPr>
          <p:nvPr>
            <p:ph type="sldNum" sz="quarter" idx="12"/>
          </p:nvPr>
        </p:nvSpPr>
        <p:spPr>
          <a:xfrm>
            <a:off x="8610600" y="6356352"/>
            <a:ext cx="2743200" cy="365125"/>
          </a:xfrm>
          <a:prstGeom prst="rect">
            <a:avLst/>
          </a:prstGeom>
        </p:spPr>
        <p:txBody>
          <a:bodyPr/>
          <a:lstStyle/>
          <a:p>
            <a:fld id="{5CA34B57-EC86-4103-8266-680D3B3BD83E}" type="slidenum">
              <a:rPr lang="en-US" smtClean="0"/>
              <a:t>‹#›</a:t>
            </a:fld>
            <a:endParaRPr lang="en-US"/>
          </a:p>
        </p:txBody>
      </p:sp>
    </p:spTree>
    <p:extLst>
      <p:ext uri="{BB962C8B-B14F-4D97-AF65-F5344CB8AC3E}">
        <p14:creationId xmlns:p14="http://schemas.microsoft.com/office/powerpoint/2010/main" val="23866830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1E2ECC-1D0F-4AA1-9217-73EF37DCB94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821DC64-B52F-46FD-939B-6E2E9FF280E6}"/>
              </a:ext>
            </a:extLst>
          </p:cNvPr>
          <p:cNvSpPr>
            <a:spLocks noGrp="1"/>
          </p:cNvSpPr>
          <p:nvPr>
            <p:ph type="pic" idx="1"/>
          </p:nvPr>
        </p:nvSpPr>
        <p:spPr>
          <a:xfrm>
            <a:off x="5183188" y="987427"/>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DCA218CC-2E03-48D3-9933-EB8D15B68A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A6F9701-6E48-4864-800A-93B565BDB23C}"/>
              </a:ext>
            </a:extLst>
          </p:cNvPr>
          <p:cNvSpPr>
            <a:spLocks noGrp="1"/>
          </p:cNvSpPr>
          <p:nvPr>
            <p:ph type="dt" sz="half" idx="10"/>
          </p:nvPr>
        </p:nvSpPr>
        <p:spPr>
          <a:xfrm>
            <a:off x="838200" y="6356352"/>
            <a:ext cx="27432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CFAF7528-330F-42CF-83A0-7FA40DC9015E}"/>
              </a:ext>
            </a:extLst>
          </p:cNvPr>
          <p:cNvSpPr>
            <a:spLocks noGrp="1"/>
          </p:cNvSpPr>
          <p:nvPr>
            <p:ph type="ftr" sz="quarter" idx="11"/>
          </p:nvPr>
        </p:nvSpPr>
        <p:spPr>
          <a:xfrm>
            <a:off x="4038600" y="6356352"/>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C9B7662-D83E-4A87-8EEF-114206F1FB6A}"/>
              </a:ext>
            </a:extLst>
          </p:cNvPr>
          <p:cNvSpPr>
            <a:spLocks noGrp="1"/>
          </p:cNvSpPr>
          <p:nvPr>
            <p:ph type="sldNum" sz="quarter" idx="12"/>
          </p:nvPr>
        </p:nvSpPr>
        <p:spPr>
          <a:xfrm>
            <a:off x="8610600" y="6356352"/>
            <a:ext cx="2743200" cy="365125"/>
          </a:xfrm>
          <a:prstGeom prst="rect">
            <a:avLst/>
          </a:prstGeom>
        </p:spPr>
        <p:txBody>
          <a:bodyPr/>
          <a:lstStyle/>
          <a:p>
            <a:fld id="{5CA34B57-EC86-4103-8266-680D3B3BD83E}" type="slidenum">
              <a:rPr lang="en-US" smtClean="0"/>
              <a:t>‹#›</a:t>
            </a:fld>
            <a:endParaRPr lang="en-US"/>
          </a:p>
        </p:txBody>
      </p:sp>
    </p:spTree>
    <p:extLst>
      <p:ext uri="{BB962C8B-B14F-4D97-AF65-F5344CB8AC3E}">
        <p14:creationId xmlns:p14="http://schemas.microsoft.com/office/powerpoint/2010/main" val="28128610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B3ECD-4D9A-41E6-AC18-6DC91D46BE6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2591EDD-E4CF-470A-9FF8-9A6DE126140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A6FE8B-6C95-4F46-B049-9583EB81C3A3}"/>
              </a:ext>
            </a:extLst>
          </p:cNvPr>
          <p:cNvSpPr>
            <a:spLocks noGrp="1"/>
          </p:cNvSpPr>
          <p:nvPr>
            <p:ph type="dt" sz="half" idx="10"/>
          </p:nvPr>
        </p:nvSpPr>
        <p:spPr>
          <a:xfrm>
            <a:off x="838200" y="6356352"/>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2CB31302-45FF-4BF4-9D7B-704ABF71EEB7}"/>
              </a:ext>
            </a:extLst>
          </p:cNvPr>
          <p:cNvSpPr>
            <a:spLocks noGrp="1"/>
          </p:cNvSpPr>
          <p:nvPr>
            <p:ph type="ftr" sz="quarter" idx="11"/>
          </p:nvPr>
        </p:nvSpPr>
        <p:spPr>
          <a:xfrm>
            <a:off x="4038600" y="6356352"/>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91429F1-6C14-4009-8463-CAF99AF24FE9}"/>
              </a:ext>
            </a:extLst>
          </p:cNvPr>
          <p:cNvSpPr>
            <a:spLocks noGrp="1"/>
          </p:cNvSpPr>
          <p:nvPr>
            <p:ph type="sldNum" sz="quarter" idx="12"/>
          </p:nvPr>
        </p:nvSpPr>
        <p:spPr>
          <a:xfrm>
            <a:off x="8610600" y="6356352"/>
            <a:ext cx="2743200" cy="365125"/>
          </a:xfrm>
          <a:prstGeom prst="rect">
            <a:avLst/>
          </a:prstGeom>
        </p:spPr>
        <p:txBody>
          <a:bodyPr/>
          <a:lstStyle/>
          <a:p>
            <a:fld id="{5CA34B57-EC86-4103-8266-680D3B3BD83E}" type="slidenum">
              <a:rPr lang="en-US" smtClean="0"/>
              <a:t>‹#›</a:t>
            </a:fld>
            <a:endParaRPr lang="en-US"/>
          </a:p>
        </p:txBody>
      </p:sp>
    </p:spTree>
    <p:extLst>
      <p:ext uri="{BB962C8B-B14F-4D97-AF65-F5344CB8AC3E}">
        <p14:creationId xmlns:p14="http://schemas.microsoft.com/office/powerpoint/2010/main" val="35016781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B6BE64B-B394-4878-AFA4-54903EA40558}"/>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E4C048D-6314-4CDF-8A8E-6636F374A78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836045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03.xml"/><Relationship Id="rId1" Type="http://schemas.openxmlformats.org/officeDocument/2006/relationships/slideLayout" Target="../slideLayouts/slideLayout2.xml"/><Relationship Id="rId4" Type="http://schemas.openxmlformats.org/officeDocument/2006/relationships/hyperlink" Target="https://openclipart.org/detail/734/man-face-cartoon-by-gerald_g-734" TargetMode="External"/></Relationships>
</file>

<file path=ppt/slides/_rels/slide113.xml.rels><?xml version="1.0" encoding="UTF-8" standalone="yes"?>
<Relationships xmlns="http://schemas.openxmlformats.org/package/2006/relationships"><Relationship Id="rId3" Type="http://schemas.openxmlformats.org/officeDocument/2006/relationships/image" Target="../media/image39.gif"/><Relationship Id="rId2" Type="http://schemas.openxmlformats.org/officeDocument/2006/relationships/image" Target="../media/image38.wmf"/><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hyperlink" Target="https://www.flickr.com/photos/wetravelto/35140273304" TargetMode="External"/><Relationship Id="rId3" Type="http://schemas.openxmlformats.org/officeDocument/2006/relationships/image" Target="../media/image4.jpg"/><Relationship Id="rId7"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hyperlink" Target="https://openclipart.org/detail/463/key-west---mallory---square-by-nkinkade-177732" TargetMode="External"/><Relationship Id="rId5" Type="http://schemas.openxmlformats.org/officeDocument/2006/relationships/image" Target="../media/image6.png"/><Relationship Id="rId10" Type="http://schemas.openxmlformats.org/officeDocument/2006/relationships/hyperlink" Target="https://www.publicdomainpictures.net/en/view-image.php?image=250956&amp;picture=blues-of-the-ocean-background" TargetMode="External"/><Relationship Id="rId4" Type="http://schemas.openxmlformats.org/officeDocument/2006/relationships/image" Target="../media/image5.jpg"/><Relationship Id="rId9" Type="http://schemas.openxmlformats.org/officeDocument/2006/relationships/image" Target="../media/image8.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allthetropes.org/wiki/Extra!_Extra!_Read_All_About_It!" TargetMode="External"/><Relationship Id="rId2" Type="http://schemas.openxmlformats.org/officeDocument/2006/relationships/image" Target="../media/image13.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hyperlink" Target="http://hahem.co.il/false/archives/1391" TargetMode="External"/><Relationship Id="rId2" Type="http://schemas.openxmlformats.org/officeDocument/2006/relationships/image" Target="../media/image24.jpg"/><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hyperlink" Target="https://stylishcorpse.wordpress.com/2009/11/" TargetMode="External"/><Relationship Id="rId2" Type="http://schemas.openxmlformats.org/officeDocument/2006/relationships/image" Target="../media/image25.gif"/><Relationship Id="rId1" Type="http://schemas.openxmlformats.org/officeDocument/2006/relationships/slideLayout" Target="../slideLayouts/slideLayout3.xml"/><Relationship Id="rId4" Type="http://schemas.openxmlformats.org/officeDocument/2006/relationships/image" Target="../media/image26.png"/></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64.xml"/><Relationship Id="rId1" Type="http://schemas.openxmlformats.org/officeDocument/2006/relationships/slideLayout" Target="../slideLayouts/slideLayout2.xml"/><Relationship Id="rId4" Type="http://schemas.openxmlformats.org/officeDocument/2006/relationships/hyperlink" Target="https://peter.baumgartner.name/2014/05/23/double-blind-review-ein-fallbeispiel/" TargetMode="Externa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66.xml"/><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67.xml"/><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73.xml"/><Relationship Id="rId1" Type="http://schemas.openxmlformats.org/officeDocument/2006/relationships/slideLayout" Target="../slideLayouts/slideLayout2.xml"/><Relationship Id="rId4" Type="http://schemas.openxmlformats.org/officeDocument/2006/relationships/hyperlink" Target="http://morethanturquoise.com/2013/09/25/i-want-to-put-on-my-my-my-my-my-boogie-shoes/" TargetMode="External"/></Relationships>
</file>

<file path=ppt/slides/_rels/slide82.xml.rels><?xml version="1.0" encoding="UTF-8" standalone="yes"?>
<Relationships xmlns="http://schemas.openxmlformats.org/package/2006/relationships"><Relationship Id="rId3" Type="http://schemas.openxmlformats.org/officeDocument/2006/relationships/hyperlink" Target="https://stylishcorpse.wordpress.com/2009/11/" TargetMode="External"/><Relationship Id="rId2" Type="http://schemas.openxmlformats.org/officeDocument/2006/relationships/image" Target="../media/image25.gif"/><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46238B-867A-4132-B2CD-A911FC141220}"/>
              </a:ext>
            </a:extLst>
          </p:cNvPr>
          <p:cNvSpPr>
            <a:spLocks noGrp="1"/>
          </p:cNvSpPr>
          <p:nvPr>
            <p:ph type="title"/>
          </p:nvPr>
        </p:nvSpPr>
        <p:spPr>
          <a:xfrm>
            <a:off x="2430087" y="67379"/>
            <a:ext cx="7886701" cy="1097281"/>
          </a:xfrm>
        </p:spPr>
        <p:txBody>
          <a:bodyPr>
            <a:normAutofit/>
          </a:bodyPr>
          <a:lstStyle/>
          <a:p>
            <a:pPr algn="ctr">
              <a:defRPr/>
            </a:pPr>
            <a:r>
              <a:rPr lang="en-US"/>
              <a:t>BaleDoneen Scientific </a:t>
            </a:r>
            <a:r>
              <a:rPr lang="en-US" dirty="0"/>
              <a:t>Update</a:t>
            </a:r>
          </a:p>
        </p:txBody>
      </p:sp>
      <p:sp>
        <p:nvSpPr>
          <p:cNvPr id="3" name="Content Placeholder 2">
            <a:extLst>
              <a:ext uri="{FF2B5EF4-FFF2-40B4-BE49-F238E27FC236}">
                <a16:creationId xmlns:a16="http://schemas.microsoft.com/office/drawing/2014/main" id="{670E0871-509B-4659-B7A9-117D27741739}"/>
              </a:ext>
            </a:extLst>
          </p:cNvPr>
          <p:cNvSpPr>
            <a:spLocks noGrp="1"/>
          </p:cNvSpPr>
          <p:nvPr>
            <p:ph idx="1"/>
          </p:nvPr>
        </p:nvSpPr>
        <p:spPr/>
        <p:txBody>
          <a:bodyPr/>
          <a:lstStyle/>
          <a:p>
            <a:pPr marL="0" indent="0" algn="ctr">
              <a:buNone/>
              <a:defRPr/>
            </a:pPr>
            <a:endParaRPr lang="en-US" dirty="0"/>
          </a:p>
          <a:p>
            <a:pPr marL="0" indent="0" algn="ctr">
              <a:buNone/>
              <a:defRPr/>
            </a:pPr>
            <a:r>
              <a:rPr lang="en-US" dirty="0"/>
              <a:t>07/12/2023</a:t>
            </a:r>
          </a:p>
          <a:p>
            <a:pPr marL="0" indent="0" algn="ctr">
              <a:buNone/>
              <a:defRPr/>
            </a:pPr>
            <a:endParaRPr lang="en-US" dirty="0"/>
          </a:p>
          <a:p>
            <a:pPr marL="0" indent="0" algn="ctr">
              <a:buNone/>
              <a:defRPr/>
            </a:pPr>
            <a:r>
              <a:rPr lang="en-US" dirty="0"/>
              <a:t>5:30-6:30 pm PST</a:t>
            </a:r>
          </a:p>
          <a:p>
            <a:pPr marL="0" indent="0" algn="ctr">
              <a:buNone/>
              <a:defRPr/>
            </a:pPr>
            <a:endParaRPr lang="en-US" dirty="0"/>
          </a:p>
          <a:p>
            <a:pPr marL="0" indent="0" algn="ctr">
              <a:buNone/>
              <a:defRPr/>
            </a:pPr>
            <a:r>
              <a:rPr lang="en-US" dirty="0"/>
              <a:t>Bradley Bale, MD</a:t>
            </a:r>
          </a:p>
        </p:txBody>
      </p:sp>
      <p:pic>
        <p:nvPicPr>
          <p:cNvPr id="4101" name="Picture 5" descr="A person wearing a suit and tie smiling at the camera&#10;&#10;Description automatically generated">
            <a:extLst>
              <a:ext uri="{FF2B5EF4-FFF2-40B4-BE49-F238E27FC236}">
                <a16:creationId xmlns:a16="http://schemas.microsoft.com/office/drawing/2014/main" id="{7FA7BBF7-8B0E-4906-A778-20BA7469A4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04191" y="1484313"/>
            <a:ext cx="2232025" cy="267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7906" name="Rectangle 2"/>
          <p:cNvSpPr>
            <a:spLocks noGrp="1" noRot="1" noChangeArrowheads="1"/>
          </p:cNvSpPr>
          <p:nvPr>
            <p:ph type="title"/>
          </p:nvPr>
        </p:nvSpPr>
        <p:spPr>
          <a:xfrm>
            <a:off x="898769" y="0"/>
            <a:ext cx="10902462" cy="1200329"/>
          </a:xfrm>
        </p:spPr>
        <p:txBody>
          <a:bodyPr>
            <a:noAutofit/>
          </a:bodyPr>
          <a:lstStyle/>
          <a:p>
            <a:pPr algn="ctr" eaLnBrk="1" hangingPunct="1">
              <a:defRPr/>
            </a:pPr>
            <a:r>
              <a:rPr lang="en-US" sz="3600" dirty="0"/>
              <a:t>Nature Restores Cognitive Function in Children</a:t>
            </a:r>
          </a:p>
        </p:txBody>
      </p:sp>
      <p:sp>
        <p:nvSpPr>
          <p:cNvPr id="1787907" name="Rectangle 3"/>
          <p:cNvSpPr>
            <a:spLocks noGrp="1" noRot="1" noChangeArrowheads="1"/>
          </p:cNvSpPr>
          <p:nvPr>
            <p:ph idx="1"/>
          </p:nvPr>
        </p:nvSpPr>
        <p:spPr>
          <a:xfrm>
            <a:off x="1602154" y="1758462"/>
            <a:ext cx="9440984" cy="3571630"/>
          </a:xfrm>
        </p:spPr>
        <p:txBody>
          <a:bodyPr>
            <a:normAutofit/>
          </a:bodyPr>
          <a:lstStyle/>
          <a:p>
            <a:pPr marL="0" indent="0" algn="ctr">
              <a:buNone/>
              <a:defRPr/>
            </a:pPr>
            <a:r>
              <a:rPr lang="en-US" dirty="0"/>
              <a:t>33 pts; mean age 12; 61% female; two 30 min. walks; one day in urban area &amp; other day in a rural area; cognitive function testing after each walk was performed.</a:t>
            </a:r>
          </a:p>
          <a:p>
            <a:pPr marL="0" indent="0" algn="ctr">
              <a:buNone/>
              <a:defRPr/>
            </a:pPr>
            <a:endParaRPr lang="en-US" dirty="0"/>
          </a:p>
          <a:p>
            <a:pPr marL="0" indent="0" algn="ctr">
              <a:buNone/>
              <a:defRPr/>
            </a:pPr>
            <a:r>
              <a:rPr lang="en-US" dirty="0"/>
              <a:t>Following the 30 min. rural walk children had faster, more stable pattern of responses to a series of attention-related tests than they did after walking through an urban area.</a:t>
            </a:r>
          </a:p>
        </p:txBody>
      </p:sp>
      <p:sp>
        <p:nvSpPr>
          <p:cNvPr id="57349" name="Text Box 4"/>
          <p:cNvSpPr txBox="1">
            <a:spLocks noChangeArrowheads="1"/>
          </p:cNvSpPr>
          <p:nvPr/>
        </p:nvSpPr>
        <p:spPr bwMode="auto">
          <a:xfrm>
            <a:off x="1602155" y="5546209"/>
            <a:ext cx="8249142" cy="1200329"/>
          </a:xfrm>
          <a:prstGeom prst="rect">
            <a:avLst/>
          </a:prstGeom>
          <a:noFill/>
          <a:ln w="9525">
            <a:noFill/>
            <a:miter lim="800000"/>
            <a:headEnd/>
            <a:tailEnd/>
          </a:ln>
        </p:spPr>
        <p:txBody>
          <a:bodyPr wrap="square">
            <a:spAutoFit/>
          </a:bodyPr>
          <a:lstStyle/>
          <a:p>
            <a:pPr algn="ctr" eaLnBrk="0" hangingPunct="0"/>
            <a:r>
              <a:rPr lang="en-US" dirty="0">
                <a:solidFill>
                  <a:schemeClr val="accent3"/>
                </a:solidFill>
              </a:rPr>
              <a:t>Stevenson, M. P., et al. (2019). "Cognitive Restoration in Children Following Exposure to Nature: Evidence From the Attention Network Task and Mobile Eye Tracking." </a:t>
            </a:r>
            <a:r>
              <a:rPr lang="en-US" u="sng" dirty="0">
                <a:solidFill>
                  <a:schemeClr val="accent3"/>
                </a:solidFill>
              </a:rPr>
              <a:t>Front Psychol</a:t>
            </a:r>
            <a:r>
              <a:rPr lang="en-US" dirty="0">
                <a:solidFill>
                  <a:schemeClr val="accent3"/>
                </a:solidFill>
              </a:rPr>
              <a:t> </a:t>
            </a:r>
            <a:r>
              <a:rPr lang="en-US" b="1" dirty="0">
                <a:solidFill>
                  <a:schemeClr val="accent3"/>
                </a:solidFill>
              </a:rPr>
              <a:t>10</a:t>
            </a:r>
            <a:r>
              <a:rPr lang="en-US" dirty="0">
                <a:solidFill>
                  <a:schemeClr val="accent3"/>
                </a:solidFill>
              </a:rPr>
              <a:t>: 42.</a:t>
            </a:r>
          </a:p>
          <a:p>
            <a:pPr algn="ctr" eaLnBrk="0" hangingPunct="0"/>
            <a:r>
              <a:rPr lang="en-US" dirty="0">
                <a:solidFill>
                  <a:schemeClr val="accent3"/>
                </a:solidFill>
              </a:rPr>
              <a:t>		</a:t>
            </a:r>
            <a:endParaRPr lang="en-US" b="1" dirty="0">
              <a:solidFill>
                <a:schemeClr val="accent3"/>
              </a:solidFill>
            </a:endParaRPr>
          </a:p>
        </p:txBody>
      </p:sp>
    </p:spTree>
    <p:extLst>
      <p:ext uri="{BB962C8B-B14F-4D97-AF65-F5344CB8AC3E}">
        <p14:creationId xmlns:p14="http://schemas.microsoft.com/office/powerpoint/2010/main" val="1273886243"/>
      </p:ext>
    </p:extLst>
  </p:cSld>
  <p:clrMapOvr>
    <a:masterClrMapping/>
  </p:clrMapOvr>
  <p:transition/>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7906" name="Rectangle 2"/>
          <p:cNvSpPr>
            <a:spLocks noGrp="1" noRot="1" noChangeArrowheads="1"/>
          </p:cNvSpPr>
          <p:nvPr>
            <p:ph type="title"/>
          </p:nvPr>
        </p:nvSpPr>
        <p:spPr>
          <a:xfrm>
            <a:off x="1602154" y="0"/>
            <a:ext cx="9440984" cy="976923"/>
          </a:xfrm>
        </p:spPr>
        <p:txBody>
          <a:bodyPr>
            <a:noAutofit/>
          </a:bodyPr>
          <a:lstStyle/>
          <a:p>
            <a:pPr algn="ctr" eaLnBrk="1" hangingPunct="1">
              <a:defRPr/>
            </a:pPr>
            <a:r>
              <a:rPr lang="en-US" sz="3600" dirty="0"/>
              <a:t>Mechanism ?</a:t>
            </a:r>
          </a:p>
        </p:txBody>
      </p:sp>
      <p:sp>
        <p:nvSpPr>
          <p:cNvPr id="1787907" name="Rectangle 3"/>
          <p:cNvSpPr>
            <a:spLocks noGrp="1" noRot="1" noChangeArrowheads="1"/>
          </p:cNvSpPr>
          <p:nvPr>
            <p:ph idx="1"/>
          </p:nvPr>
        </p:nvSpPr>
        <p:spPr>
          <a:xfrm>
            <a:off x="1602154" y="976923"/>
            <a:ext cx="9440984" cy="4314092"/>
          </a:xfrm>
        </p:spPr>
        <p:txBody>
          <a:bodyPr>
            <a:normAutofit/>
          </a:bodyPr>
          <a:lstStyle/>
          <a:p>
            <a:pPr marL="0" indent="0" algn="ctr">
              <a:buNone/>
              <a:defRPr/>
            </a:pPr>
            <a:r>
              <a:rPr lang="en-US" dirty="0"/>
              <a:t>The sterols and non-sterol products also aid the nuclear localization of Yes-associated protein (YAP) and transcriptional co-activator with PDZ binding motif (TAZ).</a:t>
            </a:r>
          </a:p>
          <a:p>
            <a:pPr marL="0" indent="0" algn="ctr">
              <a:buNone/>
              <a:defRPr/>
            </a:pPr>
            <a:endParaRPr lang="en-US" dirty="0"/>
          </a:p>
          <a:p>
            <a:pPr marL="0" indent="0" algn="ctr">
              <a:buNone/>
              <a:defRPr/>
            </a:pPr>
            <a:r>
              <a:rPr lang="en-US" dirty="0"/>
              <a:t>These agents play significant roles in tumorigenesis and functioning of the cancer stem cell.</a:t>
            </a:r>
          </a:p>
          <a:p>
            <a:pPr marL="0" indent="0" algn="ctr">
              <a:buNone/>
              <a:defRPr/>
            </a:pPr>
            <a:endParaRPr lang="en-US" dirty="0"/>
          </a:p>
          <a:p>
            <a:pPr marL="0" indent="0" algn="ctr">
              <a:buNone/>
              <a:defRPr/>
            </a:pPr>
            <a:r>
              <a:rPr lang="en-US" dirty="0">
                <a:solidFill>
                  <a:schemeClr val="bg1"/>
                </a:solidFill>
                <a:highlight>
                  <a:srgbClr val="008000"/>
                </a:highlight>
              </a:rPr>
              <a:t>BA should also have good effects on the liver; </a:t>
            </a:r>
          </a:p>
          <a:p>
            <a:pPr marL="0" indent="0" algn="ctr">
              <a:buNone/>
              <a:defRPr/>
            </a:pPr>
            <a:r>
              <a:rPr lang="en-US" dirty="0">
                <a:solidFill>
                  <a:schemeClr val="bg1"/>
                </a:solidFill>
                <a:highlight>
                  <a:srgbClr val="008000"/>
                </a:highlight>
              </a:rPr>
              <a:t>? why hepatic enzyme elevations??</a:t>
            </a:r>
          </a:p>
        </p:txBody>
      </p:sp>
      <p:sp>
        <p:nvSpPr>
          <p:cNvPr id="57349" name="Text Box 4"/>
          <p:cNvSpPr txBox="1">
            <a:spLocks noChangeArrowheads="1"/>
          </p:cNvSpPr>
          <p:nvPr/>
        </p:nvSpPr>
        <p:spPr bwMode="auto">
          <a:xfrm>
            <a:off x="2445781" y="5546209"/>
            <a:ext cx="7765021" cy="2308324"/>
          </a:xfrm>
          <a:prstGeom prst="rect">
            <a:avLst/>
          </a:prstGeom>
          <a:noFill/>
          <a:ln w="9525">
            <a:noFill/>
            <a:miter lim="800000"/>
            <a:headEnd/>
            <a:tailEnd/>
          </a:ln>
        </p:spPr>
        <p:txBody>
          <a:bodyPr wrap="square">
            <a:spAutoFit/>
          </a:bodyPr>
          <a:lstStyle/>
          <a:p>
            <a:pPr algn="ctr" eaLnBrk="0" hangingPunct="0"/>
            <a:r>
              <a:rPr lang="en-US" dirty="0">
                <a:solidFill>
                  <a:schemeClr val="accent3"/>
                </a:solidFill>
              </a:rPr>
              <a:t>Ahmadi, Y., et al. (2020). "The effects of statins with a high </a:t>
            </a:r>
            <a:r>
              <a:rPr lang="en-US" dirty="0" err="1">
                <a:solidFill>
                  <a:schemeClr val="accent3"/>
                </a:solidFill>
              </a:rPr>
              <a:t>hepatoselectivity</a:t>
            </a:r>
            <a:r>
              <a:rPr lang="en-US" dirty="0">
                <a:solidFill>
                  <a:schemeClr val="accent3"/>
                </a:solidFill>
              </a:rPr>
              <a:t> rank on the extra-hepatic tissues; New functions for statins." </a:t>
            </a:r>
            <a:r>
              <a:rPr lang="en-US" u="sng" dirty="0">
                <a:solidFill>
                  <a:schemeClr val="accent3"/>
                </a:solidFill>
              </a:rPr>
              <a:t>Pharmacological Research</a:t>
            </a:r>
            <a:r>
              <a:rPr lang="en-US" dirty="0">
                <a:solidFill>
                  <a:schemeClr val="accent3"/>
                </a:solidFill>
              </a:rPr>
              <a:t> </a:t>
            </a:r>
            <a:r>
              <a:rPr lang="en-US" b="1" dirty="0">
                <a:solidFill>
                  <a:schemeClr val="accent3"/>
                </a:solidFill>
              </a:rPr>
              <a:t>152</a:t>
            </a:r>
            <a:r>
              <a:rPr lang="en-US" dirty="0">
                <a:solidFill>
                  <a:schemeClr val="accent3"/>
                </a:solidFill>
              </a:rPr>
              <a:t>: 104621.</a:t>
            </a:r>
          </a:p>
          <a:p>
            <a:pPr algn="ctr" eaLnBrk="0" hangingPunct="0"/>
            <a:r>
              <a:rPr lang="en-US" dirty="0">
                <a:solidFill>
                  <a:schemeClr val="accent3"/>
                </a:solidFill>
              </a:rPr>
              <a:t>	</a:t>
            </a:r>
          </a:p>
          <a:p>
            <a:pPr algn="ctr" eaLnBrk="0" hangingPunct="0"/>
            <a:r>
              <a:rPr lang="en-US" dirty="0">
                <a:solidFill>
                  <a:schemeClr val="accent3"/>
                </a:solidFill>
              </a:rPr>
              <a:t>.</a:t>
            </a:r>
          </a:p>
          <a:p>
            <a:pPr algn="ctr" eaLnBrk="0" hangingPunct="0"/>
            <a:r>
              <a:rPr lang="en-US" dirty="0">
                <a:solidFill>
                  <a:schemeClr val="accent3"/>
                </a:solidFill>
              </a:rPr>
              <a:t>	</a:t>
            </a:r>
          </a:p>
          <a:p>
            <a:pPr algn="ctr" eaLnBrk="0" hangingPunct="0"/>
            <a:r>
              <a:rPr lang="en-US" dirty="0">
                <a:solidFill>
                  <a:schemeClr val="accent3"/>
                </a:solidFill>
              </a:rPr>
              <a:t>	</a:t>
            </a:r>
          </a:p>
          <a:p>
            <a:pPr algn="ctr" eaLnBrk="0" hangingPunct="0"/>
            <a:endParaRPr lang="en-US" b="1" dirty="0">
              <a:solidFill>
                <a:schemeClr val="accent3"/>
              </a:solidFill>
            </a:endParaRPr>
          </a:p>
        </p:txBody>
      </p:sp>
    </p:spTree>
    <p:extLst>
      <p:ext uri="{BB962C8B-B14F-4D97-AF65-F5344CB8AC3E}">
        <p14:creationId xmlns:p14="http://schemas.microsoft.com/office/powerpoint/2010/main" val="1921069091"/>
      </p:ext>
    </p:extLst>
  </p:cSld>
  <p:clrMapOvr>
    <a:masterClrMapping/>
  </p:clrMapOvr>
  <p:transition/>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9D7D1D-1FB6-430D-B96A-35BC3729DB93}"/>
              </a:ext>
            </a:extLst>
          </p:cNvPr>
          <p:cNvSpPr>
            <a:spLocks noGrp="1"/>
          </p:cNvSpPr>
          <p:nvPr>
            <p:ph type="title"/>
          </p:nvPr>
        </p:nvSpPr>
        <p:spPr>
          <a:xfrm>
            <a:off x="1183907" y="0"/>
            <a:ext cx="10443411" cy="920750"/>
          </a:xfrm>
        </p:spPr>
        <p:txBody>
          <a:bodyPr/>
          <a:lstStyle/>
          <a:p>
            <a:pPr algn="ctr">
              <a:defRPr/>
            </a:pPr>
            <a:r>
              <a:rPr lang="en-US" dirty="0"/>
              <a:t>BDM Thoughts</a:t>
            </a:r>
          </a:p>
        </p:txBody>
      </p:sp>
      <p:sp>
        <p:nvSpPr>
          <p:cNvPr id="5" name="Content Placeholder 4">
            <a:extLst>
              <a:ext uri="{FF2B5EF4-FFF2-40B4-BE49-F238E27FC236}">
                <a16:creationId xmlns:a16="http://schemas.microsoft.com/office/drawing/2014/main" id="{74CBD934-BBF8-40E3-9882-324DB5EA904F}"/>
              </a:ext>
            </a:extLst>
          </p:cNvPr>
          <p:cNvSpPr>
            <a:spLocks noGrp="1"/>
          </p:cNvSpPr>
          <p:nvPr>
            <p:ph idx="1"/>
          </p:nvPr>
        </p:nvSpPr>
        <p:spPr>
          <a:xfrm>
            <a:off x="1183908" y="1066799"/>
            <a:ext cx="10096900" cy="5032379"/>
          </a:xfrm>
        </p:spPr>
        <p:txBody>
          <a:bodyPr/>
          <a:lstStyle/>
          <a:p>
            <a:pPr marL="0" indent="0" algn="ctr">
              <a:buNone/>
              <a:defRPr/>
            </a:pPr>
            <a:r>
              <a:rPr lang="en-US" dirty="0"/>
              <a:t>Well, this info seems exciting, and it should also be true for BA.</a:t>
            </a:r>
          </a:p>
          <a:p>
            <a:pPr marL="0" indent="0" algn="ctr">
              <a:buNone/>
              <a:defRPr/>
            </a:pPr>
            <a:r>
              <a:rPr lang="en-US" dirty="0"/>
              <a:t>However, there is always Yin and Yang.</a:t>
            </a:r>
          </a:p>
          <a:p>
            <a:pPr marL="0" indent="0" algn="ctr">
              <a:buNone/>
              <a:defRPr/>
            </a:pPr>
            <a:endParaRPr lang="en-US" dirty="0"/>
          </a:p>
          <a:p>
            <a:pPr marL="0" indent="0" algn="ctr">
              <a:buNone/>
              <a:defRPr/>
            </a:pPr>
            <a:endParaRPr lang="en-US" dirty="0"/>
          </a:p>
          <a:p>
            <a:pPr marL="0" indent="0" algn="ctr">
              <a:buNone/>
              <a:defRPr/>
            </a:pPr>
            <a:endParaRPr lang="en-US" dirty="0"/>
          </a:p>
          <a:p>
            <a:pPr marL="0" indent="0" algn="ctr">
              <a:buNone/>
              <a:defRPr/>
            </a:pPr>
            <a:endParaRPr lang="en-US" dirty="0"/>
          </a:p>
          <a:p>
            <a:pPr marL="0" indent="0" algn="ctr">
              <a:buNone/>
              <a:defRPr/>
            </a:pPr>
            <a:endParaRPr lang="en-US" dirty="0"/>
          </a:p>
          <a:p>
            <a:pPr marL="0" indent="0" algn="ctr">
              <a:buNone/>
              <a:defRPr/>
            </a:pPr>
            <a:r>
              <a:rPr lang="en-US" dirty="0"/>
              <a:t>Let’s examine the following information regarding cancer risk keeping in mind BA is very hepatic specific                                                  as opposed to statins.</a:t>
            </a:r>
          </a:p>
        </p:txBody>
      </p:sp>
      <p:pic>
        <p:nvPicPr>
          <p:cNvPr id="3" name="Picture 2">
            <a:extLst>
              <a:ext uri="{FF2B5EF4-FFF2-40B4-BE49-F238E27FC236}">
                <a16:creationId xmlns:a16="http://schemas.microsoft.com/office/drawing/2014/main" id="{AFE1B765-045B-03ED-6952-494DF90A1B39}"/>
              </a:ext>
            </a:extLst>
          </p:cNvPr>
          <p:cNvPicPr>
            <a:picLocks noChangeAspect="1"/>
          </p:cNvPicPr>
          <p:nvPr/>
        </p:nvPicPr>
        <p:blipFill>
          <a:blip r:embed="rId3"/>
          <a:stretch>
            <a:fillRect/>
          </a:stretch>
        </p:blipFill>
        <p:spPr>
          <a:xfrm>
            <a:off x="5143549" y="2371725"/>
            <a:ext cx="2524125" cy="1952626"/>
          </a:xfrm>
          <a:prstGeom prst="rect">
            <a:avLst/>
          </a:prstGeom>
        </p:spPr>
      </p:pic>
    </p:spTree>
    <p:extLst>
      <p:ext uri="{BB962C8B-B14F-4D97-AF65-F5344CB8AC3E}">
        <p14:creationId xmlns:p14="http://schemas.microsoft.com/office/powerpoint/2010/main" val="3051457298"/>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7906" name="Rectangle 2"/>
          <p:cNvSpPr>
            <a:spLocks noGrp="1" noRot="1" noChangeArrowheads="1"/>
          </p:cNvSpPr>
          <p:nvPr>
            <p:ph type="title"/>
          </p:nvPr>
        </p:nvSpPr>
        <p:spPr>
          <a:xfrm>
            <a:off x="1602154" y="0"/>
            <a:ext cx="9440984" cy="976923"/>
          </a:xfrm>
        </p:spPr>
        <p:txBody>
          <a:bodyPr>
            <a:noAutofit/>
          </a:bodyPr>
          <a:lstStyle/>
          <a:p>
            <a:pPr algn="ctr" eaLnBrk="1" hangingPunct="1">
              <a:defRPr/>
            </a:pPr>
            <a:r>
              <a:rPr lang="en-US" sz="3600" dirty="0"/>
              <a:t>Statin Extrahepatic Effects</a:t>
            </a:r>
          </a:p>
        </p:txBody>
      </p:sp>
      <p:sp>
        <p:nvSpPr>
          <p:cNvPr id="1787907" name="Rectangle 3"/>
          <p:cNvSpPr>
            <a:spLocks noGrp="1" noRot="1" noChangeArrowheads="1"/>
          </p:cNvSpPr>
          <p:nvPr>
            <p:ph idx="1"/>
          </p:nvPr>
        </p:nvSpPr>
        <p:spPr>
          <a:xfrm>
            <a:off x="1602154" y="1789043"/>
            <a:ext cx="9440984" cy="3501972"/>
          </a:xfrm>
        </p:spPr>
        <p:txBody>
          <a:bodyPr>
            <a:normAutofit/>
          </a:bodyPr>
          <a:lstStyle/>
          <a:p>
            <a:pPr marL="0" indent="0" algn="ctr">
              <a:buNone/>
              <a:defRPr/>
            </a:pPr>
            <a:r>
              <a:rPr lang="en-US" dirty="0"/>
              <a:t>The liver synthesizes ~ 60% of the whole-body cholesterol.</a:t>
            </a:r>
          </a:p>
          <a:p>
            <a:pPr marL="0" indent="0" algn="ctr">
              <a:buNone/>
              <a:defRPr/>
            </a:pPr>
            <a:endParaRPr lang="en-US" dirty="0"/>
          </a:p>
          <a:p>
            <a:pPr marL="0" indent="0" algn="ctr">
              <a:buNone/>
              <a:defRPr/>
            </a:pPr>
            <a:r>
              <a:rPr lang="en-US" dirty="0"/>
              <a:t>Other tissues synthesize cholesterol; the                                intestinal tract can produce ~ 40%.</a:t>
            </a:r>
          </a:p>
        </p:txBody>
      </p:sp>
      <p:sp>
        <p:nvSpPr>
          <p:cNvPr id="57349" name="Text Box 4"/>
          <p:cNvSpPr txBox="1">
            <a:spLocks noChangeArrowheads="1"/>
          </p:cNvSpPr>
          <p:nvPr/>
        </p:nvSpPr>
        <p:spPr bwMode="auto">
          <a:xfrm>
            <a:off x="2445781" y="5546209"/>
            <a:ext cx="7765021" cy="2308324"/>
          </a:xfrm>
          <a:prstGeom prst="rect">
            <a:avLst/>
          </a:prstGeom>
          <a:noFill/>
          <a:ln w="9525">
            <a:noFill/>
            <a:miter lim="800000"/>
            <a:headEnd/>
            <a:tailEnd/>
          </a:ln>
        </p:spPr>
        <p:txBody>
          <a:bodyPr wrap="square">
            <a:spAutoFit/>
          </a:bodyPr>
          <a:lstStyle/>
          <a:p>
            <a:pPr algn="ctr" eaLnBrk="0" hangingPunct="0"/>
            <a:r>
              <a:rPr lang="en-US" dirty="0">
                <a:solidFill>
                  <a:schemeClr val="accent3"/>
                </a:solidFill>
              </a:rPr>
              <a:t>Ahmadi, Y., et al. (2020). "The effects of statins with a high </a:t>
            </a:r>
            <a:r>
              <a:rPr lang="en-US" dirty="0" err="1">
                <a:solidFill>
                  <a:schemeClr val="accent3"/>
                </a:solidFill>
              </a:rPr>
              <a:t>hepatoselectivity</a:t>
            </a:r>
            <a:r>
              <a:rPr lang="en-US" dirty="0">
                <a:solidFill>
                  <a:schemeClr val="accent3"/>
                </a:solidFill>
              </a:rPr>
              <a:t> rank on the extra-hepatic tissues; New functions for statins." </a:t>
            </a:r>
            <a:r>
              <a:rPr lang="en-US" u="sng" dirty="0">
                <a:solidFill>
                  <a:schemeClr val="accent3"/>
                </a:solidFill>
              </a:rPr>
              <a:t>Pharmacological Research</a:t>
            </a:r>
            <a:r>
              <a:rPr lang="en-US" dirty="0">
                <a:solidFill>
                  <a:schemeClr val="accent3"/>
                </a:solidFill>
              </a:rPr>
              <a:t> </a:t>
            </a:r>
            <a:r>
              <a:rPr lang="en-US" b="1" dirty="0">
                <a:solidFill>
                  <a:schemeClr val="accent3"/>
                </a:solidFill>
              </a:rPr>
              <a:t>152</a:t>
            </a:r>
            <a:r>
              <a:rPr lang="en-US" dirty="0">
                <a:solidFill>
                  <a:schemeClr val="accent3"/>
                </a:solidFill>
              </a:rPr>
              <a:t>: 104621.</a:t>
            </a:r>
          </a:p>
          <a:p>
            <a:pPr algn="ctr" eaLnBrk="0" hangingPunct="0"/>
            <a:r>
              <a:rPr lang="en-US" dirty="0">
                <a:solidFill>
                  <a:schemeClr val="accent3"/>
                </a:solidFill>
              </a:rPr>
              <a:t>	</a:t>
            </a:r>
          </a:p>
          <a:p>
            <a:pPr algn="ctr" eaLnBrk="0" hangingPunct="0"/>
            <a:r>
              <a:rPr lang="en-US" dirty="0">
                <a:solidFill>
                  <a:schemeClr val="accent3"/>
                </a:solidFill>
              </a:rPr>
              <a:t>.</a:t>
            </a:r>
          </a:p>
          <a:p>
            <a:pPr algn="ctr" eaLnBrk="0" hangingPunct="0"/>
            <a:r>
              <a:rPr lang="en-US" dirty="0">
                <a:solidFill>
                  <a:schemeClr val="accent3"/>
                </a:solidFill>
              </a:rPr>
              <a:t>	</a:t>
            </a:r>
          </a:p>
          <a:p>
            <a:pPr algn="ctr" eaLnBrk="0" hangingPunct="0"/>
            <a:r>
              <a:rPr lang="en-US" dirty="0">
                <a:solidFill>
                  <a:schemeClr val="accent3"/>
                </a:solidFill>
              </a:rPr>
              <a:t>	</a:t>
            </a:r>
          </a:p>
          <a:p>
            <a:pPr algn="ctr" eaLnBrk="0" hangingPunct="0"/>
            <a:endParaRPr lang="en-US" b="1" dirty="0">
              <a:solidFill>
                <a:schemeClr val="accent3"/>
              </a:solidFill>
            </a:endParaRPr>
          </a:p>
        </p:txBody>
      </p:sp>
    </p:spTree>
  </p:cSld>
  <p:clrMapOvr>
    <a:masterClrMapping/>
  </p:clrMapOvr>
  <p:transition/>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7906" name="Rectangle 2"/>
          <p:cNvSpPr>
            <a:spLocks noGrp="1" noRot="1" noChangeArrowheads="1"/>
          </p:cNvSpPr>
          <p:nvPr>
            <p:ph type="title"/>
          </p:nvPr>
        </p:nvSpPr>
        <p:spPr>
          <a:xfrm>
            <a:off x="1602154" y="0"/>
            <a:ext cx="9440984" cy="976923"/>
          </a:xfrm>
        </p:spPr>
        <p:txBody>
          <a:bodyPr>
            <a:noAutofit/>
          </a:bodyPr>
          <a:lstStyle/>
          <a:p>
            <a:pPr algn="ctr" eaLnBrk="1" hangingPunct="1">
              <a:defRPr/>
            </a:pPr>
            <a:r>
              <a:rPr lang="en-US" sz="3600" dirty="0"/>
              <a:t>Statin Extrahepatic Effects</a:t>
            </a:r>
          </a:p>
        </p:txBody>
      </p:sp>
      <p:sp>
        <p:nvSpPr>
          <p:cNvPr id="1787907" name="Rectangle 3"/>
          <p:cNvSpPr>
            <a:spLocks noGrp="1" noRot="1" noChangeArrowheads="1"/>
          </p:cNvSpPr>
          <p:nvPr>
            <p:ph idx="1"/>
          </p:nvPr>
        </p:nvSpPr>
        <p:spPr>
          <a:xfrm>
            <a:off x="1602154" y="1343770"/>
            <a:ext cx="9440984" cy="3478118"/>
          </a:xfrm>
        </p:spPr>
        <p:txBody>
          <a:bodyPr>
            <a:normAutofit lnSpcReduction="10000"/>
          </a:bodyPr>
          <a:lstStyle/>
          <a:p>
            <a:pPr marL="0" indent="0" algn="ctr">
              <a:buNone/>
              <a:defRPr/>
            </a:pPr>
            <a:r>
              <a:rPr lang="en-US" dirty="0"/>
              <a:t>Statins reduce hepatic cholesterol formation which can induce cholesterol synthesis as an adaptive homeostatic reaction by the extra-hepatic tissues to compensate for cholesterol deficiency in the liver.</a:t>
            </a:r>
          </a:p>
          <a:p>
            <a:pPr marL="0" indent="0" algn="ctr">
              <a:buNone/>
              <a:defRPr/>
            </a:pPr>
            <a:endParaRPr lang="en-US" dirty="0"/>
          </a:p>
          <a:p>
            <a:pPr marL="0" indent="0" algn="ctr">
              <a:buNone/>
              <a:defRPr/>
            </a:pPr>
            <a:r>
              <a:rPr lang="en-US" dirty="0"/>
              <a:t>Peripheral cells cannot degrade this uptick in cholesterol production which leads to an increase in reverse cholesterol transport bringing extra-hepatically created cholesterol to the liver.</a:t>
            </a:r>
          </a:p>
        </p:txBody>
      </p:sp>
      <p:sp>
        <p:nvSpPr>
          <p:cNvPr id="57349" name="Text Box 4"/>
          <p:cNvSpPr txBox="1">
            <a:spLocks noChangeArrowheads="1"/>
          </p:cNvSpPr>
          <p:nvPr/>
        </p:nvSpPr>
        <p:spPr bwMode="auto">
          <a:xfrm>
            <a:off x="2445781" y="5546209"/>
            <a:ext cx="7765021" cy="2308324"/>
          </a:xfrm>
          <a:prstGeom prst="rect">
            <a:avLst/>
          </a:prstGeom>
          <a:noFill/>
          <a:ln w="9525">
            <a:noFill/>
            <a:miter lim="800000"/>
            <a:headEnd/>
            <a:tailEnd/>
          </a:ln>
        </p:spPr>
        <p:txBody>
          <a:bodyPr wrap="square">
            <a:spAutoFit/>
          </a:bodyPr>
          <a:lstStyle/>
          <a:p>
            <a:pPr algn="ctr" eaLnBrk="0" hangingPunct="0"/>
            <a:r>
              <a:rPr lang="en-US" dirty="0">
                <a:solidFill>
                  <a:schemeClr val="accent3"/>
                </a:solidFill>
              </a:rPr>
              <a:t>Ahmadi, Y., et al. (2020). "The effects of statins with a high </a:t>
            </a:r>
            <a:r>
              <a:rPr lang="en-US" dirty="0" err="1">
                <a:solidFill>
                  <a:schemeClr val="accent3"/>
                </a:solidFill>
              </a:rPr>
              <a:t>hepatoselectivity</a:t>
            </a:r>
            <a:r>
              <a:rPr lang="en-US" dirty="0">
                <a:solidFill>
                  <a:schemeClr val="accent3"/>
                </a:solidFill>
              </a:rPr>
              <a:t> rank on the extra-hepatic tissues; New functions for statins." </a:t>
            </a:r>
            <a:r>
              <a:rPr lang="en-US" u="sng" dirty="0">
                <a:solidFill>
                  <a:schemeClr val="accent3"/>
                </a:solidFill>
              </a:rPr>
              <a:t>Pharmacological Research</a:t>
            </a:r>
            <a:r>
              <a:rPr lang="en-US" dirty="0">
                <a:solidFill>
                  <a:schemeClr val="accent3"/>
                </a:solidFill>
              </a:rPr>
              <a:t> </a:t>
            </a:r>
            <a:r>
              <a:rPr lang="en-US" b="1" dirty="0">
                <a:solidFill>
                  <a:schemeClr val="accent3"/>
                </a:solidFill>
              </a:rPr>
              <a:t>152</a:t>
            </a:r>
            <a:r>
              <a:rPr lang="en-US" dirty="0">
                <a:solidFill>
                  <a:schemeClr val="accent3"/>
                </a:solidFill>
              </a:rPr>
              <a:t>: 104621.</a:t>
            </a:r>
          </a:p>
          <a:p>
            <a:pPr algn="ctr" eaLnBrk="0" hangingPunct="0"/>
            <a:r>
              <a:rPr lang="en-US" dirty="0">
                <a:solidFill>
                  <a:schemeClr val="accent3"/>
                </a:solidFill>
              </a:rPr>
              <a:t>	</a:t>
            </a:r>
          </a:p>
          <a:p>
            <a:pPr algn="ctr" eaLnBrk="0" hangingPunct="0"/>
            <a:r>
              <a:rPr lang="en-US" dirty="0">
                <a:solidFill>
                  <a:schemeClr val="accent3"/>
                </a:solidFill>
              </a:rPr>
              <a:t>.</a:t>
            </a:r>
          </a:p>
          <a:p>
            <a:pPr algn="ctr" eaLnBrk="0" hangingPunct="0"/>
            <a:r>
              <a:rPr lang="en-US" dirty="0">
                <a:solidFill>
                  <a:schemeClr val="accent3"/>
                </a:solidFill>
              </a:rPr>
              <a:t>	</a:t>
            </a:r>
          </a:p>
          <a:p>
            <a:pPr algn="ctr" eaLnBrk="0" hangingPunct="0"/>
            <a:r>
              <a:rPr lang="en-US" dirty="0">
                <a:solidFill>
                  <a:schemeClr val="accent3"/>
                </a:solidFill>
              </a:rPr>
              <a:t>	</a:t>
            </a:r>
          </a:p>
          <a:p>
            <a:pPr algn="ctr" eaLnBrk="0" hangingPunct="0"/>
            <a:endParaRPr lang="en-US" b="1" dirty="0">
              <a:solidFill>
                <a:schemeClr val="accent3"/>
              </a:solidFill>
            </a:endParaRPr>
          </a:p>
        </p:txBody>
      </p:sp>
    </p:spTree>
    <p:extLst>
      <p:ext uri="{BB962C8B-B14F-4D97-AF65-F5344CB8AC3E}">
        <p14:creationId xmlns:p14="http://schemas.microsoft.com/office/powerpoint/2010/main" val="3658394230"/>
      </p:ext>
    </p:extLst>
  </p:cSld>
  <p:clrMapOvr>
    <a:masterClrMapping/>
  </p:clrMapOvr>
  <p:transition/>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7906" name="Rectangle 2"/>
          <p:cNvSpPr>
            <a:spLocks noGrp="1" noRot="1" noChangeArrowheads="1"/>
          </p:cNvSpPr>
          <p:nvPr>
            <p:ph type="title"/>
          </p:nvPr>
        </p:nvSpPr>
        <p:spPr>
          <a:xfrm>
            <a:off x="1602154" y="0"/>
            <a:ext cx="9440984" cy="976923"/>
          </a:xfrm>
        </p:spPr>
        <p:txBody>
          <a:bodyPr>
            <a:noAutofit/>
          </a:bodyPr>
          <a:lstStyle/>
          <a:p>
            <a:pPr algn="ctr" eaLnBrk="1" hangingPunct="1">
              <a:defRPr/>
            </a:pPr>
            <a:r>
              <a:rPr lang="en-US" sz="3600" dirty="0"/>
              <a:t>Statins With High Hepatic Specificity</a:t>
            </a:r>
          </a:p>
        </p:txBody>
      </p:sp>
      <p:pic>
        <p:nvPicPr>
          <p:cNvPr id="3" name="Content Placeholder 2">
            <a:extLst>
              <a:ext uri="{FF2B5EF4-FFF2-40B4-BE49-F238E27FC236}">
                <a16:creationId xmlns:a16="http://schemas.microsoft.com/office/drawing/2014/main" id="{C5DA91D9-5A16-5549-C39C-882D81FE7C40}"/>
              </a:ext>
            </a:extLst>
          </p:cNvPr>
          <p:cNvPicPr>
            <a:picLocks noGrp="1" noChangeAspect="1"/>
          </p:cNvPicPr>
          <p:nvPr>
            <p:ph idx="1"/>
          </p:nvPr>
        </p:nvPicPr>
        <p:blipFill rotWithShape="1">
          <a:blip r:embed="rId3"/>
          <a:srcRect r="34344"/>
          <a:stretch/>
        </p:blipFill>
        <p:spPr>
          <a:xfrm>
            <a:off x="2118621" y="1041619"/>
            <a:ext cx="8218073" cy="3601941"/>
          </a:xfrm>
        </p:spPr>
      </p:pic>
      <p:sp>
        <p:nvSpPr>
          <p:cNvPr id="57349" name="Text Box 4"/>
          <p:cNvSpPr txBox="1">
            <a:spLocks noChangeArrowheads="1"/>
          </p:cNvSpPr>
          <p:nvPr/>
        </p:nvSpPr>
        <p:spPr bwMode="auto">
          <a:xfrm>
            <a:off x="2445781" y="5546209"/>
            <a:ext cx="7765021" cy="2308324"/>
          </a:xfrm>
          <a:prstGeom prst="rect">
            <a:avLst/>
          </a:prstGeom>
          <a:noFill/>
          <a:ln w="9525">
            <a:noFill/>
            <a:miter lim="800000"/>
            <a:headEnd/>
            <a:tailEnd/>
          </a:ln>
        </p:spPr>
        <p:txBody>
          <a:bodyPr wrap="square">
            <a:spAutoFit/>
          </a:bodyPr>
          <a:lstStyle/>
          <a:p>
            <a:pPr algn="ctr" eaLnBrk="0" hangingPunct="0"/>
            <a:r>
              <a:rPr lang="en-US" dirty="0">
                <a:solidFill>
                  <a:schemeClr val="accent3"/>
                </a:solidFill>
              </a:rPr>
              <a:t>Ahmadi, Y., et al. (2020). "The effects of statins with a high </a:t>
            </a:r>
            <a:r>
              <a:rPr lang="en-US" dirty="0" err="1">
                <a:solidFill>
                  <a:schemeClr val="accent3"/>
                </a:solidFill>
              </a:rPr>
              <a:t>hepatoselectivity</a:t>
            </a:r>
            <a:r>
              <a:rPr lang="en-US" dirty="0">
                <a:solidFill>
                  <a:schemeClr val="accent3"/>
                </a:solidFill>
              </a:rPr>
              <a:t> rank on the extra-hepatic tissues; New functions for statins." </a:t>
            </a:r>
            <a:r>
              <a:rPr lang="en-US" u="sng" dirty="0">
                <a:solidFill>
                  <a:schemeClr val="accent3"/>
                </a:solidFill>
              </a:rPr>
              <a:t>Pharmacological Research</a:t>
            </a:r>
            <a:r>
              <a:rPr lang="en-US" dirty="0">
                <a:solidFill>
                  <a:schemeClr val="accent3"/>
                </a:solidFill>
              </a:rPr>
              <a:t> </a:t>
            </a:r>
            <a:r>
              <a:rPr lang="en-US" b="1" dirty="0">
                <a:solidFill>
                  <a:schemeClr val="accent3"/>
                </a:solidFill>
              </a:rPr>
              <a:t>152</a:t>
            </a:r>
            <a:r>
              <a:rPr lang="en-US" dirty="0">
                <a:solidFill>
                  <a:schemeClr val="accent3"/>
                </a:solidFill>
              </a:rPr>
              <a:t>: 104621.</a:t>
            </a:r>
          </a:p>
          <a:p>
            <a:pPr algn="ctr" eaLnBrk="0" hangingPunct="0"/>
            <a:r>
              <a:rPr lang="en-US" dirty="0">
                <a:solidFill>
                  <a:schemeClr val="accent3"/>
                </a:solidFill>
              </a:rPr>
              <a:t>	</a:t>
            </a:r>
          </a:p>
          <a:p>
            <a:pPr algn="ctr" eaLnBrk="0" hangingPunct="0"/>
            <a:r>
              <a:rPr lang="en-US" dirty="0">
                <a:solidFill>
                  <a:schemeClr val="accent3"/>
                </a:solidFill>
              </a:rPr>
              <a:t>.</a:t>
            </a:r>
          </a:p>
          <a:p>
            <a:pPr algn="ctr" eaLnBrk="0" hangingPunct="0"/>
            <a:r>
              <a:rPr lang="en-US" dirty="0">
                <a:solidFill>
                  <a:schemeClr val="accent3"/>
                </a:solidFill>
              </a:rPr>
              <a:t>	</a:t>
            </a:r>
          </a:p>
          <a:p>
            <a:pPr algn="ctr" eaLnBrk="0" hangingPunct="0"/>
            <a:r>
              <a:rPr lang="en-US" dirty="0">
                <a:solidFill>
                  <a:schemeClr val="accent3"/>
                </a:solidFill>
              </a:rPr>
              <a:t>	</a:t>
            </a:r>
          </a:p>
          <a:p>
            <a:pPr algn="ctr" eaLnBrk="0" hangingPunct="0"/>
            <a:endParaRPr lang="en-US" b="1" dirty="0">
              <a:solidFill>
                <a:schemeClr val="accent3"/>
              </a:solidFill>
            </a:endParaRPr>
          </a:p>
        </p:txBody>
      </p:sp>
      <p:sp>
        <p:nvSpPr>
          <p:cNvPr id="4" name="TextBox 3">
            <a:extLst>
              <a:ext uri="{FF2B5EF4-FFF2-40B4-BE49-F238E27FC236}">
                <a16:creationId xmlns:a16="http://schemas.microsoft.com/office/drawing/2014/main" id="{331ACF2A-CC39-0705-BFA3-16FA55F010E2}"/>
              </a:ext>
            </a:extLst>
          </p:cNvPr>
          <p:cNvSpPr txBox="1"/>
          <p:nvPr/>
        </p:nvSpPr>
        <p:spPr>
          <a:xfrm>
            <a:off x="3919993" y="4667419"/>
            <a:ext cx="1503938" cy="400110"/>
          </a:xfrm>
          <a:prstGeom prst="rect">
            <a:avLst/>
          </a:prstGeom>
          <a:noFill/>
        </p:spPr>
        <p:txBody>
          <a:bodyPr wrap="none" rtlCol="0">
            <a:spAutoFit/>
          </a:bodyPr>
          <a:lstStyle/>
          <a:p>
            <a:r>
              <a:rPr lang="en-US" sz="2000" dirty="0">
                <a:solidFill>
                  <a:schemeClr val="bg2">
                    <a:lumMod val="10000"/>
                  </a:schemeClr>
                </a:solidFill>
              </a:rPr>
              <a:t>Hepatocyte</a:t>
            </a:r>
          </a:p>
        </p:txBody>
      </p:sp>
      <p:sp>
        <p:nvSpPr>
          <p:cNvPr id="5" name="TextBox 4">
            <a:extLst>
              <a:ext uri="{FF2B5EF4-FFF2-40B4-BE49-F238E27FC236}">
                <a16:creationId xmlns:a16="http://schemas.microsoft.com/office/drawing/2014/main" id="{5FC548F7-855F-D13B-C5A6-431CB4644F1E}"/>
              </a:ext>
            </a:extLst>
          </p:cNvPr>
          <p:cNvSpPr txBox="1"/>
          <p:nvPr/>
        </p:nvSpPr>
        <p:spPr>
          <a:xfrm>
            <a:off x="7434469" y="4603806"/>
            <a:ext cx="3228229" cy="707886"/>
          </a:xfrm>
          <a:prstGeom prst="rect">
            <a:avLst/>
          </a:prstGeom>
          <a:noFill/>
        </p:spPr>
        <p:txBody>
          <a:bodyPr wrap="square" rtlCol="0">
            <a:spAutoFit/>
          </a:bodyPr>
          <a:lstStyle/>
          <a:p>
            <a:pPr algn="ctr"/>
            <a:r>
              <a:rPr lang="en-US" sz="2000" dirty="0">
                <a:solidFill>
                  <a:schemeClr val="bg2">
                    <a:lumMod val="10000"/>
                  </a:schemeClr>
                </a:solidFill>
              </a:rPr>
              <a:t>Other cholesterol producing tissues</a:t>
            </a:r>
          </a:p>
        </p:txBody>
      </p:sp>
    </p:spTree>
    <p:extLst>
      <p:ext uri="{BB962C8B-B14F-4D97-AF65-F5344CB8AC3E}">
        <p14:creationId xmlns:p14="http://schemas.microsoft.com/office/powerpoint/2010/main" val="3796695420"/>
      </p:ext>
    </p:extLst>
  </p:cSld>
  <p:clrMapOvr>
    <a:masterClrMapping/>
  </p:clrMapOvr>
  <p:transition/>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7906" name="Rectangle 2"/>
          <p:cNvSpPr>
            <a:spLocks noGrp="1" noRot="1" noChangeArrowheads="1"/>
          </p:cNvSpPr>
          <p:nvPr>
            <p:ph type="title"/>
          </p:nvPr>
        </p:nvSpPr>
        <p:spPr>
          <a:xfrm>
            <a:off x="1602154" y="0"/>
            <a:ext cx="9440984" cy="976923"/>
          </a:xfrm>
        </p:spPr>
        <p:txBody>
          <a:bodyPr>
            <a:noAutofit/>
          </a:bodyPr>
          <a:lstStyle/>
          <a:p>
            <a:pPr algn="ctr" eaLnBrk="1" hangingPunct="1">
              <a:defRPr/>
            </a:pPr>
            <a:r>
              <a:rPr lang="en-US" sz="3600" dirty="0"/>
              <a:t>Statin Extrahepatic Effects</a:t>
            </a:r>
          </a:p>
        </p:txBody>
      </p:sp>
      <p:sp>
        <p:nvSpPr>
          <p:cNvPr id="1787907" name="Rectangle 3"/>
          <p:cNvSpPr>
            <a:spLocks noGrp="1" noRot="1" noChangeArrowheads="1"/>
          </p:cNvSpPr>
          <p:nvPr>
            <p:ph idx="1"/>
          </p:nvPr>
        </p:nvSpPr>
        <p:spPr>
          <a:xfrm>
            <a:off x="1602154" y="1343770"/>
            <a:ext cx="9440984" cy="3478118"/>
          </a:xfrm>
        </p:spPr>
        <p:txBody>
          <a:bodyPr>
            <a:normAutofit/>
          </a:bodyPr>
          <a:lstStyle/>
          <a:p>
            <a:pPr marL="0" indent="0" algn="ctr">
              <a:buNone/>
              <a:defRPr/>
            </a:pPr>
            <a:endParaRPr lang="en-US" dirty="0"/>
          </a:p>
          <a:p>
            <a:pPr marL="0" indent="0" algn="ctr">
              <a:buNone/>
              <a:defRPr/>
            </a:pPr>
            <a:r>
              <a:rPr lang="en-US" dirty="0"/>
              <a:t>This increase in mevalonate in other tissues is greater the more hepatic specific the statin is.</a:t>
            </a:r>
          </a:p>
          <a:p>
            <a:pPr marL="0" indent="0" algn="ctr">
              <a:buNone/>
              <a:defRPr/>
            </a:pPr>
            <a:endParaRPr lang="en-US" dirty="0"/>
          </a:p>
          <a:p>
            <a:pPr marL="0" indent="0" algn="ctr">
              <a:buNone/>
              <a:defRPr/>
            </a:pPr>
            <a:r>
              <a:rPr lang="en-US" dirty="0"/>
              <a:t>Obviously, if statins work in other tissues like the muscle tissue, they block the formation of mevalonate.</a:t>
            </a:r>
          </a:p>
        </p:txBody>
      </p:sp>
      <p:sp>
        <p:nvSpPr>
          <p:cNvPr id="57349" name="Text Box 4"/>
          <p:cNvSpPr txBox="1">
            <a:spLocks noChangeArrowheads="1"/>
          </p:cNvSpPr>
          <p:nvPr/>
        </p:nvSpPr>
        <p:spPr bwMode="auto">
          <a:xfrm>
            <a:off x="2445781" y="5546209"/>
            <a:ext cx="7765021" cy="2308324"/>
          </a:xfrm>
          <a:prstGeom prst="rect">
            <a:avLst/>
          </a:prstGeom>
          <a:noFill/>
          <a:ln w="9525">
            <a:noFill/>
            <a:miter lim="800000"/>
            <a:headEnd/>
            <a:tailEnd/>
          </a:ln>
        </p:spPr>
        <p:txBody>
          <a:bodyPr wrap="square">
            <a:spAutoFit/>
          </a:bodyPr>
          <a:lstStyle/>
          <a:p>
            <a:pPr algn="ctr" eaLnBrk="0" hangingPunct="0"/>
            <a:r>
              <a:rPr lang="en-US" dirty="0">
                <a:solidFill>
                  <a:schemeClr val="accent3"/>
                </a:solidFill>
              </a:rPr>
              <a:t>Ahmadi, Y., et al. (2020). "The effects of statins with a high </a:t>
            </a:r>
            <a:r>
              <a:rPr lang="en-US" dirty="0" err="1">
                <a:solidFill>
                  <a:schemeClr val="accent3"/>
                </a:solidFill>
              </a:rPr>
              <a:t>hepatoselectivity</a:t>
            </a:r>
            <a:r>
              <a:rPr lang="en-US" dirty="0">
                <a:solidFill>
                  <a:schemeClr val="accent3"/>
                </a:solidFill>
              </a:rPr>
              <a:t> rank on the extra-hepatic tissues; New functions for statins." </a:t>
            </a:r>
            <a:r>
              <a:rPr lang="en-US" u="sng" dirty="0">
                <a:solidFill>
                  <a:schemeClr val="accent3"/>
                </a:solidFill>
              </a:rPr>
              <a:t>Pharmacological Research</a:t>
            </a:r>
            <a:r>
              <a:rPr lang="en-US" dirty="0">
                <a:solidFill>
                  <a:schemeClr val="accent3"/>
                </a:solidFill>
              </a:rPr>
              <a:t> </a:t>
            </a:r>
            <a:r>
              <a:rPr lang="en-US" b="1" dirty="0">
                <a:solidFill>
                  <a:schemeClr val="accent3"/>
                </a:solidFill>
              </a:rPr>
              <a:t>152</a:t>
            </a:r>
            <a:r>
              <a:rPr lang="en-US" dirty="0">
                <a:solidFill>
                  <a:schemeClr val="accent3"/>
                </a:solidFill>
              </a:rPr>
              <a:t>: 104621.</a:t>
            </a:r>
          </a:p>
          <a:p>
            <a:pPr algn="ctr" eaLnBrk="0" hangingPunct="0"/>
            <a:r>
              <a:rPr lang="en-US" dirty="0">
                <a:solidFill>
                  <a:schemeClr val="accent3"/>
                </a:solidFill>
              </a:rPr>
              <a:t>	</a:t>
            </a:r>
          </a:p>
          <a:p>
            <a:pPr algn="ctr" eaLnBrk="0" hangingPunct="0"/>
            <a:r>
              <a:rPr lang="en-US" dirty="0">
                <a:solidFill>
                  <a:schemeClr val="accent3"/>
                </a:solidFill>
              </a:rPr>
              <a:t>.</a:t>
            </a:r>
          </a:p>
          <a:p>
            <a:pPr algn="ctr" eaLnBrk="0" hangingPunct="0"/>
            <a:r>
              <a:rPr lang="en-US" dirty="0">
                <a:solidFill>
                  <a:schemeClr val="accent3"/>
                </a:solidFill>
              </a:rPr>
              <a:t>	</a:t>
            </a:r>
          </a:p>
          <a:p>
            <a:pPr algn="ctr" eaLnBrk="0" hangingPunct="0"/>
            <a:r>
              <a:rPr lang="en-US" dirty="0">
                <a:solidFill>
                  <a:schemeClr val="accent3"/>
                </a:solidFill>
              </a:rPr>
              <a:t>	</a:t>
            </a:r>
          </a:p>
          <a:p>
            <a:pPr algn="ctr" eaLnBrk="0" hangingPunct="0"/>
            <a:endParaRPr lang="en-US" b="1" dirty="0">
              <a:solidFill>
                <a:schemeClr val="accent3"/>
              </a:solidFill>
            </a:endParaRPr>
          </a:p>
        </p:txBody>
      </p:sp>
    </p:spTree>
    <p:extLst>
      <p:ext uri="{BB962C8B-B14F-4D97-AF65-F5344CB8AC3E}">
        <p14:creationId xmlns:p14="http://schemas.microsoft.com/office/powerpoint/2010/main" val="272919989"/>
      </p:ext>
    </p:extLst>
  </p:cSld>
  <p:clrMapOvr>
    <a:masterClrMapping/>
  </p:clrMapOvr>
  <p:transition/>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7906" name="Rectangle 2"/>
          <p:cNvSpPr>
            <a:spLocks noGrp="1" noRot="1" noChangeArrowheads="1"/>
          </p:cNvSpPr>
          <p:nvPr>
            <p:ph type="title"/>
          </p:nvPr>
        </p:nvSpPr>
        <p:spPr>
          <a:xfrm>
            <a:off x="1602154" y="0"/>
            <a:ext cx="9440984" cy="976923"/>
          </a:xfrm>
        </p:spPr>
        <p:txBody>
          <a:bodyPr>
            <a:noAutofit/>
          </a:bodyPr>
          <a:lstStyle/>
          <a:p>
            <a:pPr algn="ctr" eaLnBrk="1" hangingPunct="1">
              <a:defRPr/>
            </a:pPr>
            <a:r>
              <a:rPr lang="en-US" sz="3600" dirty="0"/>
              <a:t>Statin Extrahepatic Effects</a:t>
            </a:r>
          </a:p>
        </p:txBody>
      </p:sp>
      <p:sp>
        <p:nvSpPr>
          <p:cNvPr id="1787907" name="Rectangle 3"/>
          <p:cNvSpPr>
            <a:spLocks noGrp="1" noRot="1" noChangeArrowheads="1"/>
          </p:cNvSpPr>
          <p:nvPr>
            <p:ph idx="1"/>
          </p:nvPr>
        </p:nvSpPr>
        <p:spPr>
          <a:xfrm>
            <a:off x="1602154" y="1219200"/>
            <a:ext cx="9440984" cy="4071815"/>
          </a:xfrm>
        </p:spPr>
        <p:txBody>
          <a:bodyPr>
            <a:normAutofit/>
          </a:bodyPr>
          <a:lstStyle/>
          <a:p>
            <a:pPr marL="0" indent="0" algn="ctr">
              <a:buNone/>
              <a:defRPr/>
            </a:pPr>
            <a:r>
              <a:rPr lang="en-US" dirty="0"/>
              <a:t>The subsequent induction of the mevalonate pathway                                  in other tissues results in an increase in protein prenylation which is associated with cancers including basal cell, pancreatic, breast, colon,                                                          ovarian and small-cell lung cancer.</a:t>
            </a:r>
          </a:p>
          <a:p>
            <a:pPr marL="0" indent="0" algn="ctr">
              <a:buNone/>
              <a:defRPr/>
            </a:pPr>
            <a:endParaRPr lang="en-US" dirty="0"/>
          </a:p>
          <a:p>
            <a:pPr marL="0" indent="0" algn="ctr">
              <a:buNone/>
              <a:defRPr/>
            </a:pPr>
            <a:r>
              <a:rPr lang="en-US" dirty="0"/>
              <a:t>The increased sterol and non-sterol products can stimulate tumorigenesis and cancer stem cells.</a:t>
            </a:r>
          </a:p>
        </p:txBody>
      </p:sp>
      <p:sp>
        <p:nvSpPr>
          <p:cNvPr id="57349" name="Text Box 4"/>
          <p:cNvSpPr txBox="1">
            <a:spLocks noChangeArrowheads="1"/>
          </p:cNvSpPr>
          <p:nvPr/>
        </p:nvSpPr>
        <p:spPr bwMode="auto">
          <a:xfrm>
            <a:off x="2445781" y="5546209"/>
            <a:ext cx="7765021" cy="2308324"/>
          </a:xfrm>
          <a:prstGeom prst="rect">
            <a:avLst/>
          </a:prstGeom>
          <a:noFill/>
          <a:ln w="9525">
            <a:noFill/>
            <a:miter lim="800000"/>
            <a:headEnd/>
            <a:tailEnd/>
          </a:ln>
        </p:spPr>
        <p:txBody>
          <a:bodyPr wrap="square">
            <a:spAutoFit/>
          </a:bodyPr>
          <a:lstStyle/>
          <a:p>
            <a:pPr algn="ctr" eaLnBrk="0" hangingPunct="0"/>
            <a:r>
              <a:rPr lang="en-US" dirty="0">
                <a:solidFill>
                  <a:schemeClr val="accent3"/>
                </a:solidFill>
              </a:rPr>
              <a:t>Ahmadi, Y., et al. (2020). "The effects of statins with a high </a:t>
            </a:r>
            <a:r>
              <a:rPr lang="en-US" dirty="0" err="1">
                <a:solidFill>
                  <a:schemeClr val="accent3"/>
                </a:solidFill>
              </a:rPr>
              <a:t>hepatoselectivity</a:t>
            </a:r>
            <a:r>
              <a:rPr lang="en-US" dirty="0">
                <a:solidFill>
                  <a:schemeClr val="accent3"/>
                </a:solidFill>
              </a:rPr>
              <a:t> rank on the extra-hepatic tissues; New functions for statins." </a:t>
            </a:r>
            <a:r>
              <a:rPr lang="en-US" u="sng" dirty="0">
                <a:solidFill>
                  <a:schemeClr val="accent3"/>
                </a:solidFill>
              </a:rPr>
              <a:t>Pharmacological Research</a:t>
            </a:r>
            <a:r>
              <a:rPr lang="en-US" dirty="0">
                <a:solidFill>
                  <a:schemeClr val="accent3"/>
                </a:solidFill>
              </a:rPr>
              <a:t> </a:t>
            </a:r>
            <a:r>
              <a:rPr lang="en-US" b="1" dirty="0">
                <a:solidFill>
                  <a:schemeClr val="accent3"/>
                </a:solidFill>
              </a:rPr>
              <a:t>152</a:t>
            </a:r>
            <a:r>
              <a:rPr lang="en-US" dirty="0">
                <a:solidFill>
                  <a:schemeClr val="accent3"/>
                </a:solidFill>
              </a:rPr>
              <a:t>: 104621.</a:t>
            </a:r>
          </a:p>
          <a:p>
            <a:pPr algn="ctr" eaLnBrk="0" hangingPunct="0"/>
            <a:r>
              <a:rPr lang="en-US" dirty="0">
                <a:solidFill>
                  <a:schemeClr val="accent3"/>
                </a:solidFill>
              </a:rPr>
              <a:t>	</a:t>
            </a:r>
          </a:p>
          <a:p>
            <a:pPr algn="ctr" eaLnBrk="0" hangingPunct="0"/>
            <a:r>
              <a:rPr lang="en-US" dirty="0">
                <a:solidFill>
                  <a:schemeClr val="accent3"/>
                </a:solidFill>
              </a:rPr>
              <a:t>.</a:t>
            </a:r>
          </a:p>
          <a:p>
            <a:pPr algn="ctr" eaLnBrk="0" hangingPunct="0"/>
            <a:r>
              <a:rPr lang="en-US" dirty="0">
                <a:solidFill>
                  <a:schemeClr val="accent3"/>
                </a:solidFill>
              </a:rPr>
              <a:t>	</a:t>
            </a:r>
          </a:p>
          <a:p>
            <a:pPr algn="ctr" eaLnBrk="0" hangingPunct="0"/>
            <a:r>
              <a:rPr lang="en-US" dirty="0">
                <a:solidFill>
                  <a:schemeClr val="accent3"/>
                </a:solidFill>
              </a:rPr>
              <a:t>	</a:t>
            </a:r>
          </a:p>
          <a:p>
            <a:pPr algn="ctr" eaLnBrk="0" hangingPunct="0"/>
            <a:endParaRPr lang="en-US" b="1" dirty="0">
              <a:solidFill>
                <a:schemeClr val="accent3"/>
              </a:solidFill>
            </a:endParaRPr>
          </a:p>
        </p:txBody>
      </p:sp>
    </p:spTree>
    <p:extLst>
      <p:ext uri="{BB962C8B-B14F-4D97-AF65-F5344CB8AC3E}">
        <p14:creationId xmlns:p14="http://schemas.microsoft.com/office/powerpoint/2010/main" val="965261164"/>
      </p:ext>
    </p:extLst>
  </p:cSld>
  <p:clrMapOvr>
    <a:masterClrMapping/>
  </p:clrMapOvr>
  <p:transition/>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7906" name="Rectangle 2"/>
          <p:cNvSpPr>
            <a:spLocks noGrp="1" noRot="1" noChangeArrowheads="1"/>
          </p:cNvSpPr>
          <p:nvPr>
            <p:ph type="title"/>
          </p:nvPr>
        </p:nvSpPr>
        <p:spPr>
          <a:xfrm>
            <a:off x="1602154" y="0"/>
            <a:ext cx="9440984" cy="976923"/>
          </a:xfrm>
        </p:spPr>
        <p:txBody>
          <a:bodyPr>
            <a:noAutofit/>
          </a:bodyPr>
          <a:lstStyle/>
          <a:p>
            <a:pPr algn="ctr" eaLnBrk="1" hangingPunct="1">
              <a:defRPr/>
            </a:pPr>
            <a:r>
              <a:rPr lang="en-US" sz="3600" dirty="0"/>
              <a:t>Which Statins Are Most Hepatic Selective????</a:t>
            </a:r>
          </a:p>
        </p:txBody>
      </p:sp>
      <p:sp>
        <p:nvSpPr>
          <p:cNvPr id="1787907" name="Rectangle 3"/>
          <p:cNvSpPr>
            <a:spLocks noGrp="1" noRot="1" noChangeArrowheads="1"/>
          </p:cNvSpPr>
          <p:nvPr>
            <p:ph idx="1"/>
          </p:nvPr>
        </p:nvSpPr>
        <p:spPr>
          <a:xfrm>
            <a:off x="1602154" y="886691"/>
            <a:ext cx="9440984" cy="4404324"/>
          </a:xfrm>
        </p:spPr>
        <p:txBody>
          <a:bodyPr>
            <a:noAutofit/>
          </a:bodyPr>
          <a:lstStyle/>
          <a:p>
            <a:pPr marL="0" indent="0" algn="ctr">
              <a:buNone/>
              <a:defRPr/>
            </a:pPr>
            <a:r>
              <a:rPr lang="en-US" sz="1800" dirty="0" err="1">
                <a:solidFill>
                  <a:schemeClr val="accent3"/>
                </a:solidFill>
              </a:rPr>
              <a:t>Germershausen</a:t>
            </a:r>
            <a:r>
              <a:rPr lang="en-US" sz="1800" dirty="0">
                <a:solidFill>
                  <a:schemeClr val="accent3"/>
                </a:solidFill>
              </a:rPr>
              <a:t>, J. I., et al. (1989). "Tissue selectivity of the cholesterol-lowering agents lovastatin, simvastatin and pravastatin in rats in vivo."                                                               </a:t>
            </a:r>
            <a:r>
              <a:rPr lang="en-US" sz="1800" u="sng" dirty="0" err="1">
                <a:solidFill>
                  <a:schemeClr val="accent3"/>
                </a:solidFill>
              </a:rPr>
              <a:t>Biochem</a:t>
            </a:r>
            <a:r>
              <a:rPr lang="en-US" sz="1800" u="sng" dirty="0">
                <a:solidFill>
                  <a:schemeClr val="accent3"/>
                </a:solidFill>
              </a:rPr>
              <a:t> </a:t>
            </a:r>
            <a:r>
              <a:rPr lang="en-US" sz="1800" u="sng" dirty="0" err="1">
                <a:solidFill>
                  <a:schemeClr val="accent3"/>
                </a:solidFill>
              </a:rPr>
              <a:t>Biophys</a:t>
            </a:r>
            <a:r>
              <a:rPr lang="en-US" sz="1800" u="sng" dirty="0">
                <a:solidFill>
                  <a:schemeClr val="accent3"/>
                </a:solidFill>
              </a:rPr>
              <a:t> Res </a:t>
            </a:r>
            <a:r>
              <a:rPr lang="en-US" sz="1800" u="sng" dirty="0" err="1">
                <a:solidFill>
                  <a:schemeClr val="accent3"/>
                </a:solidFill>
              </a:rPr>
              <a:t>Commun</a:t>
            </a:r>
            <a:r>
              <a:rPr lang="en-US" sz="1800" dirty="0">
                <a:solidFill>
                  <a:schemeClr val="accent3"/>
                </a:solidFill>
              </a:rPr>
              <a:t> </a:t>
            </a:r>
            <a:r>
              <a:rPr lang="en-US" sz="1800" b="1" dirty="0">
                <a:solidFill>
                  <a:schemeClr val="accent3"/>
                </a:solidFill>
              </a:rPr>
              <a:t>158</a:t>
            </a:r>
            <a:r>
              <a:rPr lang="en-US" sz="1800" dirty="0">
                <a:solidFill>
                  <a:schemeClr val="accent3"/>
                </a:solidFill>
              </a:rPr>
              <a:t>(3): 667-675.</a:t>
            </a:r>
          </a:p>
          <a:p>
            <a:pPr marL="0" indent="0" algn="ctr">
              <a:buNone/>
              <a:defRPr/>
            </a:pPr>
            <a:endParaRPr lang="en-US" sz="1800" dirty="0">
              <a:solidFill>
                <a:schemeClr val="accent3"/>
              </a:solidFill>
            </a:endParaRPr>
          </a:p>
          <a:p>
            <a:pPr marL="0" indent="0" algn="ctr">
              <a:buNone/>
              <a:defRPr/>
            </a:pPr>
            <a:r>
              <a:rPr lang="en-US" sz="1800" dirty="0" err="1">
                <a:solidFill>
                  <a:schemeClr val="accent3"/>
                </a:solidFill>
              </a:rPr>
              <a:t>Lennernäs</a:t>
            </a:r>
            <a:r>
              <a:rPr lang="en-US" sz="1800" dirty="0">
                <a:solidFill>
                  <a:schemeClr val="accent3"/>
                </a:solidFill>
              </a:rPr>
              <a:t>, H. and G. </a:t>
            </a:r>
            <a:r>
              <a:rPr lang="en-US" sz="1800" dirty="0" err="1">
                <a:solidFill>
                  <a:schemeClr val="accent3"/>
                </a:solidFill>
              </a:rPr>
              <a:t>Fager</a:t>
            </a:r>
            <a:r>
              <a:rPr lang="en-US" sz="1800" dirty="0">
                <a:solidFill>
                  <a:schemeClr val="accent3"/>
                </a:solidFill>
              </a:rPr>
              <a:t> (1997). "Pharmacodynamics and pharmacokinetics of the HMG-CoA reductase inhibitors. Similarities and differences." </a:t>
            </a:r>
            <a:r>
              <a:rPr lang="en-US" sz="1800" u="sng" dirty="0">
                <a:solidFill>
                  <a:schemeClr val="accent3"/>
                </a:solidFill>
              </a:rPr>
              <a:t>Clin </a:t>
            </a:r>
            <a:r>
              <a:rPr lang="en-US" sz="1800" u="sng" dirty="0" err="1">
                <a:solidFill>
                  <a:schemeClr val="accent3"/>
                </a:solidFill>
              </a:rPr>
              <a:t>Pharmacokinet</a:t>
            </a:r>
            <a:r>
              <a:rPr lang="en-US" sz="1800" dirty="0">
                <a:solidFill>
                  <a:schemeClr val="accent3"/>
                </a:solidFill>
              </a:rPr>
              <a:t> </a:t>
            </a:r>
            <a:r>
              <a:rPr lang="en-US" sz="1800" b="1" dirty="0">
                <a:solidFill>
                  <a:schemeClr val="accent3"/>
                </a:solidFill>
              </a:rPr>
              <a:t>32</a:t>
            </a:r>
            <a:r>
              <a:rPr lang="en-US" sz="1800" dirty="0">
                <a:solidFill>
                  <a:schemeClr val="accent3"/>
                </a:solidFill>
              </a:rPr>
              <a:t>(5): 403-425.</a:t>
            </a:r>
          </a:p>
          <a:p>
            <a:pPr marL="0" indent="0" algn="ctr">
              <a:buNone/>
              <a:defRPr/>
            </a:pPr>
            <a:endParaRPr lang="en-US" sz="1800" dirty="0">
              <a:solidFill>
                <a:schemeClr val="accent3"/>
              </a:solidFill>
            </a:endParaRPr>
          </a:p>
          <a:p>
            <a:pPr marL="0" indent="0" algn="ctr">
              <a:buNone/>
              <a:defRPr/>
            </a:pPr>
            <a:r>
              <a:rPr lang="en-US" sz="1800" dirty="0" err="1">
                <a:solidFill>
                  <a:schemeClr val="accent3"/>
                </a:solidFill>
              </a:rPr>
              <a:t>Neuvonen</a:t>
            </a:r>
            <a:r>
              <a:rPr lang="en-US" sz="1800" dirty="0">
                <a:solidFill>
                  <a:schemeClr val="accent3"/>
                </a:solidFill>
              </a:rPr>
              <a:t>, P. J., et al. (2008). "Pharmacokinetic comparison of the potential over-the-counter statins simvastatin, lovastatin, </a:t>
            </a:r>
            <a:r>
              <a:rPr lang="en-US" sz="1800" dirty="0" err="1">
                <a:solidFill>
                  <a:schemeClr val="accent3"/>
                </a:solidFill>
              </a:rPr>
              <a:t>fluvastatin</a:t>
            </a:r>
            <a:r>
              <a:rPr lang="en-US" sz="1800" dirty="0">
                <a:solidFill>
                  <a:schemeClr val="accent3"/>
                </a:solidFill>
              </a:rPr>
              <a:t> and pravastatin."                                                </a:t>
            </a:r>
            <a:r>
              <a:rPr lang="en-US" sz="1800" u="sng" dirty="0">
                <a:solidFill>
                  <a:schemeClr val="accent3"/>
                </a:solidFill>
              </a:rPr>
              <a:t>Clin </a:t>
            </a:r>
            <a:r>
              <a:rPr lang="en-US" sz="1800" u="sng" dirty="0" err="1">
                <a:solidFill>
                  <a:schemeClr val="accent3"/>
                </a:solidFill>
              </a:rPr>
              <a:t>Pharmacokinet</a:t>
            </a:r>
            <a:r>
              <a:rPr lang="en-US" sz="1800" dirty="0">
                <a:solidFill>
                  <a:schemeClr val="accent3"/>
                </a:solidFill>
              </a:rPr>
              <a:t> </a:t>
            </a:r>
            <a:r>
              <a:rPr lang="en-US" sz="1800" b="1" dirty="0">
                <a:solidFill>
                  <a:schemeClr val="accent3"/>
                </a:solidFill>
              </a:rPr>
              <a:t>47</a:t>
            </a:r>
            <a:r>
              <a:rPr lang="en-US" sz="1800" dirty="0">
                <a:solidFill>
                  <a:schemeClr val="accent3"/>
                </a:solidFill>
              </a:rPr>
              <a:t>(7): 463-474.</a:t>
            </a:r>
          </a:p>
          <a:p>
            <a:pPr marL="0" indent="0" algn="ctr">
              <a:buNone/>
              <a:defRPr/>
            </a:pPr>
            <a:endParaRPr lang="en-US" sz="1800" dirty="0">
              <a:solidFill>
                <a:schemeClr val="accent3"/>
              </a:solidFill>
            </a:endParaRPr>
          </a:p>
          <a:p>
            <a:pPr marL="0" indent="0" algn="ctr">
              <a:buNone/>
              <a:defRPr/>
            </a:pPr>
            <a:r>
              <a:rPr lang="en-US" sz="1800" dirty="0" err="1">
                <a:solidFill>
                  <a:schemeClr val="accent3"/>
                </a:solidFill>
              </a:rPr>
              <a:t>Canestaro</a:t>
            </a:r>
            <a:r>
              <a:rPr lang="en-US" sz="1800" dirty="0">
                <a:solidFill>
                  <a:schemeClr val="accent3"/>
                </a:solidFill>
              </a:rPr>
              <a:t>, W. J., et al. (2014). "Genetic factors affecting statin concentrations and subsequent myopathy: a </a:t>
            </a:r>
            <a:r>
              <a:rPr lang="en-US" sz="1800" dirty="0" err="1">
                <a:solidFill>
                  <a:schemeClr val="accent3"/>
                </a:solidFill>
              </a:rPr>
              <a:t>HuGENet</a:t>
            </a:r>
            <a:r>
              <a:rPr lang="en-US" sz="1800" dirty="0">
                <a:solidFill>
                  <a:schemeClr val="accent3"/>
                </a:solidFill>
              </a:rPr>
              <a:t> systematic review." </a:t>
            </a:r>
            <a:r>
              <a:rPr lang="en-US" sz="1800" u="sng" dirty="0">
                <a:solidFill>
                  <a:schemeClr val="accent3"/>
                </a:solidFill>
              </a:rPr>
              <a:t>Genet Med</a:t>
            </a:r>
            <a:r>
              <a:rPr lang="en-US" sz="1800" dirty="0">
                <a:solidFill>
                  <a:schemeClr val="accent3"/>
                </a:solidFill>
              </a:rPr>
              <a:t> </a:t>
            </a:r>
            <a:r>
              <a:rPr lang="en-US" sz="1800" b="1" dirty="0">
                <a:solidFill>
                  <a:schemeClr val="accent3"/>
                </a:solidFill>
              </a:rPr>
              <a:t>16</a:t>
            </a:r>
            <a:r>
              <a:rPr lang="en-US" sz="1800" dirty="0">
                <a:solidFill>
                  <a:schemeClr val="accent3"/>
                </a:solidFill>
              </a:rPr>
              <a:t>(11): 810-819.</a:t>
            </a:r>
          </a:p>
          <a:p>
            <a:pPr marL="0" indent="0" algn="ctr">
              <a:buNone/>
              <a:defRPr/>
            </a:pPr>
            <a:endParaRPr lang="en-US" sz="1800" dirty="0">
              <a:solidFill>
                <a:schemeClr val="accent3"/>
              </a:solidFill>
            </a:endParaRPr>
          </a:p>
          <a:p>
            <a:pPr marL="0" indent="0" algn="ctr">
              <a:buNone/>
              <a:defRPr/>
            </a:pPr>
            <a:r>
              <a:rPr lang="en-US" sz="1800" dirty="0">
                <a:solidFill>
                  <a:schemeClr val="accent3"/>
                </a:solidFill>
              </a:rPr>
              <a:t>	</a:t>
            </a:r>
            <a:r>
              <a:rPr lang="en-US" sz="1800" dirty="0" err="1">
                <a:solidFill>
                  <a:schemeClr val="accent3"/>
                </a:solidFill>
              </a:rPr>
              <a:t>Alrajeh</a:t>
            </a:r>
            <a:r>
              <a:rPr lang="en-US" sz="1800" dirty="0">
                <a:solidFill>
                  <a:schemeClr val="accent3"/>
                </a:solidFill>
              </a:rPr>
              <a:t>, K., et al. (2023). "The frequency of major ABCG2, SLCO1B1 and CYP2C9 variants in Asian, Native Hawaiian and Pacific Islander women subgroups: implications for personalized statins dosing." </a:t>
            </a:r>
            <a:r>
              <a:rPr lang="en-US" sz="1800" u="sng" dirty="0">
                <a:solidFill>
                  <a:schemeClr val="accent3"/>
                </a:solidFill>
              </a:rPr>
              <a:t>Pharmacogenomics</a:t>
            </a:r>
            <a:r>
              <a:rPr lang="en-US" sz="1800" dirty="0">
                <a:solidFill>
                  <a:schemeClr val="accent3"/>
                </a:solidFill>
              </a:rPr>
              <a:t> </a:t>
            </a:r>
            <a:r>
              <a:rPr lang="en-US" sz="1800" b="1" dirty="0">
                <a:solidFill>
                  <a:schemeClr val="accent3"/>
                </a:solidFill>
              </a:rPr>
              <a:t>24</a:t>
            </a:r>
            <a:r>
              <a:rPr lang="en-US" sz="1800" dirty="0">
                <a:solidFill>
                  <a:schemeClr val="accent3"/>
                </a:solidFill>
              </a:rPr>
              <a:t>(7): 381-398.</a:t>
            </a:r>
          </a:p>
          <a:p>
            <a:pPr marL="0" indent="0" algn="ctr">
              <a:buNone/>
              <a:defRPr/>
            </a:pPr>
            <a:r>
              <a:rPr lang="en-US" sz="1800" dirty="0">
                <a:solidFill>
                  <a:schemeClr val="accent3"/>
                </a:solidFill>
              </a:rPr>
              <a:t>	</a:t>
            </a:r>
          </a:p>
          <a:p>
            <a:pPr marL="0" indent="0" algn="ctr">
              <a:buNone/>
              <a:defRPr/>
            </a:pPr>
            <a:r>
              <a:rPr lang="en-US" sz="1800" dirty="0">
                <a:solidFill>
                  <a:schemeClr val="accent3"/>
                </a:solidFill>
              </a:rPr>
              <a:t>	</a:t>
            </a:r>
            <a:endParaRPr lang="en-US" sz="1800" b="1" dirty="0">
              <a:solidFill>
                <a:schemeClr val="accent3"/>
              </a:solidFill>
            </a:endParaRPr>
          </a:p>
        </p:txBody>
      </p:sp>
    </p:spTree>
    <p:extLst>
      <p:ext uri="{BB962C8B-B14F-4D97-AF65-F5344CB8AC3E}">
        <p14:creationId xmlns:p14="http://schemas.microsoft.com/office/powerpoint/2010/main" val="822348673"/>
      </p:ext>
    </p:extLst>
  </p:cSld>
  <p:clrMapOvr>
    <a:masterClrMapping/>
  </p:clrMapOvr>
  <p:transition/>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9D7D1D-1FB6-430D-B96A-35BC3729DB93}"/>
              </a:ext>
            </a:extLst>
          </p:cNvPr>
          <p:cNvSpPr>
            <a:spLocks noGrp="1"/>
          </p:cNvSpPr>
          <p:nvPr>
            <p:ph type="title"/>
          </p:nvPr>
        </p:nvSpPr>
        <p:spPr>
          <a:xfrm>
            <a:off x="1183907" y="0"/>
            <a:ext cx="10443411" cy="920750"/>
          </a:xfrm>
        </p:spPr>
        <p:txBody>
          <a:bodyPr/>
          <a:lstStyle/>
          <a:p>
            <a:pPr algn="ctr">
              <a:defRPr/>
            </a:pPr>
            <a:r>
              <a:rPr lang="en-US" dirty="0"/>
              <a:t>BDM Thoughts</a:t>
            </a:r>
          </a:p>
        </p:txBody>
      </p:sp>
      <p:sp>
        <p:nvSpPr>
          <p:cNvPr id="5" name="Content Placeholder 4">
            <a:extLst>
              <a:ext uri="{FF2B5EF4-FFF2-40B4-BE49-F238E27FC236}">
                <a16:creationId xmlns:a16="http://schemas.microsoft.com/office/drawing/2014/main" id="{74CBD934-BBF8-40E3-9882-324DB5EA904F}"/>
              </a:ext>
            </a:extLst>
          </p:cNvPr>
          <p:cNvSpPr>
            <a:spLocks noGrp="1"/>
          </p:cNvSpPr>
          <p:nvPr>
            <p:ph idx="1"/>
          </p:nvPr>
        </p:nvSpPr>
        <p:spPr>
          <a:xfrm>
            <a:off x="1183908" y="1273907"/>
            <a:ext cx="10096900" cy="4825271"/>
          </a:xfrm>
        </p:spPr>
        <p:txBody>
          <a:bodyPr/>
          <a:lstStyle/>
          <a:p>
            <a:pPr marL="0" indent="0" algn="ctr">
              <a:buNone/>
              <a:defRPr/>
            </a:pPr>
            <a:r>
              <a:rPr lang="en-US" dirty="0"/>
              <a:t>BA is extremely hepatic specific.</a:t>
            </a:r>
          </a:p>
          <a:p>
            <a:pPr marL="0" indent="0" algn="ctr">
              <a:buNone/>
              <a:defRPr/>
            </a:pPr>
            <a:r>
              <a:rPr lang="en-US" dirty="0"/>
              <a:t>Will it generate an increase in non-hepatic cancer???</a:t>
            </a:r>
          </a:p>
          <a:p>
            <a:pPr marL="0" indent="0" algn="ctr">
              <a:buNone/>
              <a:defRPr/>
            </a:pPr>
            <a:r>
              <a:rPr lang="en-US" dirty="0"/>
              <a:t>That was not the case in CLEAR, but it was only ~ 3 ½ yrs.</a:t>
            </a:r>
          </a:p>
          <a:p>
            <a:pPr marL="0" indent="0" algn="ctr">
              <a:buNone/>
              <a:defRPr/>
            </a:pPr>
            <a:r>
              <a:rPr lang="en-US" dirty="0"/>
              <a:t>Is this potential risk with BA off set with the decreased incidence of myopathy?</a:t>
            </a:r>
          </a:p>
          <a:p>
            <a:pPr marL="0" indent="0" algn="ctr">
              <a:buNone/>
              <a:defRPr/>
            </a:pPr>
            <a:r>
              <a:rPr lang="en-US" dirty="0"/>
              <a:t>That reduction in myopathy risk is probably real.</a:t>
            </a:r>
          </a:p>
          <a:p>
            <a:pPr marL="0" indent="0" algn="ctr">
              <a:buNone/>
              <a:defRPr/>
            </a:pPr>
            <a:r>
              <a:rPr lang="en-US" dirty="0"/>
              <a:t>However, the very recent study indicates </a:t>
            </a:r>
            <a:r>
              <a:rPr lang="en-US" dirty="0" err="1"/>
              <a:t>mevalonolactone</a:t>
            </a:r>
            <a:r>
              <a:rPr lang="en-US" dirty="0"/>
              <a:t> may negate the statin myopathy.</a:t>
            </a:r>
          </a:p>
        </p:txBody>
      </p:sp>
    </p:spTree>
    <p:extLst>
      <p:ext uri="{BB962C8B-B14F-4D97-AF65-F5344CB8AC3E}">
        <p14:creationId xmlns:p14="http://schemas.microsoft.com/office/powerpoint/2010/main" val="4206647050"/>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9D7D1D-1FB6-430D-B96A-35BC3729DB93}"/>
              </a:ext>
            </a:extLst>
          </p:cNvPr>
          <p:cNvSpPr>
            <a:spLocks noGrp="1"/>
          </p:cNvSpPr>
          <p:nvPr>
            <p:ph type="title"/>
          </p:nvPr>
        </p:nvSpPr>
        <p:spPr>
          <a:xfrm>
            <a:off x="1183907" y="0"/>
            <a:ext cx="10443411" cy="652007"/>
          </a:xfrm>
        </p:spPr>
        <p:txBody>
          <a:bodyPr>
            <a:normAutofit fontScale="90000"/>
          </a:bodyPr>
          <a:lstStyle/>
          <a:p>
            <a:pPr algn="ctr">
              <a:defRPr/>
            </a:pPr>
            <a:r>
              <a:rPr lang="en-US" dirty="0"/>
              <a:t>BDM Thoughts</a:t>
            </a:r>
          </a:p>
        </p:txBody>
      </p:sp>
      <p:sp>
        <p:nvSpPr>
          <p:cNvPr id="5" name="Content Placeholder 4">
            <a:extLst>
              <a:ext uri="{FF2B5EF4-FFF2-40B4-BE49-F238E27FC236}">
                <a16:creationId xmlns:a16="http://schemas.microsoft.com/office/drawing/2014/main" id="{74CBD934-BBF8-40E3-9882-324DB5EA904F}"/>
              </a:ext>
            </a:extLst>
          </p:cNvPr>
          <p:cNvSpPr>
            <a:spLocks noGrp="1"/>
          </p:cNvSpPr>
          <p:nvPr>
            <p:ph idx="1"/>
          </p:nvPr>
        </p:nvSpPr>
        <p:spPr>
          <a:xfrm>
            <a:off x="1183908" y="1009815"/>
            <a:ext cx="10096900" cy="5089363"/>
          </a:xfrm>
        </p:spPr>
        <p:txBody>
          <a:bodyPr>
            <a:normAutofit/>
          </a:bodyPr>
          <a:lstStyle/>
          <a:p>
            <a:pPr marL="0" indent="0" algn="ctr">
              <a:buNone/>
              <a:defRPr/>
            </a:pPr>
            <a:r>
              <a:rPr lang="en-US" dirty="0"/>
              <a:t>BA’s specificity to the liver may also explain why it does not appear to be as effective lowering LDL-C &amp; </a:t>
            </a:r>
            <a:r>
              <a:rPr lang="en-US" dirty="0" err="1"/>
              <a:t>hsCRP</a:t>
            </a:r>
            <a:r>
              <a:rPr lang="en-US" dirty="0"/>
              <a:t>?</a:t>
            </a:r>
          </a:p>
          <a:p>
            <a:pPr marL="0" indent="0" algn="ctr">
              <a:buNone/>
              <a:defRPr/>
            </a:pPr>
            <a:r>
              <a:rPr lang="en-US" dirty="0"/>
              <a:t>For example, in JUPITER </a:t>
            </a:r>
            <a:r>
              <a:rPr lang="en-US" dirty="0" err="1"/>
              <a:t>rosuva</a:t>
            </a:r>
            <a:r>
              <a:rPr lang="en-US" dirty="0"/>
              <a:t> lowered                                            LDL-C 50% &amp; </a:t>
            </a:r>
            <a:r>
              <a:rPr lang="en-US" dirty="0" err="1"/>
              <a:t>hsCRP</a:t>
            </a:r>
            <a:r>
              <a:rPr lang="en-US" dirty="0"/>
              <a:t> 37%. (CLEAR-15% &amp; 13%)</a:t>
            </a:r>
          </a:p>
          <a:p>
            <a:pPr marL="0" indent="0" algn="ctr">
              <a:buNone/>
              <a:defRPr/>
            </a:pPr>
            <a:r>
              <a:rPr lang="en-US" dirty="0"/>
              <a:t>BA’s ability to lower OS is probably lower as well.</a:t>
            </a:r>
          </a:p>
          <a:p>
            <a:pPr marL="0" indent="0" algn="ctr">
              <a:buNone/>
              <a:defRPr/>
            </a:pPr>
            <a:r>
              <a:rPr lang="en-US" dirty="0"/>
              <a:t>This would mean it is less effective at inhibiting SMC transformation.</a:t>
            </a:r>
          </a:p>
          <a:p>
            <a:pPr marL="0" indent="0" algn="ctr">
              <a:buNone/>
              <a:defRPr/>
            </a:pPr>
            <a:r>
              <a:rPr lang="en-US" dirty="0"/>
              <a:t>Is that why it did not reduce risk of revascularization in the ‘primary care’ subgroup?</a:t>
            </a:r>
          </a:p>
          <a:p>
            <a:pPr marL="0" indent="0" algn="ctr">
              <a:buNone/>
              <a:defRPr/>
            </a:pPr>
            <a:r>
              <a:rPr lang="en-US" dirty="0"/>
              <a:t>Keep in mind, BA does not appear to reduce stroke and may enhance the risk of hemorrhagic stroke.</a:t>
            </a:r>
          </a:p>
          <a:p>
            <a:pPr marL="0" indent="0" algn="ctr">
              <a:buNone/>
              <a:defRPr/>
            </a:pPr>
            <a:endParaRPr lang="en-US" dirty="0"/>
          </a:p>
        </p:txBody>
      </p:sp>
    </p:spTree>
    <p:extLst>
      <p:ext uri="{BB962C8B-B14F-4D97-AF65-F5344CB8AC3E}">
        <p14:creationId xmlns:p14="http://schemas.microsoft.com/office/powerpoint/2010/main" val="18825577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7906" name="Rectangle 2"/>
          <p:cNvSpPr>
            <a:spLocks noGrp="1" noRot="1" noChangeArrowheads="1"/>
          </p:cNvSpPr>
          <p:nvPr>
            <p:ph type="title"/>
          </p:nvPr>
        </p:nvSpPr>
        <p:spPr>
          <a:xfrm>
            <a:off x="898769" y="0"/>
            <a:ext cx="10902462" cy="1200329"/>
          </a:xfrm>
        </p:spPr>
        <p:txBody>
          <a:bodyPr>
            <a:noAutofit/>
          </a:bodyPr>
          <a:lstStyle/>
          <a:p>
            <a:pPr algn="ctr" eaLnBrk="1" hangingPunct="1">
              <a:defRPr/>
            </a:pPr>
            <a:r>
              <a:rPr lang="en-US" sz="3600" dirty="0"/>
              <a:t>Biophilia Hypothesis</a:t>
            </a:r>
          </a:p>
        </p:txBody>
      </p:sp>
      <p:sp>
        <p:nvSpPr>
          <p:cNvPr id="1787907" name="Rectangle 3"/>
          <p:cNvSpPr>
            <a:spLocks noGrp="1" noRot="1" noChangeArrowheads="1"/>
          </p:cNvSpPr>
          <p:nvPr>
            <p:ph idx="1"/>
          </p:nvPr>
        </p:nvSpPr>
        <p:spPr>
          <a:xfrm>
            <a:off x="1602154" y="1883508"/>
            <a:ext cx="9440984" cy="3446584"/>
          </a:xfrm>
        </p:spPr>
        <p:txBody>
          <a:bodyPr>
            <a:normAutofit/>
          </a:bodyPr>
          <a:lstStyle/>
          <a:p>
            <a:pPr marL="0" indent="0" algn="ctr">
              <a:buNone/>
              <a:defRPr/>
            </a:pPr>
            <a:r>
              <a:rPr lang="en-US" dirty="0"/>
              <a:t>Why nature has a medicinal effect on mind and body.</a:t>
            </a:r>
          </a:p>
          <a:p>
            <a:pPr marL="0" indent="0" algn="ctr">
              <a:buNone/>
              <a:defRPr/>
            </a:pPr>
            <a:endParaRPr lang="en-US" dirty="0"/>
          </a:p>
          <a:p>
            <a:pPr marL="0" indent="0" algn="ctr">
              <a:buNone/>
              <a:defRPr/>
            </a:pPr>
            <a:r>
              <a:rPr lang="en-US" dirty="0"/>
              <a:t>Humans have an innate desire to connect with nature and other forms of life.</a:t>
            </a:r>
          </a:p>
        </p:txBody>
      </p:sp>
      <p:sp>
        <p:nvSpPr>
          <p:cNvPr id="57349" name="Text Box 4"/>
          <p:cNvSpPr txBox="1">
            <a:spLocks noChangeArrowheads="1"/>
          </p:cNvSpPr>
          <p:nvPr/>
        </p:nvSpPr>
        <p:spPr bwMode="auto">
          <a:xfrm>
            <a:off x="1602155" y="5546209"/>
            <a:ext cx="8249142" cy="1200329"/>
          </a:xfrm>
          <a:prstGeom prst="rect">
            <a:avLst/>
          </a:prstGeom>
          <a:noFill/>
          <a:ln w="9525">
            <a:noFill/>
            <a:miter lim="800000"/>
            <a:headEnd/>
            <a:tailEnd/>
          </a:ln>
        </p:spPr>
        <p:txBody>
          <a:bodyPr wrap="square">
            <a:spAutoFit/>
          </a:bodyPr>
          <a:lstStyle/>
          <a:p>
            <a:pPr algn="ctr" eaLnBrk="0" hangingPunct="0"/>
            <a:r>
              <a:rPr lang="en-US" dirty="0" err="1">
                <a:solidFill>
                  <a:schemeClr val="accent3"/>
                </a:solidFill>
              </a:rPr>
              <a:t>Barbiero</a:t>
            </a:r>
            <a:r>
              <a:rPr lang="en-US" dirty="0">
                <a:solidFill>
                  <a:schemeClr val="accent3"/>
                </a:solidFill>
              </a:rPr>
              <a:t>, G. and R. </a:t>
            </a:r>
            <a:r>
              <a:rPr lang="en-US" dirty="0" err="1">
                <a:solidFill>
                  <a:schemeClr val="accent3"/>
                </a:solidFill>
              </a:rPr>
              <a:t>Berto</a:t>
            </a:r>
            <a:r>
              <a:rPr lang="en-US" dirty="0">
                <a:solidFill>
                  <a:schemeClr val="accent3"/>
                </a:solidFill>
              </a:rPr>
              <a:t> (2021). "Biophilia as Evolutionary Adaptation: An Onto- and Phylogenetic Framework for Biophilic Design."                                   </a:t>
            </a:r>
            <a:r>
              <a:rPr lang="en-US" u="sng" dirty="0">
                <a:solidFill>
                  <a:schemeClr val="accent3"/>
                </a:solidFill>
              </a:rPr>
              <a:t>Frontiers in Psychology</a:t>
            </a:r>
            <a:r>
              <a:rPr lang="en-US" dirty="0">
                <a:solidFill>
                  <a:schemeClr val="accent3"/>
                </a:solidFill>
              </a:rPr>
              <a:t> </a:t>
            </a:r>
            <a:r>
              <a:rPr lang="en-US" b="1" dirty="0">
                <a:solidFill>
                  <a:schemeClr val="accent3"/>
                </a:solidFill>
              </a:rPr>
              <a:t>12</a:t>
            </a:r>
            <a:r>
              <a:rPr lang="en-US" dirty="0">
                <a:solidFill>
                  <a:schemeClr val="accent3"/>
                </a:solidFill>
              </a:rPr>
              <a:t>.</a:t>
            </a:r>
          </a:p>
          <a:p>
            <a:pPr algn="ctr" eaLnBrk="0" hangingPunct="0"/>
            <a:r>
              <a:rPr lang="en-US" dirty="0">
                <a:solidFill>
                  <a:schemeClr val="accent3"/>
                </a:solidFill>
              </a:rPr>
              <a:t>			</a:t>
            </a:r>
            <a:endParaRPr lang="en-US" b="1" dirty="0">
              <a:solidFill>
                <a:schemeClr val="accent3"/>
              </a:solidFill>
            </a:endParaRPr>
          </a:p>
        </p:txBody>
      </p:sp>
    </p:spTree>
    <p:extLst>
      <p:ext uri="{BB962C8B-B14F-4D97-AF65-F5344CB8AC3E}">
        <p14:creationId xmlns:p14="http://schemas.microsoft.com/office/powerpoint/2010/main" val="1212562214"/>
      </p:ext>
    </p:extLst>
  </p:cSld>
  <p:clrMapOvr>
    <a:masterClrMapping/>
  </p:clrMapOvr>
  <p:transition/>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7906" name="Rectangle 2"/>
          <p:cNvSpPr>
            <a:spLocks noGrp="1" noRot="1" noChangeArrowheads="1"/>
          </p:cNvSpPr>
          <p:nvPr>
            <p:ph type="title"/>
          </p:nvPr>
        </p:nvSpPr>
        <p:spPr>
          <a:xfrm>
            <a:off x="1602154" y="0"/>
            <a:ext cx="9440984" cy="976923"/>
          </a:xfrm>
        </p:spPr>
        <p:txBody>
          <a:bodyPr>
            <a:noAutofit/>
          </a:bodyPr>
          <a:lstStyle/>
          <a:p>
            <a:pPr algn="ctr" eaLnBrk="1" hangingPunct="1">
              <a:defRPr/>
            </a:pPr>
            <a:r>
              <a:rPr lang="en-US" sz="3600" dirty="0"/>
              <a:t>Statins Lower Stroke Risk</a:t>
            </a:r>
          </a:p>
        </p:txBody>
      </p:sp>
      <p:sp>
        <p:nvSpPr>
          <p:cNvPr id="1787907" name="Rectangle 3"/>
          <p:cNvSpPr>
            <a:spLocks noGrp="1" noRot="1" noChangeArrowheads="1"/>
          </p:cNvSpPr>
          <p:nvPr>
            <p:ph idx="1"/>
          </p:nvPr>
        </p:nvSpPr>
        <p:spPr>
          <a:xfrm>
            <a:off x="1602154" y="1566407"/>
            <a:ext cx="9440984" cy="1325285"/>
          </a:xfrm>
        </p:spPr>
        <p:txBody>
          <a:bodyPr>
            <a:normAutofit/>
          </a:bodyPr>
          <a:lstStyle/>
          <a:p>
            <a:pPr marL="0" indent="0" algn="ctr">
              <a:buNone/>
              <a:defRPr/>
            </a:pPr>
            <a:r>
              <a:rPr lang="en-US" dirty="0"/>
              <a:t>International guidelines recommend statin therapy to prevent strokes.</a:t>
            </a:r>
          </a:p>
        </p:txBody>
      </p:sp>
      <p:sp>
        <p:nvSpPr>
          <p:cNvPr id="57349" name="Text Box 4"/>
          <p:cNvSpPr txBox="1">
            <a:spLocks noChangeArrowheads="1"/>
          </p:cNvSpPr>
          <p:nvPr/>
        </p:nvSpPr>
        <p:spPr bwMode="auto">
          <a:xfrm>
            <a:off x="1453662" y="2830056"/>
            <a:ext cx="9667629" cy="3970318"/>
          </a:xfrm>
          <a:prstGeom prst="rect">
            <a:avLst/>
          </a:prstGeom>
          <a:noFill/>
          <a:ln w="9525">
            <a:noFill/>
            <a:miter lim="800000"/>
            <a:headEnd/>
            <a:tailEnd/>
          </a:ln>
        </p:spPr>
        <p:txBody>
          <a:bodyPr wrap="square">
            <a:spAutoFit/>
          </a:bodyPr>
          <a:lstStyle/>
          <a:p>
            <a:pPr algn="ctr" eaLnBrk="0" hangingPunct="0"/>
            <a:r>
              <a:rPr lang="en-US" dirty="0">
                <a:solidFill>
                  <a:schemeClr val="accent3"/>
                </a:solidFill>
              </a:rPr>
              <a:t>	</a:t>
            </a:r>
          </a:p>
          <a:p>
            <a:pPr algn="ctr" eaLnBrk="0" hangingPunct="0"/>
            <a:r>
              <a:rPr lang="en-US" dirty="0" err="1">
                <a:solidFill>
                  <a:schemeClr val="accent3"/>
                </a:solidFill>
              </a:rPr>
              <a:t>Amarenco</a:t>
            </a:r>
            <a:r>
              <a:rPr lang="en-US" dirty="0">
                <a:solidFill>
                  <a:schemeClr val="accent3"/>
                </a:solidFill>
              </a:rPr>
              <a:t> P, </a:t>
            </a:r>
            <a:r>
              <a:rPr lang="en-US" dirty="0" err="1">
                <a:solidFill>
                  <a:schemeClr val="accent3"/>
                </a:solidFill>
              </a:rPr>
              <a:t>Labreuche</a:t>
            </a:r>
            <a:r>
              <a:rPr lang="en-US" dirty="0">
                <a:solidFill>
                  <a:schemeClr val="accent3"/>
                </a:solidFill>
              </a:rPr>
              <a:t> J, Lavallee P, et al. Statins in stroke prevention and carotid</a:t>
            </a:r>
          </a:p>
          <a:p>
            <a:pPr algn="ctr" eaLnBrk="0" hangingPunct="0"/>
            <a:r>
              <a:rPr lang="en-US" dirty="0">
                <a:solidFill>
                  <a:schemeClr val="accent3"/>
                </a:solidFill>
              </a:rPr>
              <a:t>atherosclerosis: systematic review and up-to-date meta-analysis.                                                            Stroke 2004;35 (12):2902-2909.</a:t>
            </a:r>
          </a:p>
          <a:p>
            <a:pPr algn="ctr" eaLnBrk="0" hangingPunct="0"/>
            <a:r>
              <a:rPr lang="en-US" dirty="0">
                <a:solidFill>
                  <a:schemeClr val="accent3"/>
                </a:solidFill>
              </a:rPr>
              <a:t>Baigent C, Keech A, </a:t>
            </a:r>
            <a:r>
              <a:rPr lang="en-US" dirty="0" err="1">
                <a:solidFill>
                  <a:schemeClr val="accent3"/>
                </a:solidFill>
              </a:rPr>
              <a:t>Kearne</a:t>
            </a:r>
            <a:r>
              <a:rPr lang="en-US" dirty="0">
                <a:solidFill>
                  <a:schemeClr val="accent3"/>
                </a:solidFill>
              </a:rPr>
              <a:t> PM, et al. Cholesterol treatment Trialists’ (CTT) collaborators.</a:t>
            </a:r>
          </a:p>
          <a:p>
            <a:pPr algn="ctr" eaLnBrk="0" hangingPunct="0"/>
            <a:r>
              <a:rPr lang="en-US" dirty="0">
                <a:solidFill>
                  <a:schemeClr val="accent3"/>
                </a:solidFill>
              </a:rPr>
              <a:t>Efficacy and safety of cholesterol-lowering treatment: prospective </a:t>
            </a:r>
            <a:r>
              <a:rPr lang="en-US" dirty="0" err="1">
                <a:solidFill>
                  <a:schemeClr val="accent3"/>
                </a:solidFill>
              </a:rPr>
              <a:t>metaanalysis</a:t>
            </a:r>
            <a:endParaRPr lang="en-US" dirty="0">
              <a:solidFill>
                <a:schemeClr val="accent3"/>
              </a:solidFill>
            </a:endParaRPr>
          </a:p>
          <a:p>
            <a:pPr algn="ctr" eaLnBrk="0" hangingPunct="0"/>
            <a:r>
              <a:rPr lang="en-US" dirty="0">
                <a:solidFill>
                  <a:schemeClr val="accent3"/>
                </a:solidFill>
              </a:rPr>
              <a:t>of data from 90,056 participants in 14 </a:t>
            </a:r>
            <a:r>
              <a:rPr lang="en-US" dirty="0" err="1">
                <a:solidFill>
                  <a:schemeClr val="accent3"/>
                </a:solidFill>
              </a:rPr>
              <a:t>randomised</a:t>
            </a:r>
            <a:r>
              <a:rPr lang="en-US" dirty="0">
                <a:solidFill>
                  <a:schemeClr val="accent3"/>
                </a:solidFill>
              </a:rPr>
              <a:t> trials of statins.                                                  Lancet 2005;366(8483):1267-1278.</a:t>
            </a:r>
          </a:p>
          <a:p>
            <a:pPr algn="ctr" eaLnBrk="0" hangingPunct="0"/>
            <a:r>
              <a:rPr lang="en-US" dirty="0" err="1">
                <a:solidFill>
                  <a:schemeClr val="accent3"/>
                </a:solidFill>
              </a:rPr>
              <a:t>Amarenco</a:t>
            </a:r>
            <a:r>
              <a:rPr lang="en-US" dirty="0">
                <a:solidFill>
                  <a:schemeClr val="accent3"/>
                </a:solidFill>
              </a:rPr>
              <a:t> P, </a:t>
            </a:r>
            <a:r>
              <a:rPr lang="en-US" dirty="0" err="1">
                <a:solidFill>
                  <a:schemeClr val="accent3"/>
                </a:solidFill>
              </a:rPr>
              <a:t>Labreuche</a:t>
            </a:r>
            <a:r>
              <a:rPr lang="en-US" dirty="0">
                <a:solidFill>
                  <a:schemeClr val="accent3"/>
                </a:solidFill>
              </a:rPr>
              <a:t> J. Lipid management in the prevention of stroke: review and</a:t>
            </a:r>
          </a:p>
          <a:p>
            <a:pPr algn="ctr" eaLnBrk="0" hangingPunct="0"/>
            <a:r>
              <a:rPr lang="en-US" dirty="0">
                <a:solidFill>
                  <a:schemeClr val="accent3"/>
                </a:solidFill>
              </a:rPr>
              <a:t>updated meta-analysis of statins for stroke prevention.                                                                          Lancet Neurol 2009;8(5):453-463.</a:t>
            </a:r>
          </a:p>
          <a:p>
            <a:pPr algn="ctr" eaLnBrk="0" hangingPunct="0"/>
            <a:r>
              <a:rPr lang="en-US" dirty="0">
                <a:solidFill>
                  <a:schemeClr val="accent3"/>
                </a:solidFill>
              </a:rPr>
              <a:t>	</a:t>
            </a:r>
          </a:p>
          <a:p>
            <a:pPr algn="ctr" eaLnBrk="0" hangingPunct="0"/>
            <a:r>
              <a:rPr lang="en-US" dirty="0">
                <a:solidFill>
                  <a:schemeClr val="accent3"/>
                </a:solidFill>
              </a:rPr>
              <a:t>	</a:t>
            </a:r>
          </a:p>
          <a:p>
            <a:pPr algn="ctr" eaLnBrk="0" hangingPunct="0"/>
            <a:endParaRPr lang="en-US" b="1" dirty="0">
              <a:solidFill>
                <a:schemeClr val="accent3"/>
              </a:solidFill>
            </a:endParaRPr>
          </a:p>
        </p:txBody>
      </p:sp>
    </p:spTree>
  </p:cSld>
  <p:clrMapOvr>
    <a:masterClrMapping/>
  </p:clrMapOvr>
  <p:transition/>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7906" name="Rectangle 2"/>
          <p:cNvSpPr>
            <a:spLocks noGrp="1" noRot="1" noChangeArrowheads="1"/>
          </p:cNvSpPr>
          <p:nvPr>
            <p:ph type="title"/>
          </p:nvPr>
        </p:nvSpPr>
        <p:spPr>
          <a:xfrm>
            <a:off x="1602154" y="0"/>
            <a:ext cx="9440984" cy="976923"/>
          </a:xfrm>
        </p:spPr>
        <p:txBody>
          <a:bodyPr>
            <a:noAutofit/>
          </a:bodyPr>
          <a:lstStyle/>
          <a:p>
            <a:pPr algn="ctr" eaLnBrk="1" hangingPunct="1">
              <a:defRPr/>
            </a:pPr>
            <a:r>
              <a:rPr lang="en-US" sz="3600" dirty="0"/>
              <a:t>PCSK9-inhibitors Reduce Stroke Risk</a:t>
            </a:r>
          </a:p>
        </p:txBody>
      </p:sp>
      <p:sp>
        <p:nvSpPr>
          <p:cNvPr id="1787907" name="Rectangle 3"/>
          <p:cNvSpPr>
            <a:spLocks noGrp="1" noRot="1" noChangeArrowheads="1"/>
          </p:cNvSpPr>
          <p:nvPr>
            <p:ph idx="1"/>
          </p:nvPr>
        </p:nvSpPr>
        <p:spPr>
          <a:xfrm>
            <a:off x="1602154" y="1680308"/>
            <a:ext cx="9440984" cy="3348892"/>
          </a:xfrm>
        </p:spPr>
        <p:txBody>
          <a:bodyPr>
            <a:normAutofit/>
          </a:bodyPr>
          <a:lstStyle/>
          <a:p>
            <a:pPr marL="0" indent="0" algn="ctr">
              <a:buNone/>
              <a:defRPr/>
            </a:pPr>
            <a:r>
              <a:rPr lang="en-US" dirty="0"/>
              <a:t>PCSK9 inhibitors reduce stroke risk 25% &amp; MI risk 19%.</a:t>
            </a:r>
          </a:p>
          <a:p>
            <a:pPr marL="0" indent="0" algn="ctr">
              <a:buNone/>
              <a:defRPr/>
            </a:pPr>
            <a:endParaRPr lang="en-US" dirty="0"/>
          </a:p>
          <a:p>
            <a:pPr marL="0" indent="0" algn="ctr">
              <a:buNone/>
              <a:defRPr/>
            </a:pPr>
            <a:r>
              <a:rPr lang="en-US" dirty="0"/>
              <a:t>PCSK9 inhibitors reduced total stroke 23% &amp; ischemic stroke by 24% (no increase in hemorrhagic stroke).</a:t>
            </a:r>
          </a:p>
        </p:txBody>
      </p:sp>
      <p:sp>
        <p:nvSpPr>
          <p:cNvPr id="57349" name="Text Box 4"/>
          <p:cNvSpPr txBox="1">
            <a:spLocks noChangeArrowheads="1"/>
          </p:cNvSpPr>
          <p:nvPr/>
        </p:nvSpPr>
        <p:spPr bwMode="auto">
          <a:xfrm>
            <a:off x="2445781" y="4459869"/>
            <a:ext cx="7765021" cy="2031325"/>
          </a:xfrm>
          <a:prstGeom prst="rect">
            <a:avLst/>
          </a:prstGeom>
          <a:noFill/>
          <a:ln w="9525">
            <a:noFill/>
            <a:miter lim="800000"/>
            <a:headEnd/>
            <a:tailEnd/>
          </a:ln>
        </p:spPr>
        <p:txBody>
          <a:bodyPr wrap="square">
            <a:spAutoFit/>
          </a:bodyPr>
          <a:lstStyle/>
          <a:p>
            <a:pPr algn="ctr" eaLnBrk="0" hangingPunct="0"/>
            <a:r>
              <a:rPr lang="en-US" dirty="0">
                <a:solidFill>
                  <a:schemeClr val="accent3"/>
                </a:solidFill>
              </a:rPr>
              <a:t>Cordero, A., et al. (2020). "Prevention of myocardial infarction and stroke with PCSK9 inhibitors treatment: a metanalysis of recent randomized clinical trials." </a:t>
            </a:r>
            <a:r>
              <a:rPr lang="en-US" u="sng" dirty="0">
                <a:solidFill>
                  <a:schemeClr val="accent3"/>
                </a:solidFill>
              </a:rPr>
              <a:t>J Diabetes </a:t>
            </a:r>
            <a:r>
              <a:rPr lang="en-US" u="sng" dirty="0" err="1">
                <a:solidFill>
                  <a:schemeClr val="accent3"/>
                </a:solidFill>
              </a:rPr>
              <a:t>Metab</a:t>
            </a:r>
            <a:r>
              <a:rPr lang="en-US" u="sng" dirty="0">
                <a:solidFill>
                  <a:schemeClr val="accent3"/>
                </a:solidFill>
              </a:rPr>
              <a:t> </a:t>
            </a:r>
            <a:r>
              <a:rPr lang="en-US" u="sng" dirty="0" err="1">
                <a:solidFill>
                  <a:schemeClr val="accent3"/>
                </a:solidFill>
              </a:rPr>
              <a:t>Disord</a:t>
            </a:r>
            <a:r>
              <a:rPr lang="en-US" dirty="0">
                <a:solidFill>
                  <a:schemeClr val="accent3"/>
                </a:solidFill>
              </a:rPr>
              <a:t> </a:t>
            </a:r>
            <a:r>
              <a:rPr lang="en-US" b="1" dirty="0">
                <a:solidFill>
                  <a:schemeClr val="accent3"/>
                </a:solidFill>
              </a:rPr>
              <a:t>19</a:t>
            </a:r>
            <a:r>
              <a:rPr lang="en-US" dirty="0">
                <a:solidFill>
                  <a:schemeClr val="accent3"/>
                </a:solidFill>
              </a:rPr>
              <a:t>(2): 759-765.</a:t>
            </a:r>
          </a:p>
          <a:p>
            <a:pPr algn="ctr" eaLnBrk="0" hangingPunct="0"/>
            <a:r>
              <a:rPr lang="en-US" dirty="0">
                <a:solidFill>
                  <a:schemeClr val="accent3"/>
                </a:solidFill>
              </a:rPr>
              <a:t>Qin J, Liu L, </a:t>
            </a:r>
            <a:r>
              <a:rPr lang="en-US" dirty="0" err="1">
                <a:solidFill>
                  <a:schemeClr val="accent3"/>
                </a:solidFill>
              </a:rPr>
              <a:t>Su</a:t>
            </a:r>
            <a:r>
              <a:rPr lang="en-US" dirty="0">
                <a:solidFill>
                  <a:schemeClr val="accent3"/>
                </a:solidFill>
              </a:rPr>
              <a:t> XD et al. The effect of PCSK9 inhibitors on brain stroke prevention: a systematic review and meta-analysis.                                                    </a:t>
            </a:r>
            <a:r>
              <a:rPr lang="en-US" dirty="0" err="1">
                <a:solidFill>
                  <a:schemeClr val="accent3"/>
                </a:solidFill>
              </a:rPr>
              <a:t>Nutr</a:t>
            </a:r>
            <a:r>
              <a:rPr lang="en-US" dirty="0">
                <a:solidFill>
                  <a:schemeClr val="accent3"/>
                </a:solidFill>
              </a:rPr>
              <a:t> </a:t>
            </a:r>
            <a:r>
              <a:rPr lang="en-US" dirty="0" err="1">
                <a:solidFill>
                  <a:schemeClr val="accent3"/>
                </a:solidFill>
              </a:rPr>
              <a:t>Metab</a:t>
            </a:r>
            <a:r>
              <a:rPr lang="en-US" dirty="0">
                <a:solidFill>
                  <a:schemeClr val="accent3"/>
                </a:solidFill>
              </a:rPr>
              <a:t> Cardiovasc Dis 2021;31:2234–2243.</a:t>
            </a:r>
          </a:p>
          <a:p>
            <a:pPr algn="ctr" eaLnBrk="0" hangingPunct="0"/>
            <a:r>
              <a:rPr lang="en-US" dirty="0">
                <a:solidFill>
                  <a:schemeClr val="accent3"/>
                </a:solidFill>
              </a:rPr>
              <a:t>	</a:t>
            </a:r>
            <a:endParaRPr lang="en-US" b="1" dirty="0">
              <a:solidFill>
                <a:schemeClr val="accent3"/>
              </a:solidFill>
            </a:endParaRPr>
          </a:p>
        </p:txBody>
      </p:sp>
    </p:spTree>
  </p:cSld>
  <p:clrMapOvr>
    <a:masterClrMapping/>
  </p:clrMapOvr>
  <p:transition/>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9D7D1D-1FB6-430D-B96A-35BC3729DB93}"/>
              </a:ext>
            </a:extLst>
          </p:cNvPr>
          <p:cNvSpPr>
            <a:spLocks noGrp="1"/>
          </p:cNvSpPr>
          <p:nvPr>
            <p:ph type="title"/>
          </p:nvPr>
        </p:nvSpPr>
        <p:spPr>
          <a:xfrm>
            <a:off x="1183907" y="0"/>
            <a:ext cx="10443411" cy="652007"/>
          </a:xfrm>
        </p:spPr>
        <p:txBody>
          <a:bodyPr>
            <a:normAutofit fontScale="90000"/>
          </a:bodyPr>
          <a:lstStyle/>
          <a:p>
            <a:pPr algn="ctr">
              <a:defRPr/>
            </a:pPr>
            <a:r>
              <a:rPr lang="en-US" dirty="0"/>
              <a:t>BDM Thoughts</a:t>
            </a:r>
          </a:p>
        </p:txBody>
      </p:sp>
      <p:sp>
        <p:nvSpPr>
          <p:cNvPr id="5" name="Content Placeholder 4">
            <a:extLst>
              <a:ext uri="{FF2B5EF4-FFF2-40B4-BE49-F238E27FC236}">
                <a16:creationId xmlns:a16="http://schemas.microsoft.com/office/drawing/2014/main" id="{74CBD934-BBF8-40E3-9882-324DB5EA904F}"/>
              </a:ext>
            </a:extLst>
          </p:cNvPr>
          <p:cNvSpPr>
            <a:spLocks noGrp="1"/>
          </p:cNvSpPr>
          <p:nvPr>
            <p:ph idx="1"/>
          </p:nvPr>
        </p:nvSpPr>
        <p:spPr>
          <a:xfrm>
            <a:off x="1183908" y="867508"/>
            <a:ext cx="10096900" cy="5231671"/>
          </a:xfrm>
        </p:spPr>
        <p:txBody>
          <a:bodyPr>
            <a:normAutofit/>
          </a:bodyPr>
          <a:lstStyle/>
          <a:p>
            <a:pPr marL="0" indent="0" algn="ctr">
              <a:buNone/>
              <a:defRPr/>
            </a:pPr>
            <a:endParaRPr lang="en-US" dirty="0"/>
          </a:p>
          <a:p>
            <a:pPr marL="0" indent="0" algn="ctr">
              <a:buNone/>
              <a:defRPr/>
            </a:pPr>
            <a:endParaRPr lang="en-US" dirty="0"/>
          </a:p>
          <a:p>
            <a:pPr marL="0" indent="0" algn="ctr">
              <a:buNone/>
              <a:defRPr/>
            </a:pPr>
            <a:endParaRPr lang="en-US" dirty="0"/>
          </a:p>
          <a:p>
            <a:pPr marL="0" indent="0" algn="ctr">
              <a:buNone/>
              <a:defRPr/>
            </a:pPr>
            <a:endParaRPr lang="en-US" dirty="0"/>
          </a:p>
          <a:p>
            <a:pPr marL="0" indent="0" algn="ctr">
              <a:buNone/>
              <a:defRPr/>
            </a:pPr>
            <a:endParaRPr lang="en-US" dirty="0"/>
          </a:p>
          <a:p>
            <a:pPr marL="0" indent="0" algn="ctr">
              <a:buNone/>
              <a:defRPr/>
            </a:pPr>
            <a:endParaRPr lang="en-US" dirty="0"/>
          </a:p>
        </p:txBody>
      </p:sp>
      <p:pic>
        <p:nvPicPr>
          <p:cNvPr id="4" name="Picture 3" descr="A cartoon of a person with glasses and a beard&#10;&#10;Description automatically generated">
            <a:extLst>
              <a:ext uri="{FF2B5EF4-FFF2-40B4-BE49-F238E27FC236}">
                <a16:creationId xmlns:a16="http://schemas.microsoft.com/office/drawing/2014/main" id="{A8E5D0B0-FBDB-0F26-7D92-F8C5E1C1FE8C}"/>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014442" y="1217966"/>
            <a:ext cx="5317578" cy="4772526"/>
          </a:xfrm>
          <a:prstGeom prst="rect">
            <a:avLst/>
          </a:prstGeom>
        </p:spPr>
      </p:pic>
      <p:sp>
        <p:nvSpPr>
          <p:cNvPr id="6" name="Thought Bubble: Cloud 5">
            <a:extLst>
              <a:ext uri="{FF2B5EF4-FFF2-40B4-BE49-F238E27FC236}">
                <a16:creationId xmlns:a16="http://schemas.microsoft.com/office/drawing/2014/main" id="{E90F1856-E178-0EA9-B611-037916EE8150}"/>
              </a:ext>
            </a:extLst>
          </p:cNvPr>
          <p:cNvSpPr/>
          <p:nvPr/>
        </p:nvSpPr>
        <p:spPr>
          <a:xfrm>
            <a:off x="6501486" y="554892"/>
            <a:ext cx="5317577" cy="4290645"/>
          </a:xfrm>
          <a:prstGeom prst="cloudCallout">
            <a:avLst>
              <a:gd name="adj1" fmla="val -78299"/>
              <a:gd name="adj2" fmla="val 34267"/>
            </a:avLst>
          </a:prstGeom>
          <a:solidFill>
            <a:srgbClr val="5035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Wow! What seems CLEAR now is:</a:t>
            </a:r>
          </a:p>
          <a:p>
            <a:pPr algn="ctr"/>
            <a:r>
              <a:rPr lang="en-US" sz="2800" dirty="0"/>
              <a:t>it is hard to get excited about BA especially with a price tag of ~ $400/mo.</a:t>
            </a:r>
          </a:p>
          <a:p>
            <a:pPr algn="ctr"/>
            <a:endParaRPr lang="en-US" dirty="0"/>
          </a:p>
        </p:txBody>
      </p:sp>
    </p:spTree>
    <p:extLst>
      <p:ext uri="{BB962C8B-B14F-4D97-AF65-F5344CB8AC3E}">
        <p14:creationId xmlns:p14="http://schemas.microsoft.com/office/powerpoint/2010/main" val="665786359"/>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F3D31-0CF0-4904-8B11-58492DD3BC7F}"/>
              </a:ext>
            </a:extLst>
          </p:cNvPr>
          <p:cNvSpPr>
            <a:spLocks noGrp="1"/>
          </p:cNvSpPr>
          <p:nvPr>
            <p:ph type="title"/>
          </p:nvPr>
        </p:nvSpPr>
        <p:spPr>
          <a:xfrm>
            <a:off x="1068405" y="0"/>
            <a:ext cx="10520413" cy="762000"/>
          </a:xfrm>
        </p:spPr>
        <p:txBody>
          <a:bodyPr/>
          <a:lstStyle/>
          <a:p>
            <a:pPr algn="ctr">
              <a:defRPr/>
            </a:pPr>
            <a:r>
              <a:rPr lang="en-US" dirty="0"/>
              <a:t>Upcoming Presentations</a:t>
            </a:r>
          </a:p>
        </p:txBody>
      </p:sp>
      <p:pic>
        <p:nvPicPr>
          <p:cNvPr id="23556" name="Picture 5">
            <a:extLst>
              <a:ext uri="{FF2B5EF4-FFF2-40B4-BE49-F238E27FC236}">
                <a16:creationId xmlns:a16="http://schemas.microsoft.com/office/drawing/2014/main" id="{56C1ED9F-94ED-4763-8E73-E41F66401B1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667002" y="1260909"/>
            <a:ext cx="3146659" cy="4687504"/>
          </a:xfrm>
          <a:noFill/>
          <a:extLst>
            <a:ext uri="{909E8E84-426E-40DD-AFC4-6F175D3DCCD1}">
              <a14:hiddenFill xmlns:a14="http://schemas.microsoft.com/office/drawing/2010/main">
                <a:solidFill>
                  <a:srgbClr val="FFFFFF"/>
                </a:solidFill>
              </a14:hiddenFill>
            </a:ext>
          </a:extLst>
        </p:spPr>
      </p:pic>
      <p:pic>
        <p:nvPicPr>
          <p:cNvPr id="23557" name="Picture 9">
            <a:extLst>
              <a:ext uri="{FF2B5EF4-FFF2-40B4-BE49-F238E27FC236}">
                <a16:creationId xmlns:a16="http://schemas.microsoft.com/office/drawing/2014/main" id="{7141BD66-A20A-464E-A842-CAE30EA87BC3}"/>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1260909"/>
            <a:ext cx="3822834" cy="4687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92D0F7-D175-4B53-AFB9-5F3F9959BDF2}"/>
              </a:ext>
            </a:extLst>
          </p:cNvPr>
          <p:cNvSpPr>
            <a:spLocks noGrp="1"/>
          </p:cNvSpPr>
          <p:nvPr>
            <p:ph type="title"/>
          </p:nvPr>
        </p:nvSpPr>
        <p:spPr>
          <a:xfrm>
            <a:off x="1087655" y="0"/>
            <a:ext cx="10520412" cy="609600"/>
          </a:xfrm>
        </p:spPr>
        <p:txBody>
          <a:bodyPr/>
          <a:lstStyle/>
          <a:p>
            <a:pPr algn="ctr">
              <a:defRPr/>
            </a:pPr>
            <a:r>
              <a:rPr lang="en-US" sz="3600" dirty="0"/>
              <a:t>Upcoming Events for BaleDoneen</a:t>
            </a:r>
          </a:p>
        </p:txBody>
      </p:sp>
      <p:sp>
        <p:nvSpPr>
          <p:cNvPr id="3" name="Content Placeholder 2">
            <a:extLst>
              <a:ext uri="{FF2B5EF4-FFF2-40B4-BE49-F238E27FC236}">
                <a16:creationId xmlns:a16="http://schemas.microsoft.com/office/drawing/2014/main" id="{E0BA68E1-733E-4699-BE0A-B90E5542BFA3}"/>
              </a:ext>
            </a:extLst>
          </p:cNvPr>
          <p:cNvSpPr>
            <a:spLocks noGrp="1"/>
          </p:cNvSpPr>
          <p:nvPr>
            <p:ph idx="1"/>
          </p:nvPr>
        </p:nvSpPr>
        <p:spPr>
          <a:xfrm>
            <a:off x="1766048" y="995083"/>
            <a:ext cx="9161928" cy="5104096"/>
          </a:xfrm>
        </p:spPr>
        <p:txBody>
          <a:bodyPr>
            <a:normAutofit/>
          </a:bodyPr>
          <a:lstStyle/>
          <a:p>
            <a:pPr marL="0" indent="0" algn="ctr">
              <a:buNone/>
              <a:defRPr/>
            </a:pPr>
            <a:r>
              <a:rPr lang="en-US" sz="2400" dirty="0"/>
              <a:t>9/1/2023- Amy webinar with Direct Diagnostics.</a:t>
            </a:r>
          </a:p>
          <a:p>
            <a:pPr marL="0" indent="0" algn="ctr">
              <a:buNone/>
              <a:defRPr/>
            </a:pPr>
            <a:endParaRPr lang="en-US" sz="2400" dirty="0"/>
          </a:p>
          <a:p>
            <a:pPr marL="0" indent="0" algn="ctr">
              <a:buNone/>
              <a:defRPr/>
            </a:pPr>
            <a:r>
              <a:rPr lang="en-US" sz="2400" dirty="0"/>
              <a:t>11/11/2023- Amy speaking at a Pacific Dental Services course.</a:t>
            </a:r>
          </a:p>
          <a:p>
            <a:pPr marL="0" indent="0" algn="ctr">
              <a:buNone/>
              <a:defRPr/>
            </a:pPr>
            <a:endParaRPr lang="en-US" sz="2400" dirty="0"/>
          </a:p>
          <a:p>
            <a:pPr marL="0" indent="0" algn="ctr">
              <a:buNone/>
              <a:defRPr/>
            </a:pPr>
            <a:r>
              <a:rPr lang="en-US" sz="2400" dirty="0"/>
              <a:t>4/1-20/2024- BDM Preceptorship followed by reunion in Scottsdale, Az.</a:t>
            </a:r>
          </a:p>
          <a:p>
            <a:pPr marL="0" indent="0" algn="ctr">
              <a:buNone/>
              <a:defRPr/>
            </a:pPr>
            <a:endParaRPr lang="en-US" sz="2400" dirty="0"/>
          </a:p>
          <a:p>
            <a:pPr marL="0" indent="0" algn="ctr">
              <a:buNone/>
              <a:defRPr/>
            </a:pPr>
            <a:r>
              <a:rPr lang="en-US" sz="2400" dirty="0"/>
              <a:t>Our 4/21-22/23 course is online and approved for 17 CME hrs.</a:t>
            </a: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3FA42-E767-4FEA-8902-754B930B2977}"/>
              </a:ext>
            </a:extLst>
          </p:cNvPr>
          <p:cNvSpPr>
            <a:spLocks noGrp="1"/>
          </p:cNvSpPr>
          <p:nvPr>
            <p:ph type="title"/>
          </p:nvPr>
        </p:nvSpPr>
        <p:spPr>
          <a:xfrm>
            <a:off x="1091380" y="365127"/>
            <a:ext cx="10491020" cy="1325563"/>
          </a:xfrm>
        </p:spPr>
        <p:txBody>
          <a:bodyPr/>
          <a:lstStyle/>
          <a:p>
            <a:pPr algn="ctr">
              <a:defRPr/>
            </a:pPr>
            <a:r>
              <a:rPr lang="en-US" dirty="0"/>
              <a:t>Open for Discussion</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7906" name="Rectangle 2"/>
          <p:cNvSpPr>
            <a:spLocks noGrp="1" noRot="1" noChangeArrowheads="1"/>
          </p:cNvSpPr>
          <p:nvPr>
            <p:ph type="title"/>
          </p:nvPr>
        </p:nvSpPr>
        <p:spPr>
          <a:xfrm>
            <a:off x="898769" y="0"/>
            <a:ext cx="10902462" cy="1200329"/>
          </a:xfrm>
        </p:spPr>
        <p:txBody>
          <a:bodyPr>
            <a:noAutofit/>
          </a:bodyPr>
          <a:lstStyle/>
          <a:p>
            <a:pPr algn="ctr" eaLnBrk="1" hangingPunct="1">
              <a:defRPr/>
            </a:pPr>
            <a:r>
              <a:rPr lang="en-US" sz="3600" dirty="0"/>
              <a:t>Viewing Nature Stimulates Mindfulness</a:t>
            </a:r>
          </a:p>
        </p:txBody>
      </p:sp>
      <p:sp>
        <p:nvSpPr>
          <p:cNvPr id="1787907" name="Rectangle 3"/>
          <p:cNvSpPr>
            <a:spLocks noGrp="1" noRot="1" noChangeArrowheads="1"/>
          </p:cNvSpPr>
          <p:nvPr>
            <p:ph idx="1"/>
          </p:nvPr>
        </p:nvSpPr>
        <p:spPr>
          <a:xfrm>
            <a:off x="1602154" y="1606163"/>
            <a:ext cx="9440984" cy="3723929"/>
          </a:xfrm>
        </p:spPr>
        <p:txBody>
          <a:bodyPr>
            <a:normAutofit/>
          </a:bodyPr>
          <a:lstStyle/>
          <a:p>
            <a:pPr marL="0" indent="0" algn="ctr">
              <a:buNone/>
              <a:defRPr/>
            </a:pPr>
            <a:r>
              <a:rPr lang="en-US" dirty="0"/>
              <a:t>Observing natural complex patterns such as ferns, flowers, mountains and ocean waves induces greater                               brain alpha wave activity.</a:t>
            </a:r>
          </a:p>
          <a:p>
            <a:pPr marL="0" indent="0" algn="ctr">
              <a:buNone/>
              <a:defRPr/>
            </a:pPr>
            <a:endParaRPr lang="en-US" dirty="0"/>
          </a:p>
          <a:p>
            <a:pPr marL="0" indent="0" algn="ctr">
              <a:buNone/>
              <a:defRPr/>
            </a:pPr>
            <a:r>
              <a:rPr lang="en-US" dirty="0"/>
              <a:t>This activity is associated with a relaxed wakeful state of internalized attention.</a:t>
            </a:r>
          </a:p>
        </p:txBody>
      </p:sp>
      <p:sp>
        <p:nvSpPr>
          <p:cNvPr id="57349" name="Text Box 4"/>
          <p:cNvSpPr txBox="1">
            <a:spLocks noChangeArrowheads="1"/>
          </p:cNvSpPr>
          <p:nvPr/>
        </p:nvSpPr>
        <p:spPr bwMode="auto">
          <a:xfrm>
            <a:off x="1602155" y="5546209"/>
            <a:ext cx="8249142" cy="1200329"/>
          </a:xfrm>
          <a:prstGeom prst="rect">
            <a:avLst/>
          </a:prstGeom>
          <a:noFill/>
          <a:ln w="9525">
            <a:noFill/>
            <a:miter lim="800000"/>
            <a:headEnd/>
            <a:tailEnd/>
          </a:ln>
        </p:spPr>
        <p:txBody>
          <a:bodyPr wrap="square">
            <a:spAutoFit/>
          </a:bodyPr>
          <a:lstStyle/>
          <a:p>
            <a:pPr algn="ctr" eaLnBrk="0" hangingPunct="0"/>
            <a:r>
              <a:rPr lang="en-US" dirty="0" err="1">
                <a:solidFill>
                  <a:schemeClr val="accent3"/>
                </a:solidFill>
              </a:rPr>
              <a:t>Hagerhall</a:t>
            </a:r>
            <a:r>
              <a:rPr lang="en-US" dirty="0">
                <a:solidFill>
                  <a:schemeClr val="accent3"/>
                </a:solidFill>
              </a:rPr>
              <a:t>, C. M., et al. (2015). "Human physiological benefits of viewing nature: EEG responses to exact and statistical fractal patterns."                                              </a:t>
            </a:r>
            <a:r>
              <a:rPr lang="en-US" u="sng" dirty="0">
                <a:solidFill>
                  <a:schemeClr val="accent3"/>
                </a:solidFill>
              </a:rPr>
              <a:t>Nonlinear Dynamics Psychol Life Sci</a:t>
            </a:r>
            <a:r>
              <a:rPr lang="en-US" dirty="0">
                <a:solidFill>
                  <a:schemeClr val="accent3"/>
                </a:solidFill>
              </a:rPr>
              <a:t> </a:t>
            </a:r>
            <a:r>
              <a:rPr lang="en-US" b="1" dirty="0">
                <a:solidFill>
                  <a:schemeClr val="accent3"/>
                </a:solidFill>
              </a:rPr>
              <a:t>19</a:t>
            </a:r>
            <a:r>
              <a:rPr lang="en-US" dirty="0">
                <a:solidFill>
                  <a:schemeClr val="accent3"/>
                </a:solidFill>
              </a:rPr>
              <a:t>(1): 1-12.</a:t>
            </a:r>
          </a:p>
          <a:p>
            <a:pPr algn="ctr" eaLnBrk="0" hangingPunct="0"/>
            <a:r>
              <a:rPr lang="en-US" dirty="0">
                <a:solidFill>
                  <a:schemeClr val="accent3"/>
                </a:solidFill>
              </a:rPr>
              <a:t>				</a:t>
            </a:r>
            <a:endParaRPr lang="en-US" b="1" dirty="0">
              <a:solidFill>
                <a:schemeClr val="accent3"/>
              </a:solidFill>
            </a:endParaRPr>
          </a:p>
        </p:txBody>
      </p:sp>
    </p:spTree>
    <p:extLst>
      <p:ext uri="{BB962C8B-B14F-4D97-AF65-F5344CB8AC3E}">
        <p14:creationId xmlns:p14="http://schemas.microsoft.com/office/powerpoint/2010/main" val="1237656666"/>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7906" name="Rectangle 2"/>
          <p:cNvSpPr>
            <a:spLocks noGrp="1" noRot="1" noChangeArrowheads="1"/>
          </p:cNvSpPr>
          <p:nvPr>
            <p:ph type="title"/>
          </p:nvPr>
        </p:nvSpPr>
        <p:spPr>
          <a:xfrm>
            <a:off x="898769" y="0"/>
            <a:ext cx="10902462" cy="853366"/>
          </a:xfrm>
        </p:spPr>
        <p:txBody>
          <a:bodyPr>
            <a:noAutofit/>
          </a:bodyPr>
          <a:lstStyle/>
          <a:p>
            <a:pPr algn="ctr" eaLnBrk="1" hangingPunct="1">
              <a:defRPr/>
            </a:pPr>
            <a:r>
              <a:rPr lang="en-US" sz="3600" dirty="0"/>
              <a:t>Natural Sounds Are Healing</a:t>
            </a:r>
          </a:p>
        </p:txBody>
      </p:sp>
      <p:sp>
        <p:nvSpPr>
          <p:cNvPr id="1787907" name="Rectangle 3"/>
          <p:cNvSpPr>
            <a:spLocks noGrp="1" noRot="1" noChangeArrowheads="1"/>
          </p:cNvSpPr>
          <p:nvPr>
            <p:ph idx="1"/>
          </p:nvPr>
        </p:nvSpPr>
        <p:spPr>
          <a:xfrm>
            <a:off x="1602154" y="1656862"/>
            <a:ext cx="9440984" cy="4123736"/>
          </a:xfrm>
        </p:spPr>
        <p:txBody>
          <a:bodyPr>
            <a:normAutofit/>
          </a:bodyPr>
          <a:lstStyle/>
          <a:p>
            <a:pPr marL="0" indent="0" algn="ctr">
              <a:buNone/>
              <a:defRPr/>
            </a:pPr>
            <a:r>
              <a:rPr lang="en-US" dirty="0"/>
              <a:t>This study quantifies the restorative effects on health               of natural soundscapes.</a:t>
            </a:r>
          </a:p>
          <a:p>
            <a:pPr marL="0" indent="0" algn="ctr">
              <a:buNone/>
              <a:defRPr/>
            </a:pPr>
            <a:endParaRPr lang="en-US" dirty="0"/>
          </a:p>
          <a:p>
            <a:pPr marL="0" indent="0" algn="ctr">
              <a:buNone/>
              <a:defRPr/>
            </a:pPr>
            <a:r>
              <a:rPr lang="en-US" dirty="0"/>
              <a:t>The sounds from birds, other animals, wind and water are associated with reduced stress and annoyance, decreased pain and improved mood.</a:t>
            </a:r>
          </a:p>
        </p:txBody>
      </p:sp>
      <p:sp>
        <p:nvSpPr>
          <p:cNvPr id="57349" name="Text Box 4"/>
          <p:cNvSpPr txBox="1">
            <a:spLocks noChangeArrowheads="1"/>
          </p:cNvSpPr>
          <p:nvPr/>
        </p:nvSpPr>
        <p:spPr bwMode="auto">
          <a:xfrm>
            <a:off x="1602155" y="5911970"/>
            <a:ext cx="8249142" cy="1200329"/>
          </a:xfrm>
          <a:prstGeom prst="rect">
            <a:avLst/>
          </a:prstGeom>
          <a:noFill/>
          <a:ln w="9525">
            <a:noFill/>
            <a:miter lim="800000"/>
            <a:headEnd/>
            <a:tailEnd/>
          </a:ln>
        </p:spPr>
        <p:txBody>
          <a:bodyPr wrap="square">
            <a:spAutoFit/>
          </a:bodyPr>
          <a:lstStyle/>
          <a:p>
            <a:pPr algn="ctr" eaLnBrk="0" hangingPunct="0"/>
            <a:r>
              <a:rPr lang="en-US" dirty="0">
                <a:solidFill>
                  <a:schemeClr val="accent3"/>
                </a:solidFill>
              </a:rPr>
              <a:t>Buxton, R. T., et al. (2021). "A synthesis of health benefits of natural sounds and their distribution in national parks." </a:t>
            </a:r>
            <a:r>
              <a:rPr lang="en-US" u="sng" dirty="0">
                <a:solidFill>
                  <a:schemeClr val="accent3"/>
                </a:solidFill>
              </a:rPr>
              <a:t>Proceedings of the National Academy of Sciences</a:t>
            </a:r>
            <a:r>
              <a:rPr lang="en-US" dirty="0">
                <a:solidFill>
                  <a:schemeClr val="accent3"/>
                </a:solidFill>
              </a:rPr>
              <a:t> </a:t>
            </a:r>
            <a:r>
              <a:rPr lang="en-US" b="1" dirty="0">
                <a:solidFill>
                  <a:schemeClr val="accent3"/>
                </a:solidFill>
              </a:rPr>
              <a:t>118</a:t>
            </a:r>
            <a:r>
              <a:rPr lang="en-US" dirty="0">
                <a:solidFill>
                  <a:schemeClr val="accent3"/>
                </a:solidFill>
              </a:rPr>
              <a:t>(14): e2013097118.</a:t>
            </a:r>
          </a:p>
          <a:p>
            <a:pPr algn="ctr" eaLnBrk="0" hangingPunct="0"/>
            <a:r>
              <a:rPr lang="en-US" dirty="0">
                <a:solidFill>
                  <a:schemeClr val="accent3"/>
                </a:solidFill>
              </a:rPr>
              <a:t>	.				</a:t>
            </a:r>
            <a:endParaRPr lang="en-US" b="1" dirty="0">
              <a:solidFill>
                <a:schemeClr val="accent3"/>
              </a:solidFill>
            </a:endParaRPr>
          </a:p>
        </p:txBody>
      </p:sp>
    </p:spTree>
    <p:extLst>
      <p:ext uri="{BB962C8B-B14F-4D97-AF65-F5344CB8AC3E}">
        <p14:creationId xmlns:p14="http://schemas.microsoft.com/office/powerpoint/2010/main" val="922119333"/>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7906" name="Rectangle 2"/>
          <p:cNvSpPr>
            <a:spLocks noGrp="1" noRot="1" noChangeArrowheads="1"/>
          </p:cNvSpPr>
          <p:nvPr>
            <p:ph type="title"/>
          </p:nvPr>
        </p:nvSpPr>
        <p:spPr>
          <a:xfrm>
            <a:off x="898769" y="230588"/>
            <a:ext cx="10902462" cy="622778"/>
          </a:xfrm>
        </p:spPr>
        <p:txBody>
          <a:bodyPr>
            <a:noAutofit/>
          </a:bodyPr>
          <a:lstStyle/>
          <a:p>
            <a:pPr algn="ctr" eaLnBrk="1" hangingPunct="1">
              <a:defRPr/>
            </a:pPr>
            <a:r>
              <a:rPr lang="en-US" sz="3600" dirty="0"/>
              <a:t>Short Natural Breaks Can Improve Mood and Cognitive Function</a:t>
            </a:r>
          </a:p>
        </p:txBody>
      </p:sp>
      <p:sp>
        <p:nvSpPr>
          <p:cNvPr id="1787907" name="Rectangle 3"/>
          <p:cNvSpPr>
            <a:spLocks noGrp="1" noRot="1" noChangeArrowheads="1"/>
          </p:cNvSpPr>
          <p:nvPr>
            <p:ph idx="1"/>
          </p:nvPr>
        </p:nvSpPr>
        <p:spPr>
          <a:xfrm>
            <a:off x="1602154" y="1336426"/>
            <a:ext cx="9440984" cy="4360712"/>
          </a:xfrm>
        </p:spPr>
        <p:txBody>
          <a:bodyPr>
            <a:normAutofit lnSpcReduction="10000"/>
          </a:bodyPr>
          <a:lstStyle/>
          <a:p>
            <a:pPr marL="0" indent="0" algn="ctr">
              <a:buNone/>
              <a:defRPr/>
            </a:pPr>
            <a:r>
              <a:rPr lang="en-US" dirty="0"/>
              <a:t> “Remembering to take the small opportunities to be in natural spaces and soaking up longer times when possible can help your mind, body, and spirit.”</a:t>
            </a:r>
          </a:p>
          <a:p>
            <a:pPr marL="0" indent="0" algn="ctr">
              <a:buNone/>
              <a:defRPr/>
            </a:pPr>
            <a:endParaRPr lang="en-US" dirty="0"/>
          </a:p>
          <a:p>
            <a:pPr marL="0" indent="0" algn="ctr">
              <a:buNone/>
              <a:defRPr/>
            </a:pPr>
            <a:r>
              <a:rPr lang="en-US" dirty="0"/>
              <a:t>“Take nature breaks to regroup and refresh your mind—by walking in a nearby park or garden during your lunch hour.”</a:t>
            </a:r>
          </a:p>
          <a:p>
            <a:pPr marL="0" indent="0" algn="ctr">
              <a:buNone/>
              <a:defRPr/>
            </a:pPr>
            <a:endParaRPr lang="en-US" dirty="0"/>
          </a:p>
          <a:p>
            <a:pPr marL="0" indent="0" algn="ctr">
              <a:buNone/>
              <a:defRPr/>
            </a:pPr>
            <a:r>
              <a:rPr lang="en-US" dirty="0"/>
              <a:t> “Even if nature has not been part of someone’s life, it’s never too late to add nature experiences to your life to improve well-being.”</a:t>
            </a:r>
          </a:p>
        </p:txBody>
      </p:sp>
      <p:sp>
        <p:nvSpPr>
          <p:cNvPr id="57349" name="Text Box 4"/>
          <p:cNvSpPr txBox="1">
            <a:spLocks noChangeArrowheads="1"/>
          </p:cNvSpPr>
          <p:nvPr/>
        </p:nvSpPr>
        <p:spPr bwMode="auto">
          <a:xfrm>
            <a:off x="1602155" y="5716587"/>
            <a:ext cx="8249142" cy="923330"/>
          </a:xfrm>
          <a:prstGeom prst="rect">
            <a:avLst/>
          </a:prstGeom>
          <a:noFill/>
          <a:ln w="9525">
            <a:noFill/>
            <a:miter lim="800000"/>
            <a:headEnd/>
            <a:tailEnd/>
          </a:ln>
        </p:spPr>
        <p:txBody>
          <a:bodyPr wrap="square">
            <a:spAutoFit/>
          </a:bodyPr>
          <a:lstStyle/>
          <a:p>
            <a:pPr algn="ctr" eaLnBrk="0" hangingPunct="0"/>
            <a:r>
              <a:rPr lang="en-US" dirty="0">
                <a:solidFill>
                  <a:schemeClr val="accent3"/>
                </a:solidFill>
              </a:rPr>
              <a:t>	Eileen Anderson, Professor of Bioethics at Case Western Reserve U School of Medicine</a:t>
            </a:r>
          </a:p>
          <a:p>
            <a:pPr algn="ctr" eaLnBrk="0" hangingPunct="0"/>
            <a:r>
              <a:rPr lang="en-US" dirty="0">
                <a:solidFill>
                  <a:schemeClr val="accent3"/>
                </a:solidFill>
              </a:rPr>
              <a:t>	.				</a:t>
            </a:r>
            <a:endParaRPr lang="en-US" b="1" dirty="0">
              <a:solidFill>
                <a:schemeClr val="accent3"/>
              </a:solidFill>
            </a:endParaRPr>
          </a:p>
        </p:txBody>
      </p:sp>
    </p:spTree>
    <p:extLst>
      <p:ext uri="{BB962C8B-B14F-4D97-AF65-F5344CB8AC3E}">
        <p14:creationId xmlns:p14="http://schemas.microsoft.com/office/powerpoint/2010/main" val="1730734200"/>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7906" name="Rectangle 2"/>
          <p:cNvSpPr>
            <a:spLocks noGrp="1" noRot="1" noChangeArrowheads="1"/>
          </p:cNvSpPr>
          <p:nvPr>
            <p:ph type="title"/>
          </p:nvPr>
        </p:nvSpPr>
        <p:spPr>
          <a:xfrm>
            <a:off x="898769" y="0"/>
            <a:ext cx="10902462" cy="1200329"/>
          </a:xfrm>
        </p:spPr>
        <p:txBody>
          <a:bodyPr>
            <a:noAutofit/>
          </a:bodyPr>
          <a:lstStyle/>
          <a:p>
            <a:pPr algn="ctr" eaLnBrk="1" hangingPunct="1">
              <a:defRPr/>
            </a:pPr>
            <a:r>
              <a:rPr lang="en-US" sz="3600" dirty="0"/>
              <a:t>Interactive Journal to Assist in                                 Connecting With Nature</a:t>
            </a:r>
          </a:p>
        </p:txBody>
      </p:sp>
      <p:sp>
        <p:nvSpPr>
          <p:cNvPr id="1787907" name="Rectangle 3"/>
          <p:cNvSpPr>
            <a:spLocks noGrp="1" noRot="1" noChangeArrowheads="1"/>
          </p:cNvSpPr>
          <p:nvPr>
            <p:ph idx="1"/>
          </p:nvPr>
        </p:nvSpPr>
        <p:spPr>
          <a:xfrm>
            <a:off x="1602154" y="1129085"/>
            <a:ext cx="9440984" cy="4651513"/>
          </a:xfrm>
        </p:spPr>
        <p:txBody>
          <a:bodyPr>
            <a:normAutofit/>
          </a:bodyPr>
          <a:lstStyle/>
          <a:p>
            <a:pPr marL="0" indent="0" algn="ctr">
              <a:buNone/>
              <a:defRPr/>
            </a:pPr>
            <a:endParaRPr lang="en-US" dirty="0"/>
          </a:p>
          <a:p>
            <a:pPr marL="0" indent="0" algn="ctr">
              <a:buNone/>
              <a:defRPr/>
            </a:pPr>
            <a:endParaRPr lang="en-US" dirty="0"/>
          </a:p>
          <a:p>
            <a:pPr marL="0" indent="0" algn="ctr">
              <a:buNone/>
              <a:defRPr/>
            </a:pPr>
            <a:endParaRPr lang="en-US" dirty="0"/>
          </a:p>
          <a:p>
            <a:pPr marL="0" indent="0" algn="ctr">
              <a:buNone/>
              <a:defRPr/>
            </a:pPr>
            <a:endParaRPr lang="en-US" dirty="0"/>
          </a:p>
          <a:p>
            <a:pPr marL="0" indent="0" algn="ctr">
              <a:buNone/>
              <a:defRPr/>
            </a:pPr>
            <a:endParaRPr lang="en-US" dirty="0"/>
          </a:p>
          <a:p>
            <a:pPr marL="0" indent="0" algn="ctr">
              <a:buNone/>
              <a:defRPr/>
            </a:pPr>
            <a:endParaRPr lang="en-US" dirty="0"/>
          </a:p>
          <a:p>
            <a:pPr marL="0" indent="0" algn="ctr">
              <a:buNone/>
              <a:defRPr/>
            </a:pPr>
            <a:endParaRPr lang="en-US" sz="2000" dirty="0"/>
          </a:p>
          <a:p>
            <a:pPr marL="0" indent="0" algn="ctr">
              <a:buNone/>
              <a:defRPr/>
            </a:pPr>
            <a:endParaRPr lang="en-US" sz="2000" dirty="0"/>
          </a:p>
          <a:p>
            <a:pPr marL="0" indent="0" algn="ctr">
              <a:buNone/>
              <a:defRPr/>
            </a:pPr>
            <a:r>
              <a:rPr lang="en-US" sz="2000" dirty="0"/>
              <a:t>It is full of calming art, photography, and inspirational quotes, offering prompts and activities that deepen your experience with nature. </a:t>
            </a:r>
          </a:p>
        </p:txBody>
      </p:sp>
      <p:sp>
        <p:nvSpPr>
          <p:cNvPr id="57349" name="Text Box 4"/>
          <p:cNvSpPr txBox="1">
            <a:spLocks noChangeArrowheads="1"/>
          </p:cNvSpPr>
          <p:nvPr/>
        </p:nvSpPr>
        <p:spPr bwMode="auto">
          <a:xfrm>
            <a:off x="1602155" y="5911970"/>
            <a:ext cx="8249142" cy="923330"/>
          </a:xfrm>
          <a:prstGeom prst="rect">
            <a:avLst/>
          </a:prstGeom>
          <a:noFill/>
          <a:ln w="9525">
            <a:noFill/>
            <a:miter lim="800000"/>
            <a:headEnd/>
            <a:tailEnd/>
          </a:ln>
        </p:spPr>
        <p:txBody>
          <a:bodyPr wrap="square">
            <a:spAutoFit/>
          </a:bodyPr>
          <a:lstStyle/>
          <a:p>
            <a:pPr algn="ctr" eaLnBrk="0" hangingPunct="0"/>
            <a:r>
              <a:rPr lang="en-US" u="sng" dirty="0">
                <a:solidFill>
                  <a:schemeClr val="accent3"/>
                </a:solidFill>
              </a:rPr>
              <a:t>Grounded: A Guided Journal to Help You Reconnect with the Power of Nature—and Yourself. </a:t>
            </a:r>
            <a:r>
              <a:rPr lang="en-US" dirty="0">
                <a:solidFill>
                  <a:schemeClr val="accent3"/>
                </a:solidFill>
              </a:rPr>
              <a:t>By Patricia H. </a:t>
            </a:r>
            <a:r>
              <a:rPr lang="en-US" dirty="0" err="1">
                <a:solidFill>
                  <a:schemeClr val="accent3"/>
                </a:solidFill>
              </a:rPr>
              <a:t>Hasbach</a:t>
            </a:r>
            <a:endParaRPr lang="en-US" dirty="0">
              <a:solidFill>
                <a:schemeClr val="accent3"/>
              </a:solidFill>
            </a:endParaRPr>
          </a:p>
          <a:p>
            <a:pPr algn="ctr" eaLnBrk="0" hangingPunct="0"/>
            <a:r>
              <a:rPr lang="en-US" dirty="0">
                <a:solidFill>
                  <a:schemeClr val="accent3"/>
                </a:solidFill>
              </a:rPr>
              <a:t>				</a:t>
            </a:r>
            <a:endParaRPr lang="en-US" b="1" dirty="0">
              <a:solidFill>
                <a:schemeClr val="accent3"/>
              </a:solidFill>
            </a:endParaRPr>
          </a:p>
        </p:txBody>
      </p:sp>
      <p:pic>
        <p:nvPicPr>
          <p:cNvPr id="3" name="Picture 2">
            <a:extLst>
              <a:ext uri="{FF2B5EF4-FFF2-40B4-BE49-F238E27FC236}">
                <a16:creationId xmlns:a16="http://schemas.microsoft.com/office/drawing/2014/main" id="{9A0743EE-1C06-F106-6DD9-90C5AD34EDD5}"/>
              </a:ext>
            </a:extLst>
          </p:cNvPr>
          <p:cNvPicPr>
            <a:picLocks noChangeAspect="1"/>
          </p:cNvPicPr>
          <p:nvPr/>
        </p:nvPicPr>
        <p:blipFill>
          <a:blip r:embed="rId3"/>
          <a:stretch>
            <a:fillRect/>
          </a:stretch>
        </p:blipFill>
        <p:spPr>
          <a:xfrm>
            <a:off x="1479026" y="1077402"/>
            <a:ext cx="3143250" cy="3962400"/>
          </a:xfrm>
          <a:prstGeom prst="rect">
            <a:avLst/>
          </a:prstGeom>
        </p:spPr>
      </p:pic>
      <p:pic>
        <p:nvPicPr>
          <p:cNvPr id="4" name="Picture 3" descr="A person holding a book&#10;&#10;Description automatically generated">
            <a:extLst>
              <a:ext uri="{FF2B5EF4-FFF2-40B4-BE49-F238E27FC236}">
                <a16:creationId xmlns:a16="http://schemas.microsoft.com/office/drawing/2014/main" id="{0668F979-4CE4-5597-37D0-737B1C83B774}"/>
              </a:ext>
            </a:extLst>
          </p:cNvPr>
          <p:cNvPicPr>
            <a:picLocks noChangeAspect="1"/>
          </p:cNvPicPr>
          <p:nvPr/>
        </p:nvPicPr>
        <p:blipFill rotWithShape="1">
          <a:blip r:embed="rId4">
            <a:extLst>
              <a:ext uri="{28A0092B-C50C-407E-A947-70E740481C1C}">
                <a14:useLocalDpi xmlns:a14="http://schemas.microsoft.com/office/drawing/2010/main" val="0"/>
              </a:ext>
            </a:extLst>
          </a:blip>
          <a:srcRect l="4912" t="4058" r="4190" b="8522"/>
          <a:stretch/>
        </p:blipFill>
        <p:spPr>
          <a:xfrm>
            <a:off x="4622276" y="1129085"/>
            <a:ext cx="3143251" cy="3808675"/>
          </a:xfrm>
          <a:prstGeom prst="rect">
            <a:avLst/>
          </a:prstGeom>
        </p:spPr>
      </p:pic>
      <p:sp>
        <p:nvSpPr>
          <p:cNvPr id="5" name="TextBox 4">
            <a:extLst>
              <a:ext uri="{FF2B5EF4-FFF2-40B4-BE49-F238E27FC236}">
                <a16:creationId xmlns:a16="http://schemas.microsoft.com/office/drawing/2014/main" id="{504F94CB-DFB7-F592-A056-22D9C3E37613}"/>
              </a:ext>
            </a:extLst>
          </p:cNvPr>
          <p:cNvSpPr txBox="1"/>
          <p:nvPr/>
        </p:nvSpPr>
        <p:spPr>
          <a:xfrm>
            <a:off x="8054670" y="1606163"/>
            <a:ext cx="3403160" cy="2246769"/>
          </a:xfrm>
          <a:prstGeom prst="rect">
            <a:avLst/>
          </a:prstGeom>
          <a:noFill/>
        </p:spPr>
        <p:txBody>
          <a:bodyPr wrap="square" rtlCol="0">
            <a:spAutoFit/>
          </a:bodyPr>
          <a:lstStyle/>
          <a:p>
            <a:pPr algn="ctr"/>
            <a:r>
              <a:rPr lang="en-US" sz="2800" dirty="0"/>
              <a:t>“There is no better designer than nature”</a:t>
            </a:r>
          </a:p>
          <a:p>
            <a:pPr algn="ctr"/>
            <a:r>
              <a:rPr lang="en-US" sz="2800" dirty="0"/>
              <a:t>Alexander McQueen, designer</a:t>
            </a:r>
          </a:p>
        </p:txBody>
      </p:sp>
    </p:spTree>
    <p:extLst>
      <p:ext uri="{BB962C8B-B14F-4D97-AF65-F5344CB8AC3E}">
        <p14:creationId xmlns:p14="http://schemas.microsoft.com/office/powerpoint/2010/main" val="182810399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7907" name="Rectangle 3"/>
          <p:cNvSpPr>
            <a:spLocks noGrp="1" noRot="1" noChangeArrowheads="1"/>
          </p:cNvSpPr>
          <p:nvPr>
            <p:ph sz="half" idx="1"/>
          </p:nvPr>
        </p:nvSpPr>
        <p:spPr>
          <a:xfrm>
            <a:off x="838200" y="2071077"/>
            <a:ext cx="5181600" cy="4105886"/>
          </a:xfrm>
        </p:spPr>
        <p:txBody>
          <a:bodyPr>
            <a:normAutofit/>
          </a:bodyPr>
          <a:lstStyle/>
          <a:p>
            <a:pPr marL="0" indent="0" algn="ctr">
              <a:buNone/>
              <a:defRPr/>
            </a:pPr>
            <a:r>
              <a:rPr lang="en-US" dirty="0"/>
              <a:t>“Nature is full of genius, full of the divinity; so that not a snowflake escapes its fashioning hand.”</a:t>
            </a:r>
          </a:p>
          <a:p>
            <a:pPr marL="0" indent="0" algn="ctr">
              <a:buNone/>
              <a:defRPr/>
            </a:pPr>
            <a:endParaRPr lang="en-US" dirty="0"/>
          </a:p>
          <a:p>
            <a:pPr marL="0" indent="0" algn="ctr">
              <a:buNone/>
              <a:defRPr/>
            </a:pPr>
            <a:r>
              <a:rPr lang="en-US" dirty="0"/>
              <a:t>Henry David Thoreau</a:t>
            </a:r>
          </a:p>
          <a:p>
            <a:pPr marL="0" indent="0">
              <a:defRPr/>
            </a:pPr>
            <a:endParaRPr lang="en-US" dirty="0"/>
          </a:p>
          <a:p>
            <a:pPr marL="0" indent="0">
              <a:defRPr/>
            </a:pPr>
            <a:endParaRPr lang="en-US" dirty="0"/>
          </a:p>
          <a:p>
            <a:pPr marL="0" indent="0">
              <a:defRPr/>
            </a:pPr>
            <a:endParaRPr lang="en-US" dirty="0"/>
          </a:p>
          <a:p>
            <a:pPr marL="0" indent="0">
              <a:defRPr/>
            </a:pPr>
            <a:endParaRPr lang="en-US" dirty="0"/>
          </a:p>
          <a:p>
            <a:pPr marL="0" indent="0">
              <a:defRPr/>
            </a:pPr>
            <a:endParaRPr lang="en-US" dirty="0"/>
          </a:p>
          <a:p>
            <a:pPr marL="0" indent="0">
              <a:defRPr/>
            </a:pPr>
            <a:endParaRPr lang="en-US" dirty="0"/>
          </a:p>
        </p:txBody>
      </p:sp>
      <p:pic>
        <p:nvPicPr>
          <p:cNvPr id="2" name="Picture 1">
            <a:extLst>
              <a:ext uri="{FF2B5EF4-FFF2-40B4-BE49-F238E27FC236}">
                <a16:creationId xmlns:a16="http://schemas.microsoft.com/office/drawing/2014/main" id="{B6353296-466C-D186-3345-ED5F4CF8BC56}"/>
              </a:ext>
            </a:extLst>
          </p:cNvPr>
          <p:cNvPicPr>
            <a:picLocks noChangeAspect="1"/>
          </p:cNvPicPr>
          <p:nvPr/>
        </p:nvPicPr>
        <p:blipFill rotWithShape="1">
          <a:blip r:embed="rId3"/>
          <a:srcRect t="9903" b="32153"/>
          <a:stretch/>
        </p:blipFill>
        <p:spPr>
          <a:xfrm>
            <a:off x="6172200" y="783771"/>
            <a:ext cx="5181600" cy="5393192"/>
          </a:xfrm>
          <a:prstGeom prst="rect">
            <a:avLst/>
          </a:prstGeom>
          <a:noFill/>
        </p:spPr>
      </p:pic>
    </p:spTree>
    <p:extLst>
      <p:ext uri="{BB962C8B-B14F-4D97-AF65-F5344CB8AC3E}">
        <p14:creationId xmlns:p14="http://schemas.microsoft.com/office/powerpoint/2010/main" val="3249314048"/>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7907" name="Rectangle 3"/>
          <p:cNvSpPr>
            <a:spLocks noGrp="1" noRot="1" noChangeArrowheads="1"/>
          </p:cNvSpPr>
          <p:nvPr>
            <p:ph sz="half" idx="1"/>
          </p:nvPr>
        </p:nvSpPr>
        <p:spPr>
          <a:xfrm>
            <a:off x="838200" y="2071077"/>
            <a:ext cx="5181600" cy="4105886"/>
          </a:xfrm>
        </p:spPr>
        <p:txBody>
          <a:bodyPr>
            <a:normAutofit/>
          </a:bodyPr>
          <a:lstStyle/>
          <a:p>
            <a:pPr marL="0" indent="0">
              <a:defRPr/>
            </a:pPr>
            <a:endParaRPr lang="en-US" dirty="0"/>
          </a:p>
          <a:p>
            <a:pPr marL="0" indent="0">
              <a:defRPr/>
            </a:pPr>
            <a:endParaRPr lang="en-US" dirty="0"/>
          </a:p>
          <a:p>
            <a:pPr marL="0" indent="0">
              <a:defRPr/>
            </a:pPr>
            <a:endParaRPr lang="en-US" dirty="0"/>
          </a:p>
          <a:p>
            <a:pPr marL="0" indent="0">
              <a:defRPr/>
            </a:pPr>
            <a:endParaRPr lang="en-US" dirty="0"/>
          </a:p>
          <a:p>
            <a:pPr marL="0" indent="0">
              <a:defRPr/>
            </a:pPr>
            <a:endParaRPr lang="en-US" dirty="0"/>
          </a:p>
          <a:p>
            <a:pPr marL="0" indent="0">
              <a:defRPr/>
            </a:pPr>
            <a:endParaRPr lang="en-US" dirty="0"/>
          </a:p>
        </p:txBody>
      </p:sp>
      <p:pic>
        <p:nvPicPr>
          <p:cNvPr id="8" name="Picture 7" descr="A person in orange jumpsuit holding a fish&#10;&#10;Description automatically generated">
            <a:extLst>
              <a:ext uri="{FF2B5EF4-FFF2-40B4-BE49-F238E27FC236}">
                <a16:creationId xmlns:a16="http://schemas.microsoft.com/office/drawing/2014/main" id="{99EC0F28-2EBC-4CB4-5BE3-72013BF1B5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59429" y="1252898"/>
            <a:ext cx="3228391" cy="4105886"/>
          </a:xfrm>
          <a:prstGeom prst="rect">
            <a:avLst/>
          </a:prstGeom>
        </p:spPr>
      </p:pic>
      <p:sp>
        <p:nvSpPr>
          <p:cNvPr id="9" name="Speech Bubble: Oval 8">
            <a:extLst>
              <a:ext uri="{FF2B5EF4-FFF2-40B4-BE49-F238E27FC236}">
                <a16:creationId xmlns:a16="http://schemas.microsoft.com/office/drawing/2014/main" id="{0A290F69-2ACC-A845-040B-DEC159D8E436}"/>
              </a:ext>
            </a:extLst>
          </p:cNvPr>
          <p:cNvSpPr/>
          <p:nvPr/>
        </p:nvSpPr>
        <p:spPr>
          <a:xfrm>
            <a:off x="6635262" y="515815"/>
            <a:ext cx="4142153" cy="2696308"/>
          </a:xfrm>
          <a:prstGeom prst="wedgeEllipseCallout">
            <a:avLst>
              <a:gd name="adj1" fmla="val -117516"/>
              <a:gd name="adj2" fmla="val 22754"/>
            </a:avLst>
          </a:prstGeom>
          <a:solidFill>
            <a:srgbClr val="FD4A0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As healthcare providers, we need to promote nature as medicine.</a:t>
            </a:r>
          </a:p>
        </p:txBody>
      </p:sp>
      <p:sp>
        <p:nvSpPr>
          <p:cNvPr id="10" name="TextBox 9">
            <a:extLst>
              <a:ext uri="{FF2B5EF4-FFF2-40B4-BE49-F238E27FC236}">
                <a16:creationId xmlns:a16="http://schemas.microsoft.com/office/drawing/2014/main" id="{CD41A95D-2A8E-9F3E-F139-2AC5D1B214C4}"/>
              </a:ext>
            </a:extLst>
          </p:cNvPr>
          <p:cNvSpPr txBox="1"/>
          <p:nvPr/>
        </p:nvSpPr>
        <p:spPr>
          <a:xfrm>
            <a:off x="1959429" y="5358785"/>
            <a:ext cx="3228391" cy="830997"/>
          </a:xfrm>
          <a:prstGeom prst="rect">
            <a:avLst/>
          </a:prstGeom>
          <a:noFill/>
        </p:spPr>
        <p:txBody>
          <a:bodyPr wrap="square" rtlCol="0">
            <a:spAutoFit/>
          </a:bodyPr>
          <a:lstStyle/>
          <a:p>
            <a:pPr algn="ctr"/>
            <a:r>
              <a:rPr lang="en-US" sz="2400" dirty="0">
                <a:solidFill>
                  <a:schemeClr val="bg1"/>
                </a:solidFill>
                <a:highlight>
                  <a:srgbClr val="FD4A03"/>
                </a:highlight>
              </a:rPr>
              <a:t>Pierre Leimgruber</a:t>
            </a:r>
          </a:p>
          <a:p>
            <a:pPr algn="ctr"/>
            <a:r>
              <a:rPr lang="en-US" sz="2400" dirty="0">
                <a:solidFill>
                  <a:schemeClr val="bg1"/>
                </a:solidFill>
                <a:highlight>
                  <a:srgbClr val="FD4A03"/>
                </a:highlight>
              </a:rPr>
              <a:t>Alaska July 2023</a:t>
            </a:r>
          </a:p>
        </p:txBody>
      </p:sp>
    </p:spTree>
    <p:extLst>
      <p:ext uri="{BB962C8B-B14F-4D97-AF65-F5344CB8AC3E}">
        <p14:creationId xmlns:p14="http://schemas.microsoft.com/office/powerpoint/2010/main" val="2041333077"/>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89C2A66-F0A8-4769-B87B-0DC250A0A204}"/>
              </a:ext>
            </a:extLst>
          </p:cNvPr>
          <p:cNvSpPr>
            <a:spLocks noGrp="1"/>
          </p:cNvSpPr>
          <p:nvPr>
            <p:ph idx="1"/>
          </p:nvPr>
        </p:nvSpPr>
        <p:spPr>
          <a:xfrm>
            <a:off x="1570892" y="990603"/>
            <a:ext cx="9417539" cy="5402382"/>
          </a:xfrm>
        </p:spPr>
        <p:txBody>
          <a:bodyPr>
            <a:normAutofit lnSpcReduction="10000"/>
          </a:bodyPr>
          <a:lstStyle/>
          <a:p>
            <a:pPr marL="0" indent="0" algn="ctr">
              <a:buNone/>
              <a:defRPr/>
            </a:pPr>
            <a:r>
              <a:rPr lang="en-US" sz="2400" dirty="0">
                <a:solidFill>
                  <a:schemeClr val="accent3"/>
                </a:solidFill>
              </a:rPr>
              <a:t>1. Nissen, S. E., et al. (2023). "</a:t>
            </a:r>
            <a:r>
              <a:rPr lang="en-US" sz="2400" dirty="0" err="1">
                <a:solidFill>
                  <a:schemeClr val="accent3"/>
                </a:solidFill>
              </a:rPr>
              <a:t>Bempedoic</a:t>
            </a:r>
            <a:r>
              <a:rPr lang="en-US" sz="2400" dirty="0">
                <a:solidFill>
                  <a:schemeClr val="accent3"/>
                </a:solidFill>
              </a:rPr>
              <a:t> Acid and Cardiovascular Outcomes in Statin-Intolerant Patients." N Engl J Med 388(15): 1353-1364.</a:t>
            </a:r>
          </a:p>
          <a:p>
            <a:pPr marL="0" indent="0" algn="ctr">
              <a:buNone/>
              <a:defRPr/>
            </a:pPr>
            <a:endParaRPr lang="en-US" sz="2400" dirty="0"/>
          </a:p>
          <a:p>
            <a:pPr marL="0" indent="0" algn="ctr">
              <a:buNone/>
              <a:defRPr/>
            </a:pPr>
            <a:r>
              <a:rPr lang="en-US" sz="2400" dirty="0">
                <a:solidFill>
                  <a:schemeClr val="accent3"/>
                </a:solidFill>
              </a:rPr>
              <a:t>2. Alexander, J. H. (2023). "Benefits of </a:t>
            </a:r>
            <a:r>
              <a:rPr lang="en-US" sz="2400" dirty="0" err="1">
                <a:solidFill>
                  <a:schemeClr val="accent3"/>
                </a:solidFill>
              </a:rPr>
              <a:t>Bempedoic</a:t>
            </a:r>
            <a:r>
              <a:rPr lang="en-US" sz="2400" dirty="0">
                <a:solidFill>
                  <a:schemeClr val="accent3"/>
                </a:solidFill>
              </a:rPr>
              <a:t> Acid - Clearer Now." N Engl J Med 388(15): 1425-1426.</a:t>
            </a:r>
          </a:p>
          <a:p>
            <a:pPr marL="0" indent="0" algn="ctr">
              <a:buNone/>
              <a:defRPr/>
            </a:pPr>
            <a:r>
              <a:rPr lang="en-US" sz="2400" dirty="0">
                <a:solidFill>
                  <a:schemeClr val="accent3"/>
                </a:solidFill>
              </a:rPr>
              <a:t>	</a:t>
            </a:r>
            <a:endParaRPr lang="en-US" sz="2400" dirty="0"/>
          </a:p>
          <a:p>
            <a:pPr marL="0" indent="0" algn="ctr">
              <a:buNone/>
              <a:defRPr/>
            </a:pPr>
            <a:r>
              <a:rPr lang="en-US" sz="2400" dirty="0">
                <a:solidFill>
                  <a:schemeClr val="accent3"/>
                </a:solidFill>
              </a:rPr>
              <a:t>3. Nissen, S. E., et al. (2023). "</a:t>
            </a:r>
            <a:r>
              <a:rPr lang="en-US" sz="2400" dirty="0" err="1">
                <a:solidFill>
                  <a:schemeClr val="accent3"/>
                </a:solidFill>
              </a:rPr>
              <a:t>Bempedoic</a:t>
            </a:r>
            <a:r>
              <a:rPr lang="en-US" sz="2400" dirty="0">
                <a:solidFill>
                  <a:schemeClr val="accent3"/>
                </a:solidFill>
              </a:rPr>
              <a:t> Acid for Primary Prevention of Cardiovascular Events in Statin-Intolerant Patients." JAMA. Online June 24,2023. doi:10.1001/jama.2023.9696</a:t>
            </a:r>
          </a:p>
          <a:p>
            <a:pPr marL="0" indent="0" algn="ctr">
              <a:buNone/>
              <a:defRPr/>
            </a:pPr>
            <a:endParaRPr lang="en-US" sz="2400" dirty="0">
              <a:solidFill>
                <a:schemeClr val="accent3"/>
              </a:solidFill>
            </a:endParaRPr>
          </a:p>
          <a:p>
            <a:pPr marL="0" indent="0" algn="ctr">
              <a:buNone/>
              <a:defRPr/>
            </a:pPr>
            <a:r>
              <a:rPr lang="en-US" sz="2400" dirty="0">
                <a:solidFill>
                  <a:schemeClr val="accent3"/>
                </a:solidFill>
              </a:rPr>
              <a:t>4. Kazi, D. S. (2023). "</a:t>
            </a:r>
            <a:r>
              <a:rPr lang="en-US" sz="2400" dirty="0" err="1">
                <a:solidFill>
                  <a:schemeClr val="accent3"/>
                </a:solidFill>
              </a:rPr>
              <a:t>Bempedoic</a:t>
            </a:r>
            <a:r>
              <a:rPr lang="en-US" sz="2400" dirty="0">
                <a:solidFill>
                  <a:schemeClr val="accent3"/>
                </a:solidFill>
              </a:rPr>
              <a:t> Acid for High-Risk Primary Prevention of Cardiovascular Disease: Not a Statin Substitute but a Good Plan B.“ JAMA</a:t>
            </a:r>
          </a:p>
          <a:p>
            <a:pPr marL="0" indent="0" algn="ctr">
              <a:buNone/>
              <a:defRPr/>
            </a:pPr>
            <a:r>
              <a:rPr lang="en-US" sz="2400" dirty="0">
                <a:solidFill>
                  <a:schemeClr val="accent3"/>
                </a:solidFill>
              </a:rPr>
              <a:t>	</a:t>
            </a:r>
          </a:p>
          <a:p>
            <a:pPr marL="0" indent="0" algn="ctr">
              <a:buNone/>
              <a:defRPr/>
            </a:pPr>
            <a:endParaRPr lang="en-US" sz="1800" dirty="0"/>
          </a:p>
          <a:p>
            <a:pPr marL="0" indent="0">
              <a:buNone/>
              <a:defRPr/>
            </a:pPr>
            <a:endParaRPr lang="en-US" sz="1800" dirty="0"/>
          </a:p>
          <a:p>
            <a:pPr marL="0" indent="0" algn="ctr">
              <a:buNone/>
              <a:defRPr/>
            </a:pPr>
            <a:endParaRPr lang="en-US" sz="1800" i="1" dirty="0"/>
          </a:p>
          <a:p>
            <a:pPr marL="0" indent="0">
              <a:buNone/>
              <a:defRPr/>
            </a:pPr>
            <a:endParaRPr lang="en-US" sz="1800" dirty="0"/>
          </a:p>
          <a:p>
            <a:pPr marL="0" indent="0">
              <a:buNone/>
              <a:defRPr/>
            </a:pPr>
            <a:endParaRPr lang="en-US" sz="1800" dirty="0"/>
          </a:p>
          <a:p>
            <a:pPr marL="0" indent="0">
              <a:buNone/>
              <a:defRPr/>
            </a:pPr>
            <a:endParaRPr lang="en-US" sz="1800" dirty="0"/>
          </a:p>
          <a:p>
            <a:pPr marL="0" indent="0">
              <a:buNone/>
              <a:defRPr/>
            </a:pPr>
            <a:endParaRPr lang="en-US" dirty="0"/>
          </a:p>
          <a:p>
            <a:pPr marL="0" indent="0">
              <a:buNone/>
              <a:defRPr/>
            </a:pPr>
            <a:endParaRPr lang="en-US" dirty="0"/>
          </a:p>
        </p:txBody>
      </p:sp>
      <p:sp>
        <p:nvSpPr>
          <p:cNvPr id="8196" name="TextBox 1">
            <a:extLst>
              <a:ext uri="{FF2B5EF4-FFF2-40B4-BE49-F238E27FC236}">
                <a16:creationId xmlns:a16="http://schemas.microsoft.com/office/drawing/2014/main" id="{554104CB-D53E-4D20-999B-A3ACDEF0CCDE}"/>
              </a:ext>
            </a:extLst>
          </p:cNvPr>
          <p:cNvSpPr txBox="1">
            <a:spLocks noChangeArrowheads="1"/>
          </p:cNvSpPr>
          <p:nvPr/>
        </p:nvSpPr>
        <p:spPr bwMode="auto">
          <a:xfrm>
            <a:off x="1097281" y="228603"/>
            <a:ext cx="104915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0"/>
              </a:spcBef>
              <a:buClrTx/>
              <a:buFontTx/>
              <a:buNone/>
            </a:pPr>
            <a:r>
              <a:rPr lang="en-US" altLang="en-US" sz="2400" b="1" dirty="0">
                <a:solidFill>
                  <a:schemeClr val="tx2"/>
                </a:solidFill>
              </a:rPr>
              <a:t>New Studies for July 12, 2023 Scientific Update Session</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89C2A66-F0A8-4769-B87B-0DC250A0A204}"/>
              </a:ext>
            </a:extLst>
          </p:cNvPr>
          <p:cNvSpPr>
            <a:spLocks noGrp="1"/>
          </p:cNvSpPr>
          <p:nvPr>
            <p:ph idx="1"/>
          </p:nvPr>
        </p:nvSpPr>
        <p:spPr>
          <a:xfrm>
            <a:off x="1570892" y="990603"/>
            <a:ext cx="9417539" cy="4816228"/>
          </a:xfrm>
        </p:spPr>
        <p:txBody>
          <a:bodyPr>
            <a:normAutofit fontScale="92500"/>
          </a:bodyPr>
          <a:lstStyle/>
          <a:p>
            <a:pPr marL="0" indent="0" algn="ctr">
              <a:buNone/>
              <a:defRPr/>
            </a:pPr>
            <a:r>
              <a:rPr lang="en-US" sz="2400" dirty="0"/>
              <a:t>	</a:t>
            </a:r>
            <a:r>
              <a:rPr lang="en-US" sz="2400" dirty="0">
                <a:solidFill>
                  <a:schemeClr val="accent3"/>
                </a:solidFill>
              </a:rPr>
              <a:t>5. </a:t>
            </a:r>
            <a:r>
              <a:rPr lang="en-US" sz="2400" dirty="0" err="1">
                <a:solidFill>
                  <a:schemeClr val="accent3"/>
                </a:solidFill>
              </a:rPr>
              <a:t>Yogev</a:t>
            </a:r>
            <a:r>
              <a:rPr lang="en-US" sz="2400" dirty="0">
                <a:solidFill>
                  <a:schemeClr val="accent3"/>
                </a:solidFill>
              </a:rPr>
              <a:t>, Y., et al. (2023). "Limb girdle muscular disease caused by HMGCR mutation and statin myopathy treatable with </a:t>
            </a:r>
            <a:r>
              <a:rPr lang="en-US" sz="2400" dirty="0" err="1">
                <a:solidFill>
                  <a:schemeClr val="accent3"/>
                </a:solidFill>
              </a:rPr>
              <a:t>mevalonolactone</a:t>
            </a:r>
            <a:r>
              <a:rPr lang="en-US" sz="2400" dirty="0">
                <a:solidFill>
                  <a:schemeClr val="accent3"/>
                </a:solidFill>
              </a:rPr>
              <a:t>." Proceedings of the National Academy of Sciences - PNAS 120(7): e2217831120-e2217831120.</a:t>
            </a:r>
          </a:p>
          <a:p>
            <a:pPr marL="0" indent="0" algn="ctr">
              <a:buNone/>
              <a:defRPr/>
            </a:pPr>
            <a:endParaRPr lang="en-US" sz="2400" dirty="0"/>
          </a:p>
          <a:p>
            <a:pPr marL="0" indent="0" algn="ctr">
              <a:buNone/>
              <a:defRPr/>
            </a:pPr>
            <a:r>
              <a:rPr lang="en-US" sz="2400" dirty="0">
                <a:solidFill>
                  <a:schemeClr val="accent3"/>
                </a:solidFill>
              </a:rPr>
              <a:t>6. Morales-Rosado, J. A., et al. (2023). "Bi-allelic variants in HMGCR cause an autosomal-recessive progressive limb-girdle muscular dystrophy."                                                                                                            The American Journal of Human Genetics 110(6): 989-997.</a:t>
            </a:r>
          </a:p>
          <a:p>
            <a:pPr marL="0" indent="0" algn="ctr">
              <a:buNone/>
              <a:defRPr/>
            </a:pPr>
            <a:endParaRPr lang="en-US" sz="2400" dirty="0">
              <a:solidFill>
                <a:schemeClr val="accent3"/>
              </a:solidFill>
            </a:endParaRPr>
          </a:p>
          <a:p>
            <a:pPr marL="0" indent="0" algn="ctr">
              <a:buNone/>
              <a:defRPr/>
            </a:pPr>
            <a:r>
              <a:rPr lang="en-US" sz="2400" dirty="0">
                <a:solidFill>
                  <a:schemeClr val="accent3"/>
                </a:solidFill>
              </a:rPr>
              <a:t>7. </a:t>
            </a:r>
            <a:r>
              <a:rPr lang="en-US" sz="2400" dirty="0" err="1">
                <a:solidFill>
                  <a:schemeClr val="accent3"/>
                </a:solidFill>
              </a:rPr>
              <a:t>Riesen</a:t>
            </a:r>
            <a:r>
              <a:rPr lang="en-US" sz="2400" dirty="0">
                <a:solidFill>
                  <a:schemeClr val="accent3"/>
                </a:solidFill>
              </a:rPr>
              <a:t>, W. F. (2023). "Pleiotropic Effects of Statins-What is their Clinical Significance?" Journal of Biotechnology and Biomedicine 6(1): 92-94.</a:t>
            </a:r>
          </a:p>
          <a:p>
            <a:pPr marL="0" indent="0" algn="ctr">
              <a:buNone/>
              <a:defRPr/>
            </a:pPr>
            <a:r>
              <a:rPr lang="en-US" sz="2400" dirty="0">
                <a:solidFill>
                  <a:schemeClr val="accent3"/>
                </a:solidFill>
              </a:rPr>
              <a:t>	</a:t>
            </a:r>
          </a:p>
          <a:p>
            <a:pPr marL="0" indent="0" algn="ctr">
              <a:buNone/>
              <a:defRPr/>
            </a:pPr>
            <a:endParaRPr lang="en-US" sz="2400" dirty="0">
              <a:solidFill>
                <a:schemeClr val="accent3"/>
              </a:solidFill>
            </a:endParaRPr>
          </a:p>
          <a:p>
            <a:pPr marL="0" indent="0" algn="ctr">
              <a:buNone/>
              <a:defRPr/>
            </a:pPr>
            <a:endParaRPr lang="en-US" sz="2400" dirty="0"/>
          </a:p>
          <a:p>
            <a:pPr marL="0" indent="0" algn="ctr">
              <a:buNone/>
              <a:defRPr/>
            </a:pPr>
            <a:endParaRPr lang="en-US" sz="1800" dirty="0"/>
          </a:p>
          <a:p>
            <a:pPr marL="0" indent="0" algn="ctr">
              <a:buNone/>
              <a:defRPr/>
            </a:pPr>
            <a:endParaRPr lang="en-US" sz="1800" i="1" dirty="0"/>
          </a:p>
          <a:p>
            <a:pPr marL="0" indent="0">
              <a:buNone/>
              <a:defRPr/>
            </a:pPr>
            <a:endParaRPr lang="en-US" sz="1800" dirty="0"/>
          </a:p>
          <a:p>
            <a:pPr marL="0" indent="0">
              <a:buNone/>
              <a:defRPr/>
            </a:pPr>
            <a:endParaRPr lang="en-US" sz="1800" dirty="0"/>
          </a:p>
          <a:p>
            <a:pPr marL="0" indent="0">
              <a:buNone/>
              <a:defRPr/>
            </a:pPr>
            <a:endParaRPr lang="en-US" sz="1800" dirty="0"/>
          </a:p>
          <a:p>
            <a:pPr marL="0" indent="0">
              <a:buNone/>
              <a:defRPr/>
            </a:pPr>
            <a:endParaRPr lang="en-US" dirty="0"/>
          </a:p>
          <a:p>
            <a:pPr marL="0" indent="0">
              <a:buNone/>
              <a:defRPr/>
            </a:pPr>
            <a:endParaRPr lang="en-US" dirty="0"/>
          </a:p>
        </p:txBody>
      </p:sp>
      <p:sp>
        <p:nvSpPr>
          <p:cNvPr id="8196" name="TextBox 1">
            <a:extLst>
              <a:ext uri="{FF2B5EF4-FFF2-40B4-BE49-F238E27FC236}">
                <a16:creationId xmlns:a16="http://schemas.microsoft.com/office/drawing/2014/main" id="{554104CB-D53E-4D20-999B-A3ACDEF0CCDE}"/>
              </a:ext>
            </a:extLst>
          </p:cNvPr>
          <p:cNvSpPr txBox="1">
            <a:spLocks noChangeArrowheads="1"/>
          </p:cNvSpPr>
          <p:nvPr/>
        </p:nvSpPr>
        <p:spPr bwMode="auto">
          <a:xfrm>
            <a:off x="1097281" y="228603"/>
            <a:ext cx="104915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0"/>
              </a:spcBef>
              <a:buClrTx/>
              <a:buFontTx/>
              <a:buNone/>
            </a:pPr>
            <a:r>
              <a:rPr lang="en-US" altLang="en-US" sz="2400" b="1" dirty="0">
                <a:solidFill>
                  <a:schemeClr val="tx2"/>
                </a:solidFill>
              </a:rPr>
              <a:t>New Studies for July 12, 2023 Scientific Update Session</a:t>
            </a:r>
          </a:p>
        </p:txBody>
      </p:sp>
    </p:spTree>
    <p:extLst>
      <p:ext uri="{BB962C8B-B14F-4D97-AF65-F5344CB8AC3E}">
        <p14:creationId xmlns:p14="http://schemas.microsoft.com/office/powerpoint/2010/main" val="30543661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9D7D1D-1FB6-430D-B96A-35BC3729DB93}"/>
              </a:ext>
            </a:extLst>
          </p:cNvPr>
          <p:cNvSpPr>
            <a:spLocks noGrp="1"/>
          </p:cNvSpPr>
          <p:nvPr>
            <p:ph type="title"/>
          </p:nvPr>
        </p:nvSpPr>
        <p:spPr>
          <a:xfrm>
            <a:off x="1187938" y="365127"/>
            <a:ext cx="10165862" cy="549273"/>
          </a:xfrm>
        </p:spPr>
        <p:txBody>
          <a:bodyPr anchor="ctr">
            <a:normAutofit fontScale="90000"/>
          </a:bodyPr>
          <a:lstStyle/>
          <a:p>
            <a:pPr algn="ctr">
              <a:defRPr/>
            </a:pPr>
            <a:r>
              <a:rPr lang="en-US" dirty="0"/>
              <a:t>Happy July 12</a:t>
            </a:r>
            <a:r>
              <a:rPr lang="en-US" baseline="30000" dirty="0"/>
              <a:t>th</a:t>
            </a:r>
            <a:r>
              <a:rPr lang="en-US" dirty="0"/>
              <a:t>- National Simplicity Day</a:t>
            </a:r>
          </a:p>
        </p:txBody>
      </p:sp>
      <p:sp>
        <p:nvSpPr>
          <p:cNvPr id="5" name="Content Placeholder 4">
            <a:extLst>
              <a:ext uri="{FF2B5EF4-FFF2-40B4-BE49-F238E27FC236}">
                <a16:creationId xmlns:a16="http://schemas.microsoft.com/office/drawing/2014/main" id="{74CBD934-BBF8-40E3-9882-324DB5EA904F}"/>
              </a:ext>
            </a:extLst>
          </p:cNvPr>
          <p:cNvSpPr>
            <a:spLocks noGrp="1"/>
          </p:cNvSpPr>
          <p:nvPr>
            <p:ph sz="half" idx="1"/>
          </p:nvPr>
        </p:nvSpPr>
        <p:spPr>
          <a:xfrm>
            <a:off x="838200" y="1825625"/>
            <a:ext cx="5467184" cy="4351338"/>
          </a:xfrm>
        </p:spPr>
        <p:txBody>
          <a:bodyPr>
            <a:normAutofit/>
          </a:bodyPr>
          <a:lstStyle/>
          <a:p>
            <a:pPr marL="0" indent="0" algn="ctr">
              <a:buNone/>
              <a:defRPr/>
            </a:pPr>
            <a:r>
              <a:rPr lang="en-US" dirty="0"/>
              <a:t>In honor of Henry David Thoreau DOB: 07/12/1817</a:t>
            </a:r>
          </a:p>
          <a:p>
            <a:pPr marL="0" indent="0" algn="ctr">
              <a:buNone/>
              <a:defRPr/>
            </a:pPr>
            <a:r>
              <a:rPr lang="en-US" dirty="0"/>
              <a:t>He advocated living simply.</a:t>
            </a:r>
          </a:p>
          <a:p>
            <a:pPr marL="0" indent="0" algn="ctr">
              <a:buNone/>
              <a:defRPr/>
            </a:pPr>
            <a:r>
              <a:rPr lang="en-US" dirty="0"/>
              <a:t>“In wilderness is the preservation of the world.” </a:t>
            </a:r>
          </a:p>
          <a:p>
            <a:pPr marL="0" indent="0">
              <a:buNone/>
              <a:defRPr/>
            </a:pPr>
            <a:endParaRPr lang="en-US" dirty="0"/>
          </a:p>
        </p:txBody>
      </p:sp>
      <p:pic>
        <p:nvPicPr>
          <p:cNvPr id="6" name="Picture 5" descr="An aerial view of a small island&#10;&#10;Description automatically generated with low confidence">
            <a:extLst>
              <a:ext uri="{FF2B5EF4-FFF2-40B4-BE49-F238E27FC236}">
                <a16:creationId xmlns:a16="http://schemas.microsoft.com/office/drawing/2014/main" id="{D9670E21-21AC-15D3-0381-BCA3F1BAEE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78764" y="3015372"/>
            <a:ext cx="4640484" cy="1849000"/>
          </a:xfrm>
          <a:prstGeom prst="rect">
            <a:avLst/>
          </a:prstGeom>
        </p:spPr>
      </p:pic>
      <p:pic>
        <p:nvPicPr>
          <p:cNvPr id="8" name="Picture 7" descr="A sunset over a lake&#10;&#10;Description automatically generated with low confidence">
            <a:extLst>
              <a:ext uri="{FF2B5EF4-FFF2-40B4-BE49-F238E27FC236}">
                <a16:creationId xmlns:a16="http://schemas.microsoft.com/office/drawing/2014/main" id="{9E7B5C47-9AAF-9A54-AD5F-7865A2E723D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8764" y="1236306"/>
            <a:ext cx="4640484" cy="1681823"/>
          </a:xfrm>
          <a:prstGeom prst="rect">
            <a:avLst/>
          </a:prstGeom>
        </p:spPr>
      </p:pic>
      <p:sp>
        <p:nvSpPr>
          <p:cNvPr id="11" name="TextBox 10">
            <a:extLst>
              <a:ext uri="{FF2B5EF4-FFF2-40B4-BE49-F238E27FC236}">
                <a16:creationId xmlns:a16="http://schemas.microsoft.com/office/drawing/2014/main" id="{3233001F-735A-8B28-D502-AB56CA4EC80E}"/>
              </a:ext>
            </a:extLst>
          </p:cNvPr>
          <p:cNvSpPr txBox="1"/>
          <p:nvPr/>
        </p:nvSpPr>
        <p:spPr>
          <a:xfrm>
            <a:off x="7147249" y="5360960"/>
            <a:ext cx="4590661" cy="830997"/>
          </a:xfrm>
          <a:prstGeom prst="rect">
            <a:avLst/>
          </a:prstGeom>
          <a:noFill/>
        </p:spPr>
        <p:txBody>
          <a:bodyPr wrap="square" rtlCol="0">
            <a:spAutoFit/>
          </a:bodyPr>
          <a:lstStyle/>
          <a:p>
            <a:pPr algn="ctr"/>
            <a:r>
              <a:rPr lang="en-US" sz="2400" dirty="0"/>
              <a:t>Nature is saturated with sanity                                as opposed to civilization.</a:t>
            </a:r>
          </a:p>
        </p:txBody>
      </p:sp>
      <p:pic>
        <p:nvPicPr>
          <p:cNvPr id="14" name="Picture 13" descr="A red heart on a black background&#10;&#10;Description automatically generated">
            <a:extLst>
              <a:ext uri="{FF2B5EF4-FFF2-40B4-BE49-F238E27FC236}">
                <a16:creationId xmlns:a16="http://schemas.microsoft.com/office/drawing/2014/main" id="{A39B750D-706E-20B9-425B-46A834EF4C5B}"/>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8901828" y="4762809"/>
            <a:ext cx="994356" cy="699714"/>
          </a:xfrm>
          <a:prstGeom prst="rect">
            <a:avLst/>
          </a:prstGeom>
        </p:spPr>
      </p:pic>
      <p:sp>
        <p:nvSpPr>
          <p:cNvPr id="15" name="TextBox 14">
            <a:extLst>
              <a:ext uri="{FF2B5EF4-FFF2-40B4-BE49-F238E27FC236}">
                <a16:creationId xmlns:a16="http://schemas.microsoft.com/office/drawing/2014/main" id="{E1BBFE7A-A795-8CB9-98D0-AF7C1DA1B624}"/>
              </a:ext>
            </a:extLst>
          </p:cNvPr>
          <p:cNvSpPr txBox="1"/>
          <p:nvPr/>
        </p:nvSpPr>
        <p:spPr>
          <a:xfrm>
            <a:off x="838200" y="4190336"/>
            <a:ext cx="5257800" cy="1107996"/>
          </a:xfrm>
          <a:prstGeom prst="rect">
            <a:avLst/>
          </a:prstGeom>
          <a:noFill/>
        </p:spPr>
        <p:txBody>
          <a:bodyPr wrap="square" rtlCol="0">
            <a:spAutoFit/>
          </a:bodyPr>
          <a:lstStyle/>
          <a:p>
            <a:pPr algn="ctr"/>
            <a:r>
              <a:rPr lang="en-US" sz="2400" dirty="0"/>
              <a:t>Wishing everyone a wilderness retreat this summer.</a:t>
            </a:r>
          </a:p>
          <a:p>
            <a:endParaRPr lang="en-US" dirty="0"/>
          </a:p>
        </p:txBody>
      </p:sp>
      <p:pic>
        <p:nvPicPr>
          <p:cNvPr id="17" name="Picture 16" descr="A person and person doing yoga on a grassy hill&#10;&#10;Description automatically generated with low confidence">
            <a:extLst>
              <a:ext uri="{FF2B5EF4-FFF2-40B4-BE49-F238E27FC236}">
                <a16:creationId xmlns:a16="http://schemas.microsoft.com/office/drawing/2014/main" id="{C9D86D76-938B-2191-30EE-DD0462DC46CD}"/>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1565804" y="5007799"/>
            <a:ext cx="1898375" cy="1459697"/>
          </a:xfrm>
          <a:prstGeom prst="rect">
            <a:avLst/>
          </a:prstGeom>
        </p:spPr>
      </p:pic>
      <p:pic>
        <p:nvPicPr>
          <p:cNvPr id="4" name="Picture 3" descr="Waves crashing waves on a beach&#10;&#10;Description automatically generated">
            <a:extLst>
              <a:ext uri="{FF2B5EF4-FFF2-40B4-BE49-F238E27FC236}">
                <a16:creationId xmlns:a16="http://schemas.microsoft.com/office/drawing/2014/main" id="{08F371D9-BD61-48E5-39F4-CE1FD8465935}"/>
              </a:ext>
            </a:extLst>
          </p:cNvPr>
          <p:cNvPicPr>
            <a:picLocks noChangeAspect="1"/>
          </p:cNvPicPr>
          <p:nvPr/>
        </p:nvPicPr>
        <p:blipFill>
          <a:blip r:embed="rId9">
            <a:extLst>
              <a:ext uri="{28A0092B-C50C-407E-A947-70E740481C1C}">
                <a14:useLocalDpi xmlns:a14="http://schemas.microsoft.com/office/drawing/2010/main" val="0"/>
              </a:ext>
              <a:ext uri="{837473B0-CC2E-450A-ABE3-18F120FF3D39}">
                <a1611:picAttrSrcUrl xmlns:a1611="http://schemas.microsoft.com/office/drawing/2016/11/main" r:id="rId10"/>
              </a:ext>
            </a:extLst>
          </a:blip>
          <a:stretch>
            <a:fillRect/>
          </a:stretch>
        </p:blipFill>
        <p:spPr>
          <a:xfrm>
            <a:off x="4237559" y="5007799"/>
            <a:ext cx="1781092" cy="145969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89C2A66-F0A8-4769-B87B-0DC250A0A204}"/>
              </a:ext>
            </a:extLst>
          </p:cNvPr>
          <p:cNvSpPr>
            <a:spLocks noGrp="1"/>
          </p:cNvSpPr>
          <p:nvPr>
            <p:ph idx="1"/>
          </p:nvPr>
        </p:nvSpPr>
        <p:spPr>
          <a:xfrm>
            <a:off x="1570892" y="1914769"/>
            <a:ext cx="9417539" cy="3892062"/>
          </a:xfrm>
        </p:spPr>
        <p:txBody>
          <a:bodyPr>
            <a:normAutofit/>
          </a:bodyPr>
          <a:lstStyle/>
          <a:p>
            <a:pPr marL="0" indent="0" algn="ctr">
              <a:buNone/>
              <a:defRPr/>
            </a:pPr>
            <a:r>
              <a:rPr lang="en-US" sz="2400" dirty="0">
                <a:solidFill>
                  <a:schemeClr val="accent3"/>
                </a:solidFill>
              </a:rPr>
              <a:t>8. </a:t>
            </a:r>
            <a:r>
              <a:rPr lang="en-US" sz="2400" dirty="0" err="1">
                <a:solidFill>
                  <a:schemeClr val="accent3"/>
                </a:solidFill>
              </a:rPr>
              <a:t>Vell</a:t>
            </a:r>
            <a:r>
              <a:rPr lang="en-US" sz="2400" dirty="0">
                <a:solidFill>
                  <a:schemeClr val="accent3"/>
                </a:solidFill>
              </a:rPr>
              <a:t>, M. S., et al. (2023). "Association of Statin Use With Risk of Liver Disease, Hepatocellular Carcinoma, and Liver-Related Mortality." JAMA Network Open 6(6): e2320222-e2320222.</a:t>
            </a:r>
          </a:p>
          <a:p>
            <a:pPr marL="0" indent="0" algn="ctr">
              <a:buNone/>
              <a:defRPr/>
            </a:pPr>
            <a:endParaRPr lang="en-US" sz="2400" dirty="0">
              <a:solidFill>
                <a:schemeClr val="accent3"/>
              </a:solidFill>
            </a:endParaRPr>
          </a:p>
          <a:p>
            <a:pPr marL="0" indent="0" algn="ctr">
              <a:buNone/>
              <a:defRPr/>
            </a:pPr>
            <a:r>
              <a:rPr lang="en-US" sz="2400" dirty="0">
                <a:solidFill>
                  <a:schemeClr val="accent3"/>
                </a:solidFill>
              </a:rPr>
              <a:t>9. Ahmadi, Y., et al. (2020). "The effects of statins with a high </a:t>
            </a:r>
            <a:r>
              <a:rPr lang="en-US" sz="2400" dirty="0" err="1">
                <a:solidFill>
                  <a:schemeClr val="accent3"/>
                </a:solidFill>
              </a:rPr>
              <a:t>hepatoselectivity</a:t>
            </a:r>
            <a:r>
              <a:rPr lang="en-US" sz="2400" dirty="0">
                <a:solidFill>
                  <a:schemeClr val="accent3"/>
                </a:solidFill>
              </a:rPr>
              <a:t> rank on the extra-hepatic tissues; New functions for statins." Pharmacological Research 152: 104621.</a:t>
            </a:r>
          </a:p>
          <a:p>
            <a:pPr marL="0" indent="0" algn="ctr">
              <a:buNone/>
              <a:defRPr/>
            </a:pPr>
            <a:endParaRPr lang="en-US" sz="2400" dirty="0">
              <a:solidFill>
                <a:schemeClr val="accent3"/>
              </a:solidFill>
            </a:endParaRPr>
          </a:p>
          <a:p>
            <a:pPr marL="0" indent="0" algn="ctr">
              <a:buNone/>
              <a:defRPr/>
            </a:pPr>
            <a:endParaRPr lang="en-US" sz="1800" dirty="0"/>
          </a:p>
          <a:p>
            <a:pPr marL="0" indent="0" algn="ctr">
              <a:buNone/>
              <a:defRPr/>
            </a:pPr>
            <a:endParaRPr lang="en-US" sz="1800" i="1" dirty="0"/>
          </a:p>
          <a:p>
            <a:pPr marL="0" indent="0">
              <a:buNone/>
              <a:defRPr/>
            </a:pPr>
            <a:endParaRPr lang="en-US" sz="1800" dirty="0"/>
          </a:p>
          <a:p>
            <a:pPr marL="0" indent="0">
              <a:buNone/>
              <a:defRPr/>
            </a:pPr>
            <a:endParaRPr lang="en-US" sz="1800" dirty="0"/>
          </a:p>
          <a:p>
            <a:pPr marL="0" indent="0">
              <a:buNone/>
              <a:defRPr/>
            </a:pPr>
            <a:endParaRPr lang="en-US" sz="1800" dirty="0"/>
          </a:p>
          <a:p>
            <a:pPr marL="0" indent="0">
              <a:buNone/>
              <a:defRPr/>
            </a:pPr>
            <a:endParaRPr lang="en-US" dirty="0"/>
          </a:p>
          <a:p>
            <a:pPr marL="0" indent="0">
              <a:buNone/>
              <a:defRPr/>
            </a:pPr>
            <a:endParaRPr lang="en-US" dirty="0"/>
          </a:p>
        </p:txBody>
      </p:sp>
      <p:sp>
        <p:nvSpPr>
          <p:cNvPr id="8196" name="TextBox 1">
            <a:extLst>
              <a:ext uri="{FF2B5EF4-FFF2-40B4-BE49-F238E27FC236}">
                <a16:creationId xmlns:a16="http://schemas.microsoft.com/office/drawing/2014/main" id="{554104CB-D53E-4D20-999B-A3ACDEF0CCDE}"/>
              </a:ext>
            </a:extLst>
          </p:cNvPr>
          <p:cNvSpPr txBox="1">
            <a:spLocks noChangeArrowheads="1"/>
          </p:cNvSpPr>
          <p:nvPr/>
        </p:nvSpPr>
        <p:spPr bwMode="auto">
          <a:xfrm>
            <a:off x="1097281" y="228603"/>
            <a:ext cx="104915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0"/>
              </a:spcBef>
              <a:buClrTx/>
              <a:buFontTx/>
              <a:buNone/>
            </a:pPr>
            <a:r>
              <a:rPr lang="en-US" altLang="en-US" sz="2400" b="1" dirty="0">
                <a:solidFill>
                  <a:schemeClr val="tx2"/>
                </a:solidFill>
              </a:rPr>
              <a:t>New Studies for July 12, 2023 Scientific Update Session</a:t>
            </a:r>
          </a:p>
        </p:txBody>
      </p:sp>
    </p:spTree>
    <p:extLst>
      <p:ext uri="{BB962C8B-B14F-4D97-AF65-F5344CB8AC3E}">
        <p14:creationId xmlns:p14="http://schemas.microsoft.com/office/powerpoint/2010/main" val="4178501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holding a newspaper&#10;&#10;Description automatically generated">
            <a:extLst>
              <a:ext uri="{FF2B5EF4-FFF2-40B4-BE49-F238E27FC236}">
                <a16:creationId xmlns:a16="http://schemas.microsoft.com/office/drawing/2014/main" id="{7F1C7A57-E33E-C11E-56D3-4FDE73FCE6C8}"/>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837765" y="1967379"/>
            <a:ext cx="4897718" cy="4012079"/>
          </a:xfrm>
          <a:prstGeom prst="rect">
            <a:avLst/>
          </a:prstGeom>
        </p:spPr>
      </p:pic>
      <p:sp>
        <p:nvSpPr>
          <p:cNvPr id="7" name="Speech Bubble: Oval 6">
            <a:extLst>
              <a:ext uri="{FF2B5EF4-FFF2-40B4-BE49-F238E27FC236}">
                <a16:creationId xmlns:a16="http://schemas.microsoft.com/office/drawing/2014/main" id="{E189E3EB-98D1-A4EC-3A68-540883A6FD3E}"/>
              </a:ext>
            </a:extLst>
          </p:cNvPr>
          <p:cNvSpPr/>
          <p:nvPr/>
        </p:nvSpPr>
        <p:spPr>
          <a:xfrm>
            <a:off x="6624918" y="510988"/>
            <a:ext cx="4509247" cy="2823883"/>
          </a:xfrm>
          <a:prstGeom prst="wedgeEllipseCallout">
            <a:avLst>
              <a:gd name="adj1" fmla="val -95187"/>
              <a:gd name="adj2" fmla="val 54563"/>
            </a:avLst>
          </a:prstGeom>
          <a:solidFill>
            <a:srgbClr val="FAAD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7030A0"/>
                </a:solidFill>
              </a:rPr>
              <a:t>CLEAR benefit of </a:t>
            </a:r>
            <a:r>
              <a:rPr lang="en-US" sz="4000" dirty="0" err="1">
                <a:solidFill>
                  <a:srgbClr val="7030A0"/>
                </a:solidFill>
              </a:rPr>
              <a:t>bempedoic</a:t>
            </a:r>
            <a:r>
              <a:rPr lang="en-US" sz="4000" dirty="0">
                <a:solidFill>
                  <a:srgbClr val="7030A0"/>
                </a:solidFill>
              </a:rPr>
              <a:t> acid!!!</a:t>
            </a:r>
          </a:p>
        </p:txBody>
      </p:sp>
    </p:spTree>
    <p:extLst>
      <p:ext uri="{BB962C8B-B14F-4D97-AF65-F5344CB8AC3E}">
        <p14:creationId xmlns:p14="http://schemas.microsoft.com/office/powerpoint/2010/main" val="21639704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7906" name="Rectangle 2"/>
          <p:cNvSpPr>
            <a:spLocks noGrp="1" noRot="1" noChangeArrowheads="1"/>
          </p:cNvSpPr>
          <p:nvPr>
            <p:ph type="title"/>
          </p:nvPr>
        </p:nvSpPr>
        <p:spPr>
          <a:xfrm>
            <a:off x="1602154" y="56665"/>
            <a:ext cx="9440984" cy="748323"/>
          </a:xfrm>
        </p:spPr>
        <p:txBody>
          <a:bodyPr>
            <a:noAutofit/>
          </a:bodyPr>
          <a:lstStyle/>
          <a:p>
            <a:pPr algn="ctr" eaLnBrk="1" hangingPunct="1">
              <a:defRPr/>
            </a:pPr>
            <a:r>
              <a:rPr lang="en-US" sz="3600" dirty="0" err="1"/>
              <a:t>Bempedoic</a:t>
            </a:r>
            <a:r>
              <a:rPr lang="en-US" sz="3600" dirty="0"/>
              <a:t> Acid (BA) Reduces CV Risk</a:t>
            </a:r>
          </a:p>
        </p:txBody>
      </p:sp>
      <p:sp>
        <p:nvSpPr>
          <p:cNvPr id="1787907" name="Rectangle 3"/>
          <p:cNvSpPr>
            <a:spLocks noGrp="1" noRot="1" noChangeArrowheads="1"/>
          </p:cNvSpPr>
          <p:nvPr>
            <p:ph idx="1"/>
          </p:nvPr>
        </p:nvSpPr>
        <p:spPr>
          <a:xfrm>
            <a:off x="1602154" y="1141046"/>
            <a:ext cx="9440984" cy="4783016"/>
          </a:xfrm>
        </p:spPr>
        <p:txBody>
          <a:bodyPr/>
          <a:lstStyle/>
          <a:p>
            <a:pPr marL="0" indent="0" algn="ctr">
              <a:buNone/>
              <a:defRPr/>
            </a:pPr>
            <a:r>
              <a:rPr lang="en-US" dirty="0"/>
              <a:t>RDBPCT; 13,970 pts intolerant of statins, however 23% were on a statin; all other lipid </a:t>
            </a:r>
            <a:r>
              <a:rPr lang="en-US" dirty="0" err="1"/>
              <a:t>rx</a:t>
            </a:r>
            <a:r>
              <a:rPr lang="en-US" dirty="0"/>
              <a:t> allowed including niacin; high CV risk; 18-85 </a:t>
            </a:r>
            <a:r>
              <a:rPr lang="en-US" dirty="0" err="1"/>
              <a:t>yo</a:t>
            </a:r>
            <a:r>
              <a:rPr lang="en-US" dirty="0"/>
              <a:t>; mean age 65.5; 48% female; 46% DM; 70% </a:t>
            </a:r>
            <a:r>
              <a:rPr lang="en-US" dirty="0" err="1"/>
              <a:t>hx</a:t>
            </a:r>
            <a:r>
              <a:rPr lang="en-US" dirty="0"/>
              <a:t> of CV event; mean LDL</a:t>
            </a:r>
            <a:r>
              <a:rPr lang="en-US" u="sng" dirty="0"/>
              <a:t>&gt;</a:t>
            </a:r>
            <a:r>
              <a:rPr lang="en-US" dirty="0"/>
              <a:t>139mg/dL; median TG 159 mg/dL; median </a:t>
            </a:r>
            <a:r>
              <a:rPr lang="en-US" dirty="0" err="1"/>
              <a:t>hsCRP</a:t>
            </a:r>
            <a:r>
              <a:rPr lang="en-US" dirty="0"/>
              <a:t> 2.3; randomized to BA 180mg or placebo; follow-up median ~ 3 ½ yrs.</a:t>
            </a:r>
          </a:p>
          <a:p>
            <a:pPr marL="0" indent="0" algn="ctr">
              <a:buNone/>
              <a:defRPr/>
            </a:pPr>
            <a:endParaRPr lang="en-US" dirty="0"/>
          </a:p>
          <a:p>
            <a:pPr marL="0" indent="0" algn="ctr">
              <a:buNone/>
              <a:defRPr/>
            </a:pPr>
            <a:r>
              <a:rPr lang="en-US" dirty="0"/>
              <a:t>Primary outcome: composite of CV death, nonfatal MI, nonfatal stroke, and coronary revascularization.</a:t>
            </a:r>
          </a:p>
          <a:p>
            <a:pPr marL="0" indent="0" algn="ctr">
              <a:buNone/>
              <a:defRPr/>
            </a:pPr>
            <a:endParaRPr lang="en-US" dirty="0"/>
          </a:p>
        </p:txBody>
      </p:sp>
      <p:sp>
        <p:nvSpPr>
          <p:cNvPr id="57349" name="Text Box 4"/>
          <p:cNvSpPr txBox="1">
            <a:spLocks noChangeArrowheads="1"/>
          </p:cNvSpPr>
          <p:nvPr/>
        </p:nvSpPr>
        <p:spPr bwMode="auto">
          <a:xfrm>
            <a:off x="2086280" y="5884975"/>
            <a:ext cx="7761108" cy="923330"/>
          </a:xfrm>
          <a:prstGeom prst="rect">
            <a:avLst/>
          </a:prstGeom>
          <a:noFill/>
          <a:ln w="9525">
            <a:noFill/>
            <a:miter lim="800000"/>
            <a:headEnd/>
            <a:tailEnd/>
          </a:ln>
        </p:spPr>
        <p:txBody>
          <a:bodyPr wrap="square">
            <a:spAutoFit/>
          </a:bodyPr>
          <a:lstStyle/>
          <a:p>
            <a:pPr algn="ctr" eaLnBrk="0" hangingPunct="0"/>
            <a:r>
              <a:rPr lang="en-US" dirty="0">
                <a:solidFill>
                  <a:schemeClr val="accent3"/>
                </a:solidFill>
              </a:rPr>
              <a:t>	Nissen, S. E., et al. (2023). "</a:t>
            </a:r>
            <a:r>
              <a:rPr lang="en-US" dirty="0" err="1">
                <a:solidFill>
                  <a:schemeClr val="accent3"/>
                </a:solidFill>
              </a:rPr>
              <a:t>Bempedoic</a:t>
            </a:r>
            <a:r>
              <a:rPr lang="en-US" dirty="0">
                <a:solidFill>
                  <a:schemeClr val="accent3"/>
                </a:solidFill>
              </a:rPr>
              <a:t> Acid and Cardiovascular Outcomes in Statin-Intolerant Patients." </a:t>
            </a:r>
            <a:r>
              <a:rPr lang="en-US" u="sng" dirty="0">
                <a:solidFill>
                  <a:schemeClr val="accent3"/>
                </a:solidFill>
              </a:rPr>
              <a:t>N Engl J Med</a:t>
            </a:r>
            <a:r>
              <a:rPr lang="en-US" dirty="0">
                <a:solidFill>
                  <a:schemeClr val="accent3"/>
                </a:solidFill>
              </a:rPr>
              <a:t> </a:t>
            </a:r>
            <a:r>
              <a:rPr lang="en-US" b="1" dirty="0">
                <a:solidFill>
                  <a:schemeClr val="accent3"/>
                </a:solidFill>
              </a:rPr>
              <a:t>388</a:t>
            </a:r>
            <a:r>
              <a:rPr lang="en-US" dirty="0">
                <a:solidFill>
                  <a:schemeClr val="accent3"/>
                </a:solidFill>
              </a:rPr>
              <a:t>(15): 1353-1364.</a:t>
            </a:r>
          </a:p>
          <a:p>
            <a:pPr algn="ctr" eaLnBrk="0" hangingPunct="0"/>
            <a:r>
              <a:rPr lang="en-US" dirty="0">
                <a:solidFill>
                  <a:schemeClr val="accent3"/>
                </a:solidFill>
              </a:rPr>
              <a:t>	</a:t>
            </a:r>
            <a:endParaRPr lang="en-US" b="1" dirty="0">
              <a:solidFill>
                <a:schemeClr val="accent3"/>
              </a:solidFill>
            </a:endParaRPr>
          </a:p>
        </p:txBody>
      </p:sp>
    </p:spTree>
    <p:extLst>
      <p:ext uri="{BB962C8B-B14F-4D97-AF65-F5344CB8AC3E}">
        <p14:creationId xmlns:p14="http://schemas.microsoft.com/office/powerpoint/2010/main" val="2257744690"/>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7906" name="Rectangle 2"/>
          <p:cNvSpPr>
            <a:spLocks noGrp="1" noRot="1" noChangeArrowheads="1"/>
          </p:cNvSpPr>
          <p:nvPr>
            <p:ph type="title"/>
          </p:nvPr>
        </p:nvSpPr>
        <p:spPr>
          <a:xfrm>
            <a:off x="1602154" y="56665"/>
            <a:ext cx="9440984" cy="748323"/>
          </a:xfrm>
        </p:spPr>
        <p:txBody>
          <a:bodyPr>
            <a:noAutofit/>
          </a:bodyPr>
          <a:lstStyle/>
          <a:p>
            <a:pPr algn="ctr" eaLnBrk="1" hangingPunct="1">
              <a:defRPr/>
            </a:pPr>
            <a:r>
              <a:rPr lang="en-US" sz="3600" dirty="0" err="1"/>
              <a:t>Bempedoic</a:t>
            </a:r>
            <a:r>
              <a:rPr lang="en-US" sz="3600" dirty="0"/>
              <a:t> Acid (BA) Reduces CV Risk</a:t>
            </a:r>
          </a:p>
        </p:txBody>
      </p:sp>
      <p:sp>
        <p:nvSpPr>
          <p:cNvPr id="1787907" name="Rectangle 3"/>
          <p:cNvSpPr>
            <a:spLocks noGrp="1" noRot="1" noChangeArrowheads="1"/>
          </p:cNvSpPr>
          <p:nvPr>
            <p:ph idx="1"/>
          </p:nvPr>
        </p:nvSpPr>
        <p:spPr>
          <a:xfrm>
            <a:off x="1602154" y="1577788"/>
            <a:ext cx="9440984" cy="4346274"/>
          </a:xfrm>
        </p:spPr>
        <p:txBody>
          <a:bodyPr/>
          <a:lstStyle/>
          <a:p>
            <a:pPr marL="0" indent="0" algn="ctr">
              <a:buNone/>
              <a:defRPr/>
            </a:pPr>
            <a:r>
              <a:rPr lang="en-US" dirty="0"/>
              <a:t>Outcome was significantly lower (13%) with BA.</a:t>
            </a:r>
          </a:p>
          <a:p>
            <a:pPr marL="0" indent="0" algn="ctr">
              <a:buNone/>
              <a:defRPr/>
            </a:pPr>
            <a:r>
              <a:rPr lang="en-US" dirty="0"/>
              <a:t>RR-0.87 (95% CI, 0.79-0.96) p=0.004</a:t>
            </a:r>
          </a:p>
          <a:p>
            <a:pPr marL="0" indent="0" algn="ctr">
              <a:buNone/>
              <a:defRPr/>
            </a:pPr>
            <a:endParaRPr lang="en-US" dirty="0"/>
          </a:p>
          <a:p>
            <a:pPr marL="0" indent="0" algn="ctr">
              <a:buNone/>
              <a:defRPr/>
            </a:pPr>
            <a:r>
              <a:rPr lang="en-US" dirty="0"/>
              <a:t>The significance was driven by non-fatal MI &amp; revascularization.</a:t>
            </a:r>
          </a:p>
          <a:p>
            <a:pPr marL="0" indent="0" algn="ctr">
              <a:buNone/>
              <a:defRPr/>
            </a:pPr>
            <a:r>
              <a:rPr lang="en-US" dirty="0"/>
              <a:t>RR-0.77 (95% CI, 0.66-0.91) p=0.002</a:t>
            </a:r>
          </a:p>
          <a:p>
            <a:pPr marL="0" indent="0" algn="ctr">
              <a:buNone/>
              <a:defRPr/>
            </a:pPr>
            <a:r>
              <a:rPr lang="en-US" dirty="0"/>
              <a:t>RR-0.81 (95% CI, 0.72-0.92) p=0.001</a:t>
            </a:r>
          </a:p>
          <a:p>
            <a:pPr marL="0" indent="0" algn="ctr">
              <a:buNone/>
              <a:defRPr/>
            </a:pPr>
            <a:endParaRPr lang="en-US" dirty="0"/>
          </a:p>
        </p:txBody>
      </p:sp>
      <p:sp>
        <p:nvSpPr>
          <p:cNvPr id="57349" name="Text Box 4"/>
          <p:cNvSpPr txBox="1">
            <a:spLocks noChangeArrowheads="1"/>
          </p:cNvSpPr>
          <p:nvPr/>
        </p:nvSpPr>
        <p:spPr bwMode="auto">
          <a:xfrm>
            <a:off x="2086280" y="5884975"/>
            <a:ext cx="7761108" cy="923330"/>
          </a:xfrm>
          <a:prstGeom prst="rect">
            <a:avLst/>
          </a:prstGeom>
          <a:noFill/>
          <a:ln w="9525">
            <a:noFill/>
            <a:miter lim="800000"/>
            <a:headEnd/>
            <a:tailEnd/>
          </a:ln>
        </p:spPr>
        <p:txBody>
          <a:bodyPr wrap="square">
            <a:spAutoFit/>
          </a:bodyPr>
          <a:lstStyle/>
          <a:p>
            <a:pPr algn="ctr" eaLnBrk="0" hangingPunct="0"/>
            <a:r>
              <a:rPr lang="en-US" dirty="0">
                <a:solidFill>
                  <a:schemeClr val="accent3"/>
                </a:solidFill>
              </a:rPr>
              <a:t>	Nissen, S. E., et al. (2023). "</a:t>
            </a:r>
            <a:r>
              <a:rPr lang="en-US" dirty="0" err="1">
                <a:solidFill>
                  <a:schemeClr val="accent3"/>
                </a:solidFill>
              </a:rPr>
              <a:t>Bempedoic</a:t>
            </a:r>
            <a:r>
              <a:rPr lang="en-US" dirty="0">
                <a:solidFill>
                  <a:schemeClr val="accent3"/>
                </a:solidFill>
              </a:rPr>
              <a:t> Acid and Cardiovascular Outcomes in Statin-Intolerant Patients." </a:t>
            </a:r>
            <a:r>
              <a:rPr lang="en-US" u="sng" dirty="0">
                <a:solidFill>
                  <a:schemeClr val="accent3"/>
                </a:solidFill>
              </a:rPr>
              <a:t>N Engl J Med</a:t>
            </a:r>
            <a:r>
              <a:rPr lang="en-US" dirty="0">
                <a:solidFill>
                  <a:schemeClr val="accent3"/>
                </a:solidFill>
              </a:rPr>
              <a:t> </a:t>
            </a:r>
            <a:r>
              <a:rPr lang="en-US" b="1" dirty="0">
                <a:solidFill>
                  <a:schemeClr val="accent3"/>
                </a:solidFill>
              </a:rPr>
              <a:t>388</a:t>
            </a:r>
            <a:r>
              <a:rPr lang="en-US" dirty="0">
                <a:solidFill>
                  <a:schemeClr val="accent3"/>
                </a:solidFill>
              </a:rPr>
              <a:t>(15): 1353-1364.</a:t>
            </a:r>
          </a:p>
          <a:p>
            <a:pPr algn="ctr" eaLnBrk="0" hangingPunct="0"/>
            <a:r>
              <a:rPr lang="en-US" dirty="0">
                <a:solidFill>
                  <a:schemeClr val="accent3"/>
                </a:solidFill>
              </a:rPr>
              <a:t>	</a:t>
            </a:r>
            <a:endParaRPr lang="en-US" b="1" dirty="0">
              <a:solidFill>
                <a:schemeClr val="accent3"/>
              </a:solidFill>
            </a:endParaRPr>
          </a:p>
        </p:txBody>
      </p:sp>
    </p:spTree>
    <p:extLst>
      <p:ext uri="{BB962C8B-B14F-4D97-AF65-F5344CB8AC3E}">
        <p14:creationId xmlns:p14="http://schemas.microsoft.com/office/powerpoint/2010/main" val="1312064419"/>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7906" name="Rectangle 2"/>
          <p:cNvSpPr>
            <a:spLocks noGrp="1" noRot="1" noChangeArrowheads="1"/>
          </p:cNvSpPr>
          <p:nvPr>
            <p:ph type="title"/>
          </p:nvPr>
        </p:nvSpPr>
        <p:spPr>
          <a:xfrm>
            <a:off x="1602154" y="56665"/>
            <a:ext cx="9440984" cy="748323"/>
          </a:xfrm>
        </p:spPr>
        <p:txBody>
          <a:bodyPr>
            <a:noAutofit/>
          </a:bodyPr>
          <a:lstStyle/>
          <a:p>
            <a:pPr algn="ctr" eaLnBrk="1" hangingPunct="1">
              <a:defRPr/>
            </a:pPr>
            <a:r>
              <a:rPr lang="en-US" sz="3600" dirty="0" err="1"/>
              <a:t>Bempedoic</a:t>
            </a:r>
            <a:r>
              <a:rPr lang="en-US" sz="3600" dirty="0"/>
              <a:t> Acid (BA) Reduces CV Risk</a:t>
            </a:r>
          </a:p>
        </p:txBody>
      </p:sp>
      <p:sp>
        <p:nvSpPr>
          <p:cNvPr id="1787907" name="Rectangle 3"/>
          <p:cNvSpPr>
            <a:spLocks noGrp="1" noRot="1" noChangeArrowheads="1"/>
          </p:cNvSpPr>
          <p:nvPr>
            <p:ph idx="1"/>
          </p:nvPr>
        </p:nvSpPr>
        <p:spPr>
          <a:xfrm>
            <a:off x="1602154" y="1172308"/>
            <a:ext cx="9440984" cy="4751754"/>
          </a:xfrm>
        </p:spPr>
        <p:txBody>
          <a:bodyPr/>
          <a:lstStyle/>
          <a:p>
            <a:pPr marL="0" indent="0" algn="ctr">
              <a:buNone/>
              <a:defRPr/>
            </a:pPr>
            <a:r>
              <a:rPr lang="en-US" dirty="0"/>
              <a:t>Non-fatal stroke and CV death (fatal MI &amp; stroke)             were not reduced with BA.</a:t>
            </a:r>
          </a:p>
          <a:p>
            <a:pPr marL="0" indent="0" algn="ctr">
              <a:buNone/>
              <a:defRPr/>
            </a:pPr>
            <a:r>
              <a:rPr lang="en-US" dirty="0"/>
              <a:t>RR-0.85 (95% CI, 0.67-1.07) p=0.16</a:t>
            </a:r>
          </a:p>
          <a:p>
            <a:pPr marL="0" indent="0" algn="ctr">
              <a:buNone/>
              <a:defRPr/>
            </a:pPr>
            <a:r>
              <a:rPr lang="en-US" dirty="0"/>
              <a:t>RR-1.04 (95% CI, 0.88-1.24) </a:t>
            </a:r>
          </a:p>
          <a:p>
            <a:pPr marL="0" indent="0" algn="ctr">
              <a:buNone/>
              <a:defRPr/>
            </a:pPr>
            <a:endParaRPr lang="en-US" dirty="0"/>
          </a:p>
          <a:p>
            <a:pPr marL="0" indent="0" algn="ctr">
              <a:buNone/>
              <a:defRPr/>
            </a:pPr>
            <a:r>
              <a:rPr lang="en-US" dirty="0"/>
              <a:t>However, the results sorting strokes into hemorrhagic and non-hemorrhagic are interesting.</a:t>
            </a:r>
          </a:p>
        </p:txBody>
      </p:sp>
      <p:sp>
        <p:nvSpPr>
          <p:cNvPr id="57349" name="Text Box 4"/>
          <p:cNvSpPr txBox="1">
            <a:spLocks noChangeArrowheads="1"/>
          </p:cNvSpPr>
          <p:nvPr/>
        </p:nvSpPr>
        <p:spPr bwMode="auto">
          <a:xfrm>
            <a:off x="2086280" y="5884975"/>
            <a:ext cx="7761108" cy="923330"/>
          </a:xfrm>
          <a:prstGeom prst="rect">
            <a:avLst/>
          </a:prstGeom>
          <a:noFill/>
          <a:ln w="9525">
            <a:noFill/>
            <a:miter lim="800000"/>
            <a:headEnd/>
            <a:tailEnd/>
          </a:ln>
        </p:spPr>
        <p:txBody>
          <a:bodyPr wrap="square">
            <a:spAutoFit/>
          </a:bodyPr>
          <a:lstStyle/>
          <a:p>
            <a:pPr algn="ctr" eaLnBrk="0" hangingPunct="0"/>
            <a:r>
              <a:rPr lang="en-US" dirty="0">
                <a:solidFill>
                  <a:schemeClr val="accent3"/>
                </a:solidFill>
              </a:rPr>
              <a:t>	Nissen, S. E., et al. (2023). "</a:t>
            </a:r>
            <a:r>
              <a:rPr lang="en-US" dirty="0" err="1">
                <a:solidFill>
                  <a:schemeClr val="accent3"/>
                </a:solidFill>
              </a:rPr>
              <a:t>Bempedoic</a:t>
            </a:r>
            <a:r>
              <a:rPr lang="en-US" dirty="0">
                <a:solidFill>
                  <a:schemeClr val="accent3"/>
                </a:solidFill>
              </a:rPr>
              <a:t> Acid and Cardiovascular Outcomes in Statin-Intolerant Patients." </a:t>
            </a:r>
            <a:r>
              <a:rPr lang="en-US" u="sng" dirty="0">
                <a:solidFill>
                  <a:schemeClr val="accent3"/>
                </a:solidFill>
              </a:rPr>
              <a:t>N Engl J Med</a:t>
            </a:r>
            <a:r>
              <a:rPr lang="en-US" dirty="0">
                <a:solidFill>
                  <a:schemeClr val="accent3"/>
                </a:solidFill>
              </a:rPr>
              <a:t> </a:t>
            </a:r>
            <a:r>
              <a:rPr lang="en-US" b="1" dirty="0">
                <a:solidFill>
                  <a:schemeClr val="accent3"/>
                </a:solidFill>
              </a:rPr>
              <a:t>388</a:t>
            </a:r>
            <a:r>
              <a:rPr lang="en-US" dirty="0">
                <a:solidFill>
                  <a:schemeClr val="accent3"/>
                </a:solidFill>
              </a:rPr>
              <a:t>(15): 1353-1364.</a:t>
            </a:r>
          </a:p>
          <a:p>
            <a:pPr algn="ctr" eaLnBrk="0" hangingPunct="0"/>
            <a:r>
              <a:rPr lang="en-US" dirty="0">
                <a:solidFill>
                  <a:schemeClr val="accent3"/>
                </a:solidFill>
              </a:rPr>
              <a:t>	</a:t>
            </a:r>
            <a:endParaRPr lang="en-US" b="1" dirty="0">
              <a:solidFill>
                <a:schemeClr val="accent3"/>
              </a:solidFill>
            </a:endParaRPr>
          </a:p>
        </p:txBody>
      </p:sp>
    </p:spTree>
    <p:extLst>
      <p:ext uri="{BB962C8B-B14F-4D97-AF65-F5344CB8AC3E}">
        <p14:creationId xmlns:p14="http://schemas.microsoft.com/office/powerpoint/2010/main" val="510842415"/>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7906" name="Rectangle 2"/>
          <p:cNvSpPr>
            <a:spLocks noGrp="1" noRot="1" noChangeArrowheads="1"/>
          </p:cNvSpPr>
          <p:nvPr>
            <p:ph type="title"/>
          </p:nvPr>
        </p:nvSpPr>
        <p:spPr>
          <a:xfrm>
            <a:off x="1602154" y="56665"/>
            <a:ext cx="9440984" cy="748323"/>
          </a:xfrm>
        </p:spPr>
        <p:txBody>
          <a:bodyPr>
            <a:noAutofit/>
          </a:bodyPr>
          <a:lstStyle/>
          <a:p>
            <a:pPr algn="ctr" eaLnBrk="1" hangingPunct="1">
              <a:defRPr/>
            </a:pPr>
            <a:r>
              <a:rPr lang="en-US" sz="3600" dirty="0" err="1"/>
              <a:t>Bempedoic</a:t>
            </a:r>
            <a:r>
              <a:rPr lang="en-US" sz="3600" dirty="0"/>
              <a:t> Acid (BA) Reduces CV Risk</a:t>
            </a:r>
          </a:p>
        </p:txBody>
      </p:sp>
      <p:pic>
        <p:nvPicPr>
          <p:cNvPr id="3" name="Content Placeholder 2">
            <a:extLst>
              <a:ext uri="{FF2B5EF4-FFF2-40B4-BE49-F238E27FC236}">
                <a16:creationId xmlns:a16="http://schemas.microsoft.com/office/drawing/2014/main" id="{7F01441D-E050-1A62-11D3-65D7B8C278F5}"/>
              </a:ext>
            </a:extLst>
          </p:cNvPr>
          <p:cNvPicPr>
            <a:picLocks noGrp="1" noChangeAspect="1"/>
          </p:cNvPicPr>
          <p:nvPr>
            <p:ph idx="1"/>
          </p:nvPr>
        </p:nvPicPr>
        <p:blipFill>
          <a:blip r:embed="rId3"/>
          <a:stretch>
            <a:fillRect/>
          </a:stretch>
        </p:blipFill>
        <p:spPr>
          <a:xfrm>
            <a:off x="1411099" y="1242646"/>
            <a:ext cx="9631551" cy="3954585"/>
          </a:xfrm>
        </p:spPr>
      </p:pic>
      <p:sp>
        <p:nvSpPr>
          <p:cNvPr id="57349" name="Text Box 4"/>
          <p:cNvSpPr txBox="1">
            <a:spLocks noChangeArrowheads="1"/>
          </p:cNvSpPr>
          <p:nvPr/>
        </p:nvSpPr>
        <p:spPr bwMode="auto">
          <a:xfrm>
            <a:off x="2086280" y="5884975"/>
            <a:ext cx="7761108" cy="923330"/>
          </a:xfrm>
          <a:prstGeom prst="rect">
            <a:avLst/>
          </a:prstGeom>
          <a:noFill/>
          <a:ln w="9525">
            <a:noFill/>
            <a:miter lim="800000"/>
            <a:headEnd/>
            <a:tailEnd/>
          </a:ln>
        </p:spPr>
        <p:txBody>
          <a:bodyPr wrap="square">
            <a:spAutoFit/>
          </a:bodyPr>
          <a:lstStyle/>
          <a:p>
            <a:pPr algn="ctr" eaLnBrk="0" hangingPunct="0"/>
            <a:r>
              <a:rPr lang="en-US" dirty="0">
                <a:solidFill>
                  <a:schemeClr val="accent3"/>
                </a:solidFill>
              </a:rPr>
              <a:t>	Nissen, S. E., et al. (2023). "</a:t>
            </a:r>
            <a:r>
              <a:rPr lang="en-US" dirty="0" err="1">
                <a:solidFill>
                  <a:schemeClr val="accent3"/>
                </a:solidFill>
              </a:rPr>
              <a:t>Bempedoic</a:t>
            </a:r>
            <a:r>
              <a:rPr lang="en-US" dirty="0">
                <a:solidFill>
                  <a:schemeClr val="accent3"/>
                </a:solidFill>
              </a:rPr>
              <a:t> Acid and Cardiovascular Outcomes in Statin-Intolerant Patients." </a:t>
            </a:r>
            <a:r>
              <a:rPr lang="en-US" u="sng" dirty="0">
                <a:solidFill>
                  <a:schemeClr val="accent3"/>
                </a:solidFill>
              </a:rPr>
              <a:t>N Engl J Med</a:t>
            </a:r>
            <a:r>
              <a:rPr lang="en-US" dirty="0">
                <a:solidFill>
                  <a:schemeClr val="accent3"/>
                </a:solidFill>
              </a:rPr>
              <a:t> </a:t>
            </a:r>
            <a:r>
              <a:rPr lang="en-US" b="1" dirty="0">
                <a:solidFill>
                  <a:schemeClr val="accent3"/>
                </a:solidFill>
              </a:rPr>
              <a:t>388</a:t>
            </a:r>
            <a:r>
              <a:rPr lang="en-US" dirty="0">
                <a:solidFill>
                  <a:schemeClr val="accent3"/>
                </a:solidFill>
              </a:rPr>
              <a:t>(15): 1353-1364.</a:t>
            </a:r>
          </a:p>
          <a:p>
            <a:pPr algn="ctr" eaLnBrk="0" hangingPunct="0"/>
            <a:r>
              <a:rPr lang="en-US" dirty="0">
                <a:solidFill>
                  <a:schemeClr val="accent3"/>
                </a:solidFill>
              </a:rPr>
              <a:t>	</a:t>
            </a:r>
            <a:endParaRPr lang="en-US" b="1" dirty="0">
              <a:solidFill>
                <a:schemeClr val="accent3"/>
              </a:solidFill>
            </a:endParaRPr>
          </a:p>
        </p:txBody>
      </p:sp>
      <p:sp>
        <p:nvSpPr>
          <p:cNvPr id="4" name="TextBox 3">
            <a:extLst>
              <a:ext uri="{FF2B5EF4-FFF2-40B4-BE49-F238E27FC236}">
                <a16:creationId xmlns:a16="http://schemas.microsoft.com/office/drawing/2014/main" id="{28ED7F88-F4EC-0217-73FB-C663970C07CD}"/>
              </a:ext>
            </a:extLst>
          </p:cNvPr>
          <p:cNvSpPr txBox="1"/>
          <p:nvPr/>
        </p:nvSpPr>
        <p:spPr>
          <a:xfrm>
            <a:off x="2821355" y="5080000"/>
            <a:ext cx="6184706" cy="646331"/>
          </a:xfrm>
          <a:prstGeom prst="rect">
            <a:avLst/>
          </a:prstGeom>
          <a:noFill/>
        </p:spPr>
        <p:txBody>
          <a:bodyPr wrap="none" rtlCol="0">
            <a:spAutoFit/>
          </a:bodyPr>
          <a:lstStyle/>
          <a:p>
            <a:r>
              <a:rPr lang="en-US" sz="3600" dirty="0">
                <a:solidFill>
                  <a:srgbClr val="00B050"/>
                </a:solidFill>
              </a:rPr>
              <a:t>*</a:t>
            </a:r>
            <a:r>
              <a:rPr lang="en-US" dirty="0"/>
              <a:t> Significant benefit with BA; </a:t>
            </a:r>
            <a:r>
              <a:rPr lang="en-US" sz="3200" dirty="0">
                <a:solidFill>
                  <a:srgbClr val="FF0000"/>
                </a:solidFill>
              </a:rPr>
              <a:t>*</a:t>
            </a:r>
            <a:r>
              <a:rPr lang="en-US" dirty="0"/>
              <a:t> ? significant harm from BA</a:t>
            </a:r>
          </a:p>
        </p:txBody>
      </p:sp>
      <p:sp>
        <p:nvSpPr>
          <p:cNvPr id="7" name="TextBox 6">
            <a:extLst>
              <a:ext uri="{FF2B5EF4-FFF2-40B4-BE49-F238E27FC236}">
                <a16:creationId xmlns:a16="http://schemas.microsoft.com/office/drawing/2014/main" id="{9674DE28-B42C-AD87-476B-A63E4F3393A2}"/>
              </a:ext>
            </a:extLst>
          </p:cNvPr>
          <p:cNvSpPr txBox="1"/>
          <p:nvPr/>
        </p:nvSpPr>
        <p:spPr>
          <a:xfrm>
            <a:off x="2477478" y="2438403"/>
            <a:ext cx="380232" cy="646331"/>
          </a:xfrm>
          <a:prstGeom prst="rect">
            <a:avLst/>
          </a:prstGeom>
          <a:noFill/>
        </p:spPr>
        <p:txBody>
          <a:bodyPr wrap="none" rtlCol="0">
            <a:spAutoFit/>
          </a:bodyPr>
          <a:lstStyle/>
          <a:p>
            <a:r>
              <a:rPr lang="en-US" sz="3600" dirty="0">
                <a:solidFill>
                  <a:srgbClr val="00B050"/>
                </a:solidFill>
              </a:rPr>
              <a:t>*</a:t>
            </a:r>
          </a:p>
        </p:txBody>
      </p:sp>
      <p:sp>
        <p:nvSpPr>
          <p:cNvPr id="8" name="TextBox 7">
            <a:extLst>
              <a:ext uri="{FF2B5EF4-FFF2-40B4-BE49-F238E27FC236}">
                <a16:creationId xmlns:a16="http://schemas.microsoft.com/office/drawing/2014/main" id="{FB5F6F70-ABF6-9FD6-C2C1-1A067B54C74C}"/>
              </a:ext>
            </a:extLst>
          </p:cNvPr>
          <p:cNvSpPr txBox="1"/>
          <p:nvPr/>
        </p:nvSpPr>
        <p:spPr>
          <a:xfrm>
            <a:off x="4521199" y="4146059"/>
            <a:ext cx="380232" cy="646331"/>
          </a:xfrm>
          <a:prstGeom prst="rect">
            <a:avLst/>
          </a:prstGeom>
          <a:noFill/>
        </p:spPr>
        <p:txBody>
          <a:bodyPr wrap="none" rtlCol="0">
            <a:spAutoFit/>
          </a:bodyPr>
          <a:lstStyle/>
          <a:p>
            <a:r>
              <a:rPr lang="en-US" sz="3600" dirty="0">
                <a:solidFill>
                  <a:srgbClr val="00B050"/>
                </a:solidFill>
              </a:rPr>
              <a:t>*</a:t>
            </a:r>
          </a:p>
        </p:txBody>
      </p:sp>
      <p:sp>
        <p:nvSpPr>
          <p:cNvPr id="9" name="TextBox 8">
            <a:extLst>
              <a:ext uri="{FF2B5EF4-FFF2-40B4-BE49-F238E27FC236}">
                <a16:creationId xmlns:a16="http://schemas.microsoft.com/office/drawing/2014/main" id="{FDCC43AC-7885-741A-82CD-52B83430B83B}"/>
              </a:ext>
            </a:extLst>
          </p:cNvPr>
          <p:cNvSpPr txBox="1"/>
          <p:nvPr/>
        </p:nvSpPr>
        <p:spPr>
          <a:xfrm>
            <a:off x="4513384" y="4556373"/>
            <a:ext cx="380232" cy="646331"/>
          </a:xfrm>
          <a:prstGeom prst="rect">
            <a:avLst/>
          </a:prstGeom>
          <a:noFill/>
        </p:spPr>
        <p:txBody>
          <a:bodyPr wrap="none" rtlCol="0">
            <a:spAutoFit/>
          </a:bodyPr>
          <a:lstStyle/>
          <a:p>
            <a:r>
              <a:rPr lang="en-US" sz="3600" dirty="0">
                <a:solidFill>
                  <a:srgbClr val="FF0000"/>
                </a:solidFill>
              </a:rPr>
              <a:t>*</a:t>
            </a:r>
          </a:p>
        </p:txBody>
      </p:sp>
      <p:sp>
        <p:nvSpPr>
          <p:cNvPr id="10" name="TextBox 9">
            <a:extLst>
              <a:ext uri="{FF2B5EF4-FFF2-40B4-BE49-F238E27FC236}">
                <a16:creationId xmlns:a16="http://schemas.microsoft.com/office/drawing/2014/main" id="{1B9587BE-8143-5128-A50A-33DAB3A126D9}"/>
              </a:ext>
            </a:extLst>
          </p:cNvPr>
          <p:cNvSpPr txBox="1"/>
          <p:nvPr/>
        </p:nvSpPr>
        <p:spPr>
          <a:xfrm>
            <a:off x="9172207" y="4564188"/>
            <a:ext cx="1456716" cy="455301"/>
          </a:xfrm>
          <a:prstGeom prst="rect">
            <a:avLst/>
          </a:prstGeom>
          <a:solidFill>
            <a:srgbClr val="FFFF00">
              <a:alpha val="31000"/>
            </a:srgbClr>
          </a:solidFill>
        </p:spPr>
        <p:txBody>
          <a:bodyPr wrap="square" rtlCol="0">
            <a:spAutoFit/>
          </a:bodyPr>
          <a:lstStyle/>
          <a:p>
            <a:endParaRPr lang="en-US" dirty="0"/>
          </a:p>
        </p:txBody>
      </p:sp>
    </p:spTree>
    <p:extLst>
      <p:ext uri="{BB962C8B-B14F-4D97-AF65-F5344CB8AC3E}">
        <p14:creationId xmlns:p14="http://schemas.microsoft.com/office/powerpoint/2010/main" val="730784447"/>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7906" name="Rectangle 2"/>
          <p:cNvSpPr>
            <a:spLocks noGrp="1" noRot="1" noChangeArrowheads="1"/>
          </p:cNvSpPr>
          <p:nvPr>
            <p:ph type="title"/>
          </p:nvPr>
        </p:nvSpPr>
        <p:spPr>
          <a:xfrm>
            <a:off x="953477" y="56665"/>
            <a:ext cx="10761785" cy="748323"/>
          </a:xfrm>
        </p:spPr>
        <p:txBody>
          <a:bodyPr>
            <a:noAutofit/>
          </a:bodyPr>
          <a:lstStyle/>
          <a:p>
            <a:pPr algn="ctr" eaLnBrk="1" hangingPunct="1">
              <a:defRPr/>
            </a:pPr>
            <a:r>
              <a:rPr lang="en-US" sz="3600" dirty="0" err="1"/>
              <a:t>Bempedoic</a:t>
            </a:r>
            <a:r>
              <a:rPr lang="en-US" sz="3600" dirty="0"/>
              <a:t> Acid (BA) Reduced LDL-C &amp; </a:t>
            </a:r>
            <a:r>
              <a:rPr lang="en-US" sz="3600" dirty="0" err="1"/>
              <a:t>hs</a:t>
            </a:r>
            <a:r>
              <a:rPr lang="en-US" sz="3600" dirty="0"/>
              <a:t>-CRP</a:t>
            </a:r>
          </a:p>
        </p:txBody>
      </p:sp>
      <p:sp>
        <p:nvSpPr>
          <p:cNvPr id="57349" name="Text Box 4"/>
          <p:cNvSpPr txBox="1">
            <a:spLocks noChangeArrowheads="1"/>
          </p:cNvSpPr>
          <p:nvPr/>
        </p:nvSpPr>
        <p:spPr bwMode="auto">
          <a:xfrm>
            <a:off x="2086280" y="5884975"/>
            <a:ext cx="7761108" cy="923330"/>
          </a:xfrm>
          <a:prstGeom prst="rect">
            <a:avLst/>
          </a:prstGeom>
          <a:noFill/>
          <a:ln w="9525">
            <a:noFill/>
            <a:miter lim="800000"/>
            <a:headEnd/>
            <a:tailEnd/>
          </a:ln>
        </p:spPr>
        <p:txBody>
          <a:bodyPr wrap="square">
            <a:spAutoFit/>
          </a:bodyPr>
          <a:lstStyle/>
          <a:p>
            <a:pPr algn="ctr" eaLnBrk="0" hangingPunct="0"/>
            <a:r>
              <a:rPr lang="en-US" dirty="0">
                <a:solidFill>
                  <a:schemeClr val="accent3"/>
                </a:solidFill>
              </a:rPr>
              <a:t>	Nissen, S. E., et al. (2023). "</a:t>
            </a:r>
            <a:r>
              <a:rPr lang="en-US" dirty="0" err="1">
                <a:solidFill>
                  <a:schemeClr val="accent3"/>
                </a:solidFill>
              </a:rPr>
              <a:t>Bempedoic</a:t>
            </a:r>
            <a:r>
              <a:rPr lang="en-US" dirty="0">
                <a:solidFill>
                  <a:schemeClr val="accent3"/>
                </a:solidFill>
              </a:rPr>
              <a:t> Acid and Cardiovascular Outcomes in Statin-Intolerant Patients." </a:t>
            </a:r>
            <a:r>
              <a:rPr lang="en-US" u="sng" dirty="0">
                <a:solidFill>
                  <a:schemeClr val="accent3"/>
                </a:solidFill>
              </a:rPr>
              <a:t>N Engl J Med</a:t>
            </a:r>
            <a:r>
              <a:rPr lang="en-US" dirty="0">
                <a:solidFill>
                  <a:schemeClr val="accent3"/>
                </a:solidFill>
              </a:rPr>
              <a:t> </a:t>
            </a:r>
            <a:r>
              <a:rPr lang="en-US" b="1" dirty="0">
                <a:solidFill>
                  <a:schemeClr val="accent3"/>
                </a:solidFill>
              </a:rPr>
              <a:t>388</a:t>
            </a:r>
            <a:r>
              <a:rPr lang="en-US" dirty="0">
                <a:solidFill>
                  <a:schemeClr val="accent3"/>
                </a:solidFill>
              </a:rPr>
              <a:t>(15): 1353-1364.</a:t>
            </a:r>
          </a:p>
          <a:p>
            <a:pPr algn="ctr" eaLnBrk="0" hangingPunct="0"/>
            <a:r>
              <a:rPr lang="en-US" dirty="0">
                <a:solidFill>
                  <a:schemeClr val="accent3"/>
                </a:solidFill>
              </a:rPr>
              <a:t>	</a:t>
            </a:r>
            <a:endParaRPr lang="en-US" b="1" dirty="0">
              <a:solidFill>
                <a:schemeClr val="accent3"/>
              </a:solidFill>
            </a:endParaRPr>
          </a:p>
        </p:txBody>
      </p:sp>
      <p:pic>
        <p:nvPicPr>
          <p:cNvPr id="7" name="Content Placeholder 6" descr="A picture containing text, screenshot, diagram, line&#10;&#10;Description automatically generated">
            <a:extLst>
              <a:ext uri="{FF2B5EF4-FFF2-40B4-BE49-F238E27FC236}">
                <a16:creationId xmlns:a16="http://schemas.microsoft.com/office/drawing/2014/main" id="{B1FD419C-B58B-2155-0942-BF229A6306A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71700" y="804988"/>
            <a:ext cx="5784978" cy="4905347"/>
          </a:xfrm>
        </p:spPr>
      </p:pic>
      <p:sp>
        <p:nvSpPr>
          <p:cNvPr id="8" name="TextBox 7">
            <a:extLst>
              <a:ext uri="{FF2B5EF4-FFF2-40B4-BE49-F238E27FC236}">
                <a16:creationId xmlns:a16="http://schemas.microsoft.com/office/drawing/2014/main" id="{5094CFE0-F172-E5B0-9142-5ED023E6B5B6}"/>
              </a:ext>
            </a:extLst>
          </p:cNvPr>
          <p:cNvSpPr txBox="1"/>
          <p:nvPr/>
        </p:nvSpPr>
        <p:spPr>
          <a:xfrm>
            <a:off x="7642093" y="1138093"/>
            <a:ext cx="4307633" cy="1938992"/>
          </a:xfrm>
          <a:prstGeom prst="rect">
            <a:avLst/>
          </a:prstGeom>
          <a:noFill/>
        </p:spPr>
        <p:txBody>
          <a:bodyPr wrap="square" rtlCol="0">
            <a:spAutoFit/>
          </a:bodyPr>
          <a:lstStyle/>
          <a:p>
            <a:pPr algn="ctr"/>
            <a:r>
              <a:rPr lang="en-US" sz="2000" dirty="0"/>
              <a:t>Mean LDL-C was 139 mg/dL</a:t>
            </a:r>
          </a:p>
          <a:p>
            <a:pPr algn="ctr"/>
            <a:r>
              <a:rPr lang="en-US" sz="2000" dirty="0"/>
              <a:t>P lowered to 124 mg/dL</a:t>
            </a:r>
          </a:p>
          <a:p>
            <a:pPr algn="ctr"/>
            <a:r>
              <a:rPr lang="en-US" sz="2000" dirty="0"/>
              <a:t>BA lowered to 103 mg/dL</a:t>
            </a:r>
          </a:p>
          <a:p>
            <a:pPr algn="ctr"/>
            <a:r>
              <a:rPr lang="en-US" sz="2000" dirty="0"/>
              <a:t>= BA lowered LDL-C 21 mg/dL   more than P</a:t>
            </a:r>
          </a:p>
          <a:p>
            <a:pPr algn="ctr"/>
            <a:r>
              <a:rPr lang="en-US" sz="2000" dirty="0"/>
              <a:t>(~15%)</a:t>
            </a:r>
          </a:p>
        </p:txBody>
      </p:sp>
      <p:sp>
        <p:nvSpPr>
          <p:cNvPr id="9" name="TextBox 8">
            <a:extLst>
              <a:ext uri="{FF2B5EF4-FFF2-40B4-BE49-F238E27FC236}">
                <a16:creationId xmlns:a16="http://schemas.microsoft.com/office/drawing/2014/main" id="{6C0F7F4F-6000-BE21-62F7-69AD98FF53DF}"/>
              </a:ext>
            </a:extLst>
          </p:cNvPr>
          <p:cNvSpPr txBox="1"/>
          <p:nvPr/>
        </p:nvSpPr>
        <p:spPr>
          <a:xfrm>
            <a:off x="7831015" y="3571631"/>
            <a:ext cx="3884247" cy="2215991"/>
          </a:xfrm>
          <a:prstGeom prst="rect">
            <a:avLst/>
          </a:prstGeom>
          <a:noFill/>
        </p:spPr>
        <p:txBody>
          <a:bodyPr wrap="square" rtlCol="0">
            <a:spAutoFit/>
          </a:bodyPr>
          <a:lstStyle/>
          <a:p>
            <a:pPr algn="ctr"/>
            <a:r>
              <a:rPr lang="en-US" sz="2000" dirty="0"/>
              <a:t>Mean </a:t>
            </a:r>
            <a:r>
              <a:rPr lang="en-US" sz="2000" dirty="0" err="1"/>
              <a:t>hs</a:t>
            </a:r>
            <a:r>
              <a:rPr lang="en-US" sz="2000" dirty="0"/>
              <a:t>-CRP was 2.3 mg/L</a:t>
            </a:r>
          </a:p>
          <a:p>
            <a:pPr algn="ctr"/>
            <a:r>
              <a:rPr lang="en-US" sz="2000" dirty="0"/>
              <a:t>P lowered to 2.2 mg/L</a:t>
            </a:r>
          </a:p>
          <a:p>
            <a:pPr algn="ctr"/>
            <a:r>
              <a:rPr lang="en-US" sz="2000" dirty="0"/>
              <a:t>BA lowered to 1.9 mg/L (17%)</a:t>
            </a:r>
          </a:p>
          <a:p>
            <a:pPr algn="ctr"/>
            <a:r>
              <a:rPr lang="en-US" sz="2000" dirty="0"/>
              <a:t>=BA lowered </a:t>
            </a:r>
            <a:r>
              <a:rPr lang="en-US" sz="2000" dirty="0" err="1"/>
              <a:t>hs</a:t>
            </a:r>
            <a:r>
              <a:rPr lang="en-US" sz="2000" dirty="0"/>
              <a:t>-CRP ~ 0.3 mg/L</a:t>
            </a:r>
          </a:p>
          <a:p>
            <a:pPr algn="ctr"/>
            <a:r>
              <a:rPr lang="en-US" sz="2000" dirty="0"/>
              <a:t>more than P</a:t>
            </a:r>
          </a:p>
          <a:p>
            <a:pPr algn="ctr"/>
            <a:r>
              <a:rPr lang="en-US" sz="2000" dirty="0"/>
              <a:t>(~13%)</a:t>
            </a:r>
          </a:p>
          <a:p>
            <a:endParaRPr lang="en-US" dirty="0"/>
          </a:p>
        </p:txBody>
      </p:sp>
    </p:spTree>
    <p:extLst>
      <p:ext uri="{BB962C8B-B14F-4D97-AF65-F5344CB8AC3E}">
        <p14:creationId xmlns:p14="http://schemas.microsoft.com/office/powerpoint/2010/main" val="3414992834"/>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7906" name="Rectangle 2"/>
          <p:cNvSpPr>
            <a:spLocks noGrp="1" noRot="1" noChangeArrowheads="1"/>
          </p:cNvSpPr>
          <p:nvPr>
            <p:ph type="title"/>
          </p:nvPr>
        </p:nvSpPr>
        <p:spPr>
          <a:xfrm>
            <a:off x="1602154" y="56665"/>
            <a:ext cx="9440984" cy="748323"/>
          </a:xfrm>
        </p:spPr>
        <p:txBody>
          <a:bodyPr>
            <a:noAutofit/>
          </a:bodyPr>
          <a:lstStyle/>
          <a:p>
            <a:pPr algn="ctr" eaLnBrk="1" hangingPunct="1">
              <a:defRPr/>
            </a:pPr>
            <a:r>
              <a:rPr lang="en-US" sz="3600" dirty="0" err="1"/>
              <a:t>Bempedoic</a:t>
            </a:r>
            <a:r>
              <a:rPr lang="en-US" sz="3600" dirty="0"/>
              <a:t> Acid (BA) Adverse Reactions</a:t>
            </a:r>
          </a:p>
        </p:txBody>
      </p:sp>
      <p:sp>
        <p:nvSpPr>
          <p:cNvPr id="1787907" name="Rectangle 3"/>
          <p:cNvSpPr>
            <a:spLocks noGrp="1" noRot="1" noChangeArrowheads="1"/>
          </p:cNvSpPr>
          <p:nvPr>
            <p:ph idx="1"/>
          </p:nvPr>
        </p:nvSpPr>
        <p:spPr>
          <a:xfrm>
            <a:off x="1602154" y="1508369"/>
            <a:ext cx="9440984" cy="4415693"/>
          </a:xfrm>
        </p:spPr>
        <p:txBody>
          <a:bodyPr/>
          <a:lstStyle/>
          <a:p>
            <a:pPr marL="0" indent="0" algn="ctr">
              <a:buNone/>
              <a:defRPr/>
            </a:pPr>
            <a:r>
              <a:rPr lang="en-US" dirty="0"/>
              <a:t>Myalgia occurred in 5.6% BA pts &amp; 6.8% placebo.</a:t>
            </a:r>
          </a:p>
          <a:p>
            <a:pPr marL="0" indent="0" algn="ctr">
              <a:buNone/>
              <a:defRPr/>
            </a:pPr>
            <a:endParaRPr lang="en-US" dirty="0"/>
          </a:p>
          <a:p>
            <a:pPr marL="0" indent="0" algn="ctr">
              <a:buNone/>
              <a:defRPr/>
            </a:pPr>
            <a:r>
              <a:rPr lang="en-US" dirty="0"/>
              <a:t>Hyperuricemia occurred in 10.9% BA </a:t>
            </a:r>
            <a:r>
              <a:rPr lang="en-US" dirty="0" err="1"/>
              <a:t>pta</a:t>
            </a:r>
            <a:r>
              <a:rPr lang="en-US" dirty="0"/>
              <a:t> &amp; 5.6% placebo.</a:t>
            </a:r>
          </a:p>
          <a:p>
            <a:pPr marL="0" indent="0" algn="ctr">
              <a:buNone/>
              <a:defRPr/>
            </a:pPr>
            <a:endParaRPr lang="en-US" dirty="0"/>
          </a:p>
          <a:p>
            <a:pPr marL="0" indent="0" algn="ctr">
              <a:buNone/>
              <a:defRPr/>
            </a:pPr>
            <a:r>
              <a:rPr lang="en-US" dirty="0"/>
              <a:t>Cholelithiasis occurred in 2.2% BA &amp; 1.2% placebo.</a:t>
            </a:r>
          </a:p>
          <a:p>
            <a:pPr marL="0" indent="0" algn="ctr">
              <a:buNone/>
              <a:defRPr/>
            </a:pPr>
            <a:endParaRPr lang="en-US" dirty="0"/>
          </a:p>
          <a:p>
            <a:pPr marL="0" indent="0" algn="ctr">
              <a:buNone/>
              <a:defRPr/>
            </a:pPr>
            <a:r>
              <a:rPr lang="en-US" dirty="0"/>
              <a:t>Hepatic enzyme elevation &gt;3X ULN occurred more in BA.</a:t>
            </a:r>
          </a:p>
        </p:txBody>
      </p:sp>
      <p:sp>
        <p:nvSpPr>
          <p:cNvPr id="57349" name="Text Box 4"/>
          <p:cNvSpPr txBox="1">
            <a:spLocks noChangeArrowheads="1"/>
          </p:cNvSpPr>
          <p:nvPr/>
        </p:nvSpPr>
        <p:spPr bwMode="auto">
          <a:xfrm>
            <a:off x="2086280" y="5884975"/>
            <a:ext cx="7761108" cy="923330"/>
          </a:xfrm>
          <a:prstGeom prst="rect">
            <a:avLst/>
          </a:prstGeom>
          <a:noFill/>
          <a:ln w="9525">
            <a:noFill/>
            <a:miter lim="800000"/>
            <a:headEnd/>
            <a:tailEnd/>
          </a:ln>
        </p:spPr>
        <p:txBody>
          <a:bodyPr wrap="square">
            <a:spAutoFit/>
          </a:bodyPr>
          <a:lstStyle/>
          <a:p>
            <a:pPr algn="ctr" eaLnBrk="0" hangingPunct="0"/>
            <a:r>
              <a:rPr lang="en-US" dirty="0">
                <a:solidFill>
                  <a:schemeClr val="accent3"/>
                </a:solidFill>
              </a:rPr>
              <a:t>	Nissen, S. E., et al. (2023). "</a:t>
            </a:r>
            <a:r>
              <a:rPr lang="en-US" dirty="0" err="1">
                <a:solidFill>
                  <a:schemeClr val="accent3"/>
                </a:solidFill>
              </a:rPr>
              <a:t>Bempedoic</a:t>
            </a:r>
            <a:r>
              <a:rPr lang="en-US" dirty="0">
                <a:solidFill>
                  <a:schemeClr val="accent3"/>
                </a:solidFill>
              </a:rPr>
              <a:t> Acid and Cardiovascular Outcomes in Statin-Intolerant Patients." </a:t>
            </a:r>
            <a:r>
              <a:rPr lang="en-US" u="sng" dirty="0">
                <a:solidFill>
                  <a:schemeClr val="accent3"/>
                </a:solidFill>
              </a:rPr>
              <a:t>N Engl J Med</a:t>
            </a:r>
            <a:r>
              <a:rPr lang="en-US" dirty="0">
                <a:solidFill>
                  <a:schemeClr val="accent3"/>
                </a:solidFill>
              </a:rPr>
              <a:t> </a:t>
            </a:r>
            <a:r>
              <a:rPr lang="en-US" b="1" dirty="0">
                <a:solidFill>
                  <a:schemeClr val="accent3"/>
                </a:solidFill>
              </a:rPr>
              <a:t>388</a:t>
            </a:r>
            <a:r>
              <a:rPr lang="en-US" dirty="0">
                <a:solidFill>
                  <a:schemeClr val="accent3"/>
                </a:solidFill>
              </a:rPr>
              <a:t>(15): 1353-1364.</a:t>
            </a:r>
          </a:p>
          <a:p>
            <a:pPr algn="ctr" eaLnBrk="0" hangingPunct="0"/>
            <a:r>
              <a:rPr lang="en-US" dirty="0">
                <a:solidFill>
                  <a:schemeClr val="accent3"/>
                </a:solidFill>
              </a:rPr>
              <a:t>	</a:t>
            </a:r>
            <a:endParaRPr lang="en-US" b="1" dirty="0">
              <a:solidFill>
                <a:schemeClr val="accent3"/>
              </a:solidFill>
            </a:endParaRPr>
          </a:p>
        </p:txBody>
      </p:sp>
    </p:spTree>
    <p:extLst>
      <p:ext uri="{BB962C8B-B14F-4D97-AF65-F5344CB8AC3E}">
        <p14:creationId xmlns:p14="http://schemas.microsoft.com/office/powerpoint/2010/main" val="2476578397"/>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7906" name="Rectangle 2"/>
          <p:cNvSpPr>
            <a:spLocks noGrp="1" noRot="1" noChangeArrowheads="1"/>
          </p:cNvSpPr>
          <p:nvPr>
            <p:ph type="title"/>
          </p:nvPr>
        </p:nvSpPr>
        <p:spPr>
          <a:xfrm>
            <a:off x="1602154" y="56665"/>
            <a:ext cx="9440984" cy="748323"/>
          </a:xfrm>
        </p:spPr>
        <p:txBody>
          <a:bodyPr>
            <a:noAutofit/>
          </a:bodyPr>
          <a:lstStyle/>
          <a:p>
            <a:pPr algn="ctr" eaLnBrk="1" hangingPunct="1">
              <a:defRPr/>
            </a:pPr>
            <a:r>
              <a:rPr lang="en-US" sz="3600" dirty="0" err="1"/>
              <a:t>Bempedoic</a:t>
            </a:r>
            <a:r>
              <a:rPr lang="en-US" sz="3600" dirty="0"/>
              <a:t> Acid (BA) Adverse Reactions</a:t>
            </a:r>
          </a:p>
        </p:txBody>
      </p:sp>
      <p:sp>
        <p:nvSpPr>
          <p:cNvPr id="1787907" name="Rectangle 3"/>
          <p:cNvSpPr>
            <a:spLocks noGrp="1" noRot="1" noChangeArrowheads="1"/>
          </p:cNvSpPr>
          <p:nvPr>
            <p:ph idx="1"/>
          </p:nvPr>
        </p:nvSpPr>
        <p:spPr>
          <a:xfrm>
            <a:off x="1602154" y="1875692"/>
            <a:ext cx="9440984" cy="4048370"/>
          </a:xfrm>
        </p:spPr>
        <p:txBody>
          <a:bodyPr/>
          <a:lstStyle/>
          <a:p>
            <a:pPr marL="0" indent="0" algn="ctr">
              <a:buNone/>
              <a:defRPr/>
            </a:pPr>
            <a:r>
              <a:rPr lang="en-US" dirty="0"/>
              <a:t>The absolute difference in composite primary outcome was 1.6% lower with BA.</a:t>
            </a:r>
          </a:p>
          <a:p>
            <a:pPr marL="0" indent="0" algn="ctr">
              <a:buNone/>
              <a:defRPr/>
            </a:pPr>
            <a:endParaRPr lang="en-US" dirty="0"/>
          </a:p>
          <a:p>
            <a:pPr marL="0" indent="0" algn="ctr">
              <a:buNone/>
              <a:defRPr/>
            </a:pPr>
            <a:r>
              <a:rPr lang="en-US" dirty="0"/>
              <a:t>In statin intolerant pts, BA lowers MACE risk.</a:t>
            </a:r>
          </a:p>
          <a:p>
            <a:pPr marL="0" indent="0" algn="ctr">
              <a:buNone/>
              <a:defRPr/>
            </a:pPr>
            <a:endParaRPr lang="en-US" dirty="0"/>
          </a:p>
          <a:p>
            <a:pPr marL="0" indent="0" algn="ctr">
              <a:buNone/>
              <a:defRPr/>
            </a:pPr>
            <a:endParaRPr lang="en-US" dirty="0"/>
          </a:p>
        </p:txBody>
      </p:sp>
      <p:sp>
        <p:nvSpPr>
          <p:cNvPr id="57349" name="Text Box 4"/>
          <p:cNvSpPr txBox="1">
            <a:spLocks noChangeArrowheads="1"/>
          </p:cNvSpPr>
          <p:nvPr/>
        </p:nvSpPr>
        <p:spPr bwMode="auto">
          <a:xfrm>
            <a:off x="2086280" y="5884975"/>
            <a:ext cx="7761108" cy="923330"/>
          </a:xfrm>
          <a:prstGeom prst="rect">
            <a:avLst/>
          </a:prstGeom>
          <a:noFill/>
          <a:ln w="9525">
            <a:noFill/>
            <a:miter lim="800000"/>
            <a:headEnd/>
            <a:tailEnd/>
          </a:ln>
        </p:spPr>
        <p:txBody>
          <a:bodyPr wrap="square">
            <a:spAutoFit/>
          </a:bodyPr>
          <a:lstStyle/>
          <a:p>
            <a:pPr algn="ctr" eaLnBrk="0" hangingPunct="0"/>
            <a:r>
              <a:rPr lang="en-US" dirty="0">
                <a:solidFill>
                  <a:schemeClr val="accent3"/>
                </a:solidFill>
              </a:rPr>
              <a:t>	Nissen, S. E., et al. (2023). "</a:t>
            </a:r>
            <a:r>
              <a:rPr lang="en-US" dirty="0" err="1">
                <a:solidFill>
                  <a:schemeClr val="accent3"/>
                </a:solidFill>
              </a:rPr>
              <a:t>Bempedoic</a:t>
            </a:r>
            <a:r>
              <a:rPr lang="en-US" dirty="0">
                <a:solidFill>
                  <a:schemeClr val="accent3"/>
                </a:solidFill>
              </a:rPr>
              <a:t> Acid and Cardiovascular Outcomes in Statin-Intolerant Patients." </a:t>
            </a:r>
            <a:r>
              <a:rPr lang="en-US" u="sng" dirty="0">
                <a:solidFill>
                  <a:schemeClr val="accent3"/>
                </a:solidFill>
              </a:rPr>
              <a:t>N Engl J Med</a:t>
            </a:r>
            <a:r>
              <a:rPr lang="en-US" dirty="0">
                <a:solidFill>
                  <a:schemeClr val="accent3"/>
                </a:solidFill>
              </a:rPr>
              <a:t> </a:t>
            </a:r>
            <a:r>
              <a:rPr lang="en-US" b="1" dirty="0">
                <a:solidFill>
                  <a:schemeClr val="accent3"/>
                </a:solidFill>
              </a:rPr>
              <a:t>388</a:t>
            </a:r>
            <a:r>
              <a:rPr lang="en-US" dirty="0">
                <a:solidFill>
                  <a:schemeClr val="accent3"/>
                </a:solidFill>
              </a:rPr>
              <a:t>(15): 1353-1364.</a:t>
            </a:r>
          </a:p>
          <a:p>
            <a:pPr algn="ctr" eaLnBrk="0" hangingPunct="0"/>
            <a:r>
              <a:rPr lang="en-US" dirty="0">
                <a:solidFill>
                  <a:schemeClr val="accent3"/>
                </a:solidFill>
              </a:rPr>
              <a:t>	</a:t>
            </a:r>
            <a:endParaRPr lang="en-US" b="1" dirty="0">
              <a:solidFill>
                <a:schemeClr val="accent3"/>
              </a:solidFill>
            </a:endParaRPr>
          </a:p>
        </p:txBody>
      </p:sp>
    </p:spTree>
    <p:extLst>
      <p:ext uri="{BB962C8B-B14F-4D97-AF65-F5344CB8AC3E}">
        <p14:creationId xmlns:p14="http://schemas.microsoft.com/office/powerpoint/2010/main" val="3109724533"/>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7906" name="Rectangle 2"/>
          <p:cNvSpPr>
            <a:spLocks noGrp="1" noRot="1" noChangeArrowheads="1"/>
          </p:cNvSpPr>
          <p:nvPr>
            <p:ph type="title"/>
          </p:nvPr>
        </p:nvSpPr>
        <p:spPr>
          <a:xfrm>
            <a:off x="1602154" y="56665"/>
            <a:ext cx="9440984" cy="748323"/>
          </a:xfrm>
        </p:spPr>
        <p:txBody>
          <a:bodyPr>
            <a:noAutofit/>
          </a:bodyPr>
          <a:lstStyle/>
          <a:p>
            <a:pPr algn="ctr" eaLnBrk="1" hangingPunct="1">
              <a:defRPr/>
            </a:pPr>
            <a:r>
              <a:rPr lang="en-US" sz="3600" dirty="0"/>
              <a:t>BA Reduces CV Risk- Editorial</a:t>
            </a:r>
          </a:p>
        </p:txBody>
      </p:sp>
      <p:sp>
        <p:nvSpPr>
          <p:cNvPr id="1787907" name="Rectangle 3"/>
          <p:cNvSpPr>
            <a:spLocks noGrp="1" noRot="1" noChangeArrowheads="1"/>
          </p:cNvSpPr>
          <p:nvPr>
            <p:ph idx="1"/>
          </p:nvPr>
        </p:nvSpPr>
        <p:spPr>
          <a:xfrm>
            <a:off x="1602154" y="3172322"/>
            <a:ext cx="9440984" cy="2510021"/>
          </a:xfrm>
        </p:spPr>
        <p:txBody>
          <a:bodyPr>
            <a:normAutofit lnSpcReduction="10000"/>
          </a:bodyPr>
          <a:lstStyle/>
          <a:p>
            <a:pPr marL="0" indent="0" algn="ctr">
              <a:buNone/>
              <a:defRPr/>
            </a:pPr>
            <a:r>
              <a:rPr lang="en-US" dirty="0"/>
              <a:t>High-intensity statin </a:t>
            </a:r>
            <a:r>
              <a:rPr lang="en-US" dirty="0" err="1"/>
              <a:t>rx</a:t>
            </a:r>
            <a:r>
              <a:rPr lang="en-US" dirty="0"/>
              <a:t> is recommended for all pts with established ASVD, as well as those at high CVD risk.</a:t>
            </a:r>
          </a:p>
          <a:p>
            <a:pPr marL="0" indent="0" algn="ctr">
              <a:buNone/>
              <a:defRPr/>
            </a:pPr>
            <a:endParaRPr lang="en-US" dirty="0"/>
          </a:p>
          <a:p>
            <a:pPr marL="0" indent="0" algn="ctr">
              <a:buNone/>
              <a:defRPr/>
            </a:pPr>
            <a:r>
              <a:rPr lang="en-US" dirty="0"/>
              <a:t>~ 10% of pts who would benefit from statins develop muscle-related symptoms which preclude them                             from taking the medication.</a:t>
            </a:r>
          </a:p>
        </p:txBody>
      </p:sp>
      <p:sp>
        <p:nvSpPr>
          <p:cNvPr id="57349" name="Text Box 4"/>
          <p:cNvSpPr txBox="1">
            <a:spLocks noChangeArrowheads="1"/>
          </p:cNvSpPr>
          <p:nvPr/>
        </p:nvSpPr>
        <p:spPr bwMode="auto">
          <a:xfrm>
            <a:off x="1754155" y="5884975"/>
            <a:ext cx="8093233" cy="1477328"/>
          </a:xfrm>
          <a:prstGeom prst="rect">
            <a:avLst/>
          </a:prstGeom>
          <a:noFill/>
          <a:ln w="9525">
            <a:noFill/>
            <a:miter lim="800000"/>
            <a:headEnd/>
            <a:tailEnd/>
          </a:ln>
        </p:spPr>
        <p:txBody>
          <a:bodyPr wrap="square">
            <a:spAutoFit/>
          </a:bodyPr>
          <a:lstStyle/>
          <a:p>
            <a:pPr algn="ctr" eaLnBrk="0" hangingPunct="0"/>
            <a:r>
              <a:rPr lang="en-US" dirty="0">
                <a:solidFill>
                  <a:schemeClr val="accent3"/>
                </a:solidFill>
              </a:rPr>
              <a:t>	Alexander, J. H. (2023). "Benefits of </a:t>
            </a:r>
            <a:r>
              <a:rPr lang="en-US" dirty="0" err="1">
                <a:solidFill>
                  <a:schemeClr val="accent3"/>
                </a:solidFill>
              </a:rPr>
              <a:t>Bempedoic</a:t>
            </a:r>
            <a:r>
              <a:rPr lang="en-US" dirty="0">
                <a:solidFill>
                  <a:schemeClr val="accent3"/>
                </a:solidFill>
              </a:rPr>
              <a:t> Acid - Clearer Now." </a:t>
            </a:r>
            <a:r>
              <a:rPr lang="en-US" u="sng" dirty="0">
                <a:solidFill>
                  <a:schemeClr val="accent3"/>
                </a:solidFill>
              </a:rPr>
              <a:t>N Engl J Med</a:t>
            </a:r>
            <a:r>
              <a:rPr lang="en-US" dirty="0">
                <a:solidFill>
                  <a:schemeClr val="accent3"/>
                </a:solidFill>
              </a:rPr>
              <a:t> </a:t>
            </a:r>
            <a:r>
              <a:rPr lang="en-US" b="1" dirty="0">
                <a:solidFill>
                  <a:schemeClr val="accent3"/>
                </a:solidFill>
              </a:rPr>
              <a:t>388</a:t>
            </a:r>
            <a:r>
              <a:rPr lang="en-US" dirty="0">
                <a:solidFill>
                  <a:schemeClr val="accent3"/>
                </a:solidFill>
              </a:rPr>
              <a:t>(15): 1425-1426.</a:t>
            </a:r>
          </a:p>
          <a:p>
            <a:pPr algn="ctr" eaLnBrk="0" hangingPunct="0"/>
            <a:r>
              <a:rPr lang="en-US" dirty="0">
                <a:solidFill>
                  <a:schemeClr val="accent3"/>
                </a:solidFill>
              </a:rPr>
              <a:t>	</a:t>
            </a:r>
          </a:p>
          <a:p>
            <a:pPr algn="ctr" eaLnBrk="0" hangingPunct="0"/>
            <a:r>
              <a:rPr lang="en-US" dirty="0">
                <a:solidFill>
                  <a:schemeClr val="accent3"/>
                </a:solidFill>
              </a:rPr>
              <a:t>.</a:t>
            </a:r>
          </a:p>
          <a:p>
            <a:pPr algn="ctr" eaLnBrk="0" hangingPunct="0"/>
            <a:r>
              <a:rPr lang="en-US" dirty="0">
                <a:solidFill>
                  <a:schemeClr val="accent3"/>
                </a:solidFill>
              </a:rPr>
              <a:t>	</a:t>
            </a:r>
            <a:endParaRPr lang="en-US" b="1" dirty="0">
              <a:solidFill>
                <a:schemeClr val="accent3"/>
              </a:solidFill>
            </a:endParaRPr>
          </a:p>
        </p:txBody>
      </p:sp>
      <p:pic>
        <p:nvPicPr>
          <p:cNvPr id="3" name="Picture 2">
            <a:extLst>
              <a:ext uri="{FF2B5EF4-FFF2-40B4-BE49-F238E27FC236}">
                <a16:creationId xmlns:a16="http://schemas.microsoft.com/office/drawing/2014/main" id="{831E2077-AEAB-204B-FE53-5ECBE5BEE03F}"/>
              </a:ext>
            </a:extLst>
          </p:cNvPr>
          <p:cNvPicPr>
            <a:picLocks noChangeAspect="1"/>
          </p:cNvPicPr>
          <p:nvPr/>
        </p:nvPicPr>
        <p:blipFill>
          <a:blip r:embed="rId3"/>
          <a:stretch>
            <a:fillRect/>
          </a:stretch>
        </p:blipFill>
        <p:spPr>
          <a:xfrm>
            <a:off x="4476419" y="600572"/>
            <a:ext cx="2857500" cy="2571750"/>
          </a:xfrm>
          <a:prstGeom prst="rect">
            <a:avLst/>
          </a:prstGeom>
        </p:spPr>
      </p:pic>
      <p:sp>
        <p:nvSpPr>
          <p:cNvPr id="4" name="TextBox 3">
            <a:extLst>
              <a:ext uri="{FF2B5EF4-FFF2-40B4-BE49-F238E27FC236}">
                <a16:creationId xmlns:a16="http://schemas.microsoft.com/office/drawing/2014/main" id="{57EB16E9-5E1B-1D92-A374-97CD0726F842}"/>
              </a:ext>
            </a:extLst>
          </p:cNvPr>
          <p:cNvSpPr txBox="1"/>
          <p:nvPr/>
        </p:nvSpPr>
        <p:spPr>
          <a:xfrm>
            <a:off x="7243638" y="811032"/>
            <a:ext cx="3975652" cy="2031325"/>
          </a:xfrm>
          <a:prstGeom prst="rect">
            <a:avLst/>
          </a:prstGeom>
          <a:noFill/>
        </p:spPr>
        <p:txBody>
          <a:bodyPr wrap="square" rtlCol="0">
            <a:spAutoFit/>
          </a:bodyPr>
          <a:lstStyle/>
          <a:p>
            <a:pPr algn="ctr"/>
            <a:endParaRPr lang="en-US" dirty="0"/>
          </a:p>
          <a:p>
            <a:pPr algn="ctr"/>
            <a:r>
              <a:rPr lang="en-US" dirty="0"/>
              <a:t>John H. Alexander</a:t>
            </a:r>
          </a:p>
          <a:p>
            <a:pPr algn="ctr"/>
            <a:endParaRPr lang="en-US" dirty="0"/>
          </a:p>
          <a:p>
            <a:pPr algn="ctr"/>
            <a:r>
              <a:rPr lang="en-US" dirty="0"/>
              <a:t>Director and Professor of Medicine</a:t>
            </a:r>
          </a:p>
          <a:p>
            <a:pPr algn="ctr"/>
            <a:endParaRPr lang="en-US" dirty="0"/>
          </a:p>
          <a:p>
            <a:pPr algn="ctr"/>
            <a:r>
              <a:rPr lang="en-US" dirty="0"/>
              <a:t>Duke University School of Medicine, Durham, NC, US</a:t>
            </a:r>
          </a:p>
        </p:txBody>
      </p:sp>
    </p:spTree>
    <p:extLst>
      <p:ext uri="{BB962C8B-B14F-4D97-AF65-F5344CB8AC3E}">
        <p14:creationId xmlns:p14="http://schemas.microsoft.com/office/powerpoint/2010/main" val="492696099"/>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7906" name="Rectangle 2"/>
          <p:cNvSpPr>
            <a:spLocks noGrp="1" noRot="1" noChangeArrowheads="1"/>
          </p:cNvSpPr>
          <p:nvPr>
            <p:ph type="title"/>
          </p:nvPr>
        </p:nvSpPr>
        <p:spPr>
          <a:xfrm>
            <a:off x="1602154" y="0"/>
            <a:ext cx="9745784" cy="976923"/>
          </a:xfrm>
        </p:spPr>
        <p:txBody>
          <a:bodyPr>
            <a:noAutofit/>
          </a:bodyPr>
          <a:lstStyle/>
          <a:p>
            <a:pPr algn="ctr" eaLnBrk="1" hangingPunct="1">
              <a:defRPr/>
            </a:pPr>
            <a:r>
              <a:rPr lang="en-US" sz="3600" dirty="0"/>
              <a:t>Green and Blue Spaces Enhance Mental Health</a:t>
            </a:r>
          </a:p>
        </p:txBody>
      </p:sp>
      <p:sp>
        <p:nvSpPr>
          <p:cNvPr id="1787907" name="Rectangle 3"/>
          <p:cNvSpPr>
            <a:spLocks noGrp="1" noRot="1" noChangeArrowheads="1"/>
          </p:cNvSpPr>
          <p:nvPr>
            <p:ph idx="1"/>
          </p:nvPr>
        </p:nvSpPr>
        <p:spPr>
          <a:xfrm>
            <a:off x="1602154" y="1656862"/>
            <a:ext cx="9440984" cy="3673230"/>
          </a:xfrm>
        </p:spPr>
        <p:txBody>
          <a:bodyPr>
            <a:normAutofit/>
          </a:bodyPr>
          <a:lstStyle/>
          <a:p>
            <a:pPr marL="0" indent="0" algn="ctr">
              <a:buNone/>
              <a:defRPr/>
            </a:pPr>
            <a:r>
              <a:rPr lang="en-US" dirty="0"/>
              <a:t>Numerous scientific studies illustrate the importance of the natural environment for mental and physical well-being.</a:t>
            </a:r>
          </a:p>
          <a:p>
            <a:pPr marL="0" indent="0" algn="ctr">
              <a:buNone/>
              <a:defRPr/>
            </a:pPr>
            <a:endParaRPr lang="en-US" dirty="0"/>
          </a:p>
          <a:p>
            <a:pPr marL="0" indent="0" algn="ctr">
              <a:buNone/>
              <a:defRPr/>
            </a:pPr>
            <a:r>
              <a:rPr lang="en-US" dirty="0"/>
              <a:t>Two systemic reviews demonstrated numerous health benefits from being immersed in nature.</a:t>
            </a:r>
          </a:p>
        </p:txBody>
      </p:sp>
      <p:sp>
        <p:nvSpPr>
          <p:cNvPr id="57349" name="Text Box 4"/>
          <p:cNvSpPr txBox="1">
            <a:spLocks noChangeArrowheads="1"/>
          </p:cNvSpPr>
          <p:nvPr/>
        </p:nvSpPr>
        <p:spPr bwMode="auto">
          <a:xfrm>
            <a:off x="2445781" y="5546209"/>
            <a:ext cx="7765021" cy="2308324"/>
          </a:xfrm>
          <a:prstGeom prst="rect">
            <a:avLst/>
          </a:prstGeom>
          <a:noFill/>
          <a:ln w="9525">
            <a:noFill/>
            <a:miter lim="800000"/>
            <a:headEnd/>
            <a:tailEnd/>
          </a:ln>
        </p:spPr>
        <p:txBody>
          <a:bodyPr wrap="square">
            <a:spAutoFit/>
          </a:bodyPr>
          <a:lstStyle/>
          <a:p>
            <a:pPr algn="ctr" eaLnBrk="0" hangingPunct="0"/>
            <a:r>
              <a:rPr lang="en-US" dirty="0">
                <a:solidFill>
                  <a:schemeClr val="accent3"/>
                </a:solidFill>
              </a:rPr>
              <a:t> Green and blue spaces and mental health: new evidence and perspectives for action. Copenhagen: WHO </a:t>
            </a:r>
          </a:p>
          <a:p>
            <a:pPr algn="ctr" eaLnBrk="0" hangingPunct="0"/>
            <a:r>
              <a:rPr lang="en-US" dirty="0">
                <a:solidFill>
                  <a:schemeClr val="accent3"/>
                </a:solidFill>
              </a:rPr>
              <a:t>Regional Office for Europe; 2021. </a:t>
            </a:r>
            <a:r>
              <a:rPr lang="en-US" dirty="0" err="1">
                <a:solidFill>
                  <a:schemeClr val="accent3"/>
                </a:solidFill>
              </a:rPr>
              <a:t>Licence</a:t>
            </a:r>
            <a:r>
              <a:rPr lang="en-US" dirty="0">
                <a:solidFill>
                  <a:schemeClr val="accent3"/>
                </a:solidFill>
              </a:rPr>
              <a:t>: CC BY-NC-SA 3.0 IGO.</a:t>
            </a:r>
          </a:p>
          <a:p>
            <a:pPr algn="ctr" eaLnBrk="0" hangingPunct="0"/>
            <a:r>
              <a:rPr lang="en-US" dirty="0">
                <a:solidFill>
                  <a:schemeClr val="accent3"/>
                </a:solidFill>
              </a:rPr>
              <a:t>	</a:t>
            </a:r>
          </a:p>
          <a:p>
            <a:pPr algn="ctr" eaLnBrk="0" hangingPunct="0"/>
            <a:r>
              <a:rPr lang="en-US" dirty="0">
                <a:solidFill>
                  <a:schemeClr val="accent3"/>
                </a:solidFill>
              </a:rPr>
              <a:t>.</a:t>
            </a:r>
          </a:p>
          <a:p>
            <a:pPr algn="ctr" eaLnBrk="0" hangingPunct="0"/>
            <a:r>
              <a:rPr lang="en-US" dirty="0">
                <a:solidFill>
                  <a:schemeClr val="accent3"/>
                </a:solidFill>
              </a:rPr>
              <a:t>	</a:t>
            </a:r>
          </a:p>
          <a:p>
            <a:pPr algn="ctr" eaLnBrk="0" hangingPunct="0"/>
            <a:r>
              <a:rPr lang="en-US" dirty="0">
                <a:solidFill>
                  <a:schemeClr val="accent3"/>
                </a:solidFill>
              </a:rPr>
              <a:t>	</a:t>
            </a:r>
          </a:p>
          <a:p>
            <a:pPr algn="ctr" eaLnBrk="0" hangingPunct="0"/>
            <a:endParaRPr lang="en-US" b="1" dirty="0">
              <a:solidFill>
                <a:schemeClr val="accent3"/>
              </a:solidFill>
            </a:endParaRPr>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7906" name="Rectangle 2"/>
          <p:cNvSpPr>
            <a:spLocks noGrp="1" noRot="1" noChangeArrowheads="1"/>
          </p:cNvSpPr>
          <p:nvPr>
            <p:ph type="title"/>
          </p:nvPr>
        </p:nvSpPr>
        <p:spPr>
          <a:xfrm>
            <a:off x="1602154" y="56665"/>
            <a:ext cx="9440984" cy="748323"/>
          </a:xfrm>
        </p:spPr>
        <p:txBody>
          <a:bodyPr>
            <a:noAutofit/>
          </a:bodyPr>
          <a:lstStyle/>
          <a:p>
            <a:pPr algn="ctr" eaLnBrk="1" hangingPunct="1">
              <a:defRPr/>
            </a:pPr>
            <a:r>
              <a:rPr lang="en-US" sz="3600" dirty="0"/>
              <a:t>BA Reduces CV Risk- Editorial</a:t>
            </a:r>
          </a:p>
        </p:txBody>
      </p:sp>
      <p:sp>
        <p:nvSpPr>
          <p:cNvPr id="1787907" name="Rectangle 3"/>
          <p:cNvSpPr>
            <a:spLocks noGrp="1" noRot="1" noChangeArrowheads="1"/>
          </p:cNvSpPr>
          <p:nvPr>
            <p:ph idx="1"/>
          </p:nvPr>
        </p:nvSpPr>
        <p:spPr>
          <a:xfrm>
            <a:off x="1530220" y="1343608"/>
            <a:ext cx="9664919" cy="4711960"/>
          </a:xfrm>
        </p:spPr>
        <p:txBody>
          <a:bodyPr/>
          <a:lstStyle/>
          <a:p>
            <a:pPr marL="0" indent="0" algn="ctr">
              <a:buNone/>
              <a:defRPr/>
            </a:pPr>
            <a:r>
              <a:rPr lang="en-US" dirty="0"/>
              <a:t>BA is an attractive alternative </a:t>
            </a:r>
            <a:r>
              <a:rPr lang="en-US" dirty="0" err="1"/>
              <a:t>rx</a:t>
            </a:r>
            <a:r>
              <a:rPr lang="en-US" dirty="0"/>
              <a:t> for such pts, but evidence of its ability to reduce CV events has been lacking.</a:t>
            </a:r>
          </a:p>
          <a:p>
            <a:pPr marL="0" indent="0" algn="ctr">
              <a:buNone/>
              <a:defRPr/>
            </a:pPr>
            <a:endParaRPr lang="en-US" dirty="0"/>
          </a:p>
          <a:p>
            <a:pPr marL="0" indent="0" algn="ctr">
              <a:buNone/>
              <a:defRPr/>
            </a:pPr>
            <a:r>
              <a:rPr lang="en-US" dirty="0"/>
              <a:t>The results of this study are compelling with a 13% decreased risk of the composite outcome of CV death, nonfatal MI, nonfatal stroke and coronary revascularization.</a:t>
            </a:r>
          </a:p>
        </p:txBody>
      </p:sp>
      <p:sp>
        <p:nvSpPr>
          <p:cNvPr id="57349" name="Text Box 4"/>
          <p:cNvSpPr txBox="1">
            <a:spLocks noChangeArrowheads="1"/>
          </p:cNvSpPr>
          <p:nvPr/>
        </p:nvSpPr>
        <p:spPr bwMode="auto">
          <a:xfrm>
            <a:off x="1754155" y="5884975"/>
            <a:ext cx="8093233" cy="1477328"/>
          </a:xfrm>
          <a:prstGeom prst="rect">
            <a:avLst/>
          </a:prstGeom>
          <a:noFill/>
          <a:ln w="9525">
            <a:noFill/>
            <a:miter lim="800000"/>
            <a:headEnd/>
            <a:tailEnd/>
          </a:ln>
        </p:spPr>
        <p:txBody>
          <a:bodyPr wrap="square">
            <a:spAutoFit/>
          </a:bodyPr>
          <a:lstStyle/>
          <a:p>
            <a:pPr algn="ctr" eaLnBrk="0" hangingPunct="0"/>
            <a:r>
              <a:rPr lang="en-US" dirty="0">
                <a:solidFill>
                  <a:schemeClr val="accent3"/>
                </a:solidFill>
              </a:rPr>
              <a:t>	Alexander, J. H. (2023). "Benefits of </a:t>
            </a:r>
            <a:r>
              <a:rPr lang="en-US" dirty="0" err="1">
                <a:solidFill>
                  <a:schemeClr val="accent3"/>
                </a:solidFill>
              </a:rPr>
              <a:t>Bempedoic</a:t>
            </a:r>
            <a:r>
              <a:rPr lang="en-US" dirty="0">
                <a:solidFill>
                  <a:schemeClr val="accent3"/>
                </a:solidFill>
              </a:rPr>
              <a:t> Acid - Clearer Now." </a:t>
            </a:r>
            <a:r>
              <a:rPr lang="en-US" u="sng" dirty="0">
                <a:solidFill>
                  <a:schemeClr val="accent3"/>
                </a:solidFill>
              </a:rPr>
              <a:t>N Engl J Med</a:t>
            </a:r>
            <a:r>
              <a:rPr lang="en-US" dirty="0">
                <a:solidFill>
                  <a:schemeClr val="accent3"/>
                </a:solidFill>
              </a:rPr>
              <a:t> </a:t>
            </a:r>
            <a:r>
              <a:rPr lang="en-US" b="1" dirty="0">
                <a:solidFill>
                  <a:schemeClr val="accent3"/>
                </a:solidFill>
              </a:rPr>
              <a:t>388</a:t>
            </a:r>
            <a:r>
              <a:rPr lang="en-US" dirty="0">
                <a:solidFill>
                  <a:schemeClr val="accent3"/>
                </a:solidFill>
              </a:rPr>
              <a:t>(15): 1425-1426.</a:t>
            </a:r>
          </a:p>
          <a:p>
            <a:pPr algn="ctr" eaLnBrk="0" hangingPunct="0"/>
            <a:r>
              <a:rPr lang="en-US" dirty="0">
                <a:solidFill>
                  <a:schemeClr val="accent3"/>
                </a:solidFill>
              </a:rPr>
              <a:t>	</a:t>
            </a:r>
          </a:p>
          <a:p>
            <a:pPr algn="ctr" eaLnBrk="0" hangingPunct="0"/>
            <a:r>
              <a:rPr lang="en-US" dirty="0">
                <a:solidFill>
                  <a:schemeClr val="accent3"/>
                </a:solidFill>
              </a:rPr>
              <a:t>.</a:t>
            </a:r>
          </a:p>
          <a:p>
            <a:pPr algn="ctr" eaLnBrk="0" hangingPunct="0"/>
            <a:r>
              <a:rPr lang="en-US" dirty="0">
                <a:solidFill>
                  <a:schemeClr val="accent3"/>
                </a:solidFill>
              </a:rPr>
              <a:t>	</a:t>
            </a:r>
            <a:endParaRPr lang="en-US" b="1" dirty="0">
              <a:solidFill>
                <a:schemeClr val="accent3"/>
              </a:solidFill>
            </a:endParaRPr>
          </a:p>
        </p:txBody>
      </p:sp>
    </p:spTree>
    <p:extLst>
      <p:ext uri="{BB962C8B-B14F-4D97-AF65-F5344CB8AC3E}">
        <p14:creationId xmlns:p14="http://schemas.microsoft.com/office/powerpoint/2010/main" val="1409569234"/>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7906" name="Rectangle 2"/>
          <p:cNvSpPr>
            <a:spLocks noGrp="1" noRot="1" noChangeArrowheads="1"/>
          </p:cNvSpPr>
          <p:nvPr>
            <p:ph type="title"/>
          </p:nvPr>
        </p:nvSpPr>
        <p:spPr>
          <a:xfrm>
            <a:off x="1602154" y="56665"/>
            <a:ext cx="9440984" cy="748323"/>
          </a:xfrm>
        </p:spPr>
        <p:txBody>
          <a:bodyPr>
            <a:noAutofit/>
          </a:bodyPr>
          <a:lstStyle/>
          <a:p>
            <a:pPr algn="ctr" eaLnBrk="1" hangingPunct="1">
              <a:defRPr/>
            </a:pPr>
            <a:r>
              <a:rPr lang="en-US" sz="3600" dirty="0"/>
              <a:t>BA Reduces CV Risk- Editorial</a:t>
            </a:r>
          </a:p>
        </p:txBody>
      </p:sp>
      <p:sp>
        <p:nvSpPr>
          <p:cNvPr id="1787907" name="Rectangle 3"/>
          <p:cNvSpPr>
            <a:spLocks noGrp="1" noRot="1" noChangeArrowheads="1"/>
          </p:cNvSpPr>
          <p:nvPr>
            <p:ph idx="1"/>
          </p:nvPr>
        </p:nvSpPr>
        <p:spPr>
          <a:xfrm>
            <a:off x="1602154" y="1604865"/>
            <a:ext cx="9440984" cy="4077478"/>
          </a:xfrm>
        </p:spPr>
        <p:txBody>
          <a:bodyPr>
            <a:normAutofit/>
          </a:bodyPr>
          <a:lstStyle/>
          <a:p>
            <a:pPr marL="0" indent="0" algn="ctr">
              <a:buNone/>
              <a:defRPr/>
            </a:pPr>
            <a:r>
              <a:rPr lang="en-US" dirty="0"/>
              <a:t>However, it is premature to consider BA as an alternative to statins. </a:t>
            </a:r>
          </a:p>
          <a:p>
            <a:pPr marL="0" indent="0" algn="ctr">
              <a:buNone/>
              <a:defRPr/>
            </a:pPr>
            <a:endParaRPr lang="en-US" dirty="0"/>
          </a:p>
          <a:p>
            <a:pPr marL="0" indent="0" algn="ctr">
              <a:buNone/>
              <a:defRPr/>
            </a:pPr>
            <a:r>
              <a:rPr lang="en-US" dirty="0"/>
              <a:t>The evidence of the vascular benefits of statins, is overwhelming. </a:t>
            </a:r>
          </a:p>
        </p:txBody>
      </p:sp>
      <p:sp>
        <p:nvSpPr>
          <p:cNvPr id="57349" name="Text Box 4"/>
          <p:cNvSpPr txBox="1">
            <a:spLocks noChangeArrowheads="1"/>
          </p:cNvSpPr>
          <p:nvPr/>
        </p:nvSpPr>
        <p:spPr bwMode="auto">
          <a:xfrm>
            <a:off x="1754155" y="5884975"/>
            <a:ext cx="8093233" cy="1477328"/>
          </a:xfrm>
          <a:prstGeom prst="rect">
            <a:avLst/>
          </a:prstGeom>
          <a:noFill/>
          <a:ln w="9525">
            <a:noFill/>
            <a:miter lim="800000"/>
            <a:headEnd/>
            <a:tailEnd/>
          </a:ln>
        </p:spPr>
        <p:txBody>
          <a:bodyPr wrap="square">
            <a:spAutoFit/>
          </a:bodyPr>
          <a:lstStyle/>
          <a:p>
            <a:pPr algn="ctr" eaLnBrk="0" hangingPunct="0"/>
            <a:r>
              <a:rPr lang="en-US" dirty="0">
                <a:solidFill>
                  <a:schemeClr val="accent3"/>
                </a:solidFill>
              </a:rPr>
              <a:t>	Alexander, J. H. (2023). "Benefits of </a:t>
            </a:r>
            <a:r>
              <a:rPr lang="en-US" dirty="0" err="1">
                <a:solidFill>
                  <a:schemeClr val="accent3"/>
                </a:solidFill>
              </a:rPr>
              <a:t>Bempedoic</a:t>
            </a:r>
            <a:r>
              <a:rPr lang="en-US" dirty="0">
                <a:solidFill>
                  <a:schemeClr val="accent3"/>
                </a:solidFill>
              </a:rPr>
              <a:t> Acid - Clearer Now." </a:t>
            </a:r>
            <a:r>
              <a:rPr lang="en-US" u="sng" dirty="0">
                <a:solidFill>
                  <a:schemeClr val="accent3"/>
                </a:solidFill>
              </a:rPr>
              <a:t>N Engl J Med</a:t>
            </a:r>
            <a:r>
              <a:rPr lang="en-US" dirty="0">
                <a:solidFill>
                  <a:schemeClr val="accent3"/>
                </a:solidFill>
              </a:rPr>
              <a:t> </a:t>
            </a:r>
            <a:r>
              <a:rPr lang="en-US" b="1" dirty="0">
                <a:solidFill>
                  <a:schemeClr val="accent3"/>
                </a:solidFill>
              </a:rPr>
              <a:t>388</a:t>
            </a:r>
            <a:r>
              <a:rPr lang="en-US" dirty="0">
                <a:solidFill>
                  <a:schemeClr val="accent3"/>
                </a:solidFill>
              </a:rPr>
              <a:t>(15): 1425-1426.</a:t>
            </a:r>
          </a:p>
          <a:p>
            <a:pPr algn="ctr" eaLnBrk="0" hangingPunct="0"/>
            <a:r>
              <a:rPr lang="en-US" dirty="0">
                <a:solidFill>
                  <a:schemeClr val="accent3"/>
                </a:solidFill>
              </a:rPr>
              <a:t>	</a:t>
            </a:r>
          </a:p>
          <a:p>
            <a:pPr algn="ctr" eaLnBrk="0" hangingPunct="0"/>
            <a:r>
              <a:rPr lang="en-US" dirty="0">
                <a:solidFill>
                  <a:schemeClr val="accent3"/>
                </a:solidFill>
              </a:rPr>
              <a:t>.</a:t>
            </a:r>
          </a:p>
          <a:p>
            <a:pPr algn="ctr" eaLnBrk="0" hangingPunct="0"/>
            <a:r>
              <a:rPr lang="en-US" dirty="0">
                <a:solidFill>
                  <a:schemeClr val="accent3"/>
                </a:solidFill>
              </a:rPr>
              <a:t>	</a:t>
            </a:r>
            <a:endParaRPr lang="en-US" b="1" dirty="0">
              <a:solidFill>
                <a:schemeClr val="accent3"/>
              </a:solidFill>
            </a:endParaRPr>
          </a:p>
        </p:txBody>
      </p:sp>
    </p:spTree>
    <p:extLst>
      <p:ext uri="{BB962C8B-B14F-4D97-AF65-F5344CB8AC3E}">
        <p14:creationId xmlns:p14="http://schemas.microsoft.com/office/powerpoint/2010/main" val="2699216136"/>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7906" name="Rectangle 2"/>
          <p:cNvSpPr>
            <a:spLocks noGrp="1" noRot="1" noChangeArrowheads="1"/>
          </p:cNvSpPr>
          <p:nvPr>
            <p:ph type="title"/>
          </p:nvPr>
        </p:nvSpPr>
        <p:spPr>
          <a:xfrm>
            <a:off x="1602154" y="56665"/>
            <a:ext cx="9440984" cy="748323"/>
          </a:xfrm>
        </p:spPr>
        <p:txBody>
          <a:bodyPr>
            <a:noAutofit/>
          </a:bodyPr>
          <a:lstStyle/>
          <a:p>
            <a:pPr algn="ctr" eaLnBrk="1" hangingPunct="1">
              <a:defRPr/>
            </a:pPr>
            <a:r>
              <a:rPr lang="en-US" sz="3600" dirty="0"/>
              <a:t>BA Reduces CV Risk- Editorial</a:t>
            </a:r>
          </a:p>
        </p:txBody>
      </p:sp>
      <p:sp>
        <p:nvSpPr>
          <p:cNvPr id="1787907" name="Rectangle 3"/>
          <p:cNvSpPr>
            <a:spLocks noGrp="1" noRot="1" noChangeArrowheads="1"/>
          </p:cNvSpPr>
          <p:nvPr>
            <p:ph idx="1"/>
          </p:nvPr>
        </p:nvSpPr>
        <p:spPr>
          <a:xfrm>
            <a:off x="1602154" y="1539551"/>
            <a:ext cx="9440984" cy="4142792"/>
          </a:xfrm>
        </p:spPr>
        <p:txBody>
          <a:bodyPr/>
          <a:lstStyle/>
          <a:p>
            <a:pPr marL="0" indent="0" algn="ctr">
              <a:buNone/>
              <a:defRPr/>
            </a:pPr>
            <a:r>
              <a:rPr lang="en-US" dirty="0"/>
              <a:t>Clinicians should continue to prescribe statins at the maximum tolerated doses even in pts who have discontinued them because of presumed side effects.</a:t>
            </a:r>
          </a:p>
          <a:p>
            <a:pPr marL="0" indent="0" algn="ctr">
              <a:buNone/>
              <a:defRPr/>
            </a:pPr>
            <a:endParaRPr lang="en-US" dirty="0"/>
          </a:p>
          <a:p>
            <a:pPr marL="0" indent="0" algn="ctr">
              <a:buNone/>
              <a:defRPr/>
            </a:pPr>
            <a:r>
              <a:rPr lang="en-US" dirty="0"/>
              <a:t>Although BA reduces the LDL-C in pts taking statins, the clinical benefits of BA added to                                                  standard statin </a:t>
            </a:r>
            <a:r>
              <a:rPr lang="en-US" dirty="0" err="1"/>
              <a:t>rx</a:t>
            </a:r>
            <a:r>
              <a:rPr lang="en-US" dirty="0"/>
              <a:t> are unknown.</a:t>
            </a:r>
          </a:p>
        </p:txBody>
      </p:sp>
      <p:sp>
        <p:nvSpPr>
          <p:cNvPr id="57349" name="Text Box 4"/>
          <p:cNvSpPr txBox="1">
            <a:spLocks noChangeArrowheads="1"/>
          </p:cNvSpPr>
          <p:nvPr/>
        </p:nvSpPr>
        <p:spPr bwMode="auto">
          <a:xfrm>
            <a:off x="1754155" y="5884975"/>
            <a:ext cx="8093233" cy="1477328"/>
          </a:xfrm>
          <a:prstGeom prst="rect">
            <a:avLst/>
          </a:prstGeom>
          <a:noFill/>
          <a:ln w="9525">
            <a:noFill/>
            <a:miter lim="800000"/>
            <a:headEnd/>
            <a:tailEnd/>
          </a:ln>
        </p:spPr>
        <p:txBody>
          <a:bodyPr wrap="square">
            <a:spAutoFit/>
          </a:bodyPr>
          <a:lstStyle/>
          <a:p>
            <a:pPr algn="ctr" eaLnBrk="0" hangingPunct="0"/>
            <a:r>
              <a:rPr lang="en-US" dirty="0">
                <a:solidFill>
                  <a:schemeClr val="accent3"/>
                </a:solidFill>
              </a:rPr>
              <a:t>	Alexander, J. H. (2023). "Benefits of </a:t>
            </a:r>
            <a:r>
              <a:rPr lang="en-US" dirty="0" err="1">
                <a:solidFill>
                  <a:schemeClr val="accent3"/>
                </a:solidFill>
              </a:rPr>
              <a:t>Bempedoic</a:t>
            </a:r>
            <a:r>
              <a:rPr lang="en-US" dirty="0">
                <a:solidFill>
                  <a:schemeClr val="accent3"/>
                </a:solidFill>
              </a:rPr>
              <a:t> Acid - Clearer Now." </a:t>
            </a:r>
            <a:r>
              <a:rPr lang="en-US" u="sng" dirty="0">
                <a:solidFill>
                  <a:schemeClr val="accent3"/>
                </a:solidFill>
              </a:rPr>
              <a:t>N Engl J Med</a:t>
            </a:r>
            <a:r>
              <a:rPr lang="en-US" dirty="0">
                <a:solidFill>
                  <a:schemeClr val="accent3"/>
                </a:solidFill>
              </a:rPr>
              <a:t> </a:t>
            </a:r>
            <a:r>
              <a:rPr lang="en-US" b="1" dirty="0">
                <a:solidFill>
                  <a:schemeClr val="accent3"/>
                </a:solidFill>
              </a:rPr>
              <a:t>388</a:t>
            </a:r>
            <a:r>
              <a:rPr lang="en-US" dirty="0">
                <a:solidFill>
                  <a:schemeClr val="accent3"/>
                </a:solidFill>
              </a:rPr>
              <a:t>(15): 1425-1426.</a:t>
            </a:r>
          </a:p>
          <a:p>
            <a:pPr algn="ctr" eaLnBrk="0" hangingPunct="0"/>
            <a:r>
              <a:rPr lang="en-US" dirty="0">
                <a:solidFill>
                  <a:schemeClr val="accent3"/>
                </a:solidFill>
              </a:rPr>
              <a:t>	</a:t>
            </a:r>
          </a:p>
          <a:p>
            <a:pPr algn="ctr" eaLnBrk="0" hangingPunct="0"/>
            <a:r>
              <a:rPr lang="en-US" dirty="0">
                <a:solidFill>
                  <a:schemeClr val="accent3"/>
                </a:solidFill>
              </a:rPr>
              <a:t>.</a:t>
            </a:r>
          </a:p>
          <a:p>
            <a:pPr algn="ctr" eaLnBrk="0" hangingPunct="0"/>
            <a:r>
              <a:rPr lang="en-US" dirty="0">
                <a:solidFill>
                  <a:schemeClr val="accent3"/>
                </a:solidFill>
              </a:rPr>
              <a:t>	</a:t>
            </a:r>
            <a:endParaRPr lang="en-US" b="1" dirty="0">
              <a:solidFill>
                <a:schemeClr val="accent3"/>
              </a:solidFill>
            </a:endParaRPr>
          </a:p>
        </p:txBody>
      </p:sp>
    </p:spTree>
    <p:extLst>
      <p:ext uri="{BB962C8B-B14F-4D97-AF65-F5344CB8AC3E}">
        <p14:creationId xmlns:p14="http://schemas.microsoft.com/office/powerpoint/2010/main" val="1772462759"/>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7906" name="Rectangle 2"/>
          <p:cNvSpPr>
            <a:spLocks noGrp="1" noRot="1" noChangeArrowheads="1"/>
          </p:cNvSpPr>
          <p:nvPr>
            <p:ph type="title"/>
          </p:nvPr>
        </p:nvSpPr>
        <p:spPr>
          <a:xfrm>
            <a:off x="1602154" y="56665"/>
            <a:ext cx="9440984" cy="748323"/>
          </a:xfrm>
        </p:spPr>
        <p:txBody>
          <a:bodyPr>
            <a:noAutofit/>
          </a:bodyPr>
          <a:lstStyle/>
          <a:p>
            <a:pPr algn="ctr" eaLnBrk="1" hangingPunct="1">
              <a:defRPr/>
            </a:pPr>
            <a:r>
              <a:rPr lang="en-US" sz="3600" dirty="0"/>
              <a:t>BA Reduces CV Risk- Editorial</a:t>
            </a:r>
          </a:p>
        </p:txBody>
      </p:sp>
      <p:sp>
        <p:nvSpPr>
          <p:cNvPr id="1787907" name="Rectangle 3"/>
          <p:cNvSpPr>
            <a:spLocks noGrp="1" noRot="1" noChangeArrowheads="1"/>
          </p:cNvSpPr>
          <p:nvPr>
            <p:ph idx="1"/>
          </p:nvPr>
        </p:nvSpPr>
        <p:spPr>
          <a:xfrm>
            <a:off x="1602154" y="1632857"/>
            <a:ext cx="9440984" cy="4049486"/>
          </a:xfrm>
        </p:spPr>
        <p:txBody>
          <a:bodyPr/>
          <a:lstStyle/>
          <a:p>
            <a:pPr marL="0" indent="0" algn="ctr">
              <a:buNone/>
              <a:defRPr/>
            </a:pPr>
            <a:r>
              <a:rPr lang="en-US" dirty="0"/>
              <a:t>It should be noted that BA had no effect on mortality.</a:t>
            </a:r>
          </a:p>
          <a:p>
            <a:pPr marL="0" indent="0" algn="ctr">
              <a:buNone/>
              <a:defRPr/>
            </a:pPr>
            <a:endParaRPr lang="en-US" dirty="0"/>
          </a:p>
          <a:p>
            <a:pPr marL="0" indent="0" algn="ctr">
              <a:buNone/>
              <a:defRPr/>
            </a:pPr>
            <a:r>
              <a:rPr lang="en-US" dirty="0"/>
              <a:t>However, it is also note worthy that it took meta-analysis of multiple statin trials to demonstrate a mortality benefit.</a:t>
            </a:r>
          </a:p>
        </p:txBody>
      </p:sp>
      <p:sp>
        <p:nvSpPr>
          <p:cNvPr id="57349" name="Text Box 4"/>
          <p:cNvSpPr txBox="1">
            <a:spLocks noChangeArrowheads="1"/>
          </p:cNvSpPr>
          <p:nvPr/>
        </p:nvSpPr>
        <p:spPr bwMode="auto">
          <a:xfrm>
            <a:off x="1754155" y="5884975"/>
            <a:ext cx="8093233" cy="1477328"/>
          </a:xfrm>
          <a:prstGeom prst="rect">
            <a:avLst/>
          </a:prstGeom>
          <a:noFill/>
          <a:ln w="9525">
            <a:noFill/>
            <a:miter lim="800000"/>
            <a:headEnd/>
            <a:tailEnd/>
          </a:ln>
        </p:spPr>
        <p:txBody>
          <a:bodyPr wrap="square">
            <a:spAutoFit/>
          </a:bodyPr>
          <a:lstStyle/>
          <a:p>
            <a:pPr algn="ctr" eaLnBrk="0" hangingPunct="0"/>
            <a:r>
              <a:rPr lang="en-US" dirty="0">
                <a:solidFill>
                  <a:schemeClr val="accent3"/>
                </a:solidFill>
              </a:rPr>
              <a:t>	Alexander, J. H. (2023). "Benefits of </a:t>
            </a:r>
            <a:r>
              <a:rPr lang="en-US" dirty="0" err="1">
                <a:solidFill>
                  <a:schemeClr val="accent3"/>
                </a:solidFill>
              </a:rPr>
              <a:t>Bempedoic</a:t>
            </a:r>
            <a:r>
              <a:rPr lang="en-US" dirty="0">
                <a:solidFill>
                  <a:schemeClr val="accent3"/>
                </a:solidFill>
              </a:rPr>
              <a:t> Acid - Clearer Now." </a:t>
            </a:r>
            <a:r>
              <a:rPr lang="en-US" u="sng" dirty="0">
                <a:solidFill>
                  <a:schemeClr val="accent3"/>
                </a:solidFill>
              </a:rPr>
              <a:t>N Engl J Med</a:t>
            </a:r>
            <a:r>
              <a:rPr lang="en-US" dirty="0">
                <a:solidFill>
                  <a:schemeClr val="accent3"/>
                </a:solidFill>
              </a:rPr>
              <a:t> </a:t>
            </a:r>
            <a:r>
              <a:rPr lang="en-US" b="1" dirty="0">
                <a:solidFill>
                  <a:schemeClr val="accent3"/>
                </a:solidFill>
              </a:rPr>
              <a:t>388</a:t>
            </a:r>
            <a:r>
              <a:rPr lang="en-US" dirty="0">
                <a:solidFill>
                  <a:schemeClr val="accent3"/>
                </a:solidFill>
              </a:rPr>
              <a:t>(15): 1425-1426.</a:t>
            </a:r>
          </a:p>
          <a:p>
            <a:pPr algn="ctr" eaLnBrk="0" hangingPunct="0"/>
            <a:r>
              <a:rPr lang="en-US" dirty="0">
                <a:solidFill>
                  <a:schemeClr val="accent3"/>
                </a:solidFill>
              </a:rPr>
              <a:t>	</a:t>
            </a:r>
          </a:p>
          <a:p>
            <a:pPr algn="ctr" eaLnBrk="0" hangingPunct="0"/>
            <a:r>
              <a:rPr lang="en-US" dirty="0">
                <a:solidFill>
                  <a:schemeClr val="accent3"/>
                </a:solidFill>
              </a:rPr>
              <a:t>.</a:t>
            </a:r>
          </a:p>
          <a:p>
            <a:pPr algn="ctr" eaLnBrk="0" hangingPunct="0"/>
            <a:r>
              <a:rPr lang="en-US" dirty="0">
                <a:solidFill>
                  <a:schemeClr val="accent3"/>
                </a:solidFill>
              </a:rPr>
              <a:t>	</a:t>
            </a:r>
            <a:endParaRPr lang="en-US" b="1" dirty="0">
              <a:solidFill>
                <a:schemeClr val="accent3"/>
              </a:solidFill>
            </a:endParaRPr>
          </a:p>
        </p:txBody>
      </p:sp>
    </p:spTree>
    <p:extLst>
      <p:ext uri="{BB962C8B-B14F-4D97-AF65-F5344CB8AC3E}">
        <p14:creationId xmlns:p14="http://schemas.microsoft.com/office/powerpoint/2010/main" val="3714615606"/>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9D7D1D-1FB6-430D-B96A-35BC3729DB93}"/>
              </a:ext>
            </a:extLst>
          </p:cNvPr>
          <p:cNvSpPr>
            <a:spLocks noGrp="1"/>
          </p:cNvSpPr>
          <p:nvPr>
            <p:ph type="title"/>
          </p:nvPr>
        </p:nvSpPr>
        <p:spPr>
          <a:xfrm>
            <a:off x="1183907" y="0"/>
            <a:ext cx="10443411" cy="920750"/>
          </a:xfrm>
        </p:spPr>
        <p:txBody>
          <a:bodyPr/>
          <a:lstStyle/>
          <a:p>
            <a:pPr algn="ctr">
              <a:defRPr/>
            </a:pPr>
            <a:r>
              <a:rPr lang="en-US" dirty="0"/>
              <a:t>BDM Thoughts</a:t>
            </a:r>
          </a:p>
        </p:txBody>
      </p:sp>
      <p:sp>
        <p:nvSpPr>
          <p:cNvPr id="5" name="Content Placeholder 4">
            <a:extLst>
              <a:ext uri="{FF2B5EF4-FFF2-40B4-BE49-F238E27FC236}">
                <a16:creationId xmlns:a16="http://schemas.microsoft.com/office/drawing/2014/main" id="{74CBD934-BBF8-40E3-9882-324DB5EA904F}"/>
              </a:ext>
            </a:extLst>
          </p:cNvPr>
          <p:cNvSpPr>
            <a:spLocks noGrp="1"/>
          </p:cNvSpPr>
          <p:nvPr>
            <p:ph idx="1"/>
          </p:nvPr>
        </p:nvSpPr>
        <p:spPr>
          <a:xfrm>
            <a:off x="1183908" y="920749"/>
            <a:ext cx="10096900" cy="5748992"/>
          </a:xfrm>
        </p:spPr>
        <p:txBody>
          <a:bodyPr>
            <a:normAutofit/>
          </a:bodyPr>
          <a:lstStyle/>
          <a:p>
            <a:pPr marL="0" indent="0" algn="ctr">
              <a:buNone/>
              <a:defRPr/>
            </a:pPr>
            <a:r>
              <a:rPr lang="en-US" dirty="0"/>
              <a:t>In terms of lipid lowering, the trial seems very messy with numerous other lipid lowering agents in place including statins in ~ a quarter of the patients.</a:t>
            </a:r>
          </a:p>
          <a:p>
            <a:pPr marL="0" indent="0" algn="ctr">
              <a:buNone/>
              <a:defRPr/>
            </a:pPr>
            <a:r>
              <a:rPr lang="en-US" dirty="0"/>
              <a:t>Compared to the BDM the outcome results were pathetic with 11.7% of BA pts and 13.3% of P pts suffering a MACE.</a:t>
            </a:r>
          </a:p>
          <a:p>
            <a:pPr marL="0" indent="0" algn="ctr">
              <a:buNone/>
              <a:defRPr/>
            </a:pPr>
            <a:r>
              <a:rPr lang="en-US" dirty="0"/>
              <a:t>Therefore, it is obvious that many pts had unmanaged conditions causing OS.</a:t>
            </a:r>
          </a:p>
          <a:p>
            <a:pPr marL="0" indent="0" algn="ctr">
              <a:buNone/>
              <a:defRPr/>
            </a:pPr>
            <a:r>
              <a:rPr lang="en-US" dirty="0"/>
              <a:t>Investigators are ‘hung up’ on believing outcomes are mainly driven by LDL-C reduction.</a:t>
            </a:r>
          </a:p>
          <a:p>
            <a:pPr marL="0" indent="0" algn="ctr">
              <a:buNone/>
              <a:defRPr/>
            </a:pPr>
            <a:r>
              <a:rPr lang="en-US" dirty="0"/>
              <a:t>We would conjecture that optimally managing all the sources of OS (which does not even include LDL-C until it is trapped) would generate much better results than adding in BA.</a:t>
            </a:r>
          </a:p>
        </p:txBody>
      </p:sp>
    </p:spTree>
    <p:extLst>
      <p:ext uri="{BB962C8B-B14F-4D97-AF65-F5344CB8AC3E}">
        <p14:creationId xmlns:p14="http://schemas.microsoft.com/office/powerpoint/2010/main" val="38672044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9D7D1D-1FB6-430D-B96A-35BC3729DB93}"/>
              </a:ext>
            </a:extLst>
          </p:cNvPr>
          <p:cNvSpPr>
            <a:spLocks noGrp="1"/>
          </p:cNvSpPr>
          <p:nvPr>
            <p:ph type="title"/>
          </p:nvPr>
        </p:nvSpPr>
        <p:spPr>
          <a:xfrm>
            <a:off x="1183907" y="0"/>
            <a:ext cx="10443411" cy="920750"/>
          </a:xfrm>
        </p:spPr>
        <p:txBody>
          <a:bodyPr/>
          <a:lstStyle/>
          <a:p>
            <a:pPr algn="ctr">
              <a:defRPr/>
            </a:pPr>
            <a:r>
              <a:rPr lang="en-US" dirty="0"/>
              <a:t>BDM Thoughts</a:t>
            </a:r>
          </a:p>
        </p:txBody>
      </p:sp>
      <p:sp>
        <p:nvSpPr>
          <p:cNvPr id="5" name="Content Placeholder 4">
            <a:extLst>
              <a:ext uri="{FF2B5EF4-FFF2-40B4-BE49-F238E27FC236}">
                <a16:creationId xmlns:a16="http://schemas.microsoft.com/office/drawing/2014/main" id="{74CBD934-BBF8-40E3-9882-324DB5EA904F}"/>
              </a:ext>
            </a:extLst>
          </p:cNvPr>
          <p:cNvSpPr>
            <a:spLocks noGrp="1"/>
          </p:cNvSpPr>
          <p:nvPr>
            <p:ph idx="1"/>
          </p:nvPr>
        </p:nvSpPr>
        <p:spPr>
          <a:xfrm>
            <a:off x="1183908" y="920750"/>
            <a:ext cx="10096900" cy="5178429"/>
          </a:xfrm>
        </p:spPr>
        <p:txBody>
          <a:bodyPr>
            <a:normAutofit fontScale="92500" lnSpcReduction="10000"/>
          </a:bodyPr>
          <a:lstStyle/>
          <a:p>
            <a:pPr marL="0" indent="0" algn="ctr">
              <a:buNone/>
              <a:defRPr/>
            </a:pPr>
            <a:r>
              <a:rPr lang="en-US" dirty="0"/>
              <a:t>The goal of therapy is to prevent CV events both                              loud and silent.</a:t>
            </a:r>
          </a:p>
          <a:p>
            <a:pPr marL="0" indent="0" algn="ctr">
              <a:buNone/>
              <a:defRPr/>
            </a:pPr>
            <a:r>
              <a:rPr lang="en-US" dirty="0"/>
              <a:t>This requires shutting down the first step in the pathogenesis of atherosclerosis.</a:t>
            </a:r>
          </a:p>
          <a:p>
            <a:pPr marL="0" indent="0" algn="ctr">
              <a:buNone/>
              <a:defRPr/>
            </a:pPr>
            <a:r>
              <a:rPr lang="en-US" dirty="0"/>
              <a:t>This demands halting the transformation of </a:t>
            </a:r>
            <a:r>
              <a:rPr lang="en-US" dirty="0" err="1"/>
              <a:t>cSMCs</a:t>
            </a:r>
            <a:r>
              <a:rPr lang="en-US" dirty="0"/>
              <a:t> to </a:t>
            </a:r>
            <a:r>
              <a:rPr lang="en-US" dirty="0" err="1"/>
              <a:t>msSMCs</a:t>
            </a:r>
            <a:r>
              <a:rPr lang="en-US" dirty="0"/>
              <a:t>.</a:t>
            </a:r>
          </a:p>
          <a:p>
            <a:pPr marL="0" indent="0" algn="ctr">
              <a:buNone/>
              <a:defRPr/>
            </a:pPr>
            <a:r>
              <a:rPr lang="en-US" dirty="0"/>
              <a:t>LDL-C is simply the fuel ramping up the fire when proteoglycans are generated in the intima by </a:t>
            </a:r>
            <a:r>
              <a:rPr lang="en-US" dirty="0" err="1"/>
              <a:t>msSMCs</a:t>
            </a:r>
            <a:r>
              <a:rPr lang="en-US" dirty="0"/>
              <a:t>.</a:t>
            </a:r>
          </a:p>
          <a:p>
            <a:pPr marL="0" indent="0" algn="ctr">
              <a:buNone/>
              <a:defRPr/>
            </a:pPr>
            <a:r>
              <a:rPr lang="en-US" dirty="0"/>
              <a:t>If this ‘Velcro’ is absent in the intima, the amount of LDL-C is                 a mute point.</a:t>
            </a:r>
          </a:p>
          <a:p>
            <a:pPr marL="0" indent="0" algn="ctr">
              <a:buNone/>
              <a:defRPr/>
            </a:pPr>
            <a:r>
              <a:rPr lang="en-US" dirty="0"/>
              <a:t>TG (remnant-C) can drive </a:t>
            </a:r>
            <a:r>
              <a:rPr lang="en-US" dirty="0" err="1"/>
              <a:t>cSMC</a:t>
            </a:r>
            <a:r>
              <a:rPr lang="en-US" dirty="0"/>
              <a:t> conversion and                                              they were only reduced 4.8%.</a:t>
            </a:r>
          </a:p>
          <a:p>
            <a:pPr marL="0" indent="0" algn="ctr">
              <a:buNone/>
              <a:defRPr/>
            </a:pPr>
            <a:r>
              <a:rPr lang="en-US" dirty="0"/>
              <a:t>Let’s look at the central illustration of our manuscript                   which addresses the BDM approach.</a:t>
            </a:r>
          </a:p>
          <a:p>
            <a:pPr marL="0" indent="0" algn="ctr">
              <a:buNone/>
              <a:defRPr/>
            </a:pPr>
            <a:endParaRPr lang="en-US" dirty="0"/>
          </a:p>
        </p:txBody>
      </p:sp>
    </p:spTree>
    <p:extLst>
      <p:ext uri="{BB962C8B-B14F-4D97-AF65-F5344CB8AC3E}">
        <p14:creationId xmlns:p14="http://schemas.microsoft.com/office/powerpoint/2010/main" val="28408882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6AC502-188F-0109-C35E-F9D1E613B93C}"/>
              </a:ext>
            </a:extLst>
          </p:cNvPr>
          <p:cNvSpPr>
            <a:spLocks noGrp="1"/>
          </p:cNvSpPr>
          <p:nvPr>
            <p:ph type="title"/>
          </p:nvPr>
        </p:nvSpPr>
        <p:spPr>
          <a:xfrm>
            <a:off x="1391138" y="0"/>
            <a:ext cx="9962662" cy="369332"/>
          </a:xfrm>
        </p:spPr>
        <p:txBody>
          <a:bodyPr>
            <a:normAutofit/>
          </a:bodyPr>
          <a:lstStyle/>
          <a:p>
            <a:pPr algn="ctr"/>
            <a:r>
              <a:rPr lang="en-US" sz="2000" dirty="0"/>
              <a:t>Stopping OS Will Extinguish the Fire</a:t>
            </a:r>
          </a:p>
        </p:txBody>
      </p:sp>
      <p:pic>
        <p:nvPicPr>
          <p:cNvPr id="5" name="Content Placeholder 4">
            <a:extLst>
              <a:ext uri="{FF2B5EF4-FFF2-40B4-BE49-F238E27FC236}">
                <a16:creationId xmlns:a16="http://schemas.microsoft.com/office/drawing/2014/main" id="{CEE56A65-88C5-45E7-1517-1FE292A8CAED}"/>
              </a:ext>
            </a:extLst>
          </p:cNvPr>
          <p:cNvPicPr>
            <a:picLocks noGrp="1" noChangeAspect="1"/>
          </p:cNvPicPr>
          <p:nvPr>
            <p:ph idx="1"/>
          </p:nvPr>
        </p:nvPicPr>
        <p:blipFill>
          <a:blip r:embed="rId2"/>
          <a:stretch>
            <a:fillRect/>
          </a:stretch>
        </p:blipFill>
        <p:spPr>
          <a:xfrm>
            <a:off x="2667000" y="369333"/>
            <a:ext cx="7315200" cy="5802867"/>
          </a:xfrm>
        </p:spPr>
      </p:pic>
      <p:sp>
        <p:nvSpPr>
          <p:cNvPr id="6" name="TextBox 5">
            <a:extLst>
              <a:ext uri="{FF2B5EF4-FFF2-40B4-BE49-F238E27FC236}">
                <a16:creationId xmlns:a16="http://schemas.microsoft.com/office/drawing/2014/main" id="{54102EDD-8A34-CFC7-1A1D-B474B096E865}"/>
              </a:ext>
            </a:extLst>
          </p:cNvPr>
          <p:cNvSpPr txBox="1"/>
          <p:nvPr/>
        </p:nvSpPr>
        <p:spPr>
          <a:xfrm>
            <a:off x="1295400" y="6172200"/>
            <a:ext cx="8534400" cy="923330"/>
          </a:xfrm>
          <a:prstGeom prst="rect">
            <a:avLst/>
          </a:prstGeom>
          <a:noFill/>
        </p:spPr>
        <p:txBody>
          <a:bodyPr wrap="square">
            <a:spAutoFit/>
          </a:bodyPr>
          <a:lstStyle/>
          <a:p>
            <a:pPr algn="ctr"/>
            <a:r>
              <a:rPr lang="en-US" dirty="0">
                <a:solidFill>
                  <a:schemeClr val="accent3"/>
                </a:solidFill>
              </a:rPr>
              <a:t>Bale, B. F., et al. (2022). "The critical issue linking lipids and inflammation: Clinical utility of stopping oxidative stress." </a:t>
            </a:r>
            <a:r>
              <a:rPr lang="en-US" u="sng" dirty="0">
                <a:solidFill>
                  <a:schemeClr val="accent3"/>
                </a:solidFill>
              </a:rPr>
              <a:t>Front Cardiovasc Med</a:t>
            </a:r>
            <a:r>
              <a:rPr lang="en-US" dirty="0">
                <a:solidFill>
                  <a:schemeClr val="accent3"/>
                </a:solidFill>
              </a:rPr>
              <a:t> </a:t>
            </a:r>
            <a:r>
              <a:rPr lang="en-US" b="1" dirty="0">
                <a:solidFill>
                  <a:schemeClr val="accent3"/>
                </a:solidFill>
              </a:rPr>
              <a:t>9</a:t>
            </a:r>
            <a:r>
              <a:rPr lang="en-US" dirty="0">
                <a:solidFill>
                  <a:schemeClr val="accent3"/>
                </a:solidFill>
              </a:rPr>
              <a:t>: 1042729.</a:t>
            </a:r>
          </a:p>
          <a:p>
            <a:pPr algn="ctr"/>
            <a:r>
              <a:rPr lang="en-US" dirty="0">
                <a:solidFill>
                  <a:schemeClr val="accent3"/>
                </a:solidFill>
              </a:rPr>
              <a:t>	</a:t>
            </a:r>
            <a:endParaRPr lang="en-US" i="1" dirty="0">
              <a:solidFill>
                <a:schemeClr val="accent3"/>
              </a:solidFill>
            </a:endParaRPr>
          </a:p>
        </p:txBody>
      </p:sp>
    </p:spTree>
    <p:extLst>
      <p:ext uri="{BB962C8B-B14F-4D97-AF65-F5344CB8AC3E}">
        <p14:creationId xmlns:p14="http://schemas.microsoft.com/office/powerpoint/2010/main" val="31646175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9D7D1D-1FB6-430D-B96A-35BC3729DB93}"/>
              </a:ext>
            </a:extLst>
          </p:cNvPr>
          <p:cNvSpPr>
            <a:spLocks noGrp="1"/>
          </p:cNvSpPr>
          <p:nvPr>
            <p:ph type="title"/>
          </p:nvPr>
        </p:nvSpPr>
        <p:spPr>
          <a:xfrm>
            <a:off x="1183907" y="0"/>
            <a:ext cx="10443411" cy="920750"/>
          </a:xfrm>
        </p:spPr>
        <p:txBody>
          <a:bodyPr/>
          <a:lstStyle/>
          <a:p>
            <a:pPr algn="ctr">
              <a:defRPr/>
            </a:pPr>
            <a:r>
              <a:rPr lang="en-US" dirty="0"/>
              <a:t>BDM Thoughts</a:t>
            </a:r>
          </a:p>
        </p:txBody>
      </p:sp>
      <p:sp>
        <p:nvSpPr>
          <p:cNvPr id="5" name="Content Placeholder 4">
            <a:extLst>
              <a:ext uri="{FF2B5EF4-FFF2-40B4-BE49-F238E27FC236}">
                <a16:creationId xmlns:a16="http://schemas.microsoft.com/office/drawing/2014/main" id="{74CBD934-BBF8-40E3-9882-324DB5EA904F}"/>
              </a:ext>
            </a:extLst>
          </p:cNvPr>
          <p:cNvSpPr>
            <a:spLocks noGrp="1"/>
          </p:cNvSpPr>
          <p:nvPr>
            <p:ph idx="1"/>
          </p:nvPr>
        </p:nvSpPr>
        <p:spPr>
          <a:xfrm>
            <a:off x="1183908" y="1506071"/>
            <a:ext cx="10096900" cy="4593107"/>
          </a:xfrm>
        </p:spPr>
        <p:txBody>
          <a:bodyPr/>
          <a:lstStyle/>
          <a:p>
            <a:pPr marL="0" indent="0" algn="ctr">
              <a:buNone/>
              <a:defRPr/>
            </a:pPr>
            <a:r>
              <a:rPr lang="en-US" dirty="0"/>
              <a:t>The study does indicate that BA does not generate myopathy.</a:t>
            </a:r>
          </a:p>
          <a:p>
            <a:pPr marL="0" indent="0" algn="ctr">
              <a:buNone/>
              <a:defRPr/>
            </a:pPr>
            <a:r>
              <a:rPr lang="en-US" dirty="0"/>
              <a:t>We will discuss this in more detail, in a minute.</a:t>
            </a:r>
          </a:p>
          <a:p>
            <a:pPr marL="0" indent="0" algn="ctr">
              <a:buNone/>
              <a:defRPr/>
            </a:pPr>
            <a:r>
              <a:rPr lang="en-US" dirty="0"/>
              <a:t>BA does seem to increase risk of hyperuricemia, cholelithiasis &amp; hepatic enzyme elevations.</a:t>
            </a:r>
          </a:p>
          <a:p>
            <a:pPr marL="0" indent="0" algn="ctr">
              <a:buNone/>
              <a:defRPr/>
            </a:pPr>
            <a:r>
              <a:rPr lang="en-US" dirty="0"/>
              <a:t>BA is an option in pts intolerant of statins.</a:t>
            </a:r>
          </a:p>
          <a:p>
            <a:pPr marL="0" indent="0" algn="ctr">
              <a:buNone/>
              <a:defRPr/>
            </a:pPr>
            <a:r>
              <a:rPr lang="en-US" dirty="0"/>
              <a:t>We will discuss comparison to statins in more detail later. </a:t>
            </a:r>
          </a:p>
        </p:txBody>
      </p:sp>
    </p:spTree>
    <p:extLst>
      <p:ext uri="{BB962C8B-B14F-4D97-AF65-F5344CB8AC3E}">
        <p14:creationId xmlns:p14="http://schemas.microsoft.com/office/powerpoint/2010/main" val="24420016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9A0F3F8-0EA5-AE0F-99BE-A9B53827A891}"/>
              </a:ext>
            </a:extLst>
          </p:cNvPr>
          <p:cNvPicPr>
            <a:picLocks noChangeAspect="1"/>
          </p:cNvPicPr>
          <p:nvPr/>
        </p:nvPicPr>
        <p:blipFill>
          <a:blip r:embed="rId2"/>
          <a:stretch>
            <a:fillRect/>
          </a:stretch>
        </p:blipFill>
        <p:spPr>
          <a:xfrm>
            <a:off x="1612598" y="2609850"/>
            <a:ext cx="4302427" cy="3405187"/>
          </a:xfrm>
          <a:prstGeom prst="rect">
            <a:avLst/>
          </a:prstGeom>
        </p:spPr>
      </p:pic>
      <p:sp>
        <p:nvSpPr>
          <p:cNvPr id="5" name="Speech Bubble: Rectangle with Corners Rounded 4">
            <a:extLst>
              <a:ext uri="{FF2B5EF4-FFF2-40B4-BE49-F238E27FC236}">
                <a16:creationId xmlns:a16="http://schemas.microsoft.com/office/drawing/2014/main" id="{2A068091-AF2E-0085-D380-EEC6D64F5972}"/>
              </a:ext>
            </a:extLst>
          </p:cNvPr>
          <p:cNvSpPr/>
          <p:nvPr/>
        </p:nvSpPr>
        <p:spPr>
          <a:xfrm>
            <a:off x="3415554" y="251012"/>
            <a:ext cx="5433172" cy="1972235"/>
          </a:xfrm>
          <a:prstGeom prst="wedgeRoundRectCallout">
            <a:avLst>
              <a:gd name="adj1" fmla="val -52843"/>
              <a:gd name="adj2" fmla="val 137955"/>
              <a:gd name="adj3" fmla="val 16667"/>
            </a:avLst>
          </a:prstGeom>
          <a:solidFill>
            <a:srgbClr val="FFDAA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2">
                    <a:lumMod val="10000"/>
                  </a:schemeClr>
                </a:solidFill>
              </a:rPr>
              <a:t>I agree that those results were not stunning. So, take a look at this twist.</a:t>
            </a:r>
          </a:p>
        </p:txBody>
      </p:sp>
    </p:spTree>
    <p:extLst>
      <p:ext uri="{BB962C8B-B14F-4D97-AF65-F5344CB8AC3E}">
        <p14:creationId xmlns:p14="http://schemas.microsoft.com/office/powerpoint/2010/main" val="38837589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7906" name="Rectangle 2"/>
          <p:cNvSpPr>
            <a:spLocks noGrp="1" noRot="1" noChangeArrowheads="1"/>
          </p:cNvSpPr>
          <p:nvPr>
            <p:ph type="title"/>
          </p:nvPr>
        </p:nvSpPr>
        <p:spPr>
          <a:xfrm>
            <a:off x="1602154" y="56665"/>
            <a:ext cx="9440984" cy="1126698"/>
          </a:xfrm>
        </p:spPr>
        <p:txBody>
          <a:bodyPr>
            <a:noAutofit/>
          </a:bodyPr>
          <a:lstStyle/>
          <a:p>
            <a:pPr algn="ctr" eaLnBrk="1" hangingPunct="1">
              <a:defRPr/>
            </a:pPr>
            <a:r>
              <a:rPr lang="en-US" sz="3600" dirty="0" err="1"/>
              <a:t>Bempedoic</a:t>
            </a:r>
            <a:r>
              <a:rPr lang="en-US" sz="3600" dirty="0"/>
              <a:t> Acid (BA) Reduces CV Risk In Primary Prevention Pts</a:t>
            </a:r>
          </a:p>
        </p:txBody>
      </p:sp>
      <p:sp>
        <p:nvSpPr>
          <p:cNvPr id="1787907" name="Rectangle 3"/>
          <p:cNvSpPr>
            <a:spLocks noGrp="1" noRot="1" noChangeArrowheads="1"/>
          </p:cNvSpPr>
          <p:nvPr>
            <p:ph idx="1"/>
          </p:nvPr>
        </p:nvSpPr>
        <p:spPr>
          <a:xfrm>
            <a:off x="1461477" y="1510748"/>
            <a:ext cx="9440984" cy="4006914"/>
          </a:xfrm>
        </p:spPr>
        <p:txBody>
          <a:bodyPr/>
          <a:lstStyle/>
          <a:p>
            <a:pPr marL="0" indent="0" algn="ctr">
              <a:buNone/>
              <a:defRPr/>
            </a:pPr>
            <a:r>
              <a:rPr lang="en-US" dirty="0"/>
              <a:t>4,206 primary prevention pts; mean age 68; 59% female; 66% DM; 19% on statins; mean LDL-C 142 mg/dL; mean hs-CRP-2.4 mg/L; high risk=CACS &gt;400; women &gt;65 &amp; men &gt;60 with diabetes; Reynold’s Risk Score &gt;30%; BA 180mg or P; follow-up ~ 3 ½ yrs.</a:t>
            </a:r>
          </a:p>
          <a:p>
            <a:pPr marL="0" indent="0" algn="ctr">
              <a:buNone/>
              <a:defRPr/>
            </a:pPr>
            <a:endParaRPr lang="en-US" dirty="0"/>
          </a:p>
          <a:p>
            <a:pPr marL="0" indent="0" algn="ctr">
              <a:buNone/>
              <a:defRPr/>
            </a:pPr>
            <a:r>
              <a:rPr lang="en-US" dirty="0"/>
              <a:t>Primary outcome: 4 MACE composite of CV death, non-fatal stroke, non-fatal MI, coronary revascularization.</a:t>
            </a:r>
          </a:p>
        </p:txBody>
      </p:sp>
      <p:sp>
        <p:nvSpPr>
          <p:cNvPr id="57349" name="Text Box 4"/>
          <p:cNvSpPr txBox="1">
            <a:spLocks noChangeArrowheads="1"/>
          </p:cNvSpPr>
          <p:nvPr/>
        </p:nvSpPr>
        <p:spPr bwMode="auto">
          <a:xfrm>
            <a:off x="2086279" y="5658335"/>
            <a:ext cx="7807997" cy="1200329"/>
          </a:xfrm>
          <a:prstGeom prst="rect">
            <a:avLst/>
          </a:prstGeom>
          <a:noFill/>
          <a:ln w="9525">
            <a:noFill/>
            <a:miter lim="800000"/>
            <a:headEnd/>
            <a:tailEnd/>
          </a:ln>
        </p:spPr>
        <p:txBody>
          <a:bodyPr wrap="square">
            <a:spAutoFit/>
          </a:bodyPr>
          <a:lstStyle/>
          <a:p>
            <a:pPr algn="ctr" eaLnBrk="0" hangingPunct="0"/>
            <a:r>
              <a:rPr lang="en-US" dirty="0">
                <a:solidFill>
                  <a:schemeClr val="accent3"/>
                </a:solidFill>
              </a:rPr>
              <a:t>	Nissen, S. E., et al. (2023). "</a:t>
            </a:r>
            <a:r>
              <a:rPr lang="en-US" dirty="0" err="1">
                <a:solidFill>
                  <a:schemeClr val="accent3"/>
                </a:solidFill>
              </a:rPr>
              <a:t>Bempedoic</a:t>
            </a:r>
            <a:r>
              <a:rPr lang="en-US" dirty="0">
                <a:solidFill>
                  <a:schemeClr val="accent3"/>
                </a:solidFill>
              </a:rPr>
              <a:t> Acid for Primary Prevention of Cardiovascular Events in Statin-Intolerant Patients." </a:t>
            </a:r>
            <a:r>
              <a:rPr lang="en-US" u="sng" dirty="0">
                <a:solidFill>
                  <a:schemeClr val="accent3"/>
                </a:solidFill>
              </a:rPr>
              <a:t>JAMA</a:t>
            </a:r>
            <a:r>
              <a:rPr lang="en-US" dirty="0">
                <a:solidFill>
                  <a:schemeClr val="accent3"/>
                </a:solidFill>
              </a:rPr>
              <a:t>.                          Online June 24,2023. doi:10.1001/jama.2023.9696</a:t>
            </a:r>
          </a:p>
          <a:p>
            <a:pPr algn="ctr" eaLnBrk="0" hangingPunct="0"/>
            <a:r>
              <a:rPr lang="en-US" dirty="0">
                <a:solidFill>
                  <a:schemeClr val="accent3"/>
                </a:solidFill>
              </a:rPr>
              <a:t>		</a:t>
            </a:r>
            <a:endParaRPr lang="en-US" b="1" dirty="0">
              <a:solidFill>
                <a:schemeClr val="accent3"/>
              </a:solidFill>
            </a:endParaRPr>
          </a:p>
        </p:txBody>
      </p:sp>
    </p:spTree>
    <p:extLst>
      <p:ext uri="{BB962C8B-B14F-4D97-AF65-F5344CB8AC3E}">
        <p14:creationId xmlns:p14="http://schemas.microsoft.com/office/powerpoint/2010/main" val="2495574468"/>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7906" name="Rectangle 2"/>
          <p:cNvSpPr>
            <a:spLocks noGrp="1" noRot="1" noChangeArrowheads="1"/>
          </p:cNvSpPr>
          <p:nvPr>
            <p:ph type="title"/>
          </p:nvPr>
        </p:nvSpPr>
        <p:spPr>
          <a:xfrm>
            <a:off x="1602154" y="0"/>
            <a:ext cx="9745784" cy="976923"/>
          </a:xfrm>
        </p:spPr>
        <p:txBody>
          <a:bodyPr>
            <a:noAutofit/>
          </a:bodyPr>
          <a:lstStyle/>
          <a:p>
            <a:pPr algn="ctr" eaLnBrk="1" hangingPunct="1">
              <a:defRPr/>
            </a:pPr>
            <a:r>
              <a:rPr lang="en-US" sz="3600" dirty="0"/>
              <a:t>Green and Blue Spaces Enhance Mental Health</a:t>
            </a:r>
          </a:p>
        </p:txBody>
      </p:sp>
      <p:sp>
        <p:nvSpPr>
          <p:cNvPr id="1787907" name="Rectangle 3"/>
          <p:cNvSpPr>
            <a:spLocks noGrp="1" noRot="1" noChangeArrowheads="1"/>
          </p:cNvSpPr>
          <p:nvPr>
            <p:ph idx="1"/>
          </p:nvPr>
        </p:nvSpPr>
        <p:spPr>
          <a:xfrm>
            <a:off x="1602154" y="1062892"/>
            <a:ext cx="9440984" cy="4267200"/>
          </a:xfrm>
        </p:spPr>
        <p:txBody>
          <a:bodyPr>
            <a:normAutofit/>
          </a:bodyPr>
          <a:lstStyle/>
          <a:p>
            <a:pPr marL="0" indent="0" algn="ctr">
              <a:buNone/>
              <a:defRPr/>
            </a:pPr>
            <a:r>
              <a:rPr lang="en-US" dirty="0"/>
              <a:t>Benefits from green &amp; blue natural spaces include:</a:t>
            </a:r>
          </a:p>
          <a:p>
            <a:pPr marL="0" indent="0" algn="ctr">
              <a:buNone/>
              <a:defRPr/>
            </a:pPr>
            <a:endParaRPr lang="en-US" dirty="0"/>
          </a:p>
          <a:p>
            <a:pPr marL="0" indent="0" algn="ctr">
              <a:buNone/>
              <a:defRPr/>
            </a:pPr>
            <a:r>
              <a:rPr lang="en-US" dirty="0"/>
              <a:t>improved short-term and long-term mental health</a:t>
            </a:r>
          </a:p>
          <a:p>
            <a:pPr marL="0" indent="0" algn="ctr">
              <a:buNone/>
              <a:defRPr/>
            </a:pPr>
            <a:r>
              <a:rPr lang="en-US" dirty="0"/>
              <a:t>positive effect on affect</a:t>
            </a:r>
          </a:p>
          <a:p>
            <a:pPr marL="0" indent="0" algn="ctr">
              <a:buNone/>
              <a:defRPr/>
            </a:pPr>
            <a:r>
              <a:rPr lang="en-US" dirty="0"/>
              <a:t>beneficial effects on perceived stress</a:t>
            </a:r>
          </a:p>
          <a:p>
            <a:pPr marL="0" indent="0" algn="ctr">
              <a:buNone/>
              <a:defRPr/>
            </a:pPr>
            <a:r>
              <a:rPr lang="en-US" dirty="0"/>
              <a:t>positive effects on quality of life &amp; subjective well-being</a:t>
            </a:r>
          </a:p>
        </p:txBody>
      </p:sp>
      <p:sp>
        <p:nvSpPr>
          <p:cNvPr id="57349" name="Text Box 4"/>
          <p:cNvSpPr txBox="1">
            <a:spLocks noChangeArrowheads="1"/>
          </p:cNvSpPr>
          <p:nvPr/>
        </p:nvSpPr>
        <p:spPr bwMode="auto">
          <a:xfrm>
            <a:off x="2445781" y="5546209"/>
            <a:ext cx="7765021" cy="2308324"/>
          </a:xfrm>
          <a:prstGeom prst="rect">
            <a:avLst/>
          </a:prstGeom>
          <a:noFill/>
          <a:ln w="9525">
            <a:noFill/>
            <a:miter lim="800000"/>
            <a:headEnd/>
            <a:tailEnd/>
          </a:ln>
        </p:spPr>
        <p:txBody>
          <a:bodyPr wrap="square">
            <a:spAutoFit/>
          </a:bodyPr>
          <a:lstStyle/>
          <a:p>
            <a:pPr algn="ctr" eaLnBrk="0" hangingPunct="0"/>
            <a:r>
              <a:rPr lang="en-US" dirty="0">
                <a:solidFill>
                  <a:schemeClr val="accent3"/>
                </a:solidFill>
              </a:rPr>
              <a:t> Green and blue spaces and mental health: new evidence and perspectives for action. Copenhagen: WHO </a:t>
            </a:r>
          </a:p>
          <a:p>
            <a:pPr algn="ctr" eaLnBrk="0" hangingPunct="0"/>
            <a:r>
              <a:rPr lang="en-US" dirty="0">
                <a:solidFill>
                  <a:schemeClr val="accent3"/>
                </a:solidFill>
              </a:rPr>
              <a:t>Regional Office for Europe; 2021. </a:t>
            </a:r>
            <a:r>
              <a:rPr lang="en-US" dirty="0" err="1">
                <a:solidFill>
                  <a:schemeClr val="accent3"/>
                </a:solidFill>
              </a:rPr>
              <a:t>Licence</a:t>
            </a:r>
            <a:r>
              <a:rPr lang="en-US" dirty="0">
                <a:solidFill>
                  <a:schemeClr val="accent3"/>
                </a:solidFill>
              </a:rPr>
              <a:t>: CC BY-NC-SA 3.0 IGO.</a:t>
            </a:r>
          </a:p>
          <a:p>
            <a:pPr algn="ctr" eaLnBrk="0" hangingPunct="0"/>
            <a:r>
              <a:rPr lang="en-US" dirty="0">
                <a:solidFill>
                  <a:schemeClr val="accent3"/>
                </a:solidFill>
              </a:rPr>
              <a:t>	</a:t>
            </a:r>
          </a:p>
          <a:p>
            <a:pPr algn="ctr" eaLnBrk="0" hangingPunct="0"/>
            <a:r>
              <a:rPr lang="en-US" dirty="0">
                <a:solidFill>
                  <a:schemeClr val="accent3"/>
                </a:solidFill>
              </a:rPr>
              <a:t>.</a:t>
            </a:r>
          </a:p>
          <a:p>
            <a:pPr algn="ctr" eaLnBrk="0" hangingPunct="0"/>
            <a:r>
              <a:rPr lang="en-US" dirty="0">
                <a:solidFill>
                  <a:schemeClr val="accent3"/>
                </a:solidFill>
              </a:rPr>
              <a:t>	</a:t>
            </a:r>
          </a:p>
          <a:p>
            <a:pPr algn="ctr" eaLnBrk="0" hangingPunct="0"/>
            <a:r>
              <a:rPr lang="en-US" dirty="0">
                <a:solidFill>
                  <a:schemeClr val="accent3"/>
                </a:solidFill>
              </a:rPr>
              <a:t>	</a:t>
            </a:r>
          </a:p>
          <a:p>
            <a:pPr algn="ctr" eaLnBrk="0" hangingPunct="0"/>
            <a:endParaRPr lang="en-US" b="1" dirty="0">
              <a:solidFill>
                <a:schemeClr val="accent3"/>
              </a:solidFill>
            </a:endParaRPr>
          </a:p>
        </p:txBody>
      </p:sp>
    </p:spTree>
    <p:extLst>
      <p:ext uri="{BB962C8B-B14F-4D97-AF65-F5344CB8AC3E}">
        <p14:creationId xmlns:p14="http://schemas.microsoft.com/office/powerpoint/2010/main" val="2927417721"/>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7906" name="Rectangle 2"/>
          <p:cNvSpPr>
            <a:spLocks noGrp="1" noRot="1" noChangeArrowheads="1"/>
          </p:cNvSpPr>
          <p:nvPr>
            <p:ph type="title"/>
          </p:nvPr>
        </p:nvSpPr>
        <p:spPr>
          <a:xfrm>
            <a:off x="1602154" y="56665"/>
            <a:ext cx="9440984" cy="1126698"/>
          </a:xfrm>
        </p:spPr>
        <p:txBody>
          <a:bodyPr>
            <a:noAutofit/>
          </a:bodyPr>
          <a:lstStyle/>
          <a:p>
            <a:pPr algn="ctr" eaLnBrk="1" hangingPunct="1">
              <a:defRPr/>
            </a:pPr>
            <a:r>
              <a:rPr lang="en-US" sz="3600" dirty="0" err="1"/>
              <a:t>Bempedoic</a:t>
            </a:r>
            <a:r>
              <a:rPr lang="en-US" sz="3600" dirty="0"/>
              <a:t> Acid (BA) Reduces CV Risk In Primary Prevention Pts</a:t>
            </a:r>
          </a:p>
        </p:txBody>
      </p:sp>
      <p:sp>
        <p:nvSpPr>
          <p:cNvPr id="1787907" name="Rectangle 3"/>
          <p:cNvSpPr>
            <a:spLocks noGrp="1" noRot="1" noChangeArrowheads="1"/>
          </p:cNvSpPr>
          <p:nvPr>
            <p:ph idx="1"/>
          </p:nvPr>
        </p:nvSpPr>
        <p:spPr>
          <a:xfrm>
            <a:off x="1461477" y="1956021"/>
            <a:ext cx="9440984" cy="3561641"/>
          </a:xfrm>
        </p:spPr>
        <p:txBody>
          <a:bodyPr/>
          <a:lstStyle/>
          <a:p>
            <a:pPr marL="0" indent="0" algn="ctr">
              <a:buNone/>
              <a:defRPr/>
            </a:pPr>
            <a:r>
              <a:rPr lang="en-US" dirty="0"/>
              <a:t>Primary outcome was significantly reduced (30% vs 13%!).</a:t>
            </a:r>
          </a:p>
          <a:p>
            <a:pPr marL="0" indent="0" algn="ctr">
              <a:buNone/>
              <a:defRPr/>
            </a:pPr>
            <a:r>
              <a:rPr lang="en-US" dirty="0"/>
              <a:t>RR-0.70 (95% CI, 0.55-0.89) p=0.002</a:t>
            </a:r>
          </a:p>
          <a:p>
            <a:pPr marL="0" indent="0" algn="ctr">
              <a:buNone/>
              <a:defRPr/>
            </a:pPr>
            <a:endParaRPr lang="en-US" dirty="0"/>
          </a:p>
          <a:p>
            <a:pPr marL="0" indent="0" algn="ctr">
              <a:buNone/>
              <a:defRPr/>
            </a:pPr>
            <a:r>
              <a:rPr lang="en-US" dirty="0"/>
              <a:t>NNT to prevent one composite outcome was 43 pts.</a:t>
            </a:r>
          </a:p>
        </p:txBody>
      </p:sp>
      <p:sp>
        <p:nvSpPr>
          <p:cNvPr id="57349" name="Text Box 4"/>
          <p:cNvSpPr txBox="1">
            <a:spLocks noChangeArrowheads="1"/>
          </p:cNvSpPr>
          <p:nvPr/>
        </p:nvSpPr>
        <p:spPr bwMode="auto">
          <a:xfrm>
            <a:off x="2086279" y="5658335"/>
            <a:ext cx="7807997" cy="1200329"/>
          </a:xfrm>
          <a:prstGeom prst="rect">
            <a:avLst/>
          </a:prstGeom>
          <a:noFill/>
          <a:ln w="9525">
            <a:noFill/>
            <a:miter lim="800000"/>
            <a:headEnd/>
            <a:tailEnd/>
          </a:ln>
        </p:spPr>
        <p:txBody>
          <a:bodyPr wrap="square">
            <a:spAutoFit/>
          </a:bodyPr>
          <a:lstStyle/>
          <a:p>
            <a:pPr algn="ctr" eaLnBrk="0" hangingPunct="0"/>
            <a:r>
              <a:rPr lang="en-US" dirty="0">
                <a:solidFill>
                  <a:schemeClr val="accent3"/>
                </a:solidFill>
              </a:rPr>
              <a:t>	Nissen, S. E., et al. (2023). "</a:t>
            </a:r>
            <a:r>
              <a:rPr lang="en-US" dirty="0" err="1">
                <a:solidFill>
                  <a:schemeClr val="accent3"/>
                </a:solidFill>
              </a:rPr>
              <a:t>Bempedoic</a:t>
            </a:r>
            <a:r>
              <a:rPr lang="en-US" dirty="0">
                <a:solidFill>
                  <a:schemeClr val="accent3"/>
                </a:solidFill>
              </a:rPr>
              <a:t> Acid for Primary Prevention of Cardiovascular Events in Statin-Intolerant Patients." </a:t>
            </a:r>
            <a:r>
              <a:rPr lang="en-US" u="sng" dirty="0">
                <a:solidFill>
                  <a:schemeClr val="accent3"/>
                </a:solidFill>
              </a:rPr>
              <a:t>JAMA</a:t>
            </a:r>
            <a:r>
              <a:rPr lang="en-US" dirty="0">
                <a:solidFill>
                  <a:schemeClr val="accent3"/>
                </a:solidFill>
              </a:rPr>
              <a:t>.                          Online June 24,2023. doi:10.1001/jama.2023.9696</a:t>
            </a:r>
          </a:p>
          <a:p>
            <a:pPr algn="ctr" eaLnBrk="0" hangingPunct="0"/>
            <a:r>
              <a:rPr lang="en-US" dirty="0">
                <a:solidFill>
                  <a:schemeClr val="accent3"/>
                </a:solidFill>
              </a:rPr>
              <a:t>		</a:t>
            </a:r>
            <a:endParaRPr lang="en-US" b="1" dirty="0">
              <a:solidFill>
                <a:schemeClr val="accent3"/>
              </a:solidFill>
            </a:endParaRPr>
          </a:p>
        </p:txBody>
      </p:sp>
    </p:spTree>
    <p:extLst>
      <p:ext uri="{BB962C8B-B14F-4D97-AF65-F5344CB8AC3E}">
        <p14:creationId xmlns:p14="http://schemas.microsoft.com/office/powerpoint/2010/main" val="657590891"/>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7906" name="Rectangle 2"/>
          <p:cNvSpPr>
            <a:spLocks noGrp="1" noRot="1" noChangeArrowheads="1"/>
          </p:cNvSpPr>
          <p:nvPr>
            <p:ph type="title"/>
          </p:nvPr>
        </p:nvSpPr>
        <p:spPr>
          <a:xfrm>
            <a:off x="1602154" y="56665"/>
            <a:ext cx="9440984" cy="1126698"/>
          </a:xfrm>
        </p:spPr>
        <p:txBody>
          <a:bodyPr>
            <a:noAutofit/>
          </a:bodyPr>
          <a:lstStyle/>
          <a:p>
            <a:pPr algn="ctr" eaLnBrk="1" hangingPunct="1">
              <a:defRPr/>
            </a:pPr>
            <a:r>
              <a:rPr lang="en-US" sz="3600" dirty="0" err="1"/>
              <a:t>Bempedoic</a:t>
            </a:r>
            <a:r>
              <a:rPr lang="en-US" sz="3600" dirty="0"/>
              <a:t> Acid (BA) Reduces CV Risk In Primary Prevention Pts</a:t>
            </a:r>
          </a:p>
        </p:txBody>
      </p:sp>
      <p:sp>
        <p:nvSpPr>
          <p:cNvPr id="1787907" name="Rectangle 3"/>
          <p:cNvSpPr>
            <a:spLocks noGrp="1" noRot="1" noChangeArrowheads="1"/>
          </p:cNvSpPr>
          <p:nvPr>
            <p:ph idx="1"/>
          </p:nvPr>
        </p:nvSpPr>
        <p:spPr>
          <a:xfrm>
            <a:off x="1461477" y="1677725"/>
            <a:ext cx="9440984" cy="3839937"/>
          </a:xfrm>
        </p:spPr>
        <p:txBody>
          <a:bodyPr/>
          <a:lstStyle/>
          <a:p>
            <a:pPr marL="0" indent="0" algn="ctr">
              <a:buNone/>
              <a:defRPr/>
            </a:pPr>
            <a:r>
              <a:rPr lang="en-US" dirty="0"/>
              <a:t>BA significantly reduced MI and CV death. </a:t>
            </a:r>
          </a:p>
          <a:p>
            <a:pPr marL="0" indent="0" algn="ctr">
              <a:buNone/>
              <a:defRPr/>
            </a:pPr>
            <a:r>
              <a:rPr lang="en-US" dirty="0"/>
              <a:t>HR-0.61 (95%CI, 0.39-0.98)</a:t>
            </a:r>
          </a:p>
          <a:p>
            <a:pPr marL="0" indent="0" algn="ctr">
              <a:buNone/>
              <a:defRPr/>
            </a:pPr>
            <a:r>
              <a:rPr lang="en-US" dirty="0"/>
              <a:t>HR-0.61 (95% CI, 0.41-0.92)</a:t>
            </a:r>
          </a:p>
          <a:p>
            <a:pPr marL="0" indent="0" algn="ctr">
              <a:buNone/>
              <a:defRPr/>
            </a:pPr>
            <a:endParaRPr lang="en-US" dirty="0"/>
          </a:p>
          <a:p>
            <a:pPr marL="0" indent="0" algn="ctr">
              <a:buNone/>
              <a:defRPr/>
            </a:pPr>
            <a:r>
              <a:rPr lang="en-US" dirty="0"/>
              <a:t>BA did not significantly reduce stroke or revascularization.</a:t>
            </a:r>
          </a:p>
          <a:p>
            <a:pPr marL="0" indent="0" algn="ctr">
              <a:buNone/>
              <a:defRPr/>
            </a:pPr>
            <a:r>
              <a:rPr lang="en-US" dirty="0"/>
              <a:t>HR-0.76 (95% CI, 0.46-1.26)</a:t>
            </a:r>
          </a:p>
          <a:p>
            <a:pPr marL="0" indent="0" algn="ctr">
              <a:buNone/>
              <a:defRPr/>
            </a:pPr>
            <a:r>
              <a:rPr lang="en-US" dirty="0"/>
              <a:t>HR-0.71 (95% CI 0.49-1.03)</a:t>
            </a:r>
          </a:p>
        </p:txBody>
      </p:sp>
      <p:sp>
        <p:nvSpPr>
          <p:cNvPr id="57349" name="Text Box 4"/>
          <p:cNvSpPr txBox="1">
            <a:spLocks noChangeArrowheads="1"/>
          </p:cNvSpPr>
          <p:nvPr/>
        </p:nvSpPr>
        <p:spPr bwMode="auto">
          <a:xfrm>
            <a:off x="2086279" y="5658335"/>
            <a:ext cx="7807997" cy="1200329"/>
          </a:xfrm>
          <a:prstGeom prst="rect">
            <a:avLst/>
          </a:prstGeom>
          <a:noFill/>
          <a:ln w="9525">
            <a:noFill/>
            <a:miter lim="800000"/>
            <a:headEnd/>
            <a:tailEnd/>
          </a:ln>
        </p:spPr>
        <p:txBody>
          <a:bodyPr wrap="square">
            <a:spAutoFit/>
          </a:bodyPr>
          <a:lstStyle/>
          <a:p>
            <a:pPr algn="ctr" eaLnBrk="0" hangingPunct="0"/>
            <a:r>
              <a:rPr lang="en-US" dirty="0">
                <a:solidFill>
                  <a:schemeClr val="accent3"/>
                </a:solidFill>
              </a:rPr>
              <a:t>	Nissen, S. E., et al. (2023). "</a:t>
            </a:r>
            <a:r>
              <a:rPr lang="en-US" dirty="0" err="1">
                <a:solidFill>
                  <a:schemeClr val="accent3"/>
                </a:solidFill>
              </a:rPr>
              <a:t>Bempedoic</a:t>
            </a:r>
            <a:r>
              <a:rPr lang="en-US" dirty="0">
                <a:solidFill>
                  <a:schemeClr val="accent3"/>
                </a:solidFill>
              </a:rPr>
              <a:t> Acid for Primary Prevention of Cardiovascular Events in Statin-Intolerant Patients." </a:t>
            </a:r>
            <a:r>
              <a:rPr lang="en-US" u="sng" dirty="0">
                <a:solidFill>
                  <a:schemeClr val="accent3"/>
                </a:solidFill>
              </a:rPr>
              <a:t>JAMA</a:t>
            </a:r>
            <a:r>
              <a:rPr lang="en-US" dirty="0">
                <a:solidFill>
                  <a:schemeClr val="accent3"/>
                </a:solidFill>
              </a:rPr>
              <a:t>.                          Online June 24,2023. doi:10.1001/jama.2023.9696</a:t>
            </a:r>
          </a:p>
          <a:p>
            <a:pPr algn="ctr" eaLnBrk="0" hangingPunct="0"/>
            <a:r>
              <a:rPr lang="en-US" dirty="0">
                <a:solidFill>
                  <a:schemeClr val="accent3"/>
                </a:solidFill>
              </a:rPr>
              <a:t>		</a:t>
            </a:r>
            <a:endParaRPr lang="en-US" b="1" dirty="0">
              <a:solidFill>
                <a:schemeClr val="accent3"/>
              </a:solidFill>
            </a:endParaRPr>
          </a:p>
        </p:txBody>
      </p:sp>
    </p:spTree>
    <p:extLst>
      <p:ext uri="{BB962C8B-B14F-4D97-AF65-F5344CB8AC3E}">
        <p14:creationId xmlns:p14="http://schemas.microsoft.com/office/powerpoint/2010/main" val="1350484445"/>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7906" name="Rectangle 2"/>
          <p:cNvSpPr>
            <a:spLocks noGrp="1" noRot="1" noChangeArrowheads="1"/>
          </p:cNvSpPr>
          <p:nvPr>
            <p:ph type="title"/>
          </p:nvPr>
        </p:nvSpPr>
        <p:spPr>
          <a:xfrm>
            <a:off x="1602154" y="56665"/>
            <a:ext cx="9440984" cy="1126698"/>
          </a:xfrm>
        </p:spPr>
        <p:txBody>
          <a:bodyPr>
            <a:noAutofit/>
          </a:bodyPr>
          <a:lstStyle/>
          <a:p>
            <a:pPr algn="ctr" eaLnBrk="1" hangingPunct="1">
              <a:defRPr/>
            </a:pPr>
            <a:r>
              <a:rPr lang="en-US" sz="3600" dirty="0" err="1"/>
              <a:t>Bempedoic</a:t>
            </a:r>
            <a:r>
              <a:rPr lang="en-US" sz="3600" dirty="0"/>
              <a:t> Acid (BA) Reduces CV Risk In Primary Prevention Pts</a:t>
            </a:r>
          </a:p>
        </p:txBody>
      </p:sp>
      <p:sp>
        <p:nvSpPr>
          <p:cNvPr id="1787907" name="Rectangle 3"/>
          <p:cNvSpPr>
            <a:spLocks noGrp="1" noRot="1" noChangeArrowheads="1"/>
          </p:cNvSpPr>
          <p:nvPr>
            <p:ph idx="1"/>
          </p:nvPr>
        </p:nvSpPr>
        <p:spPr>
          <a:xfrm>
            <a:off x="1461477" y="1844431"/>
            <a:ext cx="9440984" cy="3673231"/>
          </a:xfrm>
        </p:spPr>
        <p:txBody>
          <a:bodyPr>
            <a:normAutofit/>
          </a:bodyPr>
          <a:lstStyle/>
          <a:p>
            <a:pPr marL="0" indent="0" algn="ctr">
              <a:buNone/>
              <a:defRPr/>
            </a:pPr>
            <a:r>
              <a:rPr lang="en-US" dirty="0"/>
              <a:t>Strokes were not sorted out and reported as hemorrhagic vs non-hemorrhagic.</a:t>
            </a:r>
          </a:p>
          <a:p>
            <a:pPr marL="0" indent="0" algn="ctr">
              <a:buNone/>
              <a:defRPr/>
            </a:pPr>
            <a:r>
              <a:rPr lang="en-US" dirty="0"/>
              <a:t>????? Why ?????, since they were reported in the entire CLEAR population.</a:t>
            </a:r>
          </a:p>
          <a:p>
            <a:pPr marL="0" indent="0" algn="ctr">
              <a:buNone/>
              <a:defRPr/>
            </a:pPr>
            <a:endParaRPr lang="en-US" dirty="0"/>
          </a:p>
          <a:p>
            <a:pPr marL="0" indent="0" algn="ctr">
              <a:buNone/>
              <a:defRPr/>
            </a:pPr>
            <a:r>
              <a:rPr lang="en-US" dirty="0"/>
              <a:t>I emailed Dr. Nissen for that information on July 10th.</a:t>
            </a:r>
          </a:p>
          <a:p>
            <a:pPr marL="0" indent="0" algn="ctr">
              <a:buNone/>
              <a:defRPr/>
            </a:pPr>
            <a:endParaRPr lang="en-US" dirty="0"/>
          </a:p>
        </p:txBody>
      </p:sp>
      <p:sp>
        <p:nvSpPr>
          <p:cNvPr id="57349" name="Text Box 4"/>
          <p:cNvSpPr txBox="1">
            <a:spLocks noChangeArrowheads="1"/>
          </p:cNvSpPr>
          <p:nvPr/>
        </p:nvSpPr>
        <p:spPr bwMode="auto">
          <a:xfrm>
            <a:off x="2086279" y="5658335"/>
            <a:ext cx="7807997" cy="1200329"/>
          </a:xfrm>
          <a:prstGeom prst="rect">
            <a:avLst/>
          </a:prstGeom>
          <a:noFill/>
          <a:ln w="9525">
            <a:noFill/>
            <a:miter lim="800000"/>
            <a:headEnd/>
            <a:tailEnd/>
          </a:ln>
        </p:spPr>
        <p:txBody>
          <a:bodyPr wrap="square">
            <a:spAutoFit/>
          </a:bodyPr>
          <a:lstStyle/>
          <a:p>
            <a:pPr algn="ctr" eaLnBrk="0" hangingPunct="0"/>
            <a:r>
              <a:rPr lang="en-US" dirty="0">
                <a:solidFill>
                  <a:schemeClr val="accent3"/>
                </a:solidFill>
              </a:rPr>
              <a:t>	Nissen, S. E., et al. (2023). "</a:t>
            </a:r>
            <a:r>
              <a:rPr lang="en-US" dirty="0" err="1">
                <a:solidFill>
                  <a:schemeClr val="accent3"/>
                </a:solidFill>
              </a:rPr>
              <a:t>Bempedoic</a:t>
            </a:r>
            <a:r>
              <a:rPr lang="en-US" dirty="0">
                <a:solidFill>
                  <a:schemeClr val="accent3"/>
                </a:solidFill>
              </a:rPr>
              <a:t> Acid for Primary Prevention of Cardiovascular Events in Statin-Intolerant Patients." </a:t>
            </a:r>
            <a:r>
              <a:rPr lang="en-US" u="sng" dirty="0">
                <a:solidFill>
                  <a:schemeClr val="accent3"/>
                </a:solidFill>
              </a:rPr>
              <a:t>JAMA</a:t>
            </a:r>
            <a:r>
              <a:rPr lang="en-US" dirty="0">
                <a:solidFill>
                  <a:schemeClr val="accent3"/>
                </a:solidFill>
              </a:rPr>
              <a:t>.                          Online June 24,2023. doi:10.1001/jama.2023.9696</a:t>
            </a:r>
          </a:p>
          <a:p>
            <a:pPr algn="ctr" eaLnBrk="0" hangingPunct="0"/>
            <a:r>
              <a:rPr lang="en-US" dirty="0">
                <a:solidFill>
                  <a:schemeClr val="accent3"/>
                </a:solidFill>
              </a:rPr>
              <a:t>		</a:t>
            </a:r>
            <a:endParaRPr lang="en-US" b="1" dirty="0">
              <a:solidFill>
                <a:schemeClr val="accent3"/>
              </a:solidFill>
            </a:endParaRPr>
          </a:p>
        </p:txBody>
      </p:sp>
    </p:spTree>
    <p:extLst>
      <p:ext uri="{BB962C8B-B14F-4D97-AF65-F5344CB8AC3E}">
        <p14:creationId xmlns:p14="http://schemas.microsoft.com/office/powerpoint/2010/main" val="2478661550"/>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7906" name="Rectangle 2"/>
          <p:cNvSpPr>
            <a:spLocks noGrp="1" noRot="1" noChangeArrowheads="1"/>
          </p:cNvSpPr>
          <p:nvPr>
            <p:ph type="title"/>
          </p:nvPr>
        </p:nvSpPr>
        <p:spPr>
          <a:xfrm>
            <a:off x="1602154" y="56665"/>
            <a:ext cx="9440984" cy="1126698"/>
          </a:xfrm>
        </p:spPr>
        <p:txBody>
          <a:bodyPr>
            <a:noAutofit/>
          </a:bodyPr>
          <a:lstStyle/>
          <a:p>
            <a:pPr algn="ctr" eaLnBrk="1" hangingPunct="1">
              <a:defRPr/>
            </a:pPr>
            <a:r>
              <a:rPr lang="en-US" sz="3600" dirty="0" err="1"/>
              <a:t>Bempedoic</a:t>
            </a:r>
            <a:r>
              <a:rPr lang="en-US" sz="3600" dirty="0"/>
              <a:t> Acid (BA) Reduces CV Risk In Primary Prevention Pts</a:t>
            </a:r>
          </a:p>
        </p:txBody>
      </p:sp>
      <p:sp>
        <p:nvSpPr>
          <p:cNvPr id="1787907" name="Rectangle 3"/>
          <p:cNvSpPr>
            <a:spLocks noGrp="1" noRot="1" noChangeArrowheads="1"/>
          </p:cNvSpPr>
          <p:nvPr>
            <p:ph idx="1"/>
          </p:nvPr>
        </p:nvSpPr>
        <p:spPr>
          <a:xfrm>
            <a:off x="1328615" y="1281723"/>
            <a:ext cx="9714523" cy="4235939"/>
          </a:xfrm>
        </p:spPr>
        <p:txBody>
          <a:bodyPr>
            <a:normAutofit/>
          </a:bodyPr>
          <a:lstStyle/>
          <a:p>
            <a:pPr marL="0" indent="0" algn="ctr">
              <a:buNone/>
              <a:defRPr/>
            </a:pPr>
            <a:r>
              <a:rPr lang="en-US" dirty="0"/>
              <a:t>He replied promptly-</a:t>
            </a:r>
            <a:r>
              <a:rPr lang="en-US">
                <a:sym typeface="Wingdings" panose="05000000000000000000" pitchFamily="2" charset="2"/>
              </a:rPr>
              <a:t>.</a:t>
            </a:r>
          </a:p>
          <a:p>
            <a:pPr marL="0" indent="0" algn="ctr">
              <a:buNone/>
              <a:defRPr/>
            </a:pPr>
            <a:endParaRPr lang="en-US" dirty="0">
              <a:sym typeface="Wingdings" panose="05000000000000000000" pitchFamily="2" charset="2"/>
            </a:endParaRPr>
          </a:p>
          <a:p>
            <a:pPr marL="0" indent="0" algn="ctr">
              <a:buNone/>
              <a:defRPr/>
            </a:pPr>
            <a:r>
              <a:rPr lang="en-US" dirty="0"/>
              <a:t>“My statisticians and I consciously decided not to assess “subgroups of subgroups.” Since the primary prevention cohort is a subgroup, we did not examine subgroups by stroke type.</a:t>
            </a:r>
          </a:p>
          <a:p>
            <a:pPr marL="0" indent="0" algn="ctr">
              <a:buNone/>
              <a:defRPr/>
            </a:pPr>
            <a:r>
              <a:rPr lang="en-US" dirty="0"/>
              <a:t> BTW: There were too few strokes for such an analysis to yield statistically reliable results. Glad we didn’t assess this.”</a:t>
            </a:r>
          </a:p>
          <a:p>
            <a:pPr marL="0" indent="0" algn="ctr">
              <a:buNone/>
              <a:defRPr/>
            </a:pPr>
            <a:endParaRPr lang="en-US" dirty="0"/>
          </a:p>
        </p:txBody>
      </p:sp>
      <p:sp>
        <p:nvSpPr>
          <p:cNvPr id="57349" name="Text Box 4"/>
          <p:cNvSpPr txBox="1">
            <a:spLocks noChangeArrowheads="1"/>
          </p:cNvSpPr>
          <p:nvPr/>
        </p:nvSpPr>
        <p:spPr bwMode="auto">
          <a:xfrm>
            <a:off x="2086279" y="5658335"/>
            <a:ext cx="7807997" cy="1200329"/>
          </a:xfrm>
          <a:prstGeom prst="rect">
            <a:avLst/>
          </a:prstGeom>
          <a:noFill/>
          <a:ln w="9525">
            <a:noFill/>
            <a:miter lim="800000"/>
            <a:headEnd/>
            <a:tailEnd/>
          </a:ln>
        </p:spPr>
        <p:txBody>
          <a:bodyPr wrap="square">
            <a:spAutoFit/>
          </a:bodyPr>
          <a:lstStyle/>
          <a:p>
            <a:pPr algn="ctr" eaLnBrk="0" hangingPunct="0"/>
            <a:r>
              <a:rPr lang="en-US" dirty="0">
                <a:solidFill>
                  <a:schemeClr val="accent3"/>
                </a:solidFill>
              </a:rPr>
              <a:t>	Nissen, S. E., et al. (2023). "</a:t>
            </a:r>
            <a:r>
              <a:rPr lang="en-US" dirty="0" err="1">
                <a:solidFill>
                  <a:schemeClr val="accent3"/>
                </a:solidFill>
              </a:rPr>
              <a:t>Bempedoic</a:t>
            </a:r>
            <a:r>
              <a:rPr lang="en-US" dirty="0">
                <a:solidFill>
                  <a:schemeClr val="accent3"/>
                </a:solidFill>
              </a:rPr>
              <a:t> Acid for Primary Prevention of Cardiovascular Events in Statin-Intolerant Patients." </a:t>
            </a:r>
            <a:r>
              <a:rPr lang="en-US" u="sng" dirty="0">
                <a:solidFill>
                  <a:schemeClr val="accent3"/>
                </a:solidFill>
              </a:rPr>
              <a:t>JAMA</a:t>
            </a:r>
            <a:r>
              <a:rPr lang="en-US" dirty="0">
                <a:solidFill>
                  <a:schemeClr val="accent3"/>
                </a:solidFill>
              </a:rPr>
              <a:t>.                          Online June 24,2023. doi:10.1001/jama.2023.9696</a:t>
            </a:r>
          </a:p>
          <a:p>
            <a:pPr algn="ctr" eaLnBrk="0" hangingPunct="0"/>
            <a:r>
              <a:rPr lang="en-US" dirty="0">
                <a:solidFill>
                  <a:schemeClr val="accent3"/>
                </a:solidFill>
              </a:rPr>
              <a:t>		</a:t>
            </a:r>
            <a:endParaRPr lang="en-US" b="1" dirty="0">
              <a:solidFill>
                <a:schemeClr val="accent3"/>
              </a:solidFill>
            </a:endParaRPr>
          </a:p>
        </p:txBody>
      </p:sp>
    </p:spTree>
    <p:extLst>
      <p:ext uri="{BB962C8B-B14F-4D97-AF65-F5344CB8AC3E}">
        <p14:creationId xmlns:p14="http://schemas.microsoft.com/office/powerpoint/2010/main" val="3979053472"/>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7906" name="Rectangle 2"/>
          <p:cNvSpPr>
            <a:spLocks noGrp="1" noRot="1" noChangeArrowheads="1"/>
          </p:cNvSpPr>
          <p:nvPr>
            <p:ph type="title"/>
          </p:nvPr>
        </p:nvSpPr>
        <p:spPr>
          <a:xfrm>
            <a:off x="1602154" y="56665"/>
            <a:ext cx="9440984" cy="1126698"/>
          </a:xfrm>
        </p:spPr>
        <p:txBody>
          <a:bodyPr>
            <a:noAutofit/>
          </a:bodyPr>
          <a:lstStyle/>
          <a:p>
            <a:pPr algn="ctr" eaLnBrk="1" hangingPunct="1">
              <a:defRPr/>
            </a:pPr>
            <a:r>
              <a:rPr lang="en-US" sz="3600" dirty="0" err="1"/>
              <a:t>Bempedoic</a:t>
            </a:r>
            <a:r>
              <a:rPr lang="en-US" sz="3600" dirty="0"/>
              <a:t> Acid (BA) Reduces CV Risk In Primary Prevention Pts</a:t>
            </a:r>
          </a:p>
        </p:txBody>
      </p:sp>
      <p:sp>
        <p:nvSpPr>
          <p:cNvPr id="1787907" name="Rectangle 3"/>
          <p:cNvSpPr>
            <a:spLocks noGrp="1" noRot="1" noChangeArrowheads="1"/>
          </p:cNvSpPr>
          <p:nvPr>
            <p:ph idx="1"/>
          </p:nvPr>
        </p:nvSpPr>
        <p:spPr>
          <a:xfrm>
            <a:off x="1461477" y="2821354"/>
            <a:ext cx="9440984" cy="2696308"/>
          </a:xfrm>
        </p:spPr>
        <p:txBody>
          <a:bodyPr/>
          <a:lstStyle/>
          <a:p>
            <a:pPr marL="0" indent="0" algn="ctr">
              <a:buNone/>
              <a:defRPr/>
            </a:pPr>
            <a:r>
              <a:rPr lang="en-US" dirty="0"/>
              <a:t>BA did not reduce risk of hospitalization for                        unstable angina.</a:t>
            </a:r>
          </a:p>
          <a:p>
            <a:pPr marL="0" indent="0" algn="ctr">
              <a:buNone/>
              <a:defRPr/>
            </a:pPr>
            <a:r>
              <a:rPr lang="en-US" dirty="0"/>
              <a:t>HR-0.58 (95% CI, 0.26-1.27)</a:t>
            </a:r>
          </a:p>
          <a:p>
            <a:pPr marL="0" indent="0" algn="ctr">
              <a:buNone/>
              <a:defRPr/>
            </a:pPr>
            <a:endParaRPr lang="en-US" dirty="0"/>
          </a:p>
        </p:txBody>
      </p:sp>
      <p:sp>
        <p:nvSpPr>
          <p:cNvPr id="57349" name="Text Box 4"/>
          <p:cNvSpPr txBox="1">
            <a:spLocks noChangeArrowheads="1"/>
          </p:cNvSpPr>
          <p:nvPr/>
        </p:nvSpPr>
        <p:spPr bwMode="auto">
          <a:xfrm>
            <a:off x="2086279" y="5658335"/>
            <a:ext cx="7807997" cy="1200329"/>
          </a:xfrm>
          <a:prstGeom prst="rect">
            <a:avLst/>
          </a:prstGeom>
          <a:noFill/>
          <a:ln w="9525">
            <a:noFill/>
            <a:miter lim="800000"/>
            <a:headEnd/>
            <a:tailEnd/>
          </a:ln>
        </p:spPr>
        <p:txBody>
          <a:bodyPr wrap="square">
            <a:spAutoFit/>
          </a:bodyPr>
          <a:lstStyle/>
          <a:p>
            <a:pPr algn="ctr" eaLnBrk="0" hangingPunct="0"/>
            <a:r>
              <a:rPr lang="en-US" dirty="0">
                <a:solidFill>
                  <a:schemeClr val="accent3"/>
                </a:solidFill>
              </a:rPr>
              <a:t>	Nissen, S. E., et al. (2023). "</a:t>
            </a:r>
            <a:r>
              <a:rPr lang="en-US" dirty="0" err="1">
                <a:solidFill>
                  <a:schemeClr val="accent3"/>
                </a:solidFill>
              </a:rPr>
              <a:t>Bempedoic</a:t>
            </a:r>
            <a:r>
              <a:rPr lang="en-US" dirty="0">
                <a:solidFill>
                  <a:schemeClr val="accent3"/>
                </a:solidFill>
              </a:rPr>
              <a:t> Acid for Primary Prevention of Cardiovascular Events in Statin-Intolerant Patients." </a:t>
            </a:r>
            <a:r>
              <a:rPr lang="en-US" u="sng" dirty="0">
                <a:solidFill>
                  <a:schemeClr val="accent3"/>
                </a:solidFill>
              </a:rPr>
              <a:t>JAMA</a:t>
            </a:r>
            <a:r>
              <a:rPr lang="en-US" dirty="0">
                <a:solidFill>
                  <a:schemeClr val="accent3"/>
                </a:solidFill>
              </a:rPr>
              <a:t>.                          Online June 24,2023. doi:10.1001/jama.2023.9696</a:t>
            </a:r>
          </a:p>
          <a:p>
            <a:pPr algn="ctr" eaLnBrk="0" hangingPunct="0"/>
            <a:r>
              <a:rPr lang="en-US" dirty="0">
                <a:solidFill>
                  <a:schemeClr val="accent3"/>
                </a:solidFill>
              </a:rPr>
              <a:t>		</a:t>
            </a:r>
            <a:endParaRPr lang="en-US" b="1" dirty="0">
              <a:solidFill>
                <a:schemeClr val="accent3"/>
              </a:solidFill>
            </a:endParaRPr>
          </a:p>
        </p:txBody>
      </p:sp>
    </p:spTree>
    <p:extLst>
      <p:ext uri="{BB962C8B-B14F-4D97-AF65-F5344CB8AC3E}">
        <p14:creationId xmlns:p14="http://schemas.microsoft.com/office/powerpoint/2010/main" val="1545028273"/>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7906" name="Rectangle 2"/>
          <p:cNvSpPr>
            <a:spLocks noGrp="1" noRot="1" noChangeArrowheads="1"/>
          </p:cNvSpPr>
          <p:nvPr>
            <p:ph type="title"/>
          </p:nvPr>
        </p:nvSpPr>
        <p:spPr>
          <a:xfrm>
            <a:off x="1602154" y="56665"/>
            <a:ext cx="9440984" cy="1126698"/>
          </a:xfrm>
        </p:spPr>
        <p:txBody>
          <a:bodyPr>
            <a:noAutofit/>
          </a:bodyPr>
          <a:lstStyle/>
          <a:p>
            <a:pPr algn="ctr" eaLnBrk="1" hangingPunct="1">
              <a:defRPr/>
            </a:pPr>
            <a:r>
              <a:rPr lang="en-US" sz="3600" dirty="0" err="1"/>
              <a:t>Bempedoic</a:t>
            </a:r>
            <a:r>
              <a:rPr lang="en-US" sz="3600" dirty="0"/>
              <a:t> Acid (BA) Reduces CV Risk In Primary Prevention Pts</a:t>
            </a:r>
          </a:p>
        </p:txBody>
      </p:sp>
      <p:sp>
        <p:nvSpPr>
          <p:cNvPr id="1787907" name="Rectangle 3"/>
          <p:cNvSpPr>
            <a:spLocks noGrp="1" noRot="1" noChangeArrowheads="1"/>
          </p:cNvSpPr>
          <p:nvPr>
            <p:ph idx="1"/>
          </p:nvPr>
        </p:nvSpPr>
        <p:spPr>
          <a:xfrm>
            <a:off x="1461477" y="2422769"/>
            <a:ext cx="9440984" cy="3094893"/>
          </a:xfrm>
        </p:spPr>
        <p:txBody>
          <a:bodyPr/>
          <a:lstStyle/>
          <a:p>
            <a:pPr marL="0" indent="0" algn="ctr">
              <a:buNone/>
              <a:defRPr/>
            </a:pPr>
            <a:r>
              <a:rPr lang="en-US" dirty="0"/>
              <a:t>BA reduced LDL-C ~ 16% and a total of 23 mg/dL &gt;than P.</a:t>
            </a:r>
          </a:p>
          <a:p>
            <a:pPr marL="0" indent="0" algn="ctr">
              <a:buNone/>
              <a:defRPr/>
            </a:pPr>
            <a:endParaRPr lang="en-US" dirty="0"/>
          </a:p>
          <a:p>
            <a:pPr marL="0" indent="0" algn="ctr">
              <a:buNone/>
              <a:defRPr/>
            </a:pPr>
            <a:r>
              <a:rPr lang="en-US" dirty="0"/>
              <a:t>BA reduced  </a:t>
            </a:r>
            <a:r>
              <a:rPr lang="en-US" dirty="0" err="1"/>
              <a:t>hs</a:t>
            </a:r>
            <a:r>
              <a:rPr lang="en-US" dirty="0"/>
              <a:t>-CRP a total of 14% &amp; 0.33 mg/L &gt;than P.</a:t>
            </a:r>
          </a:p>
        </p:txBody>
      </p:sp>
      <p:sp>
        <p:nvSpPr>
          <p:cNvPr id="57349" name="Text Box 4"/>
          <p:cNvSpPr txBox="1">
            <a:spLocks noChangeArrowheads="1"/>
          </p:cNvSpPr>
          <p:nvPr/>
        </p:nvSpPr>
        <p:spPr bwMode="auto">
          <a:xfrm>
            <a:off x="2086279" y="5658335"/>
            <a:ext cx="7807997" cy="1200329"/>
          </a:xfrm>
          <a:prstGeom prst="rect">
            <a:avLst/>
          </a:prstGeom>
          <a:noFill/>
          <a:ln w="9525">
            <a:noFill/>
            <a:miter lim="800000"/>
            <a:headEnd/>
            <a:tailEnd/>
          </a:ln>
        </p:spPr>
        <p:txBody>
          <a:bodyPr wrap="square">
            <a:spAutoFit/>
          </a:bodyPr>
          <a:lstStyle/>
          <a:p>
            <a:pPr algn="ctr" eaLnBrk="0" hangingPunct="0"/>
            <a:r>
              <a:rPr lang="en-US" dirty="0">
                <a:solidFill>
                  <a:schemeClr val="accent3"/>
                </a:solidFill>
              </a:rPr>
              <a:t>	Nissen, S. E., et al. (2023). "</a:t>
            </a:r>
            <a:r>
              <a:rPr lang="en-US" dirty="0" err="1">
                <a:solidFill>
                  <a:schemeClr val="accent3"/>
                </a:solidFill>
              </a:rPr>
              <a:t>Bempedoic</a:t>
            </a:r>
            <a:r>
              <a:rPr lang="en-US" dirty="0">
                <a:solidFill>
                  <a:schemeClr val="accent3"/>
                </a:solidFill>
              </a:rPr>
              <a:t> Acid for Primary Prevention of Cardiovascular Events in Statin-Intolerant Patients." </a:t>
            </a:r>
            <a:r>
              <a:rPr lang="en-US" u="sng" dirty="0">
                <a:solidFill>
                  <a:schemeClr val="accent3"/>
                </a:solidFill>
              </a:rPr>
              <a:t>JAMA</a:t>
            </a:r>
            <a:r>
              <a:rPr lang="en-US" dirty="0">
                <a:solidFill>
                  <a:schemeClr val="accent3"/>
                </a:solidFill>
              </a:rPr>
              <a:t>.                          Online June 24,2023. doi:10.1001/jama.2023.9696</a:t>
            </a:r>
          </a:p>
          <a:p>
            <a:pPr algn="ctr" eaLnBrk="0" hangingPunct="0"/>
            <a:r>
              <a:rPr lang="en-US" dirty="0">
                <a:solidFill>
                  <a:schemeClr val="accent3"/>
                </a:solidFill>
              </a:rPr>
              <a:t>		</a:t>
            </a:r>
            <a:endParaRPr lang="en-US" b="1" dirty="0">
              <a:solidFill>
                <a:schemeClr val="accent3"/>
              </a:solidFill>
            </a:endParaRPr>
          </a:p>
        </p:txBody>
      </p:sp>
    </p:spTree>
    <p:extLst>
      <p:ext uri="{BB962C8B-B14F-4D97-AF65-F5344CB8AC3E}">
        <p14:creationId xmlns:p14="http://schemas.microsoft.com/office/powerpoint/2010/main" val="384253117"/>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7906" name="Rectangle 2"/>
          <p:cNvSpPr>
            <a:spLocks noGrp="1" noRot="1" noChangeArrowheads="1"/>
          </p:cNvSpPr>
          <p:nvPr>
            <p:ph type="title"/>
          </p:nvPr>
        </p:nvSpPr>
        <p:spPr>
          <a:xfrm>
            <a:off x="1602154" y="56665"/>
            <a:ext cx="9440984" cy="606723"/>
          </a:xfrm>
        </p:spPr>
        <p:txBody>
          <a:bodyPr>
            <a:noAutofit/>
          </a:bodyPr>
          <a:lstStyle/>
          <a:p>
            <a:pPr algn="ctr" eaLnBrk="1" hangingPunct="1">
              <a:defRPr/>
            </a:pPr>
            <a:r>
              <a:rPr lang="en-US" sz="3600" dirty="0" err="1"/>
              <a:t>Bempedoic</a:t>
            </a:r>
            <a:r>
              <a:rPr lang="en-US" sz="3600" dirty="0"/>
              <a:t> Acid (BA) Lipid Results</a:t>
            </a:r>
          </a:p>
        </p:txBody>
      </p:sp>
      <p:sp>
        <p:nvSpPr>
          <p:cNvPr id="57349" name="Text Box 4"/>
          <p:cNvSpPr txBox="1">
            <a:spLocks noChangeArrowheads="1"/>
          </p:cNvSpPr>
          <p:nvPr/>
        </p:nvSpPr>
        <p:spPr bwMode="auto">
          <a:xfrm>
            <a:off x="2086279" y="6142431"/>
            <a:ext cx="7807997" cy="923330"/>
          </a:xfrm>
          <a:prstGeom prst="rect">
            <a:avLst/>
          </a:prstGeom>
          <a:noFill/>
          <a:ln w="9525">
            <a:noFill/>
            <a:miter lim="800000"/>
            <a:headEnd/>
            <a:tailEnd/>
          </a:ln>
        </p:spPr>
        <p:txBody>
          <a:bodyPr wrap="square">
            <a:spAutoFit/>
          </a:bodyPr>
          <a:lstStyle/>
          <a:p>
            <a:pPr algn="ctr" eaLnBrk="0" hangingPunct="0"/>
            <a:r>
              <a:rPr lang="en-US" dirty="0">
                <a:solidFill>
                  <a:schemeClr val="accent3"/>
                </a:solidFill>
              </a:rPr>
              <a:t>	Nissen, S. E., et al. (2023). </a:t>
            </a:r>
            <a:r>
              <a:rPr lang="en-US" u="sng" dirty="0">
                <a:solidFill>
                  <a:schemeClr val="accent3"/>
                </a:solidFill>
              </a:rPr>
              <a:t>JAMA</a:t>
            </a:r>
            <a:r>
              <a:rPr lang="en-US" dirty="0">
                <a:solidFill>
                  <a:schemeClr val="accent3"/>
                </a:solidFill>
              </a:rPr>
              <a:t>. Online June 24,2023. doi:10.1001/jama.2023.9696</a:t>
            </a:r>
          </a:p>
          <a:p>
            <a:pPr algn="ctr" eaLnBrk="0" hangingPunct="0"/>
            <a:r>
              <a:rPr lang="en-US" dirty="0">
                <a:solidFill>
                  <a:schemeClr val="accent3"/>
                </a:solidFill>
              </a:rPr>
              <a:t>		</a:t>
            </a:r>
            <a:endParaRPr lang="en-US" b="1" dirty="0">
              <a:solidFill>
                <a:schemeClr val="accent3"/>
              </a:solidFill>
            </a:endParaRPr>
          </a:p>
        </p:txBody>
      </p:sp>
      <p:pic>
        <p:nvPicPr>
          <p:cNvPr id="11" name="Content Placeholder 10">
            <a:extLst>
              <a:ext uri="{FF2B5EF4-FFF2-40B4-BE49-F238E27FC236}">
                <a16:creationId xmlns:a16="http://schemas.microsoft.com/office/drawing/2014/main" id="{524B5B41-51EE-701F-8D4C-EF0F3E7B4C5B}"/>
              </a:ext>
            </a:extLst>
          </p:cNvPr>
          <p:cNvPicPr>
            <a:picLocks noGrp="1" noChangeAspect="1"/>
          </p:cNvPicPr>
          <p:nvPr>
            <p:ph idx="1"/>
          </p:nvPr>
        </p:nvPicPr>
        <p:blipFill rotWithShape="1">
          <a:blip r:embed="rId3"/>
          <a:srcRect b="52107"/>
          <a:stretch/>
        </p:blipFill>
        <p:spPr>
          <a:xfrm>
            <a:off x="1299882" y="989341"/>
            <a:ext cx="10566322" cy="1431130"/>
          </a:xfrm>
        </p:spPr>
      </p:pic>
      <p:pic>
        <p:nvPicPr>
          <p:cNvPr id="13" name="Picture 12">
            <a:extLst>
              <a:ext uri="{FF2B5EF4-FFF2-40B4-BE49-F238E27FC236}">
                <a16:creationId xmlns:a16="http://schemas.microsoft.com/office/drawing/2014/main" id="{FCFA1520-F39D-8B07-3C41-82249821E70C}"/>
              </a:ext>
            </a:extLst>
          </p:cNvPr>
          <p:cNvPicPr>
            <a:picLocks noChangeAspect="1"/>
          </p:cNvPicPr>
          <p:nvPr/>
        </p:nvPicPr>
        <p:blipFill rotWithShape="1">
          <a:blip r:embed="rId3"/>
          <a:srcRect t="90690"/>
          <a:stretch/>
        </p:blipFill>
        <p:spPr>
          <a:xfrm>
            <a:off x="1299882" y="2337981"/>
            <a:ext cx="10566322" cy="272149"/>
          </a:xfrm>
          <a:prstGeom prst="rect">
            <a:avLst/>
          </a:prstGeom>
        </p:spPr>
      </p:pic>
      <p:sp>
        <p:nvSpPr>
          <p:cNvPr id="14" name="TextBox 13">
            <a:extLst>
              <a:ext uri="{FF2B5EF4-FFF2-40B4-BE49-F238E27FC236}">
                <a16:creationId xmlns:a16="http://schemas.microsoft.com/office/drawing/2014/main" id="{6337AEA1-F1A5-6217-1F41-EFAA11CC7751}"/>
              </a:ext>
            </a:extLst>
          </p:cNvPr>
          <p:cNvSpPr txBox="1"/>
          <p:nvPr/>
        </p:nvSpPr>
        <p:spPr>
          <a:xfrm>
            <a:off x="1299882" y="3173506"/>
            <a:ext cx="10345271" cy="1384995"/>
          </a:xfrm>
          <a:prstGeom prst="rect">
            <a:avLst/>
          </a:prstGeom>
          <a:noFill/>
        </p:spPr>
        <p:txBody>
          <a:bodyPr wrap="square" rtlCol="0">
            <a:spAutoFit/>
          </a:bodyPr>
          <a:lstStyle/>
          <a:p>
            <a:pPr algn="ctr"/>
            <a:r>
              <a:rPr lang="en-US" sz="2800" dirty="0">
                <a:solidFill>
                  <a:schemeClr val="bg1"/>
                </a:solidFill>
                <a:highlight>
                  <a:srgbClr val="FF0000"/>
                </a:highlight>
              </a:rPr>
              <a:t>In BA arm TG went from 162 mg/dL to 158 mg/dL (2%).</a:t>
            </a:r>
          </a:p>
          <a:p>
            <a:pPr algn="ctr"/>
            <a:r>
              <a:rPr lang="en-US" sz="2800" dirty="0">
                <a:solidFill>
                  <a:schemeClr val="bg1"/>
                </a:solidFill>
                <a:highlight>
                  <a:srgbClr val="FF0000"/>
                </a:highlight>
              </a:rPr>
              <a:t>This was a negligible effect &amp; only 3.2 mg/dL lower than placebo.</a:t>
            </a:r>
          </a:p>
          <a:p>
            <a:pPr algn="ctr"/>
            <a:endParaRPr lang="en-US" sz="2800" dirty="0">
              <a:solidFill>
                <a:schemeClr val="bg1"/>
              </a:solidFill>
              <a:highlight>
                <a:srgbClr val="FF0000"/>
              </a:highlight>
            </a:endParaRPr>
          </a:p>
        </p:txBody>
      </p:sp>
    </p:spTree>
    <p:extLst>
      <p:ext uri="{BB962C8B-B14F-4D97-AF65-F5344CB8AC3E}">
        <p14:creationId xmlns:p14="http://schemas.microsoft.com/office/powerpoint/2010/main" val="2572006774"/>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7906" name="Rectangle 2"/>
          <p:cNvSpPr>
            <a:spLocks noGrp="1" noRot="1" noChangeArrowheads="1"/>
          </p:cNvSpPr>
          <p:nvPr>
            <p:ph type="title"/>
          </p:nvPr>
        </p:nvSpPr>
        <p:spPr>
          <a:xfrm>
            <a:off x="1602154" y="56665"/>
            <a:ext cx="9440984" cy="1126698"/>
          </a:xfrm>
        </p:spPr>
        <p:txBody>
          <a:bodyPr>
            <a:noAutofit/>
          </a:bodyPr>
          <a:lstStyle/>
          <a:p>
            <a:pPr algn="ctr" eaLnBrk="1" hangingPunct="1">
              <a:defRPr/>
            </a:pPr>
            <a:r>
              <a:rPr lang="en-US" sz="3600" dirty="0" err="1"/>
              <a:t>Bempedoic</a:t>
            </a:r>
            <a:r>
              <a:rPr lang="en-US" sz="3600" dirty="0"/>
              <a:t> Acid (BA) Adverse Reactions</a:t>
            </a:r>
          </a:p>
        </p:txBody>
      </p:sp>
      <p:sp>
        <p:nvSpPr>
          <p:cNvPr id="1787907" name="Rectangle 3"/>
          <p:cNvSpPr>
            <a:spLocks noGrp="1" noRot="1" noChangeArrowheads="1"/>
          </p:cNvSpPr>
          <p:nvPr>
            <p:ph idx="1"/>
          </p:nvPr>
        </p:nvSpPr>
        <p:spPr>
          <a:xfrm>
            <a:off x="1461477" y="1183363"/>
            <a:ext cx="9440984" cy="4334299"/>
          </a:xfrm>
        </p:spPr>
        <p:txBody>
          <a:bodyPr/>
          <a:lstStyle/>
          <a:p>
            <a:pPr marL="0" indent="0" algn="ctr">
              <a:buNone/>
              <a:defRPr/>
            </a:pPr>
            <a:r>
              <a:rPr lang="en-US" dirty="0"/>
              <a:t>Myalgia 4.2% with BA &amp; 5.9% with P</a:t>
            </a:r>
          </a:p>
          <a:p>
            <a:pPr marL="0" indent="0" algn="ctr">
              <a:buNone/>
              <a:defRPr/>
            </a:pPr>
            <a:endParaRPr lang="en-US" dirty="0"/>
          </a:p>
          <a:p>
            <a:pPr marL="0" indent="0" algn="ctr">
              <a:buNone/>
              <a:defRPr/>
            </a:pPr>
            <a:r>
              <a:rPr lang="en-US" dirty="0"/>
              <a:t>Hyperuricemia 12..1% with BA &amp; 6.3% with P</a:t>
            </a:r>
          </a:p>
          <a:p>
            <a:pPr marL="0" indent="0" algn="ctr">
              <a:buNone/>
              <a:defRPr/>
            </a:pPr>
            <a:endParaRPr lang="en-US" dirty="0"/>
          </a:p>
          <a:p>
            <a:pPr marL="0" indent="0" algn="ctr">
              <a:buNone/>
              <a:defRPr/>
            </a:pPr>
            <a:r>
              <a:rPr lang="en-US" dirty="0"/>
              <a:t>Cholelithiasis 2.5% with BA &amp; 1.1% with P</a:t>
            </a:r>
          </a:p>
          <a:p>
            <a:pPr marL="0" indent="0" algn="ctr">
              <a:buNone/>
              <a:defRPr/>
            </a:pPr>
            <a:endParaRPr lang="en-US" dirty="0"/>
          </a:p>
          <a:p>
            <a:pPr marL="0" indent="0" algn="ctr">
              <a:buNone/>
              <a:defRPr/>
            </a:pPr>
            <a:r>
              <a:rPr lang="en-US" dirty="0"/>
              <a:t>Elevated hepatic enzymes 4.5% with BA &amp; 2.6% with P</a:t>
            </a:r>
          </a:p>
        </p:txBody>
      </p:sp>
      <p:sp>
        <p:nvSpPr>
          <p:cNvPr id="57349" name="Text Box 4"/>
          <p:cNvSpPr txBox="1">
            <a:spLocks noChangeArrowheads="1"/>
          </p:cNvSpPr>
          <p:nvPr/>
        </p:nvSpPr>
        <p:spPr bwMode="auto">
          <a:xfrm>
            <a:off x="2086279" y="5658335"/>
            <a:ext cx="7807997" cy="1200329"/>
          </a:xfrm>
          <a:prstGeom prst="rect">
            <a:avLst/>
          </a:prstGeom>
          <a:noFill/>
          <a:ln w="9525">
            <a:noFill/>
            <a:miter lim="800000"/>
            <a:headEnd/>
            <a:tailEnd/>
          </a:ln>
        </p:spPr>
        <p:txBody>
          <a:bodyPr wrap="square">
            <a:spAutoFit/>
          </a:bodyPr>
          <a:lstStyle/>
          <a:p>
            <a:pPr algn="ctr" eaLnBrk="0" hangingPunct="0"/>
            <a:r>
              <a:rPr lang="en-US" dirty="0">
                <a:solidFill>
                  <a:schemeClr val="accent3"/>
                </a:solidFill>
              </a:rPr>
              <a:t>	Nissen, S. E., et al. (2023). "</a:t>
            </a:r>
            <a:r>
              <a:rPr lang="en-US" dirty="0" err="1">
                <a:solidFill>
                  <a:schemeClr val="accent3"/>
                </a:solidFill>
              </a:rPr>
              <a:t>Bempedoic</a:t>
            </a:r>
            <a:r>
              <a:rPr lang="en-US" dirty="0">
                <a:solidFill>
                  <a:schemeClr val="accent3"/>
                </a:solidFill>
              </a:rPr>
              <a:t> Acid for Primary Prevention of Cardiovascular Events in Statin-Intolerant Patients." </a:t>
            </a:r>
            <a:r>
              <a:rPr lang="en-US" u="sng" dirty="0">
                <a:solidFill>
                  <a:schemeClr val="accent3"/>
                </a:solidFill>
              </a:rPr>
              <a:t>JAMA</a:t>
            </a:r>
            <a:r>
              <a:rPr lang="en-US" dirty="0">
                <a:solidFill>
                  <a:schemeClr val="accent3"/>
                </a:solidFill>
              </a:rPr>
              <a:t>.                          Online June 24,2023. doi:10.1001/jama.2023.9696</a:t>
            </a:r>
          </a:p>
          <a:p>
            <a:pPr algn="ctr" eaLnBrk="0" hangingPunct="0"/>
            <a:r>
              <a:rPr lang="en-US" dirty="0">
                <a:solidFill>
                  <a:schemeClr val="accent3"/>
                </a:solidFill>
              </a:rPr>
              <a:t>		</a:t>
            </a:r>
            <a:endParaRPr lang="en-US" b="1" dirty="0">
              <a:solidFill>
                <a:schemeClr val="accent3"/>
              </a:solidFill>
            </a:endParaRPr>
          </a:p>
        </p:txBody>
      </p:sp>
    </p:spTree>
    <p:extLst>
      <p:ext uri="{BB962C8B-B14F-4D97-AF65-F5344CB8AC3E}">
        <p14:creationId xmlns:p14="http://schemas.microsoft.com/office/powerpoint/2010/main" val="219674515"/>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7906" name="Rectangle 2"/>
          <p:cNvSpPr>
            <a:spLocks noGrp="1" noRot="1" noChangeArrowheads="1"/>
          </p:cNvSpPr>
          <p:nvPr>
            <p:ph type="title"/>
          </p:nvPr>
        </p:nvSpPr>
        <p:spPr>
          <a:xfrm>
            <a:off x="1602154" y="56665"/>
            <a:ext cx="9440984" cy="1126698"/>
          </a:xfrm>
        </p:spPr>
        <p:txBody>
          <a:bodyPr>
            <a:noAutofit/>
          </a:bodyPr>
          <a:lstStyle/>
          <a:p>
            <a:pPr algn="ctr" eaLnBrk="1" hangingPunct="1">
              <a:defRPr/>
            </a:pPr>
            <a:r>
              <a:rPr lang="en-US" sz="3600" dirty="0" err="1"/>
              <a:t>Bempedoic</a:t>
            </a:r>
            <a:r>
              <a:rPr lang="en-US" sz="3600" dirty="0"/>
              <a:t> Acid (BA) Reduces CV Risk In Primary Prevention Pts</a:t>
            </a:r>
          </a:p>
        </p:txBody>
      </p:sp>
      <p:sp>
        <p:nvSpPr>
          <p:cNvPr id="1787907" name="Rectangle 3"/>
          <p:cNvSpPr>
            <a:spLocks noGrp="1" noRot="1" noChangeArrowheads="1"/>
          </p:cNvSpPr>
          <p:nvPr>
            <p:ph idx="1"/>
          </p:nvPr>
        </p:nvSpPr>
        <p:spPr>
          <a:xfrm>
            <a:off x="1461477" y="2226365"/>
            <a:ext cx="9440984" cy="3291297"/>
          </a:xfrm>
        </p:spPr>
        <p:txBody>
          <a:bodyPr/>
          <a:lstStyle/>
          <a:p>
            <a:pPr marL="0" indent="0" algn="ctr">
              <a:buNone/>
              <a:defRPr/>
            </a:pPr>
            <a:r>
              <a:rPr lang="en-US" dirty="0"/>
              <a:t>Conclusion:</a:t>
            </a:r>
          </a:p>
          <a:p>
            <a:pPr marL="0" indent="0" algn="ctr">
              <a:buNone/>
              <a:defRPr/>
            </a:pPr>
            <a:endParaRPr lang="en-US" dirty="0"/>
          </a:p>
          <a:p>
            <a:pPr marL="0" indent="0" algn="ctr">
              <a:buNone/>
              <a:defRPr/>
            </a:pPr>
            <a:r>
              <a:rPr lang="en-US" dirty="0"/>
              <a:t>In primary prevention pts intolerant of statins,                             BA reduces CV risk.</a:t>
            </a:r>
          </a:p>
        </p:txBody>
      </p:sp>
      <p:sp>
        <p:nvSpPr>
          <p:cNvPr id="57349" name="Text Box 4"/>
          <p:cNvSpPr txBox="1">
            <a:spLocks noChangeArrowheads="1"/>
          </p:cNvSpPr>
          <p:nvPr/>
        </p:nvSpPr>
        <p:spPr bwMode="auto">
          <a:xfrm>
            <a:off x="2086279" y="5658335"/>
            <a:ext cx="7807997" cy="1200329"/>
          </a:xfrm>
          <a:prstGeom prst="rect">
            <a:avLst/>
          </a:prstGeom>
          <a:noFill/>
          <a:ln w="9525">
            <a:noFill/>
            <a:miter lim="800000"/>
            <a:headEnd/>
            <a:tailEnd/>
          </a:ln>
        </p:spPr>
        <p:txBody>
          <a:bodyPr wrap="square">
            <a:spAutoFit/>
          </a:bodyPr>
          <a:lstStyle/>
          <a:p>
            <a:pPr algn="ctr" eaLnBrk="0" hangingPunct="0"/>
            <a:r>
              <a:rPr lang="en-US" dirty="0">
                <a:solidFill>
                  <a:schemeClr val="accent3"/>
                </a:solidFill>
              </a:rPr>
              <a:t>	Nissen, S. E., et al. (2023). "</a:t>
            </a:r>
            <a:r>
              <a:rPr lang="en-US" dirty="0" err="1">
                <a:solidFill>
                  <a:schemeClr val="accent3"/>
                </a:solidFill>
              </a:rPr>
              <a:t>Bempedoic</a:t>
            </a:r>
            <a:r>
              <a:rPr lang="en-US" dirty="0">
                <a:solidFill>
                  <a:schemeClr val="accent3"/>
                </a:solidFill>
              </a:rPr>
              <a:t> Acid for Primary Prevention of Cardiovascular Events in Statin-Intolerant Patients." </a:t>
            </a:r>
            <a:r>
              <a:rPr lang="en-US" u="sng" dirty="0">
                <a:solidFill>
                  <a:schemeClr val="accent3"/>
                </a:solidFill>
              </a:rPr>
              <a:t>JAMA</a:t>
            </a:r>
            <a:r>
              <a:rPr lang="en-US" dirty="0">
                <a:solidFill>
                  <a:schemeClr val="accent3"/>
                </a:solidFill>
              </a:rPr>
              <a:t>.                          Online June 24,2023. doi:10.1001/jama.2023.9696</a:t>
            </a:r>
          </a:p>
          <a:p>
            <a:pPr algn="ctr" eaLnBrk="0" hangingPunct="0"/>
            <a:r>
              <a:rPr lang="en-US" dirty="0">
                <a:solidFill>
                  <a:schemeClr val="accent3"/>
                </a:solidFill>
              </a:rPr>
              <a:t>		</a:t>
            </a:r>
            <a:endParaRPr lang="en-US" b="1" dirty="0">
              <a:solidFill>
                <a:schemeClr val="accent3"/>
              </a:solidFill>
            </a:endParaRPr>
          </a:p>
        </p:txBody>
      </p:sp>
    </p:spTree>
    <p:extLst>
      <p:ext uri="{BB962C8B-B14F-4D97-AF65-F5344CB8AC3E}">
        <p14:creationId xmlns:p14="http://schemas.microsoft.com/office/powerpoint/2010/main" val="4159235099"/>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7906" name="Rectangle 2"/>
          <p:cNvSpPr>
            <a:spLocks noGrp="1" noRot="1" noChangeArrowheads="1"/>
          </p:cNvSpPr>
          <p:nvPr>
            <p:ph type="title"/>
          </p:nvPr>
        </p:nvSpPr>
        <p:spPr>
          <a:xfrm>
            <a:off x="1602154" y="56665"/>
            <a:ext cx="9440984" cy="1126698"/>
          </a:xfrm>
        </p:spPr>
        <p:txBody>
          <a:bodyPr>
            <a:noAutofit/>
          </a:bodyPr>
          <a:lstStyle/>
          <a:p>
            <a:pPr algn="ctr" eaLnBrk="1" hangingPunct="1">
              <a:defRPr/>
            </a:pPr>
            <a:r>
              <a:rPr lang="en-US" sz="3600" dirty="0" err="1"/>
              <a:t>Bempedoic</a:t>
            </a:r>
            <a:r>
              <a:rPr lang="en-US" sz="3600" dirty="0"/>
              <a:t> Acid (BA) Reduces CV Risk In Primary Prevention Pts- Editorial</a:t>
            </a:r>
          </a:p>
        </p:txBody>
      </p:sp>
      <p:sp>
        <p:nvSpPr>
          <p:cNvPr id="1787907" name="Rectangle 3"/>
          <p:cNvSpPr>
            <a:spLocks noGrp="1" noRot="1" noChangeArrowheads="1"/>
          </p:cNvSpPr>
          <p:nvPr>
            <p:ph idx="1"/>
          </p:nvPr>
        </p:nvSpPr>
        <p:spPr>
          <a:xfrm>
            <a:off x="1461477" y="3681046"/>
            <a:ext cx="9440984" cy="1836616"/>
          </a:xfrm>
        </p:spPr>
        <p:txBody>
          <a:bodyPr>
            <a:normAutofit lnSpcReduction="10000"/>
          </a:bodyPr>
          <a:lstStyle/>
          <a:p>
            <a:pPr marL="0" indent="0" algn="ctr">
              <a:buNone/>
              <a:defRPr/>
            </a:pPr>
            <a:r>
              <a:rPr lang="en-US" dirty="0"/>
              <a:t>Subgroup analyses such as this one must be cautiously interpreted.</a:t>
            </a:r>
          </a:p>
          <a:p>
            <a:pPr marL="0" indent="0" algn="ctr">
              <a:buNone/>
              <a:defRPr/>
            </a:pPr>
            <a:endParaRPr lang="en-US" dirty="0"/>
          </a:p>
          <a:p>
            <a:pPr marL="0" indent="0" algn="ctr">
              <a:buNone/>
              <a:defRPr/>
            </a:pPr>
            <a:r>
              <a:rPr lang="en-US" dirty="0"/>
              <a:t>Such analyses inflates the risk of false-positive results.</a:t>
            </a:r>
          </a:p>
          <a:p>
            <a:pPr marL="0" indent="0" algn="ctr">
              <a:buNone/>
              <a:defRPr/>
            </a:pPr>
            <a:endParaRPr lang="en-US" dirty="0"/>
          </a:p>
        </p:txBody>
      </p:sp>
      <p:sp>
        <p:nvSpPr>
          <p:cNvPr id="57349" name="Text Box 4"/>
          <p:cNvSpPr txBox="1">
            <a:spLocks noChangeArrowheads="1"/>
          </p:cNvSpPr>
          <p:nvPr/>
        </p:nvSpPr>
        <p:spPr bwMode="auto">
          <a:xfrm>
            <a:off x="1698171" y="5658335"/>
            <a:ext cx="8196105" cy="1477328"/>
          </a:xfrm>
          <a:prstGeom prst="rect">
            <a:avLst/>
          </a:prstGeom>
          <a:noFill/>
          <a:ln w="9525">
            <a:noFill/>
            <a:miter lim="800000"/>
            <a:headEnd/>
            <a:tailEnd/>
          </a:ln>
        </p:spPr>
        <p:txBody>
          <a:bodyPr wrap="square">
            <a:spAutoFit/>
          </a:bodyPr>
          <a:lstStyle/>
          <a:p>
            <a:pPr algn="ctr" eaLnBrk="0" hangingPunct="0"/>
            <a:r>
              <a:rPr lang="en-US" dirty="0">
                <a:solidFill>
                  <a:schemeClr val="accent3"/>
                </a:solidFill>
              </a:rPr>
              <a:t>	Kazi, D. S. (2023). "</a:t>
            </a:r>
            <a:r>
              <a:rPr lang="en-US" dirty="0" err="1">
                <a:solidFill>
                  <a:schemeClr val="accent3"/>
                </a:solidFill>
              </a:rPr>
              <a:t>Bempedoic</a:t>
            </a:r>
            <a:r>
              <a:rPr lang="en-US" dirty="0">
                <a:solidFill>
                  <a:schemeClr val="accent3"/>
                </a:solidFill>
              </a:rPr>
              <a:t> Acid for High-Risk Primary Prevention of Cardiovascular Disease: Not a Statin Substitute but a Good Plan B.“ JAMA</a:t>
            </a:r>
          </a:p>
          <a:p>
            <a:pPr algn="ctr" eaLnBrk="0" hangingPunct="0"/>
            <a:r>
              <a:rPr lang="en-US" dirty="0">
                <a:solidFill>
                  <a:schemeClr val="accent3"/>
                </a:solidFill>
              </a:rPr>
              <a:t>	</a:t>
            </a:r>
          </a:p>
          <a:p>
            <a:pPr algn="ctr" eaLnBrk="0" hangingPunct="0"/>
            <a:r>
              <a:rPr lang="en-US" dirty="0">
                <a:solidFill>
                  <a:schemeClr val="accent3"/>
                </a:solidFill>
              </a:rPr>
              <a:t>.</a:t>
            </a:r>
          </a:p>
          <a:p>
            <a:pPr algn="ctr" eaLnBrk="0" hangingPunct="0"/>
            <a:r>
              <a:rPr lang="en-US" dirty="0">
                <a:solidFill>
                  <a:schemeClr val="accent3"/>
                </a:solidFill>
              </a:rPr>
              <a:t>		</a:t>
            </a:r>
            <a:endParaRPr lang="en-US" b="1" dirty="0">
              <a:solidFill>
                <a:schemeClr val="accent3"/>
              </a:solidFill>
            </a:endParaRPr>
          </a:p>
        </p:txBody>
      </p:sp>
      <p:sp>
        <p:nvSpPr>
          <p:cNvPr id="2" name="TextBox 1">
            <a:extLst>
              <a:ext uri="{FF2B5EF4-FFF2-40B4-BE49-F238E27FC236}">
                <a16:creationId xmlns:a16="http://schemas.microsoft.com/office/drawing/2014/main" id="{F098B7B0-103E-D295-2883-1084B159F1F3}"/>
              </a:ext>
            </a:extLst>
          </p:cNvPr>
          <p:cNvSpPr txBox="1"/>
          <p:nvPr/>
        </p:nvSpPr>
        <p:spPr>
          <a:xfrm>
            <a:off x="6064736" y="1430215"/>
            <a:ext cx="4790831" cy="1477328"/>
          </a:xfrm>
          <a:prstGeom prst="rect">
            <a:avLst/>
          </a:prstGeom>
          <a:noFill/>
        </p:spPr>
        <p:txBody>
          <a:bodyPr wrap="square" rtlCol="0">
            <a:spAutoFit/>
          </a:bodyPr>
          <a:lstStyle/>
          <a:p>
            <a:pPr algn="ctr"/>
            <a:r>
              <a:rPr lang="en-US" dirty="0"/>
              <a:t>Dhruv Satish Kazi, M.D. </a:t>
            </a:r>
          </a:p>
          <a:p>
            <a:pPr algn="ctr"/>
            <a:r>
              <a:rPr lang="en-US" dirty="0"/>
              <a:t>Associate Professor, Harvard Medical School</a:t>
            </a:r>
          </a:p>
          <a:p>
            <a:pPr algn="ctr"/>
            <a:r>
              <a:rPr lang="en-US" dirty="0"/>
              <a:t>Cardiologist and health economist with an interest in CV health economics and its implications for health policy.</a:t>
            </a:r>
          </a:p>
        </p:txBody>
      </p:sp>
      <p:pic>
        <p:nvPicPr>
          <p:cNvPr id="4" name="Picture 3">
            <a:extLst>
              <a:ext uri="{FF2B5EF4-FFF2-40B4-BE49-F238E27FC236}">
                <a16:creationId xmlns:a16="http://schemas.microsoft.com/office/drawing/2014/main" id="{5BB6DB85-3FF0-2B19-9ACC-F566C4597573}"/>
              </a:ext>
            </a:extLst>
          </p:cNvPr>
          <p:cNvPicPr>
            <a:picLocks noChangeAspect="1"/>
          </p:cNvPicPr>
          <p:nvPr/>
        </p:nvPicPr>
        <p:blipFill>
          <a:blip r:embed="rId3"/>
          <a:stretch>
            <a:fillRect/>
          </a:stretch>
        </p:blipFill>
        <p:spPr>
          <a:xfrm>
            <a:off x="3485661" y="1286965"/>
            <a:ext cx="2387356" cy="2293471"/>
          </a:xfrm>
          <a:prstGeom prst="rect">
            <a:avLst/>
          </a:prstGeom>
        </p:spPr>
      </p:pic>
    </p:spTree>
    <p:extLst>
      <p:ext uri="{BB962C8B-B14F-4D97-AF65-F5344CB8AC3E}">
        <p14:creationId xmlns:p14="http://schemas.microsoft.com/office/powerpoint/2010/main" val="2565213774"/>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7906" name="Rectangle 2"/>
          <p:cNvSpPr>
            <a:spLocks noGrp="1" noRot="1" noChangeArrowheads="1"/>
          </p:cNvSpPr>
          <p:nvPr>
            <p:ph type="title"/>
          </p:nvPr>
        </p:nvSpPr>
        <p:spPr>
          <a:xfrm>
            <a:off x="1602154" y="0"/>
            <a:ext cx="9745784" cy="976923"/>
          </a:xfrm>
        </p:spPr>
        <p:txBody>
          <a:bodyPr>
            <a:noAutofit/>
          </a:bodyPr>
          <a:lstStyle/>
          <a:p>
            <a:pPr algn="ctr" eaLnBrk="1" hangingPunct="1">
              <a:defRPr/>
            </a:pPr>
            <a:r>
              <a:rPr lang="en-US" sz="3600" dirty="0"/>
              <a:t>Green and Blue Spaces Enhance Mental Health</a:t>
            </a:r>
          </a:p>
        </p:txBody>
      </p:sp>
      <p:sp>
        <p:nvSpPr>
          <p:cNvPr id="1787907" name="Rectangle 3"/>
          <p:cNvSpPr>
            <a:spLocks noGrp="1" noRot="1" noChangeArrowheads="1"/>
          </p:cNvSpPr>
          <p:nvPr>
            <p:ph idx="1"/>
          </p:nvPr>
        </p:nvSpPr>
        <p:spPr>
          <a:xfrm>
            <a:off x="1602154" y="1258277"/>
            <a:ext cx="9440984" cy="4071815"/>
          </a:xfrm>
        </p:spPr>
        <p:txBody>
          <a:bodyPr>
            <a:normAutofit/>
          </a:bodyPr>
          <a:lstStyle/>
          <a:p>
            <a:pPr marL="0" indent="0" algn="ctr">
              <a:buNone/>
              <a:defRPr/>
            </a:pPr>
            <a:r>
              <a:rPr lang="en-US" dirty="0"/>
              <a:t>Nature improves mental health which is defined as:</a:t>
            </a:r>
          </a:p>
          <a:p>
            <a:pPr marL="0" indent="0" algn="ctr">
              <a:buNone/>
              <a:defRPr/>
            </a:pPr>
            <a:r>
              <a:rPr lang="en-US" dirty="0"/>
              <a:t>A state of well-being in which a person realizes their abilities, can cope with the normal stresses of life, work productively and is able to contribute to their community.</a:t>
            </a:r>
          </a:p>
          <a:p>
            <a:pPr marL="0" indent="0" algn="ctr">
              <a:buNone/>
              <a:defRPr/>
            </a:pPr>
            <a:endParaRPr lang="en-US" dirty="0"/>
          </a:p>
          <a:p>
            <a:pPr marL="0" indent="0" algn="ctr">
              <a:buNone/>
              <a:defRPr/>
            </a:pPr>
            <a:r>
              <a:rPr lang="en-US" dirty="0"/>
              <a:t>Healthcare professionals need to be aware of this science so they can promote natural spaces as medicine.</a:t>
            </a:r>
          </a:p>
        </p:txBody>
      </p:sp>
      <p:sp>
        <p:nvSpPr>
          <p:cNvPr id="57349" name="Text Box 4"/>
          <p:cNvSpPr txBox="1">
            <a:spLocks noChangeArrowheads="1"/>
          </p:cNvSpPr>
          <p:nvPr/>
        </p:nvSpPr>
        <p:spPr bwMode="auto">
          <a:xfrm>
            <a:off x="2445781" y="5546209"/>
            <a:ext cx="7765021" cy="2308324"/>
          </a:xfrm>
          <a:prstGeom prst="rect">
            <a:avLst/>
          </a:prstGeom>
          <a:noFill/>
          <a:ln w="9525">
            <a:noFill/>
            <a:miter lim="800000"/>
            <a:headEnd/>
            <a:tailEnd/>
          </a:ln>
        </p:spPr>
        <p:txBody>
          <a:bodyPr wrap="square">
            <a:spAutoFit/>
          </a:bodyPr>
          <a:lstStyle/>
          <a:p>
            <a:pPr algn="ctr" eaLnBrk="0" hangingPunct="0"/>
            <a:r>
              <a:rPr lang="en-US" dirty="0">
                <a:solidFill>
                  <a:schemeClr val="accent3"/>
                </a:solidFill>
              </a:rPr>
              <a:t> Green and blue spaces and mental health: new evidence and perspectives for action. Copenhagen: WHO </a:t>
            </a:r>
          </a:p>
          <a:p>
            <a:pPr algn="ctr" eaLnBrk="0" hangingPunct="0"/>
            <a:r>
              <a:rPr lang="en-US" dirty="0">
                <a:solidFill>
                  <a:schemeClr val="accent3"/>
                </a:solidFill>
              </a:rPr>
              <a:t>Regional Office for Europe; 2021. </a:t>
            </a:r>
            <a:r>
              <a:rPr lang="en-US" dirty="0" err="1">
                <a:solidFill>
                  <a:schemeClr val="accent3"/>
                </a:solidFill>
              </a:rPr>
              <a:t>Licence</a:t>
            </a:r>
            <a:r>
              <a:rPr lang="en-US" dirty="0">
                <a:solidFill>
                  <a:schemeClr val="accent3"/>
                </a:solidFill>
              </a:rPr>
              <a:t>: CC BY-NC-SA 3.0 IGO.</a:t>
            </a:r>
          </a:p>
          <a:p>
            <a:pPr algn="ctr" eaLnBrk="0" hangingPunct="0"/>
            <a:r>
              <a:rPr lang="en-US" dirty="0">
                <a:solidFill>
                  <a:schemeClr val="accent3"/>
                </a:solidFill>
              </a:rPr>
              <a:t>	</a:t>
            </a:r>
          </a:p>
          <a:p>
            <a:pPr algn="ctr" eaLnBrk="0" hangingPunct="0"/>
            <a:r>
              <a:rPr lang="en-US" dirty="0">
                <a:solidFill>
                  <a:schemeClr val="accent3"/>
                </a:solidFill>
              </a:rPr>
              <a:t>.</a:t>
            </a:r>
          </a:p>
          <a:p>
            <a:pPr algn="ctr" eaLnBrk="0" hangingPunct="0"/>
            <a:r>
              <a:rPr lang="en-US" dirty="0">
                <a:solidFill>
                  <a:schemeClr val="accent3"/>
                </a:solidFill>
              </a:rPr>
              <a:t>	</a:t>
            </a:r>
          </a:p>
          <a:p>
            <a:pPr algn="ctr" eaLnBrk="0" hangingPunct="0"/>
            <a:r>
              <a:rPr lang="en-US" dirty="0">
                <a:solidFill>
                  <a:schemeClr val="accent3"/>
                </a:solidFill>
              </a:rPr>
              <a:t>	</a:t>
            </a:r>
          </a:p>
          <a:p>
            <a:pPr algn="ctr" eaLnBrk="0" hangingPunct="0"/>
            <a:endParaRPr lang="en-US" b="1" dirty="0">
              <a:solidFill>
                <a:schemeClr val="accent3"/>
              </a:solidFill>
            </a:endParaRPr>
          </a:p>
        </p:txBody>
      </p:sp>
    </p:spTree>
    <p:extLst>
      <p:ext uri="{BB962C8B-B14F-4D97-AF65-F5344CB8AC3E}">
        <p14:creationId xmlns:p14="http://schemas.microsoft.com/office/powerpoint/2010/main" val="2658371141"/>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7906" name="Rectangle 2"/>
          <p:cNvSpPr>
            <a:spLocks noGrp="1" noRot="1" noChangeArrowheads="1"/>
          </p:cNvSpPr>
          <p:nvPr>
            <p:ph type="title"/>
          </p:nvPr>
        </p:nvSpPr>
        <p:spPr>
          <a:xfrm>
            <a:off x="1602154" y="56665"/>
            <a:ext cx="9440984" cy="1126698"/>
          </a:xfrm>
        </p:spPr>
        <p:txBody>
          <a:bodyPr>
            <a:noAutofit/>
          </a:bodyPr>
          <a:lstStyle/>
          <a:p>
            <a:pPr algn="ctr" eaLnBrk="1" hangingPunct="1">
              <a:defRPr/>
            </a:pPr>
            <a:r>
              <a:rPr lang="en-US" sz="3600" dirty="0" err="1"/>
              <a:t>Bempedoic</a:t>
            </a:r>
            <a:r>
              <a:rPr lang="en-US" sz="3600" dirty="0"/>
              <a:t> Acid (BA) Reduces CV Risk In Primary Prevention Pts- Editorial</a:t>
            </a:r>
          </a:p>
        </p:txBody>
      </p:sp>
      <p:sp>
        <p:nvSpPr>
          <p:cNvPr id="1787907" name="Rectangle 3"/>
          <p:cNvSpPr>
            <a:spLocks noGrp="1" noRot="1" noChangeArrowheads="1"/>
          </p:cNvSpPr>
          <p:nvPr>
            <p:ph idx="1"/>
          </p:nvPr>
        </p:nvSpPr>
        <p:spPr>
          <a:xfrm>
            <a:off x="1461477" y="1594338"/>
            <a:ext cx="9440984" cy="3923324"/>
          </a:xfrm>
        </p:spPr>
        <p:txBody>
          <a:bodyPr>
            <a:normAutofit/>
          </a:bodyPr>
          <a:lstStyle/>
          <a:p>
            <a:pPr marL="0" indent="0" algn="ctr">
              <a:buNone/>
              <a:defRPr/>
            </a:pPr>
            <a:endParaRPr lang="en-US" dirty="0"/>
          </a:p>
          <a:p>
            <a:pPr marL="0" indent="0" algn="ctr">
              <a:buNone/>
              <a:defRPr/>
            </a:pPr>
            <a:r>
              <a:rPr lang="en-US" dirty="0"/>
              <a:t>These analyses are underpowered to detect the                    effects of a therapy.</a:t>
            </a:r>
          </a:p>
          <a:p>
            <a:pPr marL="0" indent="0" algn="ctr">
              <a:buNone/>
              <a:defRPr/>
            </a:pPr>
            <a:endParaRPr lang="en-US" dirty="0"/>
          </a:p>
          <a:p>
            <a:pPr marL="0" indent="0" algn="ctr">
              <a:buNone/>
              <a:defRPr/>
            </a:pPr>
            <a:r>
              <a:rPr lang="en-US" dirty="0"/>
              <a:t>In addition, even if true positive results appear they may be exaggerated.</a:t>
            </a:r>
          </a:p>
        </p:txBody>
      </p:sp>
      <p:sp>
        <p:nvSpPr>
          <p:cNvPr id="57349" name="Text Box 4"/>
          <p:cNvSpPr txBox="1">
            <a:spLocks noChangeArrowheads="1"/>
          </p:cNvSpPr>
          <p:nvPr/>
        </p:nvSpPr>
        <p:spPr bwMode="auto">
          <a:xfrm>
            <a:off x="1698171" y="5658335"/>
            <a:ext cx="8196105" cy="1477328"/>
          </a:xfrm>
          <a:prstGeom prst="rect">
            <a:avLst/>
          </a:prstGeom>
          <a:noFill/>
          <a:ln w="9525">
            <a:noFill/>
            <a:miter lim="800000"/>
            <a:headEnd/>
            <a:tailEnd/>
          </a:ln>
        </p:spPr>
        <p:txBody>
          <a:bodyPr wrap="square">
            <a:spAutoFit/>
          </a:bodyPr>
          <a:lstStyle/>
          <a:p>
            <a:pPr algn="ctr" eaLnBrk="0" hangingPunct="0"/>
            <a:r>
              <a:rPr lang="en-US" dirty="0">
                <a:solidFill>
                  <a:schemeClr val="accent3"/>
                </a:solidFill>
              </a:rPr>
              <a:t>	Kazi, D. S. (2023). "</a:t>
            </a:r>
            <a:r>
              <a:rPr lang="en-US" dirty="0" err="1">
                <a:solidFill>
                  <a:schemeClr val="accent3"/>
                </a:solidFill>
              </a:rPr>
              <a:t>Bempedoic</a:t>
            </a:r>
            <a:r>
              <a:rPr lang="en-US" dirty="0">
                <a:solidFill>
                  <a:schemeClr val="accent3"/>
                </a:solidFill>
              </a:rPr>
              <a:t> Acid for High-Risk Primary Prevention of Cardiovascular Disease: Not a Statin Substitute but a Good Plan B.“ JAMA</a:t>
            </a:r>
          </a:p>
          <a:p>
            <a:pPr algn="ctr" eaLnBrk="0" hangingPunct="0"/>
            <a:r>
              <a:rPr lang="en-US" dirty="0">
                <a:solidFill>
                  <a:schemeClr val="accent3"/>
                </a:solidFill>
              </a:rPr>
              <a:t>	</a:t>
            </a:r>
          </a:p>
          <a:p>
            <a:pPr algn="ctr" eaLnBrk="0" hangingPunct="0"/>
            <a:r>
              <a:rPr lang="en-US" dirty="0">
                <a:solidFill>
                  <a:schemeClr val="accent3"/>
                </a:solidFill>
              </a:rPr>
              <a:t>.</a:t>
            </a:r>
          </a:p>
          <a:p>
            <a:pPr algn="ctr" eaLnBrk="0" hangingPunct="0"/>
            <a:r>
              <a:rPr lang="en-US" dirty="0">
                <a:solidFill>
                  <a:schemeClr val="accent3"/>
                </a:solidFill>
              </a:rPr>
              <a:t>		</a:t>
            </a:r>
            <a:endParaRPr lang="en-US" b="1" dirty="0">
              <a:solidFill>
                <a:schemeClr val="accent3"/>
              </a:solidFill>
            </a:endParaRPr>
          </a:p>
        </p:txBody>
      </p:sp>
    </p:spTree>
    <p:extLst>
      <p:ext uri="{BB962C8B-B14F-4D97-AF65-F5344CB8AC3E}">
        <p14:creationId xmlns:p14="http://schemas.microsoft.com/office/powerpoint/2010/main" val="3976707154"/>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7906" name="Rectangle 2"/>
          <p:cNvSpPr>
            <a:spLocks noGrp="1" noRot="1" noChangeArrowheads="1"/>
          </p:cNvSpPr>
          <p:nvPr>
            <p:ph type="title"/>
          </p:nvPr>
        </p:nvSpPr>
        <p:spPr>
          <a:xfrm>
            <a:off x="1602154" y="56665"/>
            <a:ext cx="9440984" cy="1126698"/>
          </a:xfrm>
        </p:spPr>
        <p:txBody>
          <a:bodyPr>
            <a:noAutofit/>
          </a:bodyPr>
          <a:lstStyle/>
          <a:p>
            <a:pPr algn="ctr" eaLnBrk="1" hangingPunct="1">
              <a:defRPr/>
            </a:pPr>
            <a:r>
              <a:rPr lang="en-US" sz="3600" dirty="0" err="1"/>
              <a:t>Bempedoic</a:t>
            </a:r>
            <a:r>
              <a:rPr lang="en-US" sz="3600" dirty="0"/>
              <a:t> Acid (BA) Reduces CV Risk In Primary Prevention Pts- Editorial</a:t>
            </a:r>
          </a:p>
        </p:txBody>
      </p:sp>
      <p:sp>
        <p:nvSpPr>
          <p:cNvPr id="1787907" name="Rectangle 3"/>
          <p:cNvSpPr>
            <a:spLocks noGrp="1" noRot="1" noChangeArrowheads="1"/>
          </p:cNvSpPr>
          <p:nvPr>
            <p:ph idx="1"/>
          </p:nvPr>
        </p:nvSpPr>
        <p:spPr>
          <a:xfrm>
            <a:off x="1461477" y="1912776"/>
            <a:ext cx="9440984" cy="3604886"/>
          </a:xfrm>
        </p:spPr>
        <p:txBody>
          <a:bodyPr/>
          <a:lstStyle/>
          <a:p>
            <a:pPr marL="0" indent="0" algn="ctr">
              <a:buNone/>
              <a:defRPr/>
            </a:pPr>
            <a:r>
              <a:rPr lang="en-US" dirty="0"/>
              <a:t>This CLEAR subgroup analysis is susceptible to all these potential errors.</a:t>
            </a:r>
          </a:p>
          <a:p>
            <a:pPr marL="0" indent="0" algn="ctr">
              <a:buNone/>
              <a:defRPr/>
            </a:pPr>
            <a:endParaRPr lang="en-US" dirty="0"/>
          </a:p>
          <a:p>
            <a:pPr marL="0" indent="0" algn="ctr">
              <a:buNone/>
              <a:defRPr/>
            </a:pPr>
            <a:r>
              <a:rPr lang="en-US" dirty="0"/>
              <a:t>It is also important to note that the trial enrolled a higher-risk subgroup of primary prevention patients, with elevated clinical risk and a relatively high baseline LDL-C levels.</a:t>
            </a:r>
          </a:p>
        </p:txBody>
      </p:sp>
      <p:sp>
        <p:nvSpPr>
          <p:cNvPr id="57349" name="Text Box 4"/>
          <p:cNvSpPr txBox="1">
            <a:spLocks noChangeArrowheads="1"/>
          </p:cNvSpPr>
          <p:nvPr/>
        </p:nvSpPr>
        <p:spPr bwMode="auto">
          <a:xfrm>
            <a:off x="1698171" y="5658335"/>
            <a:ext cx="8196105" cy="1477328"/>
          </a:xfrm>
          <a:prstGeom prst="rect">
            <a:avLst/>
          </a:prstGeom>
          <a:noFill/>
          <a:ln w="9525">
            <a:noFill/>
            <a:miter lim="800000"/>
            <a:headEnd/>
            <a:tailEnd/>
          </a:ln>
        </p:spPr>
        <p:txBody>
          <a:bodyPr wrap="square">
            <a:spAutoFit/>
          </a:bodyPr>
          <a:lstStyle/>
          <a:p>
            <a:pPr algn="ctr" eaLnBrk="0" hangingPunct="0"/>
            <a:r>
              <a:rPr lang="en-US" dirty="0">
                <a:solidFill>
                  <a:schemeClr val="accent3"/>
                </a:solidFill>
              </a:rPr>
              <a:t>	Kazi, D. S. (2023). "</a:t>
            </a:r>
            <a:r>
              <a:rPr lang="en-US" dirty="0" err="1">
                <a:solidFill>
                  <a:schemeClr val="accent3"/>
                </a:solidFill>
              </a:rPr>
              <a:t>Bempedoic</a:t>
            </a:r>
            <a:r>
              <a:rPr lang="en-US" dirty="0">
                <a:solidFill>
                  <a:schemeClr val="accent3"/>
                </a:solidFill>
              </a:rPr>
              <a:t> Acid for High-Risk Primary Prevention of Cardiovascular Disease: Not a Statin Substitute but a Good Plan B.“ JAMA</a:t>
            </a:r>
          </a:p>
          <a:p>
            <a:pPr algn="ctr" eaLnBrk="0" hangingPunct="0"/>
            <a:r>
              <a:rPr lang="en-US" dirty="0">
                <a:solidFill>
                  <a:schemeClr val="accent3"/>
                </a:solidFill>
              </a:rPr>
              <a:t>	</a:t>
            </a:r>
          </a:p>
          <a:p>
            <a:pPr algn="ctr" eaLnBrk="0" hangingPunct="0"/>
            <a:r>
              <a:rPr lang="en-US" dirty="0">
                <a:solidFill>
                  <a:schemeClr val="accent3"/>
                </a:solidFill>
              </a:rPr>
              <a:t>.</a:t>
            </a:r>
          </a:p>
          <a:p>
            <a:pPr algn="ctr" eaLnBrk="0" hangingPunct="0"/>
            <a:r>
              <a:rPr lang="en-US" dirty="0">
                <a:solidFill>
                  <a:schemeClr val="accent3"/>
                </a:solidFill>
              </a:rPr>
              <a:t>		</a:t>
            </a:r>
            <a:endParaRPr lang="en-US" b="1" dirty="0">
              <a:solidFill>
                <a:schemeClr val="accent3"/>
              </a:solidFill>
            </a:endParaRPr>
          </a:p>
        </p:txBody>
      </p:sp>
    </p:spTree>
    <p:extLst>
      <p:ext uri="{BB962C8B-B14F-4D97-AF65-F5344CB8AC3E}">
        <p14:creationId xmlns:p14="http://schemas.microsoft.com/office/powerpoint/2010/main" val="1593400785"/>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7906" name="Rectangle 2"/>
          <p:cNvSpPr>
            <a:spLocks noGrp="1" noRot="1" noChangeArrowheads="1"/>
          </p:cNvSpPr>
          <p:nvPr>
            <p:ph type="title"/>
          </p:nvPr>
        </p:nvSpPr>
        <p:spPr>
          <a:xfrm>
            <a:off x="1602154" y="56665"/>
            <a:ext cx="9440984" cy="1126698"/>
          </a:xfrm>
        </p:spPr>
        <p:txBody>
          <a:bodyPr>
            <a:noAutofit/>
          </a:bodyPr>
          <a:lstStyle/>
          <a:p>
            <a:pPr algn="ctr" eaLnBrk="1" hangingPunct="1">
              <a:defRPr/>
            </a:pPr>
            <a:r>
              <a:rPr lang="en-US" sz="3600" dirty="0" err="1"/>
              <a:t>Bempedoic</a:t>
            </a:r>
            <a:r>
              <a:rPr lang="en-US" sz="3600" dirty="0"/>
              <a:t> Acid (BA) Reduces CV Risk In Primary Prevention Pts- Editorial</a:t>
            </a:r>
          </a:p>
        </p:txBody>
      </p:sp>
      <p:sp>
        <p:nvSpPr>
          <p:cNvPr id="1787907" name="Rectangle 3"/>
          <p:cNvSpPr>
            <a:spLocks noGrp="1" noRot="1" noChangeArrowheads="1"/>
          </p:cNvSpPr>
          <p:nvPr>
            <p:ph idx="1"/>
          </p:nvPr>
        </p:nvSpPr>
        <p:spPr>
          <a:xfrm>
            <a:off x="1461477" y="1922106"/>
            <a:ext cx="9440984" cy="3595556"/>
          </a:xfrm>
        </p:spPr>
        <p:txBody>
          <a:bodyPr/>
          <a:lstStyle/>
          <a:p>
            <a:pPr marL="0" indent="0" algn="ctr">
              <a:buNone/>
              <a:defRPr/>
            </a:pPr>
            <a:r>
              <a:rPr lang="en-US" dirty="0"/>
              <a:t>BA should not be considered a substitute for statins.</a:t>
            </a:r>
          </a:p>
          <a:p>
            <a:pPr marL="0" indent="0" algn="ctr">
              <a:buNone/>
              <a:defRPr/>
            </a:pPr>
            <a:endParaRPr lang="en-US" dirty="0"/>
          </a:p>
          <a:p>
            <a:pPr marL="0" indent="0" algn="ctr">
              <a:buNone/>
              <a:defRPr/>
            </a:pPr>
            <a:r>
              <a:rPr lang="en-US" dirty="0"/>
              <a:t>A vast body of evidence supports the long-term safety and effectiveness of statins, including reduction in all-cause mortality.</a:t>
            </a:r>
          </a:p>
        </p:txBody>
      </p:sp>
      <p:sp>
        <p:nvSpPr>
          <p:cNvPr id="57349" name="Text Box 4"/>
          <p:cNvSpPr txBox="1">
            <a:spLocks noChangeArrowheads="1"/>
          </p:cNvSpPr>
          <p:nvPr/>
        </p:nvSpPr>
        <p:spPr bwMode="auto">
          <a:xfrm>
            <a:off x="1698171" y="5658335"/>
            <a:ext cx="8196105" cy="1477328"/>
          </a:xfrm>
          <a:prstGeom prst="rect">
            <a:avLst/>
          </a:prstGeom>
          <a:noFill/>
          <a:ln w="9525">
            <a:noFill/>
            <a:miter lim="800000"/>
            <a:headEnd/>
            <a:tailEnd/>
          </a:ln>
        </p:spPr>
        <p:txBody>
          <a:bodyPr wrap="square">
            <a:spAutoFit/>
          </a:bodyPr>
          <a:lstStyle/>
          <a:p>
            <a:pPr algn="ctr" eaLnBrk="0" hangingPunct="0"/>
            <a:r>
              <a:rPr lang="en-US" dirty="0">
                <a:solidFill>
                  <a:schemeClr val="accent3"/>
                </a:solidFill>
              </a:rPr>
              <a:t>	Kazi, D. S. (2023). "</a:t>
            </a:r>
            <a:r>
              <a:rPr lang="en-US" dirty="0" err="1">
                <a:solidFill>
                  <a:schemeClr val="accent3"/>
                </a:solidFill>
              </a:rPr>
              <a:t>Bempedoic</a:t>
            </a:r>
            <a:r>
              <a:rPr lang="en-US" dirty="0">
                <a:solidFill>
                  <a:schemeClr val="accent3"/>
                </a:solidFill>
              </a:rPr>
              <a:t> Acid for High-Risk Primary Prevention of Cardiovascular Disease: Not a Statin Substitute but a Good Plan B.“ JAMA</a:t>
            </a:r>
          </a:p>
          <a:p>
            <a:pPr algn="ctr" eaLnBrk="0" hangingPunct="0"/>
            <a:r>
              <a:rPr lang="en-US" dirty="0">
                <a:solidFill>
                  <a:schemeClr val="accent3"/>
                </a:solidFill>
              </a:rPr>
              <a:t>	</a:t>
            </a:r>
          </a:p>
          <a:p>
            <a:pPr algn="ctr" eaLnBrk="0" hangingPunct="0"/>
            <a:r>
              <a:rPr lang="en-US" dirty="0">
                <a:solidFill>
                  <a:schemeClr val="accent3"/>
                </a:solidFill>
              </a:rPr>
              <a:t>.</a:t>
            </a:r>
          </a:p>
          <a:p>
            <a:pPr algn="ctr" eaLnBrk="0" hangingPunct="0"/>
            <a:r>
              <a:rPr lang="en-US" dirty="0">
                <a:solidFill>
                  <a:schemeClr val="accent3"/>
                </a:solidFill>
              </a:rPr>
              <a:t>		</a:t>
            </a:r>
            <a:endParaRPr lang="en-US" b="1" dirty="0">
              <a:solidFill>
                <a:schemeClr val="accent3"/>
              </a:solidFill>
            </a:endParaRPr>
          </a:p>
        </p:txBody>
      </p:sp>
    </p:spTree>
    <p:extLst>
      <p:ext uri="{BB962C8B-B14F-4D97-AF65-F5344CB8AC3E}">
        <p14:creationId xmlns:p14="http://schemas.microsoft.com/office/powerpoint/2010/main" val="2286563792"/>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7906" name="Rectangle 2"/>
          <p:cNvSpPr>
            <a:spLocks noGrp="1" noRot="1" noChangeArrowheads="1"/>
          </p:cNvSpPr>
          <p:nvPr>
            <p:ph type="title"/>
          </p:nvPr>
        </p:nvSpPr>
        <p:spPr>
          <a:xfrm>
            <a:off x="1602154" y="56665"/>
            <a:ext cx="9440984" cy="1126698"/>
          </a:xfrm>
        </p:spPr>
        <p:txBody>
          <a:bodyPr>
            <a:noAutofit/>
          </a:bodyPr>
          <a:lstStyle/>
          <a:p>
            <a:pPr algn="ctr" eaLnBrk="1" hangingPunct="1">
              <a:defRPr/>
            </a:pPr>
            <a:r>
              <a:rPr lang="en-US" sz="3600" dirty="0" err="1"/>
              <a:t>Bempedoic</a:t>
            </a:r>
            <a:r>
              <a:rPr lang="en-US" sz="3600" dirty="0"/>
              <a:t> Acid (BA) Reduces CV Risk In Primary Prevention Pts- Editorial</a:t>
            </a:r>
          </a:p>
        </p:txBody>
      </p:sp>
      <p:sp>
        <p:nvSpPr>
          <p:cNvPr id="1787907" name="Rectangle 3"/>
          <p:cNvSpPr>
            <a:spLocks noGrp="1" noRot="1" noChangeArrowheads="1"/>
          </p:cNvSpPr>
          <p:nvPr>
            <p:ph idx="1"/>
          </p:nvPr>
        </p:nvSpPr>
        <p:spPr>
          <a:xfrm>
            <a:off x="1461477" y="1548882"/>
            <a:ext cx="9440984" cy="3968780"/>
          </a:xfrm>
        </p:spPr>
        <p:txBody>
          <a:bodyPr/>
          <a:lstStyle/>
          <a:p>
            <a:pPr marL="0" indent="0" algn="ctr">
              <a:buNone/>
              <a:defRPr/>
            </a:pPr>
            <a:r>
              <a:rPr lang="en-US" dirty="0"/>
              <a:t>Clinicians also need to remember most pts who discontinue a statin due to symptoms may tolerate a statin when challenged in the future.</a:t>
            </a:r>
          </a:p>
          <a:p>
            <a:pPr marL="0" indent="0" algn="ctr">
              <a:buNone/>
              <a:defRPr/>
            </a:pPr>
            <a:endParaRPr lang="en-US" dirty="0"/>
          </a:p>
          <a:p>
            <a:pPr marL="0" indent="0" algn="ctr">
              <a:buNone/>
              <a:defRPr/>
            </a:pPr>
            <a:r>
              <a:rPr lang="en-US" dirty="0"/>
              <a:t>In addition, BA is markedly more expensive than a generic statin—approximately $415 per month for BA                  compared with $4 per month.</a:t>
            </a:r>
          </a:p>
        </p:txBody>
      </p:sp>
      <p:sp>
        <p:nvSpPr>
          <p:cNvPr id="57349" name="Text Box 4"/>
          <p:cNvSpPr txBox="1">
            <a:spLocks noChangeArrowheads="1"/>
          </p:cNvSpPr>
          <p:nvPr/>
        </p:nvSpPr>
        <p:spPr bwMode="auto">
          <a:xfrm>
            <a:off x="1698171" y="5658335"/>
            <a:ext cx="8196105" cy="1477328"/>
          </a:xfrm>
          <a:prstGeom prst="rect">
            <a:avLst/>
          </a:prstGeom>
          <a:noFill/>
          <a:ln w="9525">
            <a:noFill/>
            <a:miter lim="800000"/>
            <a:headEnd/>
            <a:tailEnd/>
          </a:ln>
        </p:spPr>
        <p:txBody>
          <a:bodyPr wrap="square">
            <a:spAutoFit/>
          </a:bodyPr>
          <a:lstStyle/>
          <a:p>
            <a:pPr algn="ctr" eaLnBrk="0" hangingPunct="0"/>
            <a:r>
              <a:rPr lang="en-US" dirty="0">
                <a:solidFill>
                  <a:schemeClr val="accent3"/>
                </a:solidFill>
              </a:rPr>
              <a:t>	Kazi, D. S. (2023). "</a:t>
            </a:r>
            <a:r>
              <a:rPr lang="en-US" dirty="0" err="1">
                <a:solidFill>
                  <a:schemeClr val="accent3"/>
                </a:solidFill>
              </a:rPr>
              <a:t>Bempedoic</a:t>
            </a:r>
            <a:r>
              <a:rPr lang="en-US" dirty="0">
                <a:solidFill>
                  <a:schemeClr val="accent3"/>
                </a:solidFill>
              </a:rPr>
              <a:t> Acid for High-Risk Primary Prevention of Cardiovascular Disease: Not a Statin Substitute but a Good Plan B.“ JAMA</a:t>
            </a:r>
          </a:p>
          <a:p>
            <a:pPr algn="ctr" eaLnBrk="0" hangingPunct="0"/>
            <a:r>
              <a:rPr lang="en-US" dirty="0">
                <a:solidFill>
                  <a:schemeClr val="accent3"/>
                </a:solidFill>
              </a:rPr>
              <a:t>	</a:t>
            </a:r>
          </a:p>
          <a:p>
            <a:pPr algn="ctr" eaLnBrk="0" hangingPunct="0"/>
            <a:r>
              <a:rPr lang="en-US" dirty="0">
                <a:solidFill>
                  <a:schemeClr val="accent3"/>
                </a:solidFill>
              </a:rPr>
              <a:t>.</a:t>
            </a:r>
          </a:p>
          <a:p>
            <a:pPr algn="ctr" eaLnBrk="0" hangingPunct="0"/>
            <a:r>
              <a:rPr lang="en-US" dirty="0">
                <a:solidFill>
                  <a:schemeClr val="accent3"/>
                </a:solidFill>
              </a:rPr>
              <a:t>		</a:t>
            </a:r>
            <a:endParaRPr lang="en-US" b="1" dirty="0">
              <a:solidFill>
                <a:schemeClr val="accent3"/>
              </a:solidFill>
            </a:endParaRPr>
          </a:p>
        </p:txBody>
      </p:sp>
    </p:spTree>
    <p:extLst>
      <p:ext uri="{BB962C8B-B14F-4D97-AF65-F5344CB8AC3E}">
        <p14:creationId xmlns:p14="http://schemas.microsoft.com/office/powerpoint/2010/main" val="1625031022"/>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7906" name="Rectangle 2"/>
          <p:cNvSpPr>
            <a:spLocks noGrp="1" noRot="1" noChangeArrowheads="1"/>
          </p:cNvSpPr>
          <p:nvPr>
            <p:ph type="title"/>
          </p:nvPr>
        </p:nvSpPr>
        <p:spPr>
          <a:xfrm>
            <a:off x="1602154" y="56665"/>
            <a:ext cx="9440984" cy="1126698"/>
          </a:xfrm>
        </p:spPr>
        <p:txBody>
          <a:bodyPr>
            <a:noAutofit/>
          </a:bodyPr>
          <a:lstStyle/>
          <a:p>
            <a:pPr algn="ctr" eaLnBrk="1" hangingPunct="1">
              <a:defRPr/>
            </a:pPr>
            <a:r>
              <a:rPr lang="en-US" sz="3600" dirty="0" err="1"/>
              <a:t>Bempedoic</a:t>
            </a:r>
            <a:r>
              <a:rPr lang="en-US" sz="3600" dirty="0"/>
              <a:t> Acid (BA) Reduces CV Risk In Primary Prevention Pts- Editorial</a:t>
            </a:r>
          </a:p>
        </p:txBody>
      </p:sp>
      <p:sp>
        <p:nvSpPr>
          <p:cNvPr id="1787907" name="Rectangle 3"/>
          <p:cNvSpPr>
            <a:spLocks noGrp="1" noRot="1" noChangeArrowheads="1"/>
          </p:cNvSpPr>
          <p:nvPr>
            <p:ph idx="1"/>
          </p:nvPr>
        </p:nvSpPr>
        <p:spPr>
          <a:xfrm>
            <a:off x="1461477" y="2369976"/>
            <a:ext cx="9440984" cy="3147686"/>
          </a:xfrm>
        </p:spPr>
        <p:txBody>
          <a:bodyPr/>
          <a:lstStyle/>
          <a:p>
            <a:pPr marL="0" indent="0" algn="ctr">
              <a:buNone/>
              <a:defRPr/>
            </a:pPr>
            <a:r>
              <a:rPr lang="en-US" dirty="0"/>
              <a:t>Future studies should examine the long-term effectiveness, safety, and cost-effectiveness of BA for primary prevention in pts with established statin intolerance.</a:t>
            </a:r>
          </a:p>
        </p:txBody>
      </p:sp>
      <p:sp>
        <p:nvSpPr>
          <p:cNvPr id="57349" name="Text Box 4"/>
          <p:cNvSpPr txBox="1">
            <a:spLocks noChangeArrowheads="1"/>
          </p:cNvSpPr>
          <p:nvPr/>
        </p:nvSpPr>
        <p:spPr bwMode="auto">
          <a:xfrm>
            <a:off x="1698171" y="5658335"/>
            <a:ext cx="8196105" cy="1477328"/>
          </a:xfrm>
          <a:prstGeom prst="rect">
            <a:avLst/>
          </a:prstGeom>
          <a:noFill/>
          <a:ln w="9525">
            <a:noFill/>
            <a:miter lim="800000"/>
            <a:headEnd/>
            <a:tailEnd/>
          </a:ln>
        </p:spPr>
        <p:txBody>
          <a:bodyPr wrap="square">
            <a:spAutoFit/>
          </a:bodyPr>
          <a:lstStyle/>
          <a:p>
            <a:pPr algn="ctr" eaLnBrk="0" hangingPunct="0"/>
            <a:r>
              <a:rPr lang="en-US" dirty="0">
                <a:solidFill>
                  <a:schemeClr val="accent3"/>
                </a:solidFill>
              </a:rPr>
              <a:t>	Kazi, D. S. (2023). "</a:t>
            </a:r>
            <a:r>
              <a:rPr lang="en-US" dirty="0" err="1">
                <a:solidFill>
                  <a:schemeClr val="accent3"/>
                </a:solidFill>
              </a:rPr>
              <a:t>Bempedoic</a:t>
            </a:r>
            <a:r>
              <a:rPr lang="en-US" dirty="0">
                <a:solidFill>
                  <a:schemeClr val="accent3"/>
                </a:solidFill>
              </a:rPr>
              <a:t> Acid for High-Risk Primary Prevention of Cardiovascular Disease: Not a Statin Substitute but a Good Plan B.“ JAMA</a:t>
            </a:r>
          </a:p>
          <a:p>
            <a:pPr algn="ctr" eaLnBrk="0" hangingPunct="0"/>
            <a:r>
              <a:rPr lang="en-US" dirty="0">
                <a:solidFill>
                  <a:schemeClr val="accent3"/>
                </a:solidFill>
              </a:rPr>
              <a:t>	</a:t>
            </a:r>
          </a:p>
          <a:p>
            <a:pPr algn="ctr" eaLnBrk="0" hangingPunct="0"/>
            <a:r>
              <a:rPr lang="en-US" dirty="0">
                <a:solidFill>
                  <a:schemeClr val="accent3"/>
                </a:solidFill>
              </a:rPr>
              <a:t>.</a:t>
            </a:r>
          </a:p>
          <a:p>
            <a:pPr algn="ctr" eaLnBrk="0" hangingPunct="0"/>
            <a:r>
              <a:rPr lang="en-US" dirty="0">
                <a:solidFill>
                  <a:schemeClr val="accent3"/>
                </a:solidFill>
              </a:rPr>
              <a:t>		</a:t>
            </a:r>
            <a:endParaRPr lang="en-US" b="1" dirty="0">
              <a:solidFill>
                <a:schemeClr val="accent3"/>
              </a:solidFill>
            </a:endParaRPr>
          </a:p>
        </p:txBody>
      </p:sp>
    </p:spTree>
    <p:extLst>
      <p:ext uri="{BB962C8B-B14F-4D97-AF65-F5344CB8AC3E}">
        <p14:creationId xmlns:p14="http://schemas.microsoft.com/office/powerpoint/2010/main" val="3858367258"/>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9D7D1D-1FB6-430D-B96A-35BC3729DB93}"/>
              </a:ext>
            </a:extLst>
          </p:cNvPr>
          <p:cNvSpPr>
            <a:spLocks noGrp="1"/>
          </p:cNvSpPr>
          <p:nvPr>
            <p:ph type="title"/>
          </p:nvPr>
        </p:nvSpPr>
        <p:spPr>
          <a:xfrm>
            <a:off x="1183907" y="0"/>
            <a:ext cx="10443411" cy="920750"/>
          </a:xfrm>
        </p:spPr>
        <p:txBody>
          <a:bodyPr/>
          <a:lstStyle/>
          <a:p>
            <a:pPr algn="ctr">
              <a:defRPr/>
            </a:pPr>
            <a:r>
              <a:rPr lang="en-US" dirty="0"/>
              <a:t>BDM Thoughts</a:t>
            </a:r>
          </a:p>
        </p:txBody>
      </p:sp>
      <p:sp>
        <p:nvSpPr>
          <p:cNvPr id="5" name="Content Placeholder 4">
            <a:extLst>
              <a:ext uri="{FF2B5EF4-FFF2-40B4-BE49-F238E27FC236}">
                <a16:creationId xmlns:a16="http://schemas.microsoft.com/office/drawing/2014/main" id="{74CBD934-BBF8-40E3-9882-324DB5EA904F}"/>
              </a:ext>
            </a:extLst>
          </p:cNvPr>
          <p:cNvSpPr>
            <a:spLocks noGrp="1"/>
          </p:cNvSpPr>
          <p:nvPr>
            <p:ph idx="1"/>
          </p:nvPr>
        </p:nvSpPr>
        <p:spPr>
          <a:xfrm>
            <a:off x="1183908" y="779229"/>
            <a:ext cx="10096900" cy="5319950"/>
          </a:xfrm>
        </p:spPr>
        <p:txBody>
          <a:bodyPr>
            <a:normAutofit fontScale="92500" lnSpcReduction="10000"/>
          </a:bodyPr>
          <a:lstStyle/>
          <a:p>
            <a:pPr marL="0" indent="0" algn="ctr">
              <a:buNone/>
              <a:defRPr/>
            </a:pPr>
            <a:r>
              <a:rPr lang="en-US" dirty="0"/>
              <a:t>Wow!! Love the editorial!!</a:t>
            </a:r>
          </a:p>
          <a:p>
            <a:pPr marL="0" indent="0" algn="ctr">
              <a:buNone/>
              <a:defRPr/>
            </a:pPr>
            <a:r>
              <a:rPr lang="en-US" dirty="0"/>
              <a:t>Nissen, talk about ‘cherry picking’!!!</a:t>
            </a:r>
          </a:p>
          <a:p>
            <a:pPr marL="0" indent="0" algn="ctr">
              <a:buNone/>
              <a:defRPr/>
            </a:pPr>
            <a:r>
              <a:rPr lang="en-US" dirty="0"/>
              <a:t>“Primary prevention” pts???!!! CACS &gt;400; s/p coronary revascularization; RRS-&gt;30%; 60+ </a:t>
            </a:r>
            <a:r>
              <a:rPr lang="en-US" dirty="0" err="1"/>
              <a:t>yo</a:t>
            </a:r>
            <a:r>
              <a:rPr lang="en-US" dirty="0"/>
              <a:t> diabetics!!!!!</a:t>
            </a:r>
          </a:p>
          <a:p>
            <a:pPr marL="0" indent="0" algn="ctr">
              <a:buNone/>
              <a:defRPr/>
            </a:pPr>
            <a:r>
              <a:rPr lang="en-US" dirty="0"/>
              <a:t>Give me a break!!</a:t>
            </a:r>
          </a:p>
          <a:p>
            <a:pPr marL="0" indent="0" algn="ctr">
              <a:buNone/>
              <a:defRPr/>
            </a:pPr>
            <a:r>
              <a:rPr lang="en-US" dirty="0"/>
              <a:t>Anyone believing these pts do not have ASVD is living in LaLa Land!</a:t>
            </a:r>
          </a:p>
          <a:p>
            <a:pPr marL="0" indent="0" algn="ctr">
              <a:buNone/>
              <a:defRPr/>
            </a:pPr>
            <a:r>
              <a:rPr lang="en-US" dirty="0"/>
              <a:t>All these patients were ‘secondary’ prevention pts for BDM providers and some even tertiary (post revascularization).</a:t>
            </a:r>
          </a:p>
          <a:p>
            <a:pPr marL="0" indent="0" algn="ctr">
              <a:buNone/>
              <a:defRPr/>
            </a:pPr>
            <a:r>
              <a:rPr lang="en-US" dirty="0"/>
              <a:t>By dumping the 70% of pts in CLEAR that were post CV events the statisticians were able to generate respectable                            results for BA.</a:t>
            </a:r>
          </a:p>
          <a:p>
            <a:pPr marL="0" indent="0" algn="ctr">
              <a:buNone/>
              <a:defRPr/>
            </a:pPr>
            <a:r>
              <a:rPr lang="en-US" dirty="0"/>
              <a:t>If this subgroup analysis is true, it would mean there must be no or even negative benefit for post CV event pts!!!</a:t>
            </a:r>
          </a:p>
        </p:txBody>
      </p:sp>
    </p:spTree>
    <p:extLst>
      <p:ext uri="{BB962C8B-B14F-4D97-AF65-F5344CB8AC3E}">
        <p14:creationId xmlns:p14="http://schemas.microsoft.com/office/powerpoint/2010/main" val="386337310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9D7D1D-1FB6-430D-B96A-35BC3729DB93}"/>
              </a:ext>
            </a:extLst>
          </p:cNvPr>
          <p:cNvSpPr>
            <a:spLocks noGrp="1"/>
          </p:cNvSpPr>
          <p:nvPr>
            <p:ph type="title"/>
          </p:nvPr>
        </p:nvSpPr>
        <p:spPr>
          <a:xfrm>
            <a:off x="1183907" y="0"/>
            <a:ext cx="10443411" cy="920750"/>
          </a:xfrm>
        </p:spPr>
        <p:txBody>
          <a:bodyPr/>
          <a:lstStyle/>
          <a:p>
            <a:pPr algn="ctr">
              <a:defRPr/>
            </a:pPr>
            <a:r>
              <a:rPr lang="en-US" dirty="0"/>
              <a:t>BDM Thoughts</a:t>
            </a:r>
          </a:p>
        </p:txBody>
      </p:sp>
      <p:pic>
        <p:nvPicPr>
          <p:cNvPr id="4" name="Content Placeholder 3">
            <a:extLst>
              <a:ext uri="{FF2B5EF4-FFF2-40B4-BE49-F238E27FC236}">
                <a16:creationId xmlns:a16="http://schemas.microsoft.com/office/drawing/2014/main" id="{C13A9CA6-7BD6-C98C-37EE-ED1DEC736F82}"/>
              </a:ext>
            </a:extLst>
          </p:cNvPr>
          <p:cNvPicPr>
            <a:picLocks noGrp="1" noChangeAspect="1"/>
          </p:cNvPicPr>
          <p:nvPr>
            <p:ph idx="1"/>
          </p:nvPr>
        </p:nvPicPr>
        <p:blipFill rotWithShape="1">
          <a:blip r:embed="rId3"/>
          <a:srcRect t="16132"/>
          <a:stretch/>
        </p:blipFill>
        <p:spPr>
          <a:xfrm>
            <a:off x="1317812" y="1004047"/>
            <a:ext cx="4679576" cy="5047130"/>
          </a:xfrm>
        </p:spPr>
      </p:pic>
      <p:pic>
        <p:nvPicPr>
          <p:cNvPr id="6" name="Picture 5">
            <a:extLst>
              <a:ext uri="{FF2B5EF4-FFF2-40B4-BE49-F238E27FC236}">
                <a16:creationId xmlns:a16="http://schemas.microsoft.com/office/drawing/2014/main" id="{4EE19EBB-836F-3EC0-67CD-4AB71076A7B0}"/>
              </a:ext>
            </a:extLst>
          </p:cNvPr>
          <p:cNvPicPr>
            <a:picLocks noChangeAspect="1"/>
          </p:cNvPicPr>
          <p:nvPr/>
        </p:nvPicPr>
        <p:blipFill>
          <a:blip r:embed="rId4"/>
          <a:stretch>
            <a:fillRect/>
          </a:stretch>
        </p:blipFill>
        <p:spPr>
          <a:xfrm>
            <a:off x="6947647" y="1004048"/>
            <a:ext cx="4297980" cy="4473388"/>
          </a:xfrm>
          <a:prstGeom prst="rect">
            <a:avLst/>
          </a:prstGeom>
        </p:spPr>
      </p:pic>
      <p:sp>
        <p:nvSpPr>
          <p:cNvPr id="7" name="TextBox 6">
            <a:extLst>
              <a:ext uri="{FF2B5EF4-FFF2-40B4-BE49-F238E27FC236}">
                <a16:creationId xmlns:a16="http://schemas.microsoft.com/office/drawing/2014/main" id="{1F591E17-F9F3-7D76-C914-D6B4486707D5}"/>
              </a:ext>
            </a:extLst>
          </p:cNvPr>
          <p:cNvSpPr txBox="1"/>
          <p:nvPr/>
        </p:nvSpPr>
        <p:spPr>
          <a:xfrm>
            <a:off x="6947647" y="5477436"/>
            <a:ext cx="4297980" cy="461665"/>
          </a:xfrm>
          <a:prstGeom prst="rect">
            <a:avLst/>
          </a:prstGeom>
          <a:noFill/>
        </p:spPr>
        <p:txBody>
          <a:bodyPr wrap="square" rtlCol="0">
            <a:spAutoFit/>
          </a:bodyPr>
          <a:lstStyle/>
          <a:p>
            <a:pPr algn="ctr"/>
            <a:r>
              <a:rPr lang="en-US" sz="2400" dirty="0">
                <a:solidFill>
                  <a:schemeClr val="bg1"/>
                </a:solidFill>
                <a:highlight>
                  <a:srgbClr val="FF0000"/>
                </a:highlight>
              </a:rPr>
              <a:t>Recognize crazy!</a:t>
            </a:r>
          </a:p>
        </p:txBody>
      </p:sp>
    </p:spTree>
    <p:extLst>
      <p:ext uri="{BB962C8B-B14F-4D97-AF65-F5344CB8AC3E}">
        <p14:creationId xmlns:p14="http://schemas.microsoft.com/office/powerpoint/2010/main" val="594168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9D7D1D-1FB6-430D-B96A-35BC3729DB93}"/>
              </a:ext>
            </a:extLst>
          </p:cNvPr>
          <p:cNvSpPr>
            <a:spLocks noGrp="1"/>
          </p:cNvSpPr>
          <p:nvPr>
            <p:ph type="title"/>
          </p:nvPr>
        </p:nvSpPr>
        <p:spPr>
          <a:xfrm>
            <a:off x="1183907" y="0"/>
            <a:ext cx="10443411" cy="920750"/>
          </a:xfrm>
        </p:spPr>
        <p:txBody>
          <a:bodyPr/>
          <a:lstStyle/>
          <a:p>
            <a:pPr algn="ctr">
              <a:defRPr/>
            </a:pPr>
            <a:r>
              <a:rPr lang="en-US" dirty="0"/>
              <a:t>BDM Thoughts</a:t>
            </a:r>
          </a:p>
        </p:txBody>
      </p:sp>
      <p:sp>
        <p:nvSpPr>
          <p:cNvPr id="5" name="Content Placeholder 4">
            <a:extLst>
              <a:ext uri="{FF2B5EF4-FFF2-40B4-BE49-F238E27FC236}">
                <a16:creationId xmlns:a16="http://schemas.microsoft.com/office/drawing/2014/main" id="{74CBD934-BBF8-40E3-9882-324DB5EA904F}"/>
              </a:ext>
            </a:extLst>
          </p:cNvPr>
          <p:cNvSpPr>
            <a:spLocks noGrp="1"/>
          </p:cNvSpPr>
          <p:nvPr>
            <p:ph idx="1"/>
          </p:nvPr>
        </p:nvSpPr>
        <p:spPr>
          <a:xfrm>
            <a:off x="1183908" y="824753"/>
            <a:ext cx="10353668" cy="5274425"/>
          </a:xfrm>
        </p:spPr>
        <p:txBody>
          <a:bodyPr>
            <a:normAutofit/>
          </a:bodyPr>
          <a:lstStyle/>
          <a:p>
            <a:pPr marL="0" indent="0" algn="ctr">
              <a:buNone/>
              <a:defRPr/>
            </a:pPr>
            <a:r>
              <a:rPr lang="en-US" dirty="0"/>
              <a:t>So, in pts with ASVD who have not suffered a CV event and are intolerant of statins, BA reduces risk for fatal and non-fatal MI.</a:t>
            </a:r>
          </a:p>
          <a:p>
            <a:pPr marL="0" indent="0" algn="ctr">
              <a:buNone/>
              <a:defRPr/>
            </a:pPr>
            <a:r>
              <a:rPr lang="en-US" dirty="0"/>
              <a:t>BA does not reduce the risk of stroke.</a:t>
            </a:r>
          </a:p>
          <a:p>
            <a:pPr marL="0" indent="0" algn="ctr">
              <a:buNone/>
              <a:defRPr/>
            </a:pPr>
            <a:r>
              <a:rPr lang="en-US" dirty="0"/>
              <a:t>Many of these pts (5.3%) continue to have residual OS (~ no effect on remnant cholesterol) and risk.</a:t>
            </a:r>
          </a:p>
          <a:p>
            <a:pPr marL="0" indent="0" algn="ctr">
              <a:buNone/>
              <a:defRPr/>
            </a:pPr>
            <a:r>
              <a:rPr lang="en-US" dirty="0"/>
              <a:t>Hyperuricemia, cholelithiasis and elevated hepatic enzymes are a potential risk.</a:t>
            </a:r>
          </a:p>
          <a:p>
            <a:pPr marL="0" indent="0" algn="ctr">
              <a:buNone/>
              <a:defRPr/>
            </a:pPr>
            <a:r>
              <a:rPr lang="en-US" dirty="0"/>
              <a:t>There is no outcome data for BA use in primary prevention pts.</a:t>
            </a:r>
          </a:p>
          <a:p>
            <a:pPr marL="0" indent="0" algn="ctr">
              <a:buNone/>
              <a:defRPr/>
            </a:pPr>
            <a:r>
              <a:rPr lang="en-US" dirty="0"/>
              <a:t>Nissen needs to read: </a:t>
            </a:r>
            <a:r>
              <a:rPr lang="en-US" sz="2100" dirty="0"/>
              <a:t>Doneen, A. L., et al. (2020). "Cardiovascular Prevention: Migrating From a Binary to a Ternary Classification." </a:t>
            </a:r>
            <a:r>
              <a:rPr lang="en-US" sz="2100" u="sng" dirty="0"/>
              <a:t>Frontiers in Cardiovascular Medicine</a:t>
            </a:r>
            <a:r>
              <a:rPr lang="en-US" sz="2100" dirty="0"/>
              <a:t> </a:t>
            </a:r>
            <a:r>
              <a:rPr lang="en-US" sz="2100" b="1" dirty="0"/>
              <a:t>7</a:t>
            </a:r>
            <a:r>
              <a:rPr lang="en-US" sz="2100" dirty="0"/>
              <a:t>.</a:t>
            </a:r>
          </a:p>
          <a:p>
            <a:pPr marL="0" indent="0" algn="ctr">
              <a:buNone/>
              <a:defRPr/>
            </a:pPr>
            <a:r>
              <a:rPr lang="en-US" sz="2100" dirty="0"/>
              <a:t>	</a:t>
            </a:r>
            <a:r>
              <a:rPr lang="en-US" dirty="0"/>
              <a:t>Let’s take a closer look at BA and statins.</a:t>
            </a:r>
          </a:p>
          <a:p>
            <a:pPr marL="0" indent="0" algn="ctr">
              <a:buNone/>
              <a:defRPr/>
            </a:pPr>
            <a:endParaRPr lang="en-US" dirty="0"/>
          </a:p>
        </p:txBody>
      </p:sp>
    </p:spTree>
    <p:extLst>
      <p:ext uri="{BB962C8B-B14F-4D97-AF65-F5344CB8AC3E}">
        <p14:creationId xmlns:p14="http://schemas.microsoft.com/office/powerpoint/2010/main" val="158616247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7906" name="Rectangle 2"/>
          <p:cNvSpPr>
            <a:spLocks noGrp="1" noRot="1" noChangeArrowheads="1"/>
          </p:cNvSpPr>
          <p:nvPr>
            <p:ph type="title"/>
          </p:nvPr>
        </p:nvSpPr>
        <p:spPr>
          <a:xfrm>
            <a:off x="1602154" y="56665"/>
            <a:ext cx="9440984" cy="748323"/>
          </a:xfrm>
        </p:spPr>
        <p:txBody>
          <a:bodyPr>
            <a:noAutofit/>
          </a:bodyPr>
          <a:lstStyle/>
          <a:p>
            <a:pPr algn="ctr" eaLnBrk="1" hangingPunct="1">
              <a:defRPr/>
            </a:pPr>
            <a:r>
              <a:rPr lang="en-US" sz="3600" dirty="0"/>
              <a:t>LDL-C Management Beyond Statins</a:t>
            </a:r>
          </a:p>
        </p:txBody>
      </p:sp>
      <p:sp>
        <p:nvSpPr>
          <p:cNvPr id="1787907" name="Rectangle 3"/>
          <p:cNvSpPr>
            <a:spLocks noGrp="1" noRot="1" noChangeArrowheads="1"/>
          </p:cNvSpPr>
          <p:nvPr>
            <p:ph idx="1"/>
          </p:nvPr>
        </p:nvSpPr>
        <p:spPr>
          <a:xfrm>
            <a:off x="1602154" y="1023815"/>
            <a:ext cx="9440984" cy="5306647"/>
          </a:xfrm>
        </p:spPr>
        <p:txBody>
          <a:bodyPr/>
          <a:lstStyle/>
          <a:p>
            <a:pPr marL="0" indent="0" algn="ctr">
              <a:buNone/>
              <a:defRPr/>
            </a:pPr>
            <a:endParaRPr lang="en-US" dirty="0"/>
          </a:p>
          <a:p>
            <a:pPr marL="0" indent="0" algn="ctr">
              <a:buNone/>
              <a:defRPr/>
            </a:pPr>
            <a:r>
              <a:rPr lang="en-US" dirty="0"/>
              <a:t>In 2020 the FDA approved </a:t>
            </a:r>
            <a:r>
              <a:rPr lang="en-US" dirty="0" err="1"/>
              <a:t>bempedoic</a:t>
            </a:r>
            <a:r>
              <a:rPr lang="en-US" dirty="0"/>
              <a:t> acid and the fixed-dose combination with ezetimibe. </a:t>
            </a:r>
          </a:p>
          <a:p>
            <a:pPr marL="0" indent="0" algn="ctr">
              <a:buNone/>
              <a:defRPr/>
            </a:pPr>
            <a:endParaRPr lang="en-US" dirty="0"/>
          </a:p>
          <a:p>
            <a:pPr marL="0" indent="0" algn="ctr">
              <a:buNone/>
              <a:defRPr/>
            </a:pPr>
            <a:r>
              <a:rPr lang="en-US" dirty="0"/>
              <a:t>The indicated use is for </a:t>
            </a:r>
            <a:r>
              <a:rPr lang="en-US" dirty="0" err="1"/>
              <a:t>HeFH</a:t>
            </a:r>
            <a:r>
              <a:rPr lang="en-US" dirty="0"/>
              <a:t> or ASCVD pts who need additional reduction in LDL-C after diet and max statin </a:t>
            </a:r>
            <a:r>
              <a:rPr lang="en-US" dirty="0" err="1"/>
              <a:t>rx</a:t>
            </a:r>
            <a:r>
              <a:rPr lang="en-US" dirty="0"/>
              <a:t>.</a:t>
            </a:r>
          </a:p>
          <a:p>
            <a:pPr marL="0" indent="0" algn="ctr">
              <a:buNone/>
              <a:defRPr/>
            </a:pPr>
            <a:endParaRPr lang="en-US" dirty="0"/>
          </a:p>
          <a:p>
            <a:pPr marL="0" indent="0" algn="ctr">
              <a:buNone/>
              <a:defRPr/>
            </a:pPr>
            <a:r>
              <a:rPr lang="en-US" dirty="0"/>
              <a:t>BA brand name is </a:t>
            </a:r>
            <a:r>
              <a:rPr lang="en-US" dirty="0" err="1"/>
              <a:t>Nexletol</a:t>
            </a:r>
            <a:r>
              <a:rPr lang="en-US" dirty="0"/>
              <a:t>; combo is </a:t>
            </a:r>
            <a:r>
              <a:rPr lang="en-US" dirty="0" err="1"/>
              <a:t>Nexlizet</a:t>
            </a:r>
            <a:endParaRPr lang="en-US" dirty="0"/>
          </a:p>
          <a:p>
            <a:pPr marL="0" indent="0" algn="ctr">
              <a:buNone/>
              <a:defRPr/>
            </a:pPr>
            <a:r>
              <a:rPr lang="en-US" dirty="0"/>
              <a:t> </a:t>
            </a:r>
          </a:p>
        </p:txBody>
      </p:sp>
      <p:sp>
        <p:nvSpPr>
          <p:cNvPr id="57349" name="Text Box 4"/>
          <p:cNvSpPr txBox="1">
            <a:spLocks noChangeArrowheads="1"/>
          </p:cNvSpPr>
          <p:nvPr/>
        </p:nvSpPr>
        <p:spPr bwMode="auto">
          <a:xfrm>
            <a:off x="2226954" y="6330452"/>
            <a:ext cx="7765021" cy="3693319"/>
          </a:xfrm>
          <a:prstGeom prst="rect">
            <a:avLst/>
          </a:prstGeom>
          <a:noFill/>
          <a:ln w="9525">
            <a:noFill/>
            <a:miter lim="800000"/>
            <a:headEnd/>
            <a:tailEnd/>
          </a:ln>
        </p:spPr>
        <p:txBody>
          <a:bodyPr wrap="square">
            <a:spAutoFit/>
          </a:bodyPr>
          <a:lstStyle/>
          <a:p>
            <a:pPr algn="ctr" eaLnBrk="0" hangingPunct="0"/>
            <a:r>
              <a:rPr lang="en-US" dirty="0">
                <a:solidFill>
                  <a:schemeClr val="accent3"/>
                </a:solidFill>
              </a:rPr>
              <a:t>Lloyd-Jones, D. M., et al. JACC. </a:t>
            </a:r>
            <a:r>
              <a:rPr lang="en-US" b="1" dirty="0">
                <a:solidFill>
                  <a:schemeClr val="accent3"/>
                </a:solidFill>
              </a:rPr>
              <a:t>0</a:t>
            </a:r>
            <a:r>
              <a:rPr lang="en-US" dirty="0">
                <a:solidFill>
                  <a:schemeClr val="accent3"/>
                </a:solidFill>
              </a:rPr>
              <a:t>(0).</a:t>
            </a:r>
          </a:p>
          <a:p>
            <a:pPr algn="ctr" eaLnBrk="0" hangingPunct="0"/>
            <a:r>
              <a:rPr lang="en-US" dirty="0">
                <a:solidFill>
                  <a:schemeClr val="accent3"/>
                </a:solidFill>
              </a:rPr>
              <a:t>	</a:t>
            </a:r>
          </a:p>
          <a:p>
            <a:pPr algn="ctr" eaLnBrk="0" hangingPunct="0"/>
            <a:endParaRPr lang="en-US" dirty="0">
              <a:solidFill>
                <a:schemeClr val="accent3"/>
              </a:solidFill>
            </a:endParaRPr>
          </a:p>
          <a:p>
            <a:pPr algn="ctr" eaLnBrk="0" hangingPunct="0"/>
            <a:r>
              <a:rPr lang="en-US" dirty="0">
                <a:solidFill>
                  <a:schemeClr val="accent3"/>
                </a:solidFill>
              </a:rPr>
              <a:t>	</a:t>
            </a:r>
          </a:p>
          <a:p>
            <a:pPr algn="ctr" eaLnBrk="0" hangingPunct="0"/>
            <a:endParaRPr lang="en-US" dirty="0">
              <a:solidFill>
                <a:schemeClr val="accent3"/>
              </a:solidFill>
            </a:endParaRPr>
          </a:p>
          <a:p>
            <a:pPr algn="ctr" eaLnBrk="0" hangingPunct="0"/>
            <a:r>
              <a:rPr lang="en-US" dirty="0">
                <a:solidFill>
                  <a:schemeClr val="accent3"/>
                </a:solidFill>
              </a:rPr>
              <a:t>	</a:t>
            </a:r>
          </a:p>
          <a:p>
            <a:pPr algn="ctr" eaLnBrk="0" hangingPunct="0"/>
            <a:r>
              <a:rPr lang="en-US" dirty="0">
                <a:solidFill>
                  <a:schemeClr val="accent3"/>
                </a:solidFill>
              </a:rPr>
              <a:t>	</a:t>
            </a:r>
          </a:p>
          <a:p>
            <a:pPr algn="ctr" eaLnBrk="0" hangingPunct="0"/>
            <a:r>
              <a:rPr lang="en-US" dirty="0">
                <a:solidFill>
                  <a:schemeClr val="accent3"/>
                </a:solidFill>
              </a:rPr>
              <a:t>.</a:t>
            </a:r>
          </a:p>
          <a:p>
            <a:pPr algn="ctr" eaLnBrk="0" hangingPunct="0"/>
            <a:r>
              <a:rPr lang="en-US" dirty="0">
                <a:solidFill>
                  <a:schemeClr val="accent3"/>
                </a:solidFill>
              </a:rPr>
              <a:t>	</a:t>
            </a:r>
          </a:p>
          <a:p>
            <a:pPr algn="ctr" eaLnBrk="0" hangingPunct="0"/>
            <a:r>
              <a:rPr lang="en-US" dirty="0">
                <a:solidFill>
                  <a:schemeClr val="accent3"/>
                </a:solidFill>
              </a:rPr>
              <a:t>	</a:t>
            </a:r>
          </a:p>
          <a:p>
            <a:pPr algn="ctr" eaLnBrk="0" hangingPunct="0"/>
            <a:endParaRPr lang="en-US" dirty="0">
              <a:solidFill>
                <a:schemeClr val="accent3"/>
              </a:solidFill>
            </a:endParaRPr>
          </a:p>
          <a:p>
            <a:pPr algn="ctr" eaLnBrk="0" hangingPunct="0"/>
            <a:r>
              <a:rPr lang="en-US" dirty="0">
                <a:solidFill>
                  <a:schemeClr val="accent3"/>
                </a:solidFill>
              </a:rPr>
              <a:t>	</a:t>
            </a:r>
          </a:p>
          <a:p>
            <a:pPr algn="ctr" eaLnBrk="0" hangingPunct="0"/>
            <a:endParaRPr lang="en-US" b="1" dirty="0">
              <a:solidFill>
                <a:schemeClr val="accent3"/>
              </a:solidFill>
            </a:endParaRPr>
          </a:p>
        </p:txBody>
      </p:sp>
    </p:spTree>
    <p:extLst>
      <p:ext uri="{BB962C8B-B14F-4D97-AF65-F5344CB8AC3E}">
        <p14:creationId xmlns:p14="http://schemas.microsoft.com/office/powerpoint/2010/main" val="2007187072"/>
      </p:ext>
    </p:extLst>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7906" name="Rectangle 2"/>
          <p:cNvSpPr>
            <a:spLocks noGrp="1" noRot="1" noChangeArrowheads="1"/>
          </p:cNvSpPr>
          <p:nvPr>
            <p:ph type="title"/>
          </p:nvPr>
        </p:nvSpPr>
        <p:spPr>
          <a:xfrm>
            <a:off x="1602154" y="0"/>
            <a:ext cx="9440984" cy="719015"/>
          </a:xfrm>
        </p:spPr>
        <p:txBody>
          <a:bodyPr>
            <a:noAutofit/>
          </a:bodyPr>
          <a:lstStyle/>
          <a:p>
            <a:pPr algn="ctr" eaLnBrk="1" hangingPunct="1">
              <a:defRPr/>
            </a:pPr>
            <a:r>
              <a:rPr lang="en-US" sz="3600" dirty="0" err="1"/>
              <a:t>Bempedoic</a:t>
            </a:r>
            <a:r>
              <a:rPr lang="en-US" sz="3600" dirty="0"/>
              <a:t> Acid (BA) Mechanism of Action</a:t>
            </a:r>
          </a:p>
        </p:txBody>
      </p:sp>
      <p:sp>
        <p:nvSpPr>
          <p:cNvPr id="1787907" name="Rectangle 3"/>
          <p:cNvSpPr>
            <a:spLocks noGrp="1" noRot="1" noChangeArrowheads="1"/>
          </p:cNvSpPr>
          <p:nvPr>
            <p:ph idx="1"/>
          </p:nvPr>
        </p:nvSpPr>
        <p:spPr>
          <a:xfrm>
            <a:off x="1602154" y="1576552"/>
            <a:ext cx="9440984" cy="3808248"/>
          </a:xfrm>
        </p:spPr>
        <p:txBody>
          <a:bodyPr/>
          <a:lstStyle/>
          <a:p>
            <a:pPr marL="0" indent="0" algn="ctr">
              <a:buNone/>
              <a:defRPr/>
            </a:pPr>
            <a:r>
              <a:rPr lang="en-US" dirty="0"/>
              <a:t>BA reduces cholesterol synthesis.</a:t>
            </a:r>
          </a:p>
          <a:p>
            <a:pPr marL="0" indent="0" algn="ctr">
              <a:buNone/>
              <a:defRPr/>
            </a:pPr>
            <a:endParaRPr lang="en-US" dirty="0"/>
          </a:p>
          <a:p>
            <a:pPr marL="0" indent="0" algn="ctr">
              <a:buNone/>
              <a:defRPr/>
            </a:pPr>
            <a:r>
              <a:rPr lang="en-US" dirty="0"/>
              <a:t>This causes upregulation of hepatic LDL-R which increases LDL-C clearance from the circulation.</a:t>
            </a:r>
          </a:p>
        </p:txBody>
      </p:sp>
      <p:sp>
        <p:nvSpPr>
          <p:cNvPr id="57349" name="Text Box 4"/>
          <p:cNvSpPr txBox="1">
            <a:spLocks noChangeArrowheads="1"/>
          </p:cNvSpPr>
          <p:nvPr/>
        </p:nvSpPr>
        <p:spPr bwMode="auto">
          <a:xfrm>
            <a:off x="2445781" y="5517660"/>
            <a:ext cx="7765021" cy="1200329"/>
          </a:xfrm>
          <a:prstGeom prst="rect">
            <a:avLst/>
          </a:prstGeom>
          <a:noFill/>
          <a:ln w="9525">
            <a:noFill/>
            <a:miter lim="800000"/>
            <a:headEnd/>
            <a:tailEnd/>
          </a:ln>
        </p:spPr>
        <p:txBody>
          <a:bodyPr wrap="square">
            <a:spAutoFit/>
          </a:bodyPr>
          <a:lstStyle/>
          <a:p>
            <a:pPr algn="ctr" eaLnBrk="0" hangingPunct="0"/>
            <a:r>
              <a:rPr lang="en-US" dirty="0" err="1">
                <a:solidFill>
                  <a:schemeClr val="accent3"/>
                </a:solidFill>
              </a:rPr>
              <a:t>Pinkosky</a:t>
            </a:r>
            <a:r>
              <a:rPr lang="en-US" dirty="0">
                <a:solidFill>
                  <a:schemeClr val="accent3"/>
                </a:solidFill>
              </a:rPr>
              <a:t>, S. L., et al. (2016). "Liver-specific ATP-citrate lyase inhibition by </a:t>
            </a:r>
            <a:r>
              <a:rPr lang="en-US" dirty="0" err="1">
                <a:solidFill>
                  <a:schemeClr val="accent3"/>
                </a:solidFill>
              </a:rPr>
              <a:t>bempedoic</a:t>
            </a:r>
            <a:r>
              <a:rPr lang="en-US" dirty="0">
                <a:solidFill>
                  <a:schemeClr val="accent3"/>
                </a:solidFill>
              </a:rPr>
              <a:t> acid decreases LDL-C and attenuates atherosclerosis."                         </a:t>
            </a:r>
            <a:r>
              <a:rPr lang="en-US" u="sng" dirty="0">
                <a:solidFill>
                  <a:schemeClr val="accent3"/>
                </a:solidFill>
              </a:rPr>
              <a:t>Nat </a:t>
            </a:r>
            <a:r>
              <a:rPr lang="en-US" u="sng" dirty="0" err="1">
                <a:solidFill>
                  <a:schemeClr val="accent3"/>
                </a:solidFill>
              </a:rPr>
              <a:t>Commun</a:t>
            </a:r>
            <a:r>
              <a:rPr lang="en-US" dirty="0">
                <a:solidFill>
                  <a:schemeClr val="accent3"/>
                </a:solidFill>
              </a:rPr>
              <a:t> </a:t>
            </a:r>
            <a:r>
              <a:rPr lang="en-US" b="1" dirty="0">
                <a:solidFill>
                  <a:schemeClr val="accent3"/>
                </a:solidFill>
              </a:rPr>
              <a:t>7</a:t>
            </a:r>
            <a:r>
              <a:rPr lang="en-US" dirty="0">
                <a:solidFill>
                  <a:schemeClr val="accent3"/>
                </a:solidFill>
              </a:rPr>
              <a:t>: 13457.</a:t>
            </a:r>
          </a:p>
          <a:p>
            <a:pPr algn="ctr" eaLnBrk="0" hangingPunct="0"/>
            <a:r>
              <a:rPr lang="en-US" dirty="0">
                <a:solidFill>
                  <a:schemeClr val="accent3"/>
                </a:solidFill>
              </a:rPr>
              <a:t>	</a:t>
            </a:r>
            <a:endParaRPr lang="en-US" b="1" dirty="0">
              <a:solidFill>
                <a:schemeClr val="accent3"/>
              </a:solidFill>
            </a:endParaRPr>
          </a:p>
        </p:txBody>
      </p:sp>
    </p:spTree>
    <p:extLst>
      <p:ext uri="{BB962C8B-B14F-4D97-AF65-F5344CB8AC3E}">
        <p14:creationId xmlns:p14="http://schemas.microsoft.com/office/powerpoint/2010/main" val="964903135"/>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7906" name="Rectangle 2"/>
          <p:cNvSpPr>
            <a:spLocks noGrp="1" noRot="1" noChangeArrowheads="1"/>
          </p:cNvSpPr>
          <p:nvPr>
            <p:ph type="title"/>
          </p:nvPr>
        </p:nvSpPr>
        <p:spPr>
          <a:xfrm>
            <a:off x="898769" y="0"/>
            <a:ext cx="10902462" cy="976923"/>
          </a:xfrm>
        </p:spPr>
        <p:txBody>
          <a:bodyPr>
            <a:noAutofit/>
          </a:bodyPr>
          <a:lstStyle/>
          <a:p>
            <a:pPr algn="ctr" eaLnBrk="1" hangingPunct="1">
              <a:defRPr/>
            </a:pPr>
            <a:r>
              <a:rPr lang="en-US" sz="3600" dirty="0"/>
              <a:t>Exposure to Nature is Associated With Reduced Need for Psychotropic, BP &amp; Asthma Meds</a:t>
            </a:r>
          </a:p>
        </p:txBody>
      </p:sp>
      <p:sp>
        <p:nvSpPr>
          <p:cNvPr id="1787907" name="Rectangle 3"/>
          <p:cNvSpPr>
            <a:spLocks noGrp="1" noRot="1" noChangeArrowheads="1"/>
          </p:cNvSpPr>
          <p:nvPr>
            <p:ph idx="1"/>
          </p:nvPr>
        </p:nvSpPr>
        <p:spPr>
          <a:xfrm>
            <a:off x="1602154" y="1539631"/>
            <a:ext cx="9440984" cy="3790461"/>
          </a:xfrm>
        </p:spPr>
        <p:txBody>
          <a:bodyPr>
            <a:normAutofit/>
          </a:bodyPr>
          <a:lstStyle/>
          <a:p>
            <a:pPr marL="0" indent="0" algn="ctr">
              <a:buNone/>
              <a:defRPr/>
            </a:pPr>
            <a:r>
              <a:rPr lang="en-US" dirty="0"/>
              <a:t>Cross-sectional study 5,987 subjects in Finland; 57% female; 699 </a:t>
            </a:r>
            <a:r>
              <a:rPr lang="en-US" dirty="0" err="1"/>
              <a:t>athmatics</a:t>
            </a:r>
            <a:r>
              <a:rPr lang="en-US" dirty="0"/>
              <a:t>; 1,625  hypertensives; 1,195 on psychotropic meds; surveyed for frequency of visits to natural environments.</a:t>
            </a:r>
          </a:p>
          <a:p>
            <a:pPr marL="0" indent="0" algn="ctr">
              <a:buNone/>
              <a:defRPr/>
            </a:pPr>
            <a:endParaRPr lang="en-US" dirty="0"/>
          </a:p>
          <a:p>
            <a:pPr marL="0" indent="0" algn="ctr">
              <a:buNone/>
              <a:defRPr/>
            </a:pPr>
            <a:r>
              <a:rPr lang="en-US" dirty="0"/>
              <a:t>Question: is there an association btw frequency of being in a natural space and use of medication for above conditions.</a:t>
            </a:r>
          </a:p>
        </p:txBody>
      </p:sp>
      <p:sp>
        <p:nvSpPr>
          <p:cNvPr id="57349" name="Text Box 4"/>
          <p:cNvSpPr txBox="1">
            <a:spLocks noChangeArrowheads="1"/>
          </p:cNvSpPr>
          <p:nvPr/>
        </p:nvSpPr>
        <p:spPr bwMode="auto">
          <a:xfrm>
            <a:off x="2086275" y="5546209"/>
            <a:ext cx="7765021" cy="1200329"/>
          </a:xfrm>
          <a:prstGeom prst="rect">
            <a:avLst/>
          </a:prstGeom>
          <a:noFill/>
          <a:ln w="9525">
            <a:noFill/>
            <a:miter lim="800000"/>
            <a:headEnd/>
            <a:tailEnd/>
          </a:ln>
        </p:spPr>
        <p:txBody>
          <a:bodyPr wrap="square">
            <a:spAutoFit/>
          </a:bodyPr>
          <a:lstStyle/>
          <a:p>
            <a:pPr algn="ctr" eaLnBrk="0" hangingPunct="0"/>
            <a:r>
              <a:rPr lang="en-US" dirty="0">
                <a:solidFill>
                  <a:schemeClr val="accent3"/>
                </a:solidFill>
              </a:rPr>
              <a:t>Turunen, A. W., et al. (2023). "Cross-sectional associations of different types of nature exposure with psychotropic, antihypertensive and asthma medication." </a:t>
            </a:r>
            <a:r>
              <a:rPr lang="en-US" u="sng" dirty="0">
                <a:solidFill>
                  <a:schemeClr val="accent3"/>
                </a:solidFill>
              </a:rPr>
              <a:t>Occupational and Environmental Medicine</a:t>
            </a:r>
            <a:r>
              <a:rPr lang="en-US" dirty="0">
                <a:solidFill>
                  <a:schemeClr val="accent3"/>
                </a:solidFill>
              </a:rPr>
              <a:t> </a:t>
            </a:r>
            <a:r>
              <a:rPr lang="en-US" b="1" dirty="0">
                <a:solidFill>
                  <a:schemeClr val="accent3"/>
                </a:solidFill>
              </a:rPr>
              <a:t>80</a:t>
            </a:r>
            <a:r>
              <a:rPr lang="en-US" dirty="0">
                <a:solidFill>
                  <a:schemeClr val="accent3"/>
                </a:solidFill>
              </a:rPr>
              <a:t>(2): 111-118.</a:t>
            </a:r>
          </a:p>
          <a:p>
            <a:pPr algn="ctr" eaLnBrk="0" hangingPunct="0"/>
            <a:r>
              <a:rPr lang="en-US" dirty="0">
                <a:solidFill>
                  <a:schemeClr val="accent3"/>
                </a:solidFill>
              </a:rPr>
              <a:t>	</a:t>
            </a:r>
            <a:endParaRPr lang="en-US" b="1" dirty="0">
              <a:solidFill>
                <a:schemeClr val="accent3"/>
              </a:solidFill>
            </a:endParaRPr>
          </a:p>
        </p:txBody>
      </p:sp>
    </p:spTree>
    <p:extLst>
      <p:ext uri="{BB962C8B-B14F-4D97-AF65-F5344CB8AC3E}">
        <p14:creationId xmlns:p14="http://schemas.microsoft.com/office/powerpoint/2010/main" val="1062410524"/>
      </p:ext>
    </p:extLst>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7906" name="Rectangle 2"/>
          <p:cNvSpPr>
            <a:spLocks noGrp="1" noRot="1" noChangeArrowheads="1"/>
          </p:cNvSpPr>
          <p:nvPr>
            <p:ph type="title"/>
          </p:nvPr>
        </p:nvSpPr>
        <p:spPr>
          <a:xfrm>
            <a:off x="1602154" y="0"/>
            <a:ext cx="9440984" cy="719015"/>
          </a:xfrm>
        </p:spPr>
        <p:txBody>
          <a:bodyPr>
            <a:noAutofit/>
          </a:bodyPr>
          <a:lstStyle/>
          <a:p>
            <a:pPr algn="ctr" eaLnBrk="1" hangingPunct="1">
              <a:defRPr/>
            </a:pPr>
            <a:r>
              <a:rPr lang="en-US" sz="3600" dirty="0" err="1"/>
              <a:t>Bempedoic</a:t>
            </a:r>
            <a:r>
              <a:rPr lang="en-US" sz="3600" dirty="0"/>
              <a:t> Acid Mechanism of Action</a:t>
            </a:r>
          </a:p>
        </p:txBody>
      </p:sp>
      <p:sp>
        <p:nvSpPr>
          <p:cNvPr id="1787907" name="Rectangle 3"/>
          <p:cNvSpPr>
            <a:spLocks noGrp="1" noRot="1" noChangeArrowheads="1"/>
          </p:cNvSpPr>
          <p:nvPr>
            <p:ph idx="1"/>
          </p:nvPr>
        </p:nvSpPr>
        <p:spPr>
          <a:xfrm>
            <a:off x="1602154" y="1086338"/>
            <a:ext cx="9440984" cy="4298462"/>
          </a:xfrm>
        </p:spPr>
        <p:txBody>
          <a:bodyPr/>
          <a:lstStyle/>
          <a:p>
            <a:pPr marL="0" indent="0" algn="ctr">
              <a:buNone/>
              <a:defRPr/>
            </a:pPr>
            <a:r>
              <a:rPr lang="en-US" dirty="0"/>
              <a:t>BA decreases cholesterol synthesis by reducing the formation of acetyl-CoA which is necessary to produce HMG-CoA reductase (HMGR). </a:t>
            </a:r>
          </a:p>
          <a:p>
            <a:pPr marL="0" indent="0" algn="ctr">
              <a:buNone/>
              <a:defRPr/>
            </a:pPr>
            <a:endParaRPr lang="en-US" dirty="0"/>
          </a:p>
          <a:p>
            <a:pPr marL="0" indent="0" algn="ctr">
              <a:buNone/>
              <a:defRPr/>
            </a:pPr>
            <a:r>
              <a:rPr lang="en-US" dirty="0"/>
              <a:t>Statins directly inhibit HMGR.</a:t>
            </a:r>
          </a:p>
          <a:p>
            <a:pPr marL="0" indent="0" algn="ctr">
              <a:buNone/>
              <a:defRPr/>
            </a:pPr>
            <a:endParaRPr lang="en-US" dirty="0"/>
          </a:p>
          <a:p>
            <a:pPr marL="0" indent="0" algn="ctr">
              <a:buNone/>
              <a:defRPr/>
            </a:pPr>
            <a:r>
              <a:rPr lang="en-US" dirty="0"/>
              <a:t>Therefore, BA and statins lower cholesterol in a very similar manner, but BA’s effect is upstream from statins.</a:t>
            </a:r>
          </a:p>
        </p:txBody>
      </p:sp>
      <p:sp>
        <p:nvSpPr>
          <p:cNvPr id="57349" name="Text Box 4"/>
          <p:cNvSpPr txBox="1">
            <a:spLocks noChangeArrowheads="1"/>
          </p:cNvSpPr>
          <p:nvPr/>
        </p:nvSpPr>
        <p:spPr bwMode="auto">
          <a:xfrm>
            <a:off x="2445781" y="5517660"/>
            <a:ext cx="7765021" cy="1200329"/>
          </a:xfrm>
          <a:prstGeom prst="rect">
            <a:avLst/>
          </a:prstGeom>
          <a:noFill/>
          <a:ln w="9525">
            <a:noFill/>
            <a:miter lim="800000"/>
            <a:headEnd/>
            <a:tailEnd/>
          </a:ln>
        </p:spPr>
        <p:txBody>
          <a:bodyPr wrap="square">
            <a:spAutoFit/>
          </a:bodyPr>
          <a:lstStyle/>
          <a:p>
            <a:pPr algn="ctr" eaLnBrk="0" hangingPunct="0"/>
            <a:r>
              <a:rPr lang="en-US" dirty="0" err="1">
                <a:solidFill>
                  <a:schemeClr val="accent3"/>
                </a:solidFill>
              </a:rPr>
              <a:t>Pinkosky</a:t>
            </a:r>
            <a:r>
              <a:rPr lang="en-US" dirty="0">
                <a:solidFill>
                  <a:schemeClr val="accent3"/>
                </a:solidFill>
              </a:rPr>
              <a:t>, S. L., et al. (2016). "Liver-specific ATP-citrate lyase inhibition by </a:t>
            </a:r>
            <a:r>
              <a:rPr lang="en-US" dirty="0" err="1">
                <a:solidFill>
                  <a:schemeClr val="accent3"/>
                </a:solidFill>
              </a:rPr>
              <a:t>bempedoic</a:t>
            </a:r>
            <a:r>
              <a:rPr lang="en-US" dirty="0">
                <a:solidFill>
                  <a:schemeClr val="accent3"/>
                </a:solidFill>
              </a:rPr>
              <a:t> acid decreases LDL-C and attenuates atherosclerosis."                         </a:t>
            </a:r>
            <a:r>
              <a:rPr lang="en-US" u="sng" dirty="0">
                <a:solidFill>
                  <a:schemeClr val="accent3"/>
                </a:solidFill>
              </a:rPr>
              <a:t>Nat </a:t>
            </a:r>
            <a:r>
              <a:rPr lang="en-US" u="sng" dirty="0" err="1">
                <a:solidFill>
                  <a:schemeClr val="accent3"/>
                </a:solidFill>
              </a:rPr>
              <a:t>Commun</a:t>
            </a:r>
            <a:r>
              <a:rPr lang="en-US" dirty="0">
                <a:solidFill>
                  <a:schemeClr val="accent3"/>
                </a:solidFill>
              </a:rPr>
              <a:t> </a:t>
            </a:r>
            <a:r>
              <a:rPr lang="en-US" b="1" dirty="0">
                <a:solidFill>
                  <a:schemeClr val="accent3"/>
                </a:solidFill>
              </a:rPr>
              <a:t>7</a:t>
            </a:r>
            <a:r>
              <a:rPr lang="en-US" dirty="0">
                <a:solidFill>
                  <a:schemeClr val="accent3"/>
                </a:solidFill>
              </a:rPr>
              <a:t>: 13457.</a:t>
            </a:r>
          </a:p>
          <a:p>
            <a:pPr algn="ctr" eaLnBrk="0" hangingPunct="0"/>
            <a:r>
              <a:rPr lang="en-US" dirty="0">
                <a:solidFill>
                  <a:schemeClr val="accent3"/>
                </a:solidFill>
              </a:rPr>
              <a:t>	</a:t>
            </a:r>
            <a:endParaRPr lang="en-US" b="1" dirty="0">
              <a:solidFill>
                <a:schemeClr val="accent3"/>
              </a:solidFill>
            </a:endParaRPr>
          </a:p>
        </p:txBody>
      </p:sp>
    </p:spTree>
    <p:extLst>
      <p:ext uri="{BB962C8B-B14F-4D97-AF65-F5344CB8AC3E}">
        <p14:creationId xmlns:p14="http://schemas.microsoft.com/office/powerpoint/2010/main" val="2053664760"/>
      </p:ext>
    </p:extLst>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7906" name="Rectangle 2"/>
          <p:cNvSpPr>
            <a:spLocks noGrp="1" noRot="1" noChangeArrowheads="1"/>
          </p:cNvSpPr>
          <p:nvPr>
            <p:ph type="title"/>
          </p:nvPr>
        </p:nvSpPr>
        <p:spPr>
          <a:xfrm>
            <a:off x="1602154" y="0"/>
            <a:ext cx="9440984" cy="719015"/>
          </a:xfrm>
        </p:spPr>
        <p:txBody>
          <a:bodyPr>
            <a:noAutofit/>
          </a:bodyPr>
          <a:lstStyle/>
          <a:p>
            <a:pPr algn="ctr" eaLnBrk="1" hangingPunct="1">
              <a:defRPr/>
            </a:pPr>
            <a:r>
              <a:rPr lang="en-US" sz="3600" dirty="0" err="1"/>
              <a:t>Bempedoic</a:t>
            </a:r>
            <a:r>
              <a:rPr lang="en-US" sz="3600" dirty="0"/>
              <a:t> Acid (BA) Mechanism of Action</a:t>
            </a:r>
          </a:p>
        </p:txBody>
      </p:sp>
      <p:sp>
        <p:nvSpPr>
          <p:cNvPr id="1787907" name="Rectangle 3"/>
          <p:cNvSpPr>
            <a:spLocks noGrp="1" noRot="1" noChangeArrowheads="1"/>
          </p:cNvSpPr>
          <p:nvPr>
            <p:ph idx="1"/>
          </p:nvPr>
        </p:nvSpPr>
        <p:spPr>
          <a:xfrm>
            <a:off x="1602154" y="1039446"/>
            <a:ext cx="9440984" cy="4345354"/>
          </a:xfrm>
        </p:spPr>
        <p:txBody>
          <a:bodyPr/>
          <a:lstStyle/>
          <a:p>
            <a:pPr marL="0" indent="0" algn="ctr">
              <a:buNone/>
              <a:defRPr/>
            </a:pPr>
            <a:r>
              <a:rPr lang="en-US" dirty="0"/>
              <a:t>BA is also a prodrug requiring activation by the hepatic enzyme acyl-CoA synthetase-1 (ACSVL1).</a:t>
            </a:r>
          </a:p>
          <a:p>
            <a:pPr marL="0" indent="0" algn="ctr">
              <a:buNone/>
              <a:defRPr/>
            </a:pPr>
            <a:endParaRPr lang="en-US" dirty="0"/>
          </a:p>
          <a:p>
            <a:pPr marL="0" indent="0" algn="ctr">
              <a:buNone/>
              <a:defRPr/>
            </a:pPr>
            <a:r>
              <a:rPr lang="en-US" dirty="0"/>
              <a:t>This activating enzyme ACSVL1 is only present in the liver (not in other tissues including the muscle tissue) making BA extremely hepatic specific.</a:t>
            </a:r>
          </a:p>
          <a:p>
            <a:pPr marL="0" indent="0" algn="ctr">
              <a:buNone/>
              <a:defRPr/>
            </a:pPr>
            <a:endParaRPr lang="en-US" dirty="0"/>
          </a:p>
          <a:p>
            <a:pPr marL="0" indent="0" algn="ctr">
              <a:buNone/>
              <a:defRPr/>
            </a:pPr>
            <a:r>
              <a:rPr lang="en-US" dirty="0"/>
              <a:t>This generated the hypothesis that BA may not create the muscle issues experienced from statins.</a:t>
            </a:r>
          </a:p>
        </p:txBody>
      </p:sp>
      <p:sp>
        <p:nvSpPr>
          <p:cNvPr id="57349" name="Text Box 4"/>
          <p:cNvSpPr txBox="1">
            <a:spLocks noChangeArrowheads="1"/>
          </p:cNvSpPr>
          <p:nvPr/>
        </p:nvSpPr>
        <p:spPr bwMode="auto">
          <a:xfrm>
            <a:off x="2445781" y="5517660"/>
            <a:ext cx="7765021" cy="1200329"/>
          </a:xfrm>
          <a:prstGeom prst="rect">
            <a:avLst/>
          </a:prstGeom>
          <a:noFill/>
          <a:ln w="9525">
            <a:noFill/>
            <a:miter lim="800000"/>
            <a:headEnd/>
            <a:tailEnd/>
          </a:ln>
        </p:spPr>
        <p:txBody>
          <a:bodyPr wrap="square">
            <a:spAutoFit/>
          </a:bodyPr>
          <a:lstStyle/>
          <a:p>
            <a:pPr algn="ctr" eaLnBrk="0" hangingPunct="0"/>
            <a:r>
              <a:rPr lang="en-US" dirty="0" err="1">
                <a:solidFill>
                  <a:schemeClr val="accent3"/>
                </a:solidFill>
              </a:rPr>
              <a:t>Pinkosky</a:t>
            </a:r>
            <a:r>
              <a:rPr lang="en-US" dirty="0">
                <a:solidFill>
                  <a:schemeClr val="accent3"/>
                </a:solidFill>
              </a:rPr>
              <a:t>, S. L., et al. (2016). "Liver-specific ATP-citrate lyase inhibition by </a:t>
            </a:r>
            <a:r>
              <a:rPr lang="en-US" dirty="0" err="1">
                <a:solidFill>
                  <a:schemeClr val="accent3"/>
                </a:solidFill>
              </a:rPr>
              <a:t>bempedoic</a:t>
            </a:r>
            <a:r>
              <a:rPr lang="en-US" dirty="0">
                <a:solidFill>
                  <a:schemeClr val="accent3"/>
                </a:solidFill>
              </a:rPr>
              <a:t> acid decreases LDL-C and attenuates atherosclerosis."                         </a:t>
            </a:r>
            <a:r>
              <a:rPr lang="en-US" u="sng" dirty="0">
                <a:solidFill>
                  <a:schemeClr val="accent3"/>
                </a:solidFill>
              </a:rPr>
              <a:t>Nat </a:t>
            </a:r>
            <a:r>
              <a:rPr lang="en-US" u="sng" dirty="0" err="1">
                <a:solidFill>
                  <a:schemeClr val="accent3"/>
                </a:solidFill>
              </a:rPr>
              <a:t>Commun</a:t>
            </a:r>
            <a:r>
              <a:rPr lang="en-US" dirty="0">
                <a:solidFill>
                  <a:schemeClr val="accent3"/>
                </a:solidFill>
              </a:rPr>
              <a:t> </a:t>
            </a:r>
            <a:r>
              <a:rPr lang="en-US" b="1" dirty="0">
                <a:solidFill>
                  <a:schemeClr val="accent3"/>
                </a:solidFill>
              </a:rPr>
              <a:t>7</a:t>
            </a:r>
            <a:r>
              <a:rPr lang="en-US" dirty="0">
                <a:solidFill>
                  <a:schemeClr val="accent3"/>
                </a:solidFill>
              </a:rPr>
              <a:t>: 13457.</a:t>
            </a:r>
          </a:p>
          <a:p>
            <a:pPr algn="ctr" eaLnBrk="0" hangingPunct="0"/>
            <a:r>
              <a:rPr lang="en-US" dirty="0">
                <a:solidFill>
                  <a:schemeClr val="accent3"/>
                </a:solidFill>
              </a:rPr>
              <a:t>	</a:t>
            </a:r>
            <a:endParaRPr lang="en-US" b="1" dirty="0">
              <a:solidFill>
                <a:schemeClr val="accent3"/>
              </a:solidFill>
            </a:endParaRPr>
          </a:p>
        </p:txBody>
      </p:sp>
    </p:spTree>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7906" name="Rectangle 2"/>
          <p:cNvSpPr>
            <a:spLocks noGrp="1" noRot="1" noChangeArrowheads="1"/>
          </p:cNvSpPr>
          <p:nvPr>
            <p:ph type="title"/>
          </p:nvPr>
        </p:nvSpPr>
        <p:spPr>
          <a:xfrm>
            <a:off x="1602154" y="0"/>
            <a:ext cx="9440984" cy="719015"/>
          </a:xfrm>
        </p:spPr>
        <p:txBody>
          <a:bodyPr>
            <a:noAutofit/>
          </a:bodyPr>
          <a:lstStyle/>
          <a:p>
            <a:pPr algn="ctr" eaLnBrk="1" hangingPunct="1">
              <a:defRPr/>
            </a:pPr>
            <a:r>
              <a:rPr lang="en-US" sz="3600" dirty="0" err="1"/>
              <a:t>Bempedoic</a:t>
            </a:r>
            <a:r>
              <a:rPr lang="en-US" sz="3600" dirty="0"/>
              <a:t> Acid Mechanism of Action</a:t>
            </a:r>
          </a:p>
        </p:txBody>
      </p:sp>
      <p:pic>
        <p:nvPicPr>
          <p:cNvPr id="3" name="Content Placeholder 2">
            <a:extLst>
              <a:ext uri="{FF2B5EF4-FFF2-40B4-BE49-F238E27FC236}">
                <a16:creationId xmlns:a16="http://schemas.microsoft.com/office/drawing/2014/main" id="{5BD8531C-6BFF-82CF-2514-E93646271D79}"/>
              </a:ext>
            </a:extLst>
          </p:cNvPr>
          <p:cNvPicPr>
            <a:picLocks noGrp="1" noChangeAspect="1"/>
          </p:cNvPicPr>
          <p:nvPr>
            <p:ph idx="1"/>
          </p:nvPr>
        </p:nvPicPr>
        <p:blipFill>
          <a:blip r:embed="rId3"/>
          <a:stretch>
            <a:fillRect/>
          </a:stretch>
        </p:blipFill>
        <p:spPr>
          <a:xfrm>
            <a:off x="2445781" y="719016"/>
            <a:ext cx="7500652" cy="5289898"/>
          </a:xfrm>
        </p:spPr>
      </p:pic>
      <p:sp>
        <p:nvSpPr>
          <p:cNvPr id="57349" name="Text Box 4"/>
          <p:cNvSpPr txBox="1">
            <a:spLocks noChangeArrowheads="1"/>
          </p:cNvSpPr>
          <p:nvPr/>
        </p:nvSpPr>
        <p:spPr bwMode="auto">
          <a:xfrm>
            <a:off x="2445781" y="6320093"/>
            <a:ext cx="7765021" cy="646331"/>
          </a:xfrm>
          <a:prstGeom prst="rect">
            <a:avLst/>
          </a:prstGeom>
          <a:noFill/>
          <a:ln w="9525">
            <a:noFill/>
            <a:miter lim="800000"/>
            <a:headEnd/>
            <a:tailEnd/>
          </a:ln>
        </p:spPr>
        <p:txBody>
          <a:bodyPr wrap="square">
            <a:spAutoFit/>
          </a:bodyPr>
          <a:lstStyle/>
          <a:p>
            <a:pPr algn="ctr" eaLnBrk="0" hangingPunct="0"/>
            <a:r>
              <a:rPr lang="en-US" dirty="0" err="1">
                <a:solidFill>
                  <a:schemeClr val="accent3"/>
                </a:solidFill>
              </a:rPr>
              <a:t>Pinkosky</a:t>
            </a:r>
            <a:r>
              <a:rPr lang="en-US" dirty="0">
                <a:solidFill>
                  <a:schemeClr val="accent3"/>
                </a:solidFill>
              </a:rPr>
              <a:t>, S. L., et al. (2016) </a:t>
            </a:r>
            <a:r>
              <a:rPr lang="en-US" u="sng" dirty="0">
                <a:solidFill>
                  <a:schemeClr val="accent3"/>
                </a:solidFill>
              </a:rPr>
              <a:t>Nat </a:t>
            </a:r>
            <a:r>
              <a:rPr lang="en-US" u="sng" dirty="0" err="1">
                <a:solidFill>
                  <a:schemeClr val="accent3"/>
                </a:solidFill>
              </a:rPr>
              <a:t>Commun</a:t>
            </a:r>
            <a:r>
              <a:rPr lang="en-US" dirty="0">
                <a:solidFill>
                  <a:schemeClr val="accent3"/>
                </a:solidFill>
              </a:rPr>
              <a:t> </a:t>
            </a:r>
            <a:r>
              <a:rPr lang="en-US" b="1" dirty="0">
                <a:solidFill>
                  <a:schemeClr val="accent3"/>
                </a:solidFill>
              </a:rPr>
              <a:t>7</a:t>
            </a:r>
            <a:r>
              <a:rPr lang="en-US" dirty="0">
                <a:solidFill>
                  <a:schemeClr val="accent3"/>
                </a:solidFill>
              </a:rPr>
              <a:t>: 13457.</a:t>
            </a:r>
          </a:p>
          <a:p>
            <a:pPr algn="ctr" eaLnBrk="0" hangingPunct="0"/>
            <a:r>
              <a:rPr lang="en-US" dirty="0">
                <a:solidFill>
                  <a:schemeClr val="accent3"/>
                </a:solidFill>
              </a:rPr>
              <a:t>	</a:t>
            </a:r>
            <a:endParaRPr lang="en-US" b="1" dirty="0">
              <a:solidFill>
                <a:schemeClr val="accent3"/>
              </a:solidFill>
            </a:endParaRPr>
          </a:p>
        </p:txBody>
      </p:sp>
      <p:sp>
        <p:nvSpPr>
          <p:cNvPr id="4" name="TextBox 3">
            <a:extLst>
              <a:ext uri="{FF2B5EF4-FFF2-40B4-BE49-F238E27FC236}">
                <a16:creationId xmlns:a16="http://schemas.microsoft.com/office/drawing/2014/main" id="{47D0EB61-EFA6-1FA2-F9B9-AF288D698D5D}"/>
              </a:ext>
            </a:extLst>
          </p:cNvPr>
          <p:cNvSpPr txBox="1"/>
          <p:nvPr/>
        </p:nvSpPr>
        <p:spPr>
          <a:xfrm>
            <a:off x="5916247" y="3510282"/>
            <a:ext cx="523630" cy="253916"/>
          </a:xfrm>
          <a:prstGeom prst="rect">
            <a:avLst/>
          </a:prstGeom>
          <a:solidFill>
            <a:srgbClr val="FF0000"/>
          </a:solidFill>
        </p:spPr>
        <p:txBody>
          <a:bodyPr wrap="square" rtlCol="0">
            <a:spAutoFit/>
          </a:bodyPr>
          <a:lstStyle/>
          <a:p>
            <a:r>
              <a:rPr lang="en-US" sz="1050" dirty="0">
                <a:solidFill>
                  <a:schemeClr val="bg1"/>
                </a:solidFill>
              </a:rPr>
              <a:t>statin</a:t>
            </a:r>
          </a:p>
        </p:txBody>
      </p:sp>
      <p:sp>
        <p:nvSpPr>
          <p:cNvPr id="5" name="TextBox 4">
            <a:extLst>
              <a:ext uri="{FF2B5EF4-FFF2-40B4-BE49-F238E27FC236}">
                <a16:creationId xmlns:a16="http://schemas.microsoft.com/office/drawing/2014/main" id="{7E407896-C244-1356-EB18-6DF1DE654B86}"/>
              </a:ext>
            </a:extLst>
          </p:cNvPr>
          <p:cNvSpPr txBox="1"/>
          <p:nvPr/>
        </p:nvSpPr>
        <p:spPr>
          <a:xfrm>
            <a:off x="5869354" y="1414583"/>
            <a:ext cx="648677" cy="253916"/>
          </a:xfrm>
          <a:prstGeom prst="rect">
            <a:avLst/>
          </a:prstGeom>
          <a:solidFill>
            <a:srgbClr val="00B050"/>
          </a:solidFill>
        </p:spPr>
        <p:txBody>
          <a:bodyPr wrap="square" rtlCol="0">
            <a:spAutoFit/>
          </a:bodyPr>
          <a:lstStyle/>
          <a:p>
            <a:pPr algn="ctr"/>
            <a:r>
              <a:rPr lang="en-US" sz="1050" dirty="0">
                <a:solidFill>
                  <a:schemeClr val="bg1"/>
                </a:solidFill>
              </a:rPr>
              <a:t>BA</a:t>
            </a:r>
          </a:p>
        </p:txBody>
      </p:sp>
      <p:sp>
        <p:nvSpPr>
          <p:cNvPr id="2" name="TextBox 1">
            <a:extLst>
              <a:ext uri="{FF2B5EF4-FFF2-40B4-BE49-F238E27FC236}">
                <a16:creationId xmlns:a16="http://schemas.microsoft.com/office/drawing/2014/main" id="{EF065F2E-0BB2-93D5-4A17-94289B4723CE}"/>
              </a:ext>
            </a:extLst>
          </p:cNvPr>
          <p:cNvSpPr txBox="1"/>
          <p:nvPr/>
        </p:nvSpPr>
        <p:spPr>
          <a:xfrm>
            <a:off x="6064741" y="5369169"/>
            <a:ext cx="3960161" cy="830997"/>
          </a:xfrm>
          <a:prstGeom prst="rect">
            <a:avLst/>
          </a:prstGeom>
          <a:noFill/>
        </p:spPr>
        <p:txBody>
          <a:bodyPr wrap="square" rtlCol="0">
            <a:spAutoFit/>
          </a:bodyPr>
          <a:lstStyle/>
          <a:p>
            <a:pPr algn="ctr"/>
            <a:r>
              <a:rPr lang="en-US" sz="2400" dirty="0">
                <a:solidFill>
                  <a:srgbClr val="FF0000"/>
                </a:solidFill>
              </a:rPr>
              <a:t>no substantial evidence               at the time</a:t>
            </a:r>
          </a:p>
        </p:txBody>
      </p:sp>
    </p:spTree>
    <p:extLst>
      <p:ext uri="{BB962C8B-B14F-4D97-AF65-F5344CB8AC3E}">
        <p14:creationId xmlns:p14="http://schemas.microsoft.com/office/powerpoint/2010/main" val="189369168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wearing a hat&#10;&#10;Description automatically generated with low confidence">
            <a:extLst>
              <a:ext uri="{FF2B5EF4-FFF2-40B4-BE49-F238E27FC236}">
                <a16:creationId xmlns:a16="http://schemas.microsoft.com/office/drawing/2014/main" id="{4EECADD1-269A-4843-8F8A-4A2B48160FFC}"/>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flipH="1">
            <a:off x="6781800" y="2362200"/>
            <a:ext cx="4023360" cy="3535680"/>
          </a:xfrm>
          <a:prstGeom prst="rect">
            <a:avLst/>
          </a:prstGeom>
        </p:spPr>
      </p:pic>
      <p:sp>
        <p:nvSpPr>
          <p:cNvPr id="6" name="Speech Bubble: Oval 5">
            <a:extLst>
              <a:ext uri="{FF2B5EF4-FFF2-40B4-BE49-F238E27FC236}">
                <a16:creationId xmlns:a16="http://schemas.microsoft.com/office/drawing/2014/main" id="{E1F9A32D-DDD5-4D76-B3E3-B72CCEE19DF0}"/>
              </a:ext>
            </a:extLst>
          </p:cNvPr>
          <p:cNvSpPr/>
          <p:nvPr/>
        </p:nvSpPr>
        <p:spPr>
          <a:xfrm>
            <a:off x="2133600" y="1219200"/>
            <a:ext cx="3048000" cy="2133600"/>
          </a:xfrm>
          <a:prstGeom prst="wedgeEllipseCallout">
            <a:avLst>
              <a:gd name="adj1" fmla="val 153736"/>
              <a:gd name="adj2" fmla="val 74692"/>
            </a:avLst>
          </a:prstGeom>
          <a:solidFill>
            <a:srgbClr val="759A4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OMG!</a:t>
            </a:r>
          </a:p>
          <a:p>
            <a:pPr algn="ctr"/>
            <a:r>
              <a:rPr lang="en-US" sz="2800" dirty="0"/>
              <a:t>It may be true!</a:t>
            </a:r>
          </a:p>
        </p:txBody>
      </p:sp>
    </p:spTree>
    <p:extLst>
      <p:ext uri="{BB962C8B-B14F-4D97-AF65-F5344CB8AC3E}">
        <p14:creationId xmlns:p14="http://schemas.microsoft.com/office/powerpoint/2010/main" val="35587507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7906" name="Rectangle 2"/>
          <p:cNvSpPr>
            <a:spLocks noGrp="1" noRot="1" noChangeArrowheads="1"/>
          </p:cNvSpPr>
          <p:nvPr>
            <p:ph type="title"/>
          </p:nvPr>
        </p:nvSpPr>
        <p:spPr>
          <a:xfrm>
            <a:off x="1602154" y="0"/>
            <a:ext cx="9440984" cy="1195754"/>
          </a:xfrm>
        </p:spPr>
        <p:txBody>
          <a:bodyPr>
            <a:noAutofit/>
          </a:bodyPr>
          <a:lstStyle/>
          <a:p>
            <a:pPr algn="ctr" eaLnBrk="1" hangingPunct="1">
              <a:defRPr/>
            </a:pPr>
            <a:r>
              <a:rPr lang="en-US" sz="3600" dirty="0" err="1"/>
              <a:t>Mevalonolactone</a:t>
            </a:r>
            <a:r>
              <a:rPr lang="en-US" sz="3600" dirty="0"/>
              <a:t> May Alleviate Statin Myopathy</a:t>
            </a:r>
          </a:p>
        </p:txBody>
      </p:sp>
      <p:sp>
        <p:nvSpPr>
          <p:cNvPr id="1787907" name="Rectangle 3"/>
          <p:cNvSpPr>
            <a:spLocks noGrp="1" noRot="1" noChangeArrowheads="1"/>
          </p:cNvSpPr>
          <p:nvPr>
            <p:ph idx="1"/>
          </p:nvPr>
        </p:nvSpPr>
        <p:spPr>
          <a:xfrm>
            <a:off x="1602154" y="1508369"/>
            <a:ext cx="9440984" cy="3548185"/>
          </a:xfrm>
        </p:spPr>
        <p:txBody>
          <a:bodyPr/>
          <a:lstStyle/>
          <a:p>
            <a:pPr marL="0" indent="0" algn="ctr">
              <a:buNone/>
              <a:defRPr/>
            </a:pPr>
            <a:r>
              <a:rPr lang="en-US" dirty="0"/>
              <a:t>Study demonstrated that a form of human limb girdle muscular dystrophy is due to a homozygous loss-of-function in the production of HMGR.</a:t>
            </a:r>
          </a:p>
          <a:p>
            <a:pPr marL="0" indent="0" algn="ctr">
              <a:buNone/>
              <a:defRPr/>
            </a:pPr>
            <a:endParaRPr lang="en-US" dirty="0"/>
          </a:p>
          <a:p>
            <a:pPr marL="0" indent="0" algn="ctr">
              <a:buNone/>
              <a:defRPr/>
            </a:pPr>
            <a:r>
              <a:rPr lang="en-US" dirty="0"/>
              <a:t>The HMGR mutation causes severe progressive muscular disease with similar features to statin-induced myopathy.</a:t>
            </a:r>
          </a:p>
          <a:p>
            <a:pPr marL="0" indent="0" algn="ctr">
              <a:buNone/>
              <a:defRPr/>
            </a:pPr>
            <a:endParaRPr lang="en-US" dirty="0"/>
          </a:p>
          <a:p>
            <a:pPr marL="0" indent="0" algn="ctr">
              <a:buNone/>
              <a:defRPr/>
            </a:pPr>
            <a:endParaRPr lang="en-US" dirty="0"/>
          </a:p>
          <a:p>
            <a:pPr marL="0" indent="0" algn="ctr">
              <a:buNone/>
              <a:defRPr/>
            </a:pPr>
            <a:endParaRPr lang="en-US" dirty="0"/>
          </a:p>
        </p:txBody>
      </p:sp>
      <p:sp>
        <p:nvSpPr>
          <p:cNvPr id="57349" name="Text Box 4"/>
          <p:cNvSpPr txBox="1">
            <a:spLocks noChangeArrowheads="1"/>
          </p:cNvSpPr>
          <p:nvPr/>
        </p:nvSpPr>
        <p:spPr bwMode="auto">
          <a:xfrm>
            <a:off x="2641167" y="5150337"/>
            <a:ext cx="7765021" cy="1477328"/>
          </a:xfrm>
          <a:prstGeom prst="rect">
            <a:avLst/>
          </a:prstGeom>
          <a:noFill/>
          <a:ln w="9525">
            <a:noFill/>
            <a:miter lim="800000"/>
            <a:headEnd/>
            <a:tailEnd/>
          </a:ln>
        </p:spPr>
        <p:txBody>
          <a:bodyPr wrap="square">
            <a:spAutoFit/>
          </a:bodyPr>
          <a:lstStyle/>
          <a:p>
            <a:pPr algn="ctr" eaLnBrk="0" hangingPunct="0"/>
            <a:r>
              <a:rPr lang="en-US" dirty="0" err="1">
                <a:solidFill>
                  <a:schemeClr val="accent3"/>
                </a:solidFill>
              </a:rPr>
              <a:t>Yogev</a:t>
            </a:r>
            <a:r>
              <a:rPr lang="en-US" dirty="0">
                <a:solidFill>
                  <a:schemeClr val="accent3"/>
                </a:solidFill>
              </a:rPr>
              <a:t>, Y., et al. (2023). "Limb girdle muscular disease caused by HMGCR mutation and statin myopathy treatable with </a:t>
            </a:r>
            <a:r>
              <a:rPr lang="en-US" dirty="0" err="1">
                <a:solidFill>
                  <a:schemeClr val="accent3"/>
                </a:solidFill>
              </a:rPr>
              <a:t>mevalonolactone</a:t>
            </a:r>
            <a:r>
              <a:rPr lang="en-US" dirty="0">
                <a:solidFill>
                  <a:schemeClr val="accent3"/>
                </a:solidFill>
              </a:rPr>
              <a:t>." </a:t>
            </a:r>
            <a:r>
              <a:rPr lang="en-US" u="sng" dirty="0">
                <a:solidFill>
                  <a:schemeClr val="accent3"/>
                </a:solidFill>
              </a:rPr>
              <a:t>Proceedings of the National Academy of Sciences - PNAS</a:t>
            </a:r>
            <a:r>
              <a:rPr lang="en-US" dirty="0">
                <a:solidFill>
                  <a:schemeClr val="accent3"/>
                </a:solidFill>
              </a:rPr>
              <a:t> </a:t>
            </a:r>
            <a:r>
              <a:rPr lang="en-US" b="1" dirty="0">
                <a:solidFill>
                  <a:schemeClr val="accent3"/>
                </a:solidFill>
              </a:rPr>
              <a:t>120</a:t>
            </a:r>
            <a:r>
              <a:rPr lang="en-US" dirty="0">
                <a:solidFill>
                  <a:schemeClr val="accent3"/>
                </a:solidFill>
              </a:rPr>
              <a:t>(7): e2217831120-e2217831120.</a:t>
            </a:r>
          </a:p>
          <a:p>
            <a:pPr algn="ctr" eaLnBrk="0" hangingPunct="0"/>
            <a:r>
              <a:rPr lang="en-US" dirty="0">
                <a:solidFill>
                  <a:schemeClr val="accent3"/>
                </a:solidFill>
              </a:rPr>
              <a:t>	</a:t>
            </a:r>
            <a:endParaRPr lang="en-US" b="1" dirty="0">
              <a:solidFill>
                <a:schemeClr val="accent3"/>
              </a:solidFill>
            </a:endParaRPr>
          </a:p>
        </p:txBody>
      </p:sp>
    </p:spTree>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7906" name="Rectangle 2"/>
          <p:cNvSpPr>
            <a:spLocks noGrp="1" noRot="1" noChangeArrowheads="1"/>
          </p:cNvSpPr>
          <p:nvPr>
            <p:ph type="title"/>
          </p:nvPr>
        </p:nvSpPr>
        <p:spPr>
          <a:xfrm>
            <a:off x="1602154" y="0"/>
            <a:ext cx="9440984" cy="1195754"/>
          </a:xfrm>
        </p:spPr>
        <p:txBody>
          <a:bodyPr>
            <a:noAutofit/>
          </a:bodyPr>
          <a:lstStyle/>
          <a:p>
            <a:pPr algn="ctr" eaLnBrk="1" hangingPunct="1">
              <a:defRPr/>
            </a:pPr>
            <a:r>
              <a:rPr lang="en-US" sz="3600" dirty="0" err="1"/>
              <a:t>Mevalonolactone</a:t>
            </a:r>
            <a:r>
              <a:rPr lang="en-US" sz="3600" dirty="0"/>
              <a:t> May Alleviate Statin Myopathy</a:t>
            </a:r>
          </a:p>
        </p:txBody>
      </p:sp>
      <p:sp>
        <p:nvSpPr>
          <p:cNvPr id="1787907" name="Rectangle 3"/>
          <p:cNvSpPr>
            <a:spLocks noGrp="1" noRot="1" noChangeArrowheads="1"/>
          </p:cNvSpPr>
          <p:nvPr>
            <p:ph idx="1"/>
          </p:nvPr>
        </p:nvSpPr>
        <p:spPr>
          <a:xfrm>
            <a:off x="1602154" y="1765190"/>
            <a:ext cx="9440984" cy="3291364"/>
          </a:xfrm>
        </p:spPr>
        <p:txBody>
          <a:bodyPr/>
          <a:lstStyle/>
          <a:p>
            <a:pPr marL="0" indent="0" algn="ctr">
              <a:buNone/>
              <a:defRPr/>
            </a:pPr>
            <a:r>
              <a:rPr lang="en-US" dirty="0"/>
              <a:t>Then showed </a:t>
            </a:r>
            <a:r>
              <a:rPr lang="en-US" dirty="0" err="1"/>
              <a:t>mevalonolactone</a:t>
            </a:r>
            <a:r>
              <a:rPr lang="en-US" dirty="0"/>
              <a:t> in mice resolved statin induced myopathy.</a:t>
            </a:r>
          </a:p>
          <a:p>
            <a:pPr marL="0" indent="0" algn="ctr">
              <a:buNone/>
              <a:defRPr/>
            </a:pPr>
            <a:endParaRPr lang="en-US" dirty="0"/>
          </a:p>
          <a:p>
            <a:pPr marL="0" indent="0" algn="ctr">
              <a:buNone/>
              <a:defRPr/>
            </a:pPr>
            <a:r>
              <a:rPr lang="en-US" dirty="0"/>
              <a:t>Findings indicate that </a:t>
            </a:r>
            <a:r>
              <a:rPr lang="en-US" dirty="0" err="1"/>
              <a:t>mevalonolactone</a:t>
            </a:r>
            <a:r>
              <a:rPr lang="en-US" dirty="0"/>
              <a:t> may be effective </a:t>
            </a:r>
            <a:r>
              <a:rPr lang="en-US" dirty="0" err="1"/>
              <a:t>rx</a:t>
            </a:r>
            <a:r>
              <a:rPr lang="en-US" dirty="0"/>
              <a:t> for statin myopathy and the rare                                                    limb girdle genetic myopathy.</a:t>
            </a:r>
          </a:p>
          <a:p>
            <a:pPr marL="0" indent="0" algn="ctr">
              <a:buNone/>
              <a:defRPr/>
            </a:pPr>
            <a:endParaRPr lang="en-US" dirty="0"/>
          </a:p>
        </p:txBody>
      </p:sp>
      <p:sp>
        <p:nvSpPr>
          <p:cNvPr id="57349" name="Text Box 4"/>
          <p:cNvSpPr txBox="1">
            <a:spLocks noChangeArrowheads="1"/>
          </p:cNvSpPr>
          <p:nvPr/>
        </p:nvSpPr>
        <p:spPr bwMode="auto">
          <a:xfrm>
            <a:off x="2641167" y="5150337"/>
            <a:ext cx="7765021" cy="1477328"/>
          </a:xfrm>
          <a:prstGeom prst="rect">
            <a:avLst/>
          </a:prstGeom>
          <a:noFill/>
          <a:ln w="9525">
            <a:noFill/>
            <a:miter lim="800000"/>
            <a:headEnd/>
            <a:tailEnd/>
          </a:ln>
        </p:spPr>
        <p:txBody>
          <a:bodyPr wrap="square">
            <a:spAutoFit/>
          </a:bodyPr>
          <a:lstStyle/>
          <a:p>
            <a:pPr algn="ctr" eaLnBrk="0" hangingPunct="0"/>
            <a:r>
              <a:rPr lang="en-US" dirty="0" err="1">
                <a:solidFill>
                  <a:schemeClr val="accent3"/>
                </a:solidFill>
              </a:rPr>
              <a:t>Yogev</a:t>
            </a:r>
            <a:r>
              <a:rPr lang="en-US" dirty="0">
                <a:solidFill>
                  <a:schemeClr val="accent3"/>
                </a:solidFill>
              </a:rPr>
              <a:t>, Y., et al. (2023). "Limb girdle muscular disease caused by HMGCR mutation and statin myopathy treatable with </a:t>
            </a:r>
            <a:r>
              <a:rPr lang="en-US" dirty="0" err="1">
                <a:solidFill>
                  <a:schemeClr val="accent3"/>
                </a:solidFill>
              </a:rPr>
              <a:t>mevalonolactone</a:t>
            </a:r>
            <a:r>
              <a:rPr lang="en-US" dirty="0">
                <a:solidFill>
                  <a:schemeClr val="accent3"/>
                </a:solidFill>
              </a:rPr>
              <a:t>." </a:t>
            </a:r>
            <a:r>
              <a:rPr lang="en-US" u="sng" dirty="0">
                <a:solidFill>
                  <a:schemeClr val="accent3"/>
                </a:solidFill>
              </a:rPr>
              <a:t>Proceedings of the National Academy of Sciences - PNAS</a:t>
            </a:r>
            <a:r>
              <a:rPr lang="en-US" dirty="0">
                <a:solidFill>
                  <a:schemeClr val="accent3"/>
                </a:solidFill>
              </a:rPr>
              <a:t> </a:t>
            </a:r>
            <a:r>
              <a:rPr lang="en-US" b="1" dirty="0">
                <a:solidFill>
                  <a:schemeClr val="accent3"/>
                </a:solidFill>
              </a:rPr>
              <a:t>120</a:t>
            </a:r>
            <a:r>
              <a:rPr lang="en-US" dirty="0">
                <a:solidFill>
                  <a:schemeClr val="accent3"/>
                </a:solidFill>
              </a:rPr>
              <a:t>(7): e2217831120-e2217831120.</a:t>
            </a:r>
          </a:p>
          <a:p>
            <a:pPr algn="ctr" eaLnBrk="0" hangingPunct="0"/>
            <a:r>
              <a:rPr lang="en-US" dirty="0">
                <a:solidFill>
                  <a:schemeClr val="accent3"/>
                </a:solidFill>
              </a:rPr>
              <a:t>	</a:t>
            </a:r>
            <a:endParaRPr lang="en-US" b="1" dirty="0">
              <a:solidFill>
                <a:schemeClr val="accent3"/>
              </a:solidFill>
            </a:endParaRPr>
          </a:p>
        </p:txBody>
      </p:sp>
    </p:spTree>
    <p:extLst>
      <p:ext uri="{BB962C8B-B14F-4D97-AF65-F5344CB8AC3E}">
        <p14:creationId xmlns:p14="http://schemas.microsoft.com/office/powerpoint/2010/main" val="1662868204"/>
      </p:ext>
    </p:extLst>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7906" name="Rectangle 2"/>
          <p:cNvSpPr>
            <a:spLocks noGrp="1" noRot="1" noChangeArrowheads="1"/>
          </p:cNvSpPr>
          <p:nvPr>
            <p:ph type="title"/>
          </p:nvPr>
        </p:nvSpPr>
        <p:spPr>
          <a:xfrm>
            <a:off x="1602154" y="310101"/>
            <a:ext cx="9440984" cy="885653"/>
          </a:xfrm>
        </p:spPr>
        <p:txBody>
          <a:bodyPr>
            <a:noAutofit/>
          </a:bodyPr>
          <a:lstStyle/>
          <a:p>
            <a:pPr algn="ctr" eaLnBrk="1" hangingPunct="1">
              <a:defRPr/>
            </a:pPr>
            <a:r>
              <a:rPr lang="en-US" sz="3600" dirty="0"/>
              <a:t>HMGR Genetic Variants Cause Progressive Limb Girdle MM Dystrophy (LGMD)</a:t>
            </a:r>
          </a:p>
        </p:txBody>
      </p:sp>
      <p:sp>
        <p:nvSpPr>
          <p:cNvPr id="1787907" name="Rectangle 3"/>
          <p:cNvSpPr>
            <a:spLocks noGrp="1" noRot="1" noChangeArrowheads="1"/>
          </p:cNvSpPr>
          <p:nvPr>
            <p:ph idx="1"/>
          </p:nvPr>
        </p:nvSpPr>
        <p:spPr>
          <a:xfrm>
            <a:off x="1602154" y="1828800"/>
            <a:ext cx="9440984" cy="3227754"/>
          </a:xfrm>
        </p:spPr>
        <p:txBody>
          <a:bodyPr/>
          <a:lstStyle/>
          <a:p>
            <a:pPr marL="0" indent="0" algn="ctr">
              <a:buNone/>
              <a:defRPr/>
            </a:pPr>
            <a:r>
              <a:rPr lang="en-US" dirty="0"/>
              <a:t>Nine pts with LGMD were demonstrated to have genetic variants that reduce HMGR which led to mm protein instability.</a:t>
            </a:r>
          </a:p>
          <a:p>
            <a:pPr marL="0" indent="0" algn="ctr">
              <a:buNone/>
              <a:defRPr/>
            </a:pPr>
            <a:endParaRPr lang="en-US" dirty="0"/>
          </a:p>
          <a:p>
            <a:pPr marL="0" indent="0" algn="ctr">
              <a:buNone/>
              <a:defRPr/>
            </a:pPr>
            <a:r>
              <a:rPr lang="en-US" dirty="0"/>
              <a:t>Study adds to the knowledge of mm dystrophy and statin induced myopathy involve the mevalonate pathway.</a:t>
            </a:r>
          </a:p>
        </p:txBody>
      </p:sp>
      <p:sp>
        <p:nvSpPr>
          <p:cNvPr id="57349" name="Text Box 4"/>
          <p:cNvSpPr txBox="1">
            <a:spLocks noChangeArrowheads="1"/>
          </p:cNvSpPr>
          <p:nvPr/>
        </p:nvSpPr>
        <p:spPr bwMode="auto">
          <a:xfrm>
            <a:off x="2641167" y="5150337"/>
            <a:ext cx="7765021" cy="1477328"/>
          </a:xfrm>
          <a:prstGeom prst="rect">
            <a:avLst/>
          </a:prstGeom>
          <a:noFill/>
          <a:ln w="9525">
            <a:noFill/>
            <a:miter lim="800000"/>
            <a:headEnd/>
            <a:tailEnd/>
          </a:ln>
        </p:spPr>
        <p:txBody>
          <a:bodyPr wrap="square">
            <a:spAutoFit/>
          </a:bodyPr>
          <a:lstStyle/>
          <a:p>
            <a:pPr algn="ctr" eaLnBrk="0" hangingPunct="0"/>
            <a:r>
              <a:rPr lang="en-US" dirty="0">
                <a:solidFill>
                  <a:schemeClr val="accent3"/>
                </a:solidFill>
              </a:rPr>
              <a:t>Morales-Rosado, J. A., et al. (2023). "Bi-allelic variants in HMGCR cause an autosomal-recessive progressive limb-girdle muscular dystrophy."                                                                                                            </a:t>
            </a:r>
            <a:r>
              <a:rPr lang="en-US" u="sng" dirty="0">
                <a:solidFill>
                  <a:schemeClr val="accent3"/>
                </a:solidFill>
              </a:rPr>
              <a:t>The American Journal of Human Genetics</a:t>
            </a:r>
            <a:r>
              <a:rPr lang="en-US" dirty="0">
                <a:solidFill>
                  <a:schemeClr val="accent3"/>
                </a:solidFill>
              </a:rPr>
              <a:t> </a:t>
            </a:r>
            <a:r>
              <a:rPr lang="en-US" b="1" dirty="0">
                <a:solidFill>
                  <a:schemeClr val="accent3"/>
                </a:solidFill>
              </a:rPr>
              <a:t>110</a:t>
            </a:r>
            <a:r>
              <a:rPr lang="en-US" dirty="0">
                <a:solidFill>
                  <a:schemeClr val="accent3"/>
                </a:solidFill>
              </a:rPr>
              <a:t>(6): 989-997.</a:t>
            </a:r>
          </a:p>
          <a:p>
            <a:pPr algn="ctr" eaLnBrk="0" hangingPunct="0"/>
            <a:r>
              <a:rPr lang="en-US" dirty="0">
                <a:solidFill>
                  <a:schemeClr val="accent3"/>
                </a:solidFill>
              </a:rPr>
              <a:t>	</a:t>
            </a:r>
          </a:p>
          <a:p>
            <a:pPr algn="ctr" eaLnBrk="0" hangingPunct="0"/>
            <a:endParaRPr lang="en-US" b="1" dirty="0">
              <a:solidFill>
                <a:schemeClr val="accent3"/>
              </a:solidFill>
            </a:endParaRPr>
          </a:p>
        </p:txBody>
      </p:sp>
    </p:spTree>
    <p:extLst>
      <p:ext uri="{BB962C8B-B14F-4D97-AF65-F5344CB8AC3E}">
        <p14:creationId xmlns:p14="http://schemas.microsoft.com/office/powerpoint/2010/main" val="1566729543"/>
      </p:ext>
    </p:extLst>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F642CB1-2501-494D-9388-08F58E1518F4}"/>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151076" y="1350108"/>
            <a:ext cx="3561862" cy="4476748"/>
          </a:xfrm>
          <a:prstGeom prst="rect">
            <a:avLst/>
          </a:prstGeom>
        </p:spPr>
      </p:pic>
      <p:pic>
        <p:nvPicPr>
          <p:cNvPr id="3" name="Picture 2">
            <a:extLst>
              <a:ext uri="{FF2B5EF4-FFF2-40B4-BE49-F238E27FC236}">
                <a16:creationId xmlns:a16="http://schemas.microsoft.com/office/drawing/2014/main" id="{66D159AF-DF9A-5FA5-D246-629789011A05}"/>
              </a:ext>
            </a:extLst>
          </p:cNvPr>
          <p:cNvPicPr>
            <a:picLocks noChangeAspect="1"/>
          </p:cNvPicPr>
          <p:nvPr/>
        </p:nvPicPr>
        <p:blipFill rotWithShape="1">
          <a:blip r:embed="rId4"/>
          <a:srcRect l="44689"/>
          <a:stretch/>
        </p:blipFill>
        <p:spPr>
          <a:xfrm>
            <a:off x="1570892" y="942976"/>
            <a:ext cx="4150998" cy="5291787"/>
          </a:xfrm>
          <a:prstGeom prst="rect">
            <a:avLst/>
          </a:prstGeom>
        </p:spPr>
      </p:pic>
      <p:sp>
        <p:nvSpPr>
          <p:cNvPr id="4" name="Speech Bubble: Oval 3">
            <a:extLst>
              <a:ext uri="{FF2B5EF4-FFF2-40B4-BE49-F238E27FC236}">
                <a16:creationId xmlns:a16="http://schemas.microsoft.com/office/drawing/2014/main" id="{B423561A-E601-5573-A406-015A1FB1D47E}"/>
              </a:ext>
            </a:extLst>
          </p:cNvPr>
          <p:cNvSpPr/>
          <p:nvPr/>
        </p:nvSpPr>
        <p:spPr>
          <a:xfrm>
            <a:off x="5165969" y="218831"/>
            <a:ext cx="3087077" cy="3210169"/>
          </a:xfrm>
          <a:prstGeom prst="wedgeEllipseCallout">
            <a:avLst>
              <a:gd name="adj1" fmla="val 58077"/>
              <a:gd name="adj2" fmla="val 34540"/>
            </a:avLst>
          </a:prstGeom>
          <a:solidFill>
            <a:srgbClr val="3FA4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t>Well, maybe BA will cause less mm issues!</a:t>
            </a:r>
          </a:p>
          <a:p>
            <a:pPr algn="ctr"/>
            <a:r>
              <a:rPr lang="en-US" sz="2400" dirty="0"/>
              <a:t>CLEAR indicates it is true.</a:t>
            </a:r>
          </a:p>
        </p:txBody>
      </p:sp>
    </p:spTree>
    <p:extLst>
      <p:ext uri="{BB962C8B-B14F-4D97-AF65-F5344CB8AC3E}">
        <p14:creationId xmlns:p14="http://schemas.microsoft.com/office/powerpoint/2010/main" val="224551677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9D7D1D-1FB6-430D-B96A-35BC3729DB93}"/>
              </a:ext>
            </a:extLst>
          </p:cNvPr>
          <p:cNvSpPr>
            <a:spLocks noGrp="1"/>
          </p:cNvSpPr>
          <p:nvPr>
            <p:ph type="title"/>
          </p:nvPr>
        </p:nvSpPr>
        <p:spPr>
          <a:xfrm>
            <a:off x="1183907" y="0"/>
            <a:ext cx="10443411" cy="920750"/>
          </a:xfrm>
        </p:spPr>
        <p:txBody>
          <a:bodyPr/>
          <a:lstStyle/>
          <a:p>
            <a:pPr algn="ctr">
              <a:defRPr/>
            </a:pPr>
            <a:r>
              <a:rPr lang="en-US" dirty="0"/>
              <a:t>BDM Thoughts</a:t>
            </a:r>
          </a:p>
        </p:txBody>
      </p:sp>
      <p:sp>
        <p:nvSpPr>
          <p:cNvPr id="5" name="Content Placeholder 4">
            <a:extLst>
              <a:ext uri="{FF2B5EF4-FFF2-40B4-BE49-F238E27FC236}">
                <a16:creationId xmlns:a16="http://schemas.microsoft.com/office/drawing/2014/main" id="{74CBD934-BBF8-40E3-9882-324DB5EA904F}"/>
              </a:ext>
            </a:extLst>
          </p:cNvPr>
          <p:cNvSpPr>
            <a:spLocks noGrp="1"/>
          </p:cNvSpPr>
          <p:nvPr>
            <p:ph idx="1"/>
          </p:nvPr>
        </p:nvSpPr>
        <p:spPr>
          <a:xfrm>
            <a:off x="2205318" y="1909481"/>
            <a:ext cx="7978588" cy="4189697"/>
          </a:xfrm>
        </p:spPr>
        <p:txBody>
          <a:bodyPr/>
          <a:lstStyle/>
          <a:p>
            <a:pPr marL="0" indent="0" algn="ctr">
              <a:buNone/>
              <a:defRPr/>
            </a:pPr>
            <a:r>
              <a:rPr lang="en-US" dirty="0"/>
              <a:t>Let’s review a recent paper discussing some benefits of reducing </a:t>
            </a:r>
            <a:r>
              <a:rPr lang="en-US" dirty="0" err="1"/>
              <a:t>mevalonic</a:t>
            </a:r>
            <a:r>
              <a:rPr lang="en-US" dirty="0"/>
              <a:t> acid with statins.</a:t>
            </a:r>
          </a:p>
        </p:txBody>
      </p:sp>
    </p:spTree>
    <p:extLst>
      <p:ext uri="{BB962C8B-B14F-4D97-AF65-F5344CB8AC3E}">
        <p14:creationId xmlns:p14="http://schemas.microsoft.com/office/powerpoint/2010/main" val="122267225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7906" name="Rectangle 2"/>
          <p:cNvSpPr>
            <a:spLocks noGrp="1" noRot="1" noChangeArrowheads="1"/>
          </p:cNvSpPr>
          <p:nvPr>
            <p:ph type="title"/>
          </p:nvPr>
        </p:nvSpPr>
        <p:spPr>
          <a:xfrm>
            <a:off x="1602154" y="0"/>
            <a:ext cx="9440984" cy="976923"/>
          </a:xfrm>
        </p:spPr>
        <p:txBody>
          <a:bodyPr>
            <a:noAutofit/>
          </a:bodyPr>
          <a:lstStyle/>
          <a:p>
            <a:pPr algn="ctr" eaLnBrk="1" hangingPunct="1">
              <a:defRPr/>
            </a:pPr>
            <a:r>
              <a:rPr lang="en-US" sz="3600" dirty="0"/>
              <a:t>Statin Pleiotropic Effects</a:t>
            </a:r>
          </a:p>
        </p:txBody>
      </p:sp>
      <p:sp>
        <p:nvSpPr>
          <p:cNvPr id="1787907" name="Rectangle 3"/>
          <p:cNvSpPr>
            <a:spLocks noGrp="1" noRot="1" noChangeArrowheads="1"/>
          </p:cNvSpPr>
          <p:nvPr>
            <p:ph idx="1"/>
          </p:nvPr>
        </p:nvSpPr>
        <p:spPr>
          <a:xfrm>
            <a:off x="1602154" y="976923"/>
            <a:ext cx="9440984" cy="4427415"/>
          </a:xfrm>
        </p:spPr>
        <p:txBody>
          <a:bodyPr>
            <a:normAutofit/>
          </a:bodyPr>
          <a:lstStyle/>
          <a:p>
            <a:pPr marL="0" indent="0" algn="ctr">
              <a:buNone/>
              <a:defRPr/>
            </a:pPr>
            <a:r>
              <a:rPr lang="en-US" dirty="0"/>
              <a:t>Statins by inhibiting HMG-CoA reductase (HMGR) block the production of </a:t>
            </a:r>
            <a:r>
              <a:rPr lang="en-US" dirty="0" err="1"/>
              <a:t>mevalonic</a:t>
            </a:r>
            <a:r>
              <a:rPr lang="en-US" dirty="0"/>
              <a:t> acid which reduces the synthesis of isoprene units.</a:t>
            </a:r>
          </a:p>
          <a:p>
            <a:pPr marL="0" indent="0" algn="ctr">
              <a:buNone/>
              <a:defRPr/>
            </a:pPr>
            <a:endParaRPr lang="en-US" dirty="0"/>
          </a:p>
          <a:p>
            <a:pPr marL="0" indent="0" algn="ctr">
              <a:buNone/>
              <a:defRPr/>
            </a:pPr>
            <a:r>
              <a:rPr lang="en-US" dirty="0"/>
              <a:t>The inhibition of isoprenoid synthesis immediately              reduces OS.</a:t>
            </a:r>
          </a:p>
          <a:p>
            <a:pPr marL="0" indent="0" algn="ctr">
              <a:buNone/>
              <a:defRPr/>
            </a:pPr>
            <a:endParaRPr lang="en-US" dirty="0"/>
          </a:p>
          <a:p>
            <a:pPr marL="0" indent="0" algn="ctr">
              <a:buNone/>
              <a:defRPr/>
            </a:pPr>
            <a:r>
              <a:rPr lang="en-US" dirty="0">
                <a:solidFill>
                  <a:schemeClr val="bg1"/>
                </a:solidFill>
                <a:highlight>
                  <a:srgbClr val="008000"/>
                </a:highlight>
              </a:rPr>
              <a:t>(keep in mind, BA should do this too,</a:t>
            </a:r>
          </a:p>
          <a:p>
            <a:pPr marL="0" indent="0" algn="ctr">
              <a:buNone/>
              <a:defRPr/>
            </a:pPr>
            <a:r>
              <a:rPr lang="en-US" dirty="0">
                <a:solidFill>
                  <a:schemeClr val="bg1"/>
                </a:solidFill>
                <a:highlight>
                  <a:srgbClr val="008000"/>
                </a:highlight>
              </a:rPr>
              <a:t>but just in hepatic tissue)</a:t>
            </a:r>
          </a:p>
        </p:txBody>
      </p:sp>
      <p:sp>
        <p:nvSpPr>
          <p:cNvPr id="57349" name="Text Box 4"/>
          <p:cNvSpPr txBox="1">
            <a:spLocks noChangeArrowheads="1"/>
          </p:cNvSpPr>
          <p:nvPr/>
        </p:nvSpPr>
        <p:spPr bwMode="auto">
          <a:xfrm>
            <a:off x="2445781" y="5546209"/>
            <a:ext cx="7765021" cy="2585323"/>
          </a:xfrm>
          <a:prstGeom prst="rect">
            <a:avLst/>
          </a:prstGeom>
          <a:noFill/>
          <a:ln w="9525">
            <a:noFill/>
            <a:miter lim="800000"/>
            <a:headEnd/>
            <a:tailEnd/>
          </a:ln>
        </p:spPr>
        <p:txBody>
          <a:bodyPr wrap="square">
            <a:spAutoFit/>
          </a:bodyPr>
          <a:lstStyle/>
          <a:p>
            <a:pPr algn="ctr" eaLnBrk="0" hangingPunct="0"/>
            <a:r>
              <a:rPr lang="en-US" dirty="0" err="1">
                <a:solidFill>
                  <a:schemeClr val="accent3"/>
                </a:solidFill>
              </a:rPr>
              <a:t>Riesen</a:t>
            </a:r>
            <a:r>
              <a:rPr lang="en-US" dirty="0">
                <a:solidFill>
                  <a:schemeClr val="accent3"/>
                </a:solidFill>
              </a:rPr>
              <a:t>, W. F. (2023). "Pleiotropic Effects of Statins-What is their Clinical Significance?" </a:t>
            </a:r>
            <a:r>
              <a:rPr lang="en-US" u="sng" dirty="0">
                <a:solidFill>
                  <a:schemeClr val="accent3"/>
                </a:solidFill>
              </a:rPr>
              <a:t>Journal of Biotechnology and Biomedicine</a:t>
            </a:r>
            <a:r>
              <a:rPr lang="en-US" dirty="0">
                <a:solidFill>
                  <a:schemeClr val="accent3"/>
                </a:solidFill>
              </a:rPr>
              <a:t> </a:t>
            </a:r>
            <a:r>
              <a:rPr lang="en-US" b="1" dirty="0">
                <a:solidFill>
                  <a:schemeClr val="accent3"/>
                </a:solidFill>
              </a:rPr>
              <a:t>6</a:t>
            </a:r>
            <a:r>
              <a:rPr lang="en-US" dirty="0">
                <a:solidFill>
                  <a:schemeClr val="accent3"/>
                </a:solidFill>
              </a:rPr>
              <a:t>(1): 92-94.</a:t>
            </a:r>
          </a:p>
          <a:p>
            <a:pPr algn="ctr" eaLnBrk="0" hangingPunct="0"/>
            <a:r>
              <a:rPr lang="en-US" dirty="0">
                <a:solidFill>
                  <a:schemeClr val="accent3"/>
                </a:solidFill>
              </a:rPr>
              <a:t>	</a:t>
            </a:r>
          </a:p>
          <a:p>
            <a:pPr algn="ctr" eaLnBrk="0" hangingPunct="0"/>
            <a:r>
              <a:rPr lang="en-US" dirty="0">
                <a:solidFill>
                  <a:schemeClr val="accent3"/>
                </a:solidFill>
              </a:rPr>
              <a:t>.</a:t>
            </a:r>
          </a:p>
          <a:p>
            <a:pPr algn="ctr" eaLnBrk="0" hangingPunct="0"/>
            <a:r>
              <a:rPr lang="en-US" dirty="0">
                <a:solidFill>
                  <a:schemeClr val="accent3"/>
                </a:solidFill>
              </a:rPr>
              <a:t>	</a:t>
            </a:r>
          </a:p>
          <a:p>
            <a:pPr algn="ctr" eaLnBrk="0" hangingPunct="0"/>
            <a:r>
              <a:rPr lang="en-US" dirty="0">
                <a:solidFill>
                  <a:schemeClr val="accent3"/>
                </a:solidFill>
              </a:rPr>
              <a:t>.</a:t>
            </a:r>
          </a:p>
          <a:p>
            <a:pPr algn="ctr" eaLnBrk="0" hangingPunct="0"/>
            <a:r>
              <a:rPr lang="en-US" dirty="0">
                <a:solidFill>
                  <a:schemeClr val="accent3"/>
                </a:solidFill>
              </a:rPr>
              <a:t>	</a:t>
            </a:r>
          </a:p>
          <a:p>
            <a:pPr algn="ctr" eaLnBrk="0" hangingPunct="0"/>
            <a:r>
              <a:rPr lang="en-US" dirty="0">
                <a:solidFill>
                  <a:schemeClr val="accent3"/>
                </a:solidFill>
              </a:rPr>
              <a:t>	</a:t>
            </a:r>
          </a:p>
          <a:p>
            <a:pPr algn="ctr" eaLnBrk="0" hangingPunct="0"/>
            <a:endParaRPr lang="en-US" b="1" dirty="0">
              <a:solidFill>
                <a:schemeClr val="accent3"/>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87907">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8790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7906" name="Rectangle 2"/>
          <p:cNvSpPr>
            <a:spLocks noGrp="1" noRot="1" noChangeArrowheads="1"/>
          </p:cNvSpPr>
          <p:nvPr>
            <p:ph type="title"/>
          </p:nvPr>
        </p:nvSpPr>
        <p:spPr>
          <a:xfrm>
            <a:off x="898769" y="0"/>
            <a:ext cx="10902462" cy="976923"/>
          </a:xfrm>
        </p:spPr>
        <p:txBody>
          <a:bodyPr>
            <a:noAutofit/>
          </a:bodyPr>
          <a:lstStyle/>
          <a:p>
            <a:pPr algn="ctr" eaLnBrk="1" hangingPunct="1">
              <a:defRPr/>
            </a:pPr>
            <a:r>
              <a:rPr lang="en-US" sz="3600" dirty="0"/>
              <a:t>Exposure to Nature is Associated With Reduced Need for Psychotropic, BP &amp; Asthma Meds</a:t>
            </a:r>
          </a:p>
        </p:txBody>
      </p:sp>
      <p:sp>
        <p:nvSpPr>
          <p:cNvPr id="1787907" name="Rectangle 3"/>
          <p:cNvSpPr>
            <a:spLocks noGrp="1" noRot="1" noChangeArrowheads="1"/>
          </p:cNvSpPr>
          <p:nvPr>
            <p:ph idx="1"/>
          </p:nvPr>
        </p:nvSpPr>
        <p:spPr>
          <a:xfrm>
            <a:off x="1602154" y="1539631"/>
            <a:ext cx="9440984" cy="3790461"/>
          </a:xfrm>
        </p:spPr>
        <p:txBody>
          <a:bodyPr>
            <a:normAutofit/>
          </a:bodyPr>
          <a:lstStyle/>
          <a:p>
            <a:pPr marL="0" indent="0" algn="ctr">
              <a:buNone/>
              <a:defRPr/>
            </a:pPr>
            <a:r>
              <a:rPr lang="en-US" dirty="0"/>
              <a:t>Comparing &lt;1 natural space visit/</a:t>
            </a:r>
            <a:r>
              <a:rPr lang="en-US" dirty="0" err="1"/>
              <a:t>wk</a:t>
            </a:r>
            <a:r>
              <a:rPr lang="en-US" dirty="0"/>
              <a:t> to 3-4 visits/</a:t>
            </a:r>
            <a:r>
              <a:rPr lang="en-US" dirty="0" err="1"/>
              <a:t>wk</a:t>
            </a:r>
            <a:r>
              <a:rPr lang="en-US" dirty="0"/>
              <a:t>,  more frequent visits were assoc. with less med :</a:t>
            </a:r>
          </a:p>
          <a:p>
            <a:pPr marL="0" indent="0" algn="ctr">
              <a:buNone/>
              <a:defRPr/>
            </a:pPr>
            <a:endParaRPr lang="en-US" dirty="0"/>
          </a:p>
          <a:p>
            <a:pPr marL="0" indent="0" algn="ctr">
              <a:buNone/>
              <a:defRPr/>
            </a:pPr>
            <a:r>
              <a:rPr lang="en-US" dirty="0"/>
              <a:t>Psychotropic – OR- </a:t>
            </a:r>
            <a:r>
              <a:rPr lang="pl-PL" dirty="0"/>
              <a:t>0.67 (95% CI</a:t>
            </a:r>
            <a:r>
              <a:rPr lang="en-US" dirty="0"/>
              <a:t>,</a:t>
            </a:r>
            <a:r>
              <a:rPr lang="pl-PL" dirty="0"/>
              <a:t> 0.55</a:t>
            </a:r>
            <a:r>
              <a:rPr lang="en-US" dirty="0"/>
              <a:t>-</a:t>
            </a:r>
            <a:r>
              <a:rPr lang="pl-PL" dirty="0"/>
              <a:t> 0.82)</a:t>
            </a:r>
            <a:endParaRPr lang="en-US" dirty="0"/>
          </a:p>
          <a:p>
            <a:pPr marL="0" indent="0" algn="ctr">
              <a:buNone/>
              <a:defRPr/>
            </a:pPr>
            <a:r>
              <a:rPr lang="en-US" dirty="0"/>
              <a:t>BP med – OR- 0.64 (95% CI, 0.52- 0.78) </a:t>
            </a:r>
          </a:p>
          <a:p>
            <a:pPr marL="0" indent="0" algn="ctr">
              <a:buNone/>
              <a:defRPr/>
            </a:pPr>
            <a:r>
              <a:rPr lang="en-US" dirty="0"/>
              <a:t>Asthma med – OR- 0.74 (95% CI, 0.58 to 0.94)</a:t>
            </a:r>
          </a:p>
        </p:txBody>
      </p:sp>
      <p:sp>
        <p:nvSpPr>
          <p:cNvPr id="57349" name="Text Box 4"/>
          <p:cNvSpPr txBox="1">
            <a:spLocks noChangeArrowheads="1"/>
          </p:cNvSpPr>
          <p:nvPr/>
        </p:nvSpPr>
        <p:spPr bwMode="auto">
          <a:xfrm>
            <a:off x="2086275" y="5546209"/>
            <a:ext cx="7765021" cy="1200329"/>
          </a:xfrm>
          <a:prstGeom prst="rect">
            <a:avLst/>
          </a:prstGeom>
          <a:noFill/>
          <a:ln w="9525">
            <a:noFill/>
            <a:miter lim="800000"/>
            <a:headEnd/>
            <a:tailEnd/>
          </a:ln>
        </p:spPr>
        <p:txBody>
          <a:bodyPr wrap="square">
            <a:spAutoFit/>
          </a:bodyPr>
          <a:lstStyle/>
          <a:p>
            <a:pPr algn="ctr" eaLnBrk="0" hangingPunct="0"/>
            <a:r>
              <a:rPr lang="en-US" dirty="0">
                <a:solidFill>
                  <a:schemeClr val="accent3"/>
                </a:solidFill>
              </a:rPr>
              <a:t>Turunen, A. W., et al. (2023). "Cross-sectional associations of different types of nature exposure with psychotropic, antihypertensive and asthma medication." </a:t>
            </a:r>
            <a:r>
              <a:rPr lang="en-US" u="sng" dirty="0">
                <a:solidFill>
                  <a:schemeClr val="accent3"/>
                </a:solidFill>
              </a:rPr>
              <a:t>Occupational and Environmental Medicine</a:t>
            </a:r>
            <a:r>
              <a:rPr lang="en-US" dirty="0">
                <a:solidFill>
                  <a:schemeClr val="accent3"/>
                </a:solidFill>
              </a:rPr>
              <a:t> </a:t>
            </a:r>
            <a:r>
              <a:rPr lang="en-US" b="1" dirty="0">
                <a:solidFill>
                  <a:schemeClr val="accent3"/>
                </a:solidFill>
              </a:rPr>
              <a:t>80</a:t>
            </a:r>
            <a:r>
              <a:rPr lang="en-US" dirty="0">
                <a:solidFill>
                  <a:schemeClr val="accent3"/>
                </a:solidFill>
              </a:rPr>
              <a:t>(2): 111-118.</a:t>
            </a:r>
          </a:p>
          <a:p>
            <a:pPr algn="ctr" eaLnBrk="0" hangingPunct="0"/>
            <a:r>
              <a:rPr lang="en-US" dirty="0">
                <a:solidFill>
                  <a:schemeClr val="accent3"/>
                </a:solidFill>
              </a:rPr>
              <a:t>	</a:t>
            </a:r>
            <a:endParaRPr lang="en-US" b="1" dirty="0">
              <a:solidFill>
                <a:schemeClr val="accent3"/>
              </a:solidFill>
            </a:endParaRPr>
          </a:p>
        </p:txBody>
      </p:sp>
    </p:spTree>
    <p:extLst>
      <p:ext uri="{BB962C8B-B14F-4D97-AF65-F5344CB8AC3E}">
        <p14:creationId xmlns:p14="http://schemas.microsoft.com/office/powerpoint/2010/main" val="399683246"/>
      </p:ext>
    </p:extLst>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7906" name="Rectangle 2"/>
          <p:cNvSpPr>
            <a:spLocks noGrp="1" noRot="1" noChangeArrowheads="1"/>
          </p:cNvSpPr>
          <p:nvPr>
            <p:ph type="title"/>
          </p:nvPr>
        </p:nvSpPr>
        <p:spPr>
          <a:xfrm>
            <a:off x="1602154" y="0"/>
            <a:ext cx="9440984" cy="976923"/>
          </a:xfrm>
        </p:spPr>
        <p:txBody>
          <a:bodyPr>
            <a:noAutofit/>
          </a:bodyPr>
          <a:lstStyle/>
          <a:p>
            <a:pPr algn="ctr" eaLnBrk="1" hangingPunct="1">
              <a:defRPr/>
            </a:pPr>
            <a:r>
              <a:rPr lang="en-US" sz="3600" dirty="0"/>
              <a:t>Statin Pleiotropic Effects</a:t>
            </a:r>
          </a:p>
        </p:txBody>
      </p:sp>
      <p:sp>
        <p:nvSpPr>
          <p:cNvPr id="1787907" name="Rectangle 3"/>
          <p:cNvSpPr>
            <a:spLocks noGrp="1" noRot="1" noChangeArrowheads="1"/>
          </p:cNvSpPr>
          <p:nvPr>
            <p:ph idx="1"/>
          </p:nvPr>
        </p:nvSpPr>
        <p:spPr>
          <a:xfrm>
            <a:off x="1602154" y="1383323"/>
            <a:ext cx="9440984" cy="4021015"/>
          </a:xfrm>
        </p:spPr>
        <p:txBody>
          <a:bodyPr>
            <a:normAutofit/>
          </a:bodyPr>
          <a:lstStyle/>
          <a:p>
            <a:pPr marL="0" indent="0" algn="ctr">
              <a:buNone/>
              <a:defRPr/>
            </a:pPr>
            <a:r>
              <a:rPr lang="en-US" dirty="0"/>
              <a:t>Reducing OS inhibits platelet activation generating                anti-thrombotic effects and decreasing </a:t>
            </a:r>
            <a:r>
              <a:rPr lang="en-US" dirty="0" err="1"/>
              <a:t>cSMC</a:t>
            </a:r>
            <a:r>
              <a:rPr lang="en-US" dirty="0"/>
              <a:t> transformation.</a:t>
            </a:r>
          </a:p>
          <a:p>
            <a:pPr marL="0" indent="0" algn="ctr">
              <a:buNone/>
              <a:defRPr/>
            </a:pPr>
            <a:endParaRPr lang="en-US" dirty="0"/>
          </a:p>
          <a:p>
            <a:pPr marL="0" indent="0" algn="ctr">
              <a:buNone/>
              <a:defRPr/>
            </a:pPr>
            <a:r>
              <a:rPr lang="en-US" dirty="0"/>
              <a:t>This mitigating effect on trapping lipoproteins in the intima leads to anti-inflammatory effects and reduction in the migration and activation of macrophages.</a:t>
            </a:r>
          </a:p>
        </p:txBody>
      </p:sp>
      <p:sp>
        <p:nvSpPr>
          <p:cNvPr id="57349" name="Text Box 4"/>
          <p:cNvSpPr txBox="1">
            <a:spLocks noChangeArrowheads="1"/>
          </p:cNvSpPr>
          <p:nvPr/>
        </p:nvSpPr>
        <p:spPr bwMode="auto">
          <a:xfrm>
            <a:off x="2445781" y="5546209"/>
            <a:ext cx="7765021" cy="2585323"/>
          </a:xfrm>
          <a:prstGeom prst="rect">
            <a:avLst/>
          </a:prstGeom>
          <a:noFill/>
          <a:ln w="9525">
            <a:noFill/>
            <a:miter lim="800000"/>
            <a:headEnd/>
            <a:tailEnd/>
          </a:ln>
        </p:spPr>
        <p:txBody>
          <a:bodyPr wrap="square">
            <a:spAutoFit/>
          </a:bodyPr>
          <a:lstStyle/>
          <a:p>
            <a:pPr algn="ctr" eaLnBrk="0" hangingPunct="0"/>
            <a:r>
              <a:rPr lang="en-US" dirty="0" err="1">
                <a:solidFill>
                  <a:schemeClr val="accent3"/>
                </a:solidFill>
              </a:rPr>
              <a:t>Riesen</a:t>
            </a:r>
            <a:r>
              <a:rPr lang="en-US" dirty="0">
                <a:solidFill>
                  <a:schemeClr val="accent3"/>
                </a:solidFill>
              </a:rPr>
              <a:t>, W. F. (2023). "Pleiotropic Effects of Statins-What is their Clinical Significance?" </a:t>
            </a:r>
            <a:r>
              <a:rPr lang="en-US" u="sng" dirty="0">
                <a:solidFill>
                  <a:schemeClr val="accent3"/>
                </a:solidFill>
              </a:rPr>
              <a:t>Journal of Biotechnology and Biomedicine</a:t>
            </a:r>
            <a:r>
              <a:rPr lang="en-US" dirty="0">
                <a:solidFill>
                  <a:schemeClr val="accent3"/>
                </a:solidFill>
              </a:rPr>
              <a:t> </a:t>
            </a:r>
            <a:r>
              <a:rPr lang="en-US" b="1" dirty="0">
                <a:solidFill>
                  <a:schemeClr val="accent3"/>
                </a:solidFill>
              </a:rPr>
              <a:t>6</a:t>
            </a:r>
            <a:r>
              <a:rPr lang="en-US" dirty="0">
                <a:solidFill>
                  <a:schemeClr val="accent3"/>
                </a:solidFill>
              </a:rPr>
              <a:t>(1): 92-94.</a:t>
            </a:r>
          </a:p>
          <a:p>
            <a:pPr algn="ctr" eaLnBrk="0" hangingPunct="0"/>
            <a:r>
              <a:rPr lang="en-US" dirty="0">
                <a:solidFill>
                  <a:schemeClr val="accent3"/>
                </a:solidFill>
              </a:rPr>
              <a:t>	</a:t>
            </a:r>
          </a:p>
          <a:p>
            <a:pPr algn="ctr" eaLnBrk="0" hangingPunct="0"/>
            <a:r>
              <a:rPr lang="en-US" dirty="0">
                <a:solidFill>
                  <a:schemeClr val="accent3"/>
                </a:solidFill>
              </a:rPr>
              <a:t>.</a:t>
            </a:r>
          </a:p>
          <a:p>
            <a:pPr algn="ctr" eaLnBrk="0" hangingPunct="0"/>
            <a:r>
              <a:rPr lang="en-US" dirty="0">
                <a:solidFill>
                  <a:schemeClr val="accent3"/>
                </a:solidFill>
              </a:rPr>
              <a:t>	</a:t>
            </a:r>
          </a:p>
          <a:p>
            <a:pPr algn="ctr" eaLnBrk="0" hangingPunct="0"/>
            <a:r>
              <a:rPr lang="en-US" dirty="0">
                <a:solidFill>
                  <a:schemeClr val="accent3"/>
                </a:solidFill>
              </a:rPr>
              <a:t>.</a:t>
            </a:r>
          </a:p>
          <a:p>
            <a:pPr algn="ctr" eaLnBrk="0" hangingPunct="0"/>
            <a:r>
              <a:rPr lang="en-US" dirty="0">
                <a:solidFill>
                  <a:schemeClr val="accent3"/>
                </a:solidFill>
              </a:rPr>
              <a:t>	</a:t>
            </a:r>
          </a:p>
          <a:p>
            <a:pPr algn="ctr" eaLnBrk="0" hangingPunct="0"/>
            <a:r>
              <a:rPr lang="en-US" dirty="0">
                <a:solidFill>
                  <a:schemeClr val="accent3"/>
                </a:solidFill>
              </a:rPr>
              <a:t>	</a:t>
            </a:r>
          </a:p>
          <a:p>
            <a:pPr algn="ctr" eaLnBrk="0" hangingPunct="0"/>
            <a:endParaRPr lang="en-US" b="1" dirty="0">
              <a:solidFill>
                <a:schemeClr val="accent3"/>
              </a:solidFill>
            </a:endParaRPr>
          </a:p>
        </p:txBody>
      </p:sp>
    </p:spTree>
    <p:extLst>
      <p:ext uri="{BB962C8B-B14F-4D97-AF65-F5344CB8AC3E}">
        <p14:creationId xmlns:p14="http://schemas.microsoft.com/office/powerpoint/2010/main" val="1454579424"/>
      </p:ext>
    </p:extLst>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7906" name="Rectangle 2"/>
          <p:cNvSpPr>
            <a:spLocks noGrp="1" noRot="1" noChangeArrowheads="1"/>
          </p:cNvSpPr>
          <p:nvPr>
            <p:ph type="title"/>
          </p:nvPr>
        </p:nvSpPr>
        <p:spPr>
          <a:xfrm>
            <a:off x="1602154" y="0"/>
            <a:ext cx="9440984" cy="976923"/>
          </a:xfrm>
        </p:spPr>
        <p:txBody>
          <a:bodyPr>
            <a:noAutofit/>
          </a:bodyPr>
          <a:lstStyle/>
          <a:p>
            <a:pPr algn="ctr" eaLnBrk="1" hangingPunct="1">
              <a:defRPr/>
            </a:pPr>
            <a:r>
              <a:rPr lang="en-US" sz="3600" dirty="0"/>
              <a:t>Statin Pleiotropic Effects</a:t>
            </a:r>
          </a:p>
        </p:txBody>
      </p:sp>
      <p:sp>
        <p:nvSpPr>
          <p:cNvPr id="1787907" name="Rectangle 3"/>
          <p:cNvSpPr>
            <a:spLocks noGrp="1" noRot="1" noChangeArrowheads="1"/>
          </p:cNvSpPr>
          <p:nvPr>
            <p:ph idx="1"/>
          </p:nvPr>
        </p:nvSpPr>
        <p:spPr>
          <a:xfrm>
            <a:off x="1602154" y="1415332"/>
            <a:ext cx="9440984" cy="3989006"/>
          </a:xfrm>
        </p:spPr>
        <p:txBody>
          <a:bodyPr>
            <a:normAutofit/>
          </a:bodyPr>
          <a:lstStyle/>
          <a:p>
            <a:pPr marL="0" indent="0" algn="ctr">
              <a:buNone/>
              <a:defRPr/>
            </a:pPr>
            <a:r>
              <a:rPr lang="en-US" dirty="0"/>
              <a:t>These actions occur quickly and are independent of cholesterol synthesis.</a:t>
            </a:r>
          </a:p>
          <a:p>
            <a:pPr marL="0" indent="0" algn="ctr">
              <a:buNone/>
              <a:defRPr/>
            </a:pPr>
            <a:endParaRPr lang="en-US" dirty="0"/>
          </a:p>
          <a:p>
            <a:pPr marL="0" indent="0" algn="ctr">
              <a:buNone/>
              <a:defRPr/>
            </a:pPr>
            <a:r>
              <a:rPr lang="en-US" dirty="0"/>
              <a:t>The effect of lowering cholesterol is a slower process and studies indicate it takes </a:t>
            </a:r>
            <a:r>
              <a:rPr lang="en-US" dirty="0" err="1"/>
              <a:t>yrs</a:t>
            </a:r>
            <a:r>
              <a:rPr lang="en-US" dirty="0"/>
              <a:t> for this effect                                         to impact CV event risk.</a:t>
            </a:r>
          </a:p>
        </p:txBody>
      </p:sp>
      <p:sp>
        <p:nvSpPr>
          <p:cNvPr id="57349" name="Text Box 4"/>
          <p:cNvSpPr txBox="1">
            <a:spLocks noChangeArrowheads="1"/>
          </p:cNvSpPr>
          <p:nvPr/>
        </p:nvSpPr>
        <p:spPr bwMode="auto">
          <a:xfrm>
            <a:off x="2445781" y="5546209"/>
            <a:ext cx="7765021" cy="2585323"/>
          </a:xfrm>
          <a:prstGeom prst="rect">
            <a:avLst/>
          </a:prstGeom>
          <a:noFill/>
          <a:ln w="9525">
            <a:noFill/>
            <a:miter lim="800000"/>
            <a:headEnd/>
            <a:tailEnd/>
          </a:ln>
        </p:spPr>
        <p:txBody>
          <a:bodyPr wrap="square">
            <a:spAutoFit/>
          </a:bodyPr>
          <a:lstStyle/>
          <a:p>
            <a:pPr algn="ctr" eaLnBrk="0" hangingPunct="0"/>
            <a:r>
              <a:rPr lang="en-US" dirty="0" err="1">
                <a:solidFill>
                  <a:schemeClr val="accent3"/>
                </a:solidFill>
              </a:rPr>
              <a:t>Riesen</a:t>
            </a:r>
            <a:r>
              <a:rPr lang="en-US" dirty="0">
                <a:solidFill>
                  <a:schemeClr val="accent3"/>
                </a:solidFill>
              </a:rPr>
              <a:t>, W. F. (2023). "Pleiotropic Effects of Statins-What is their Clinical Significance?" </a:t>
            </a:r>
            <a:r>
              <a:rPr lang="en-US" u="sng" dirty="0">
                <a:solidFill>
                  <a:schemeClr val="accent3"/>
                </a:solidFill>
              </a:rPr>
              <a:t>Journal of Biotechnology and Biomedicine</a:t>
            </a:r>
            <a:r>
              <a:rPr lang="en-US" dirty="0">
                <a:solidFill>
                  <a:schemeClr val="accent3"/>
                </a:solidFill>
              </a:rPr>
              <a:t> </a:t>
            </a:r>
            <a:r>
              <a:rPr lang="en-US" b="1" dirty="0">
                <a:solidFill>
                  <a:schemeClr val="accent3"/>
                </a:solidFill>
              </a:rPr>
              <a:t>6</a:t>
            </a:r>
            <a:r>
              <a:rPr lang="en-US" dirty="0">
                <a:solidFill>
                  <a:schemeClr val="accent3"/>
                </a:solidFill>
              </a:rPr>
              <a:t>(1): 92-94.</a:t>
            </a:r>
          </a:p>
          <a:p>
            <a:pPr algn="ctr" eaLnBrk="0" hangingPunct="0"/>
            <a:r>
              <a:rPr lang="en-US" dirty="0">
                <a:solidFill>
                  <a:schemeClr val="accent3"/>
                </a:solidFill>
              </a:rPr>
              <a:t>	</a:t>
            </a:r>
          </a:p>
          <a:p>
            <a:pPr algn="ctr" eaLnBrk="0" hangingPunct="0"/>
            <a:r>
              <a:rPr lang="en-US" dirty="0">
                <a:solidFill>
                  <a:schemeClr val="accent3"/>
                </a:solidFill>
              </a:rPr>
              <a:t>.</a:t>
            </a:r>
          </a:p>
          <a:p>
            <a:pPr algn="ctr" eaLnBrk="0" hangingPunct="0"/>
            <a:r>
              <a:rPr lang="en-US" dirty="0">
                <a:solidFill>
                  <a:schemeClr val="accent3"/>
                </a:solidFill>
              </a:rPr>
              <a:t>	</a:t>
            </a:r>
          </a:p>
          <a:p>
            <a:pPr algn="ctr" eaLnBrk="0" hangingPunct="0"/>
            <a:r>
              <a:rPr lang="en-US" dirty="0">
                <a:solidFill>
                  <a:schemeClr val="accent3"/>
                </a:solidFill>
              </a:rPr>
              <a:t>.</a:t>
            </a:r>
          </a:p>
          <a:p>
            <a:pPr algn="ctr" eaLnBrk="0" hangingPunct="0"/>
            <a:r>
              <a:rPr lang="en-US" dirty="0">
                <a:solidFill>
                  <a:schemeClr val="accent3"/>
                </a:solidFill>
              </a:rPr>
              <a:t>	</a:t>
            </a:r>
          </a:p>
          <a:p>
            <a:pPr algn="ctr" eaLnBrk="0" hangingPunct="0"/>
            <a:r>
              <a:rPr lang="en-US" dirty="0">
                <a:solidFill>
                  <a:schemeClr val="accent3"/>
                </a:solidFill>
              </a:rPr>
              <a:t>	</a:t>
            </a:r>
          </a:p>
          <a:p>
            <a:pPr algn="ctr" eaLnBrk="0" hangingPunct="0"/>
            <a:endParaRPr lang="en-US" b="1" dirty="0">
              <a:solidFill>
                <a:schemeClr val="accent3"/>
              </a:solidFill>
            </a:endParaRPr>
          </a:p>
        </p:txBody>
      </p:sp>
    </p:spTree>
    <p:extLst>
      <p:ext uri="{BB962C8B-B14F-4D97-AF65-F5344CB8AC3E}">
        <p14:creationId xmlns:p14="http://schemas.microsoft.com/office/powerpoint/2010/main" val="4159511800"/>
      </p:ext>
    </p:extLst>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7907" name="Rectangle 3"/>
          <p:cNvSpPr>
            <a:spLocks noGrp="1" noRot="1" noChangeArrowheads="1"/>
          </p:cNvSpPr>
          <p:nvPr>
            <p:ph idx="1"/>
          </p:nvPr>
        </p:nvSpPr>
        <p:spPr>
          <a:xfrm>
            <a:off x="1602154" y="3373013"/>
            <a:ext cx="9440984" cy="2031325"/>
          </a:xfrm>
        </p:spPr>
        <p:txBody>
          <a:bodyPr>
            <a:normAutofit/>
          </a:bodyPr>
          <a:lstStyle/>
          <a:p>
            <a:pPr marL="0" indent="0" algn="ctr">
              <a:buNone/>
              <a:defRPr/>
            </a:pPr>
            <a:r>
              <a:rPr lang="en-US" dirty="0"/>
              <a:t>The next eleven slides are review slides about these effects of statins with more detail.</a:t>
            </a:r>
          </a:p>
          <a:p>
            <a:pPr marL="0" indent="0" algn="ctr">
              <a:buNone/>
              <a:defRPr/>
            </a:pPr>
            <a:endParaRPr lang="en-US" dirty="0"/>
          </a:p>
          <a:p>
            <a:pPr marL="0" indent="0" algn="ctr">
              <a:buNone/>
              <a:defRPr/>
            </a:pPr>
            <a:r>
              <a:rPr lang="en-US" dirty="0"/>
              <a:t>You can come back and review as needed.</a:t>
            </a:r>
          </a:p>
        </p:txBody>
      </p:sp>
      <p:sp>
        <p:nvSpPr>
          <p:cNvPr id="57349" name="Text Box 4"/>
          <p:cNvSpPr txBox="1">
            <a:spLocks noChangeArrowheads="1"/>
          </p:cNvSpPr>
          <p:nvPr/>
        </p:nvSpPr>
        <p:spPr bwMode="auto">
          <a:xfrm>
            <a:off x="2445781" y="5546209"/>
            <a:ext cx="7765021" cy="2031325"/>
          </a:xfrm>
          <a:prstGeom prst="rect">
            <a:avLst/>
          </a:prstGeom>
          <a:noFill/>
          <a:ln w="9525">
            <a:noFill/>
            <a:miter lim="800000"/>
            <a:headEnd/>
            <a:tailEnd/>
          </a:ln>
        </p:spPr>
        <p:txBody>
          <a:bodyPr wrap="square">
            <a:spAutoFit/>
          </a:bodyPr>
          <a:lstStyle/>
          <a:p>
            <a:pPr algn="ctr" eaLnBrk="0" hangingPunct="0"/>
            <a:r>
              <a:rPr lang="en-US" dirty="0">
                <a:solidFill>
                  <a:schemeClr val="accent3"/>
                </a:solidFill>
              </a:rPr>
              <a:t>	</a:t>
            </a:r>
          </a:p>
          <a:p>
            <a:pPr algn="ctr" eaLnBrk="0" hangingPunct="0"/>
            <a:r>
              <a:rPr lang="en-US" dirty="0">
                <a:solidFill>
                  <a:schemeClr val="accent3"/>
                </a:solidFill>
              </a:rPr>
              <a:t>.</a:t>
            </a:r>
          </a:p>
          <a:p>
            <a:pPr algn="ctr" eaLnBrk="0" hangingPunct="0"/>
            <a:r>
              <a:rPr lang="en-US" dirty="0">
                <a:solidFill>
                  <a:schemeClr val="accent3"/>
                </a:solidFill>
              </a:rPr>
              <a:t>	</a:t>
            </a:r>
          </a:p>
          <a:p>
            <a:pPr algn="ctr" eaLnBrk="0" hangingPunct="0"/>
            <a:r>
              <a:rPr lang="en-US" dirty="0">
                <a:solidFill>
                  <a:schemeClr val="accent3"/>
                </a:solidFill>
              </a:rPr>
              <a:t>.</a:t>
            </a:r>
          </a:p>
          <a:p>
            <a:pPr algn="ctr" eaLnBrk="0" hangingPunct="0"/>
            <a:r>
              <a:rPr lang="en-US" dirty="0">
                <a:solidFill>
                  <a:schemeClr val="accent3"/>
                </a:solidFill>
              </a:rPr>
              <a:t>	</a:t>
            </a:r>
          </a:p>
          <a:p>
            <a:pPr algn="ctr" eaLnBrk="0" hangingPunct="0"/>
            <a:r>
              <a:rPr lang="en-US" dirty="0">
                <a:solidFill>
                  <a:schemeClr val="accent3"/>
                </a:solidFill>
              </a:rPr>
              <a:t>	</a:t>
            </a:r>
          </a:p>
          <a:p>
            <a:pPr algn="ctr" eaLnBrk="0" hangingPunct="0"/>
            <a:endParaRPr lang="en-US" b="1" dirty="0">
              <a:solidFill>
                <a:schemeClr val="accent3"/>
              </a:solidFill>
            </a:endParaRPr>
          </a:p>
        </p:txBody>
      </p:sp>
      <p:pic>
        <p:nvPicPr>
          <p:cNvPr id="3" name="Picture 2" descr="A 3d person holding a magnifying glass&#10;&#10;Description automatically generated">
            <a:extLst>
              <a:ext uri="{FF2B5EF4-FFF2-40B4-BE49-F238E27FC236}">
                <a16:creationId xmlns:a16="http://schemas.microsoft.com/office/drawing/2014/main" id="{55DF5637-F530-6A71-FAB1-70355CDF1C27}"/>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572000" y="183142"/>
            <a:ext cx="3048000" cy="3048000"/>
          </a:xfrm>
          <a:prstGeom prst="rect">
            <a:avLst/>
          </a:prstGeom>
        </p:spPr>
      </p:pic>
    </p:spTree>
    <p:extLst>
      <p:ext uri="{BB962C8B-B14F-4D97-AF65-F5344CB8AC3E}">
        <p14:creationId xmlns:p14="http://schemas.microsoft.com/office/powerpoint/2010/main" val="3609356695"/>
      </p:ext>
    </p:extLst>
  </p:cSld>
  <p:clrMapOvr>
    <a:masterClrMapping/>
  </p:clrMapOvr>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0"/>
            <a:ext cx="10515600" cy="1066800"/>
          </a:xfrm>
        </p:spPr>
        <p:txBody>
          <a:bodyPr>
            <a:noAutofit/>
          </a:bodyPr>
          <a:lstStyle/>
          <a:p>
            <a:pPr algn="ctr">
              <a:defRPr/>
            </a:pPr>
            <a:r>
              <a:rPr lang="en-US" sz="4000" dirty="0"/>
              <a:t>Atorvastatin has Immediate Antioxidant and Antiplatelet Effects</a:t>
            </a:r>
          </a:p>
        </p:txBody>
      </p:sp>
      <p:sp>
        <p:nvSpPr>
          <p:cNvPr id="3" name="Content Placeholder 2"/>
          <p:cNvSpPr>
            <a:spLocks noGrp="1"/>
          </p:cNvSpPr>
          <p:nvPr>
            <p:ph idx="1"/>
          </p:nvPr>
        </p:nvSpPr>
        <p:spPr>
          <a:xfrm>
            <a:off x="1524000" y="1219200"/>
            <a:ext cx="9677400" cy="4114800"/>
          </a:xfrm>
        </p:spPr>
        <p:txBody>
          <a:bodyPr/>
          <a:lstStyle/>
          <a:p>
            <a:pPr marL="0" indent="0" algn="ctr">
              <a:buNone/>
              <a:defRPr/>
            </a:pPr>
            <a:r>
              <a:rPr lang="en-US" dirty="0"/>
              <a:t>30 </a:t>
            </a:r>
            <a:r>
              <a:rPr lang="en-US" dirty="0" err="1"/>
              <a:t>hyperlipidemic</a:t>
            </a:r>
            <a:r>
              <a:rPr lang="en-US" dirty="0"/>
              <a:t> pts; half Med. Diet or </a:t>
            </a:r>
            <a:r>
              <a:rPr lang="en-US" dirty="0" err="1"/>
              <a:t>atorva</a:t>
            </a:r>
            <a:r>
              <a:rPr lang="en-US" dirty="0"/>
              <a:t> 40mg; assessed oxidative stress and platelet activation at baseline, 2 hrs., 1, 3 &amp; 7 days</a:t>
            </a:r>
          </a:p>
          <a:p>
            <a:pPr>
              <a:defRPr/>
            </a:pPr>
            <a:endParaRPr lang="en-US" dirty="0"/>
          </a:p>
          <a:p>
            <a:pPr marL="0" indent="0" algn="ctr">
              <a:buNone/>
              <a:defRPr/>
            </a:pPr>
            <a:r>
              <a:rPr lang="en-US" dirty="0"/>
              <a:t>Med. Diet demonstrated no effect</a:t>
            </a:r>
          </a:p>
          <a:p>
            <a:pPr algn="ctr">
              <a:defRPr/>
            </a:pPr>
            <a:endParaRPr lang="en-US" dirty="0"/>
          </a:p>
          <a:p>
            <a:pPr marL="0" indent="0" algn="ctr">
              <a:buNone/>
              <a:defRPr/>
            </a:pPr>
            <a:r>
              <a:rPr lang="en-US" dirty="0" err="1"/>
              <a:t>Atorvastatin</a:t>
            </a:r>
            <a:r>
              <a:rPr lang="en-US" dirty="0"/>
              <a:t> immediately and progressively reduced oxidative stress and platelet activation</a:t>
            </a:r>
          </a:p>
          <a:p>
            <a:pPr marL="0" indent="0" algn="ctr">
              <a:buNone/>
              <a:defRPr/>
            </a:pPr>
            <a:endParaRPr lang="en-US" dirty="0"/>
          </a:p>
        </p:txBody>
      </p:sp>
      <p:sp>
        <p:nvSpPr>
          <p:cNvPr id="3077" name="TextBox 4"/>
          <p:cNvSpPr txBox="1">
            <a:spLocks noChangeArrowheads="1"/>
          </p:cNvSpPr>
          <p:nvPr/>
        </p:nvSpPr>
        <p:spPr bwMode="auto">
          <a:xfrm>
            <a:off x="1752600" y="5867400"/>
            <a:ext cx="8229600" cy="338554"/>
          </a:xfrm>
          <a:prstGeom prst="rect">
            <a:avLst/>
          </a:prstGeom>
          <a:noFill/>
          <a:ln w="9525">
            <a:noFill/>
            <a:miter lim="800000"/>
            <a:headEnd/>
            <a:tailEnd/>
          </a:ln>
        </p:spPr>
        <p:txBody>
          <a:bodyPr>
            <a:spAutoFit/>
          </a:bodyPr>
          <a:lstStyle/>
          <a:p>
            <a:endParaRPr lang="en-US" sz="1600" dirty="0">
              <a:solidFill>
                <a:srgbClr val="788F98"/>
              </a:solidFill>
            </a:endParaRPr>
          </a:p>
        </p:txBody>
      </p:sp>
      <p:sp>
        <p:nvSpPr>
          <p:cNvPr id="6" name="TextBox 5"/>
          <p:cNvSpPr txBox="1"/>
          <p:nvPr/>
        </p:nvSpPr>
        <p:spPr>
          <a:xfrm>
            <a:off x="2438400" y="5257800"/>
            <a:ext cx="7772400" cy="923330"/>
          </a:xfrm>
          <a:prstGeom prst="rect">
            <a:avLst/>
          </a:prstGeom>
          <a:noFill/>
        </p:spPr>
        <p:txBody>
          <a:bodyPr wrap="square" rtlCol="0">
            <a:spAutoFit/>
          </a:bodyPr>
          <a:lstStyle/>
          <a:p>
            <a:pPr algn="ctr">
              <a:tabLst>
                <a:tab pos="656650" algn="l"/>
                <a:tab pos="1313299" algn="l"/>
                <a:tab pos="1969949" algn="l"/>
                <a:tab pos="2626599" algn="l"/>
                <a:tab pos="3283248" algn="l"/>
              </a:tabLst>
            </a:pPr>
            <a:r>
              <a:rPr lang="en-GB" dirty="0">
                <a:solidFill>
                  <a:schemeClr val="accent3"/>
                </a:solidFill>
                <a:ea typeface="msgothic" charset="0"/>
                <a:cs typeface="msgothic" charset="0"/>
              </a:rPr>
              <a:t>Pignatelli, P., et. Al. (2012). Immediate antioxidant and antiplatelet effect of atorvastatin via inhibition of Nox2.                                                                </a:t>
            </a:r>
            <a:r>
              <a:rPr lang="en-GB" i="1" dirty="0">
                <a:solidFill>
                  <a:schemeClr val="accent3"/>
                </a:solidFill>
                <a:ea typeface="msgothic" charset="0"/>
                <a:cs typeface="msgothic" charset="0"/>
              </a:rPr>
              <a:t>Circulation, 126</a:t>
            </a:r>
            <a:r>
              <a:rPr lang="en-GB" dirty="0">
                <a:solidFill>
                  <a:schemeClr val="accent3"/>
                </a:solidFill>
                <a:ea typeface="msgothic" charset="0"/>
                <a:cs typeface="msgothic" charset="0"/>
              </a:rPr>
              <a:t>(1), 92-103. </a:t>
            </a:r>
            <a:endParaRPr lang="en-GB" b="1" dirty="0">
              <a:solidFill>
                <a:schemeClr val="accent3"/>
              </a:solidFill>
              <a:ea typeface="msgothic" charset="0"/>
              <a:cs typeface="msgothic" charset="0"/>
            </a:endParaRPr>
          </a:p>
        </p:txBody>
      </p:sp>
    </p:spTree>
    <p:extLst>
      <p:ext uri="{BB962C8B-B14F-4D97-AF65-F5344CB8AC3E}">
        <p14:creationId xmlns:p14="http://schemas.microsoft.com/office/powerpoint/2010/main" val="252635195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685800" y="4"/>
            <a:ext cx="11353800" cy="1142996"/>
          </a:xfrm>
          <a:prstGeom prst="rect">
            <a:avLst/>
          </a:prstGeom>
          <a:noFill/>
          <a:ln w="9525">
            <a:noFill/>
            <a:round/>
            <a:headEnd/>
            <a:tailEnd/>
          </a:ln>
          <a:effectLst/>
        </p:spPr>
        <p:txBody>
          <a:bodyPr lIns="0" tIns="0" rIns="0" bIns="0"/>
          <a:lstStyle/>
          <a:p>
            <a:pPr algn="ct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GB" sz="4000" dirty="0" err="1">
                <a:ea typeface="msgothic" charset="0"/>
                <a:cs typeface="msgothic" charset="0"/>
              </a:rPr>
              <a:t>Atorvastatin</a:t>
            </a:r>
            <a:r>
              <a:rPr lang="en-GB" sz="4000" dirty="0">
                <a:ea typeface="msgothic" charset="0"/>
                <a:cs typeface="msgothic" charset="0"/>
              </a:rPr>
              <a:t> Reduces Oxidative Stress Independent of LDL-C</a:t>
            </a:r>
          </a:p>
        </p:txBody>
      </p:sp>
      <p:pic>
        <p:nvPicPr>
          <p:cNvPr id="3075" name="Picture 3"/>
          <p:cNvPicPr>
            <a:picLocks noChangeAspect="1" noChangeArrowheads="1"/>
          </p:cNvPicPr>
          <p:nvPr/>
        </p:nvPicPr>
        <p:blipFill>
          <a:blip r:embed="rId3" cstate="print"/>
          <a:srcRect/>
          <a:stretch>
            <a:fillRect/>
          </a:stretch>
        </p:blipFill>
        <p:spPr bwMode="auto">
          <a:xfrm>
            <a:off x="2601421" y="1160806"/>
            <a:ext cx="5312760" cy="4893634"/>
          </a:xfrm>
          <a:prstGeom prst="rect">
            <a:avLst/>
          </a:prstGeom>
          <a:noFill/>
          <a:ln w="9525">
            <a:noFill/>
            <a:round/>
            <a:headEnd/>
            <a:tailEnd/>
          </a:ln>
          <a:effectLst/>
        </p:spPr>
      </p:pic>
      <p:sp>
        <p:nvSpPr>
          <p:cNvPr id="3076" name="Text Box 4"/>
          <p:cNvSpPr txBox="1">
            <a:spLocks noChangeArrowheads="1"/>
          </p:cNvSpPr>
          <p:nvPr/>
        </p:nvSpPr>
        <p:spPr bwMode="auto">
          <a:xfrm>
            <a:off x="2438400" y="6383150"/>
            <a:ext cx="6705600" cy="474853"/>
          </a:xfrm>
          <a:prstGeom prst="rect">
            <a:avLst/>
          </a:prstGeom>
          <a:noFill/>
          <a:ln w="9525">
            <a:noFill/>
            <a:round/>
            <a:headEnd/>
            <a:tailEnd/>
          </a:ln>
          <a:effectLst/>
        </p:spPr>
        <p:txBody>
          <a:bodyPr lIns="0" tIns="0" rIns="0" bIns="0"/>
          <a:lstStyle/>
          <a:p>
            <a:pPr algn="ctr">
              <a:tabLst>
                <a:tab pos="656650" algn="l"/>
                <a:tab pos="1313299" algn="l"/>
                <a:tab pos="1969949" algn="l"/>
                <a:tab pos="2626599" algn="l"/>
                <a:tab pos="3283248" algn="l"/>
              </a:tabLst>
            </a:pPr>
            <a:r>
              <a:rPr lang="en-GB" dirty="0" err="1">
                <a:solidFill>
                  <a:schemeClr val="accent3"/>
                </a:solidFill>
                <a:ea typeface="msgothic" charset="0"/>
                <a:cs typeface="msgothic" charset="0"/>
              </a:rPr>
              <a:t>Pignatelli</a:t>
            </a:r>
            <a:r>
              <a:rPr lang="en-GB" dirty="0">
                <a:solidFill>
                  <a:schemeClr val="accent3"/>
                </a:solidFill>
                <a:ea typeface="msgothic" charset="0"/>
                <a:cs typeface="msgothic" charset="0"/>
              </a:rPr>
              <a:t> P et al. Circulation 7/2012;126:92-103</a:t>
            </a:r>
          </a:p>
        </p:txBody>
      </p:sp>
      <p:sp>
        <p:nvSpPr>
          <p:cNvPr id="7" name="TextBox 6"/>
          <p:cNvSpPr txBox="1"/>
          <p:nvPr/>
        </p:nvSpPr>
        <p:spPr>
          <a:xfrm>
            <a:off x="3695700" y="6041302"/>
            <a:ext cx="4800600" cy="369332"/>
          </a:xfrm>
          <a:prstGeom prst="rect">
            <a:avLst/>
          </a:prstGeom>
          <a:noFill/>
        </p:spPr>
        <p:txBody>
          <a:bodyPr wrap="square" rtlCol="0">
            <a:spAutoFit/>
          </a:bodyPr>
          <a:lstStyle/>
          <a:p>
            <a:pPr algn="ctr"/>
            <a:r>
              <a:rPr lang="en-US" dirty="0"/>
              <a:t>*p&lt;0.005</a:t>
            </a:r>
          </a:p>
        </p:txBody>
      </p:sp>
      <p:sp>
        <p:nvSpPr>
          <p:cNvPr id="8" name="TextBox 7"/>
          <p:cNvSpPr txBox="1"/>
          <p:nvPr/>
        </p:nvSpPr>
        <p:spPr>
          <a:xfrm>
            <a:off x="5791200" y="1300182"/>
            <a:ext cx="2133600" cy="369332"/>
          </a:xfrm>
          <a:prstGeom prst="rect">
            <a:avLst/>
          </a:prstGeom>
          <a:noFill/>
        </p:spPr>
        <p:txBody>
          <a:bodyPr wrap="square" rtlCol="0">
            <a:spAutoFit/>
          </a:bodyPr>
          <a:lstStyle/>
          <a:p>
            <a:pPr algn="ctr"/>
            <a:r>
              <a:rPr lang="en-US" dirty="0"/>
              <a:t>Serum Nox2</a:t>
            </a:r>
          </a:p>
        </p:txBody>
      </p:sp>
      <p:sp>
        <p:nvSpPr>
          <p:cNvPr id="9" name="TextBox 8"/>
          <p:cNvSpPr txBox="1"/>
          <p:nvPr/>
        </p:nvSpPr>
        <p:spPr>
          <a:xfrm>
            <a:off x="3062508" y="1287044"/>
            <a:ext cx="2209800" cy="369332"/>
          </a:xfrm>
          <a:prstGeom prst="rect">
            <a:avLst/>
          </a:prstGeom>
          <a:noFill/>
        </p:spPr>
        <p:txBody>
          <a:bodyPr wrap="square" rtlCol="0">
            <a:spAutoFit/>
          </a:bodyPr>
          <a:lstStyle/>
          <a:p>
            <a:pPr algn="ctr"/>
            <a:r>
              <a:rPr lang="en-US" dirty="0"/>
              <a:t>Urine </a:t>
            </a:r>
            <a:r>
              <a:rPr lang="en-US" dirty="0" err="1"/>
              <a:t>isoprostane</a:t>
            </a:r>
            <a:endParaRPr lang="en-US" dirty="0"/>
          </a:p>
        </p:txBody>
      </p:sp>
      <p:sp>
        <p:nvSpPr>
          <p:cNvPr id="10" name="TextBox 9"/>
          <p:cNvSpPr txBox="1"/>
          <p:nvPr/>
        </p:nvSpPr>
        <p:spPr>
          <a:xfrm>
            <a:off x="4419600" y="3635852"/>
            <a:ext cx="2133600" cy="369332"/>
          </a:xfrm>
          <a:prstGeom prst="rect">
            <a:avLst/>
          </a:prstGeom>
          <a:noFill/>
        </p:spPr>
        <p:txBody>
          <a:bodyPr wrap="square" rtlCol="0">
            <a:spAutoFit/>
          </a:bodyPr>
          <a:lstStyle/>
          <a:p>
            <a:pPr algn="ctr"/>
            <a:r>
              <a:rPr lang="en-US" dirty="0"/>
              <a:t>LDL-C</a:t>
            </a:r>
          </a:p>
        </p:txBody>
      </p:sp>
      <p:sp>
        <p:nvSpPr>
          <p:cNvPr id="11" name="TextBox 10"/>
          <p:cNvSpPr txBox="1"/>
          <p:nvPr/>
        </p:nvSpPr>
        <p:spPr>
          <a:xfrm>
            <a:off x="8153403" y="2057403"/>
            <a:ext cx="1080115" cy="646331"/>
          </a:xfrm>
          <a:prstGeom prst="rect">
            <a:avLst/>
          </a:prstGeom>
          <a:solidFill>
            <a:srgbClr val="92D050"/>
          </a:solidFill>
        </p:spPr>
        <p:txBody>
          <a:bodyPr wrap="square" rtlCol="0">
            <a:spAutoFit/>
          </a:bodyPr>
          <a:lstStyle/>
          <a:p>
            <a:r>
              <a:rPr lang="en-US" dirty="0">
                <a:solidFill>
                  <a:srgbClr val="FF0000"/>
                </a:solidFill>
              </a:rPr>
              <a:t>Diet</a:t>
            </a:r>
          </a:p>
          <a:p>
            <a:r>
              <a:rPr lang="en-US" dirty="0" err="1">
                <a:solidFill>
                  <a:schemeClr val="tx1">
                    <a:lumMod val="60000"/>
                    <a:lumOff val="40000"/>
                  </a:schemeClr>
                </a:solidFill>
              </a:rPr>
              <a:t>Atrova</a:t>
            </a:r>
            <a:endParaRPr lang="en-US" dirty="0">
              <a:solidFill>
                <a:schemeClr val="tx1">
                  <a:lumMod val="60000"/>
                  <a:lumOff val="40000"/>
                </a:schemeClr>
              </a:solidFill>
            </a:endParaRPr>
          </a:p>
        </p:txBody>
      </p:sp>
      <p:sp>
        <p:nvSpPr>
          <p:cNvPr id="2" name="TextBox 1"/>
          <p:cNvSpPr txBox="1"/>
          <p:nvPr/>
        </p:nvSpPr>
        <p:spPr>
          <a:xfrm>
            <a:off x="6858003" y="4045806"/>
            <a:ext cx="3101903" cy="830997"/>
          </a:xfrm>
          <a:prstGeom prst="rect">
            <a:avLst/>
          </a:prstGeom>
          <a:noFill/>
        </p:spPr>
        <p:txBody>
          <a:bodyPr wrap="square" rtlCol="0">
            <a:spAutoFit/>
          </a:bodyPr>
          <a:lstStyle/>
          <a:p>
            <a:r>
              <a:rPr lang="en-US" sz="2400" dirty="0">
                <a:highlight>
                  <a:srgbClr val="00FF00"/>
                </a:highlight>
              </a:rPr>
              <a:t>Diet reduced LDL</a:t>
            </a:r>
          </a:p>
          <a:p>
            <a:r>
              <a:rPr lang="en-US" sz="2400" dirty="0">
                <a:highlight>
                  <a:srgbClr val="00FF00"/>
                </a:highlight>
              </a:rPr>
              <a:t>better than </a:t>
            </a:r>
            <a:r>
              <a:rPr lang="en-US" sz="2400" dirty="0" err="1">
                <a:highlight>
                  <a:srgbClr val="00FF00"/>
                </a:highlight>
              </a:rPr>
              <a:t>atorva</a:t>
            </a:r>
            <a:r>
              <a:rPr lang="en-US" sz="2400" dirty="0">
                <a:highlight>
                  <a:srgbClr val="00FF00"/>
                </a:highlight>
              </a:rPr>
              <a:t>!!!</a:t>
            </a:r>
          </a:p>
        </p:txBody>
      </p:sp>
    </p:spTree>
    <p:extLst>
      <p:ext uri="{BB962C8B-B14F-4D97-AF65-F5344CB8AC3E}">
        <p14:creationId xmlns:p14="http://schemas.microsoft.com/office/powerpoint/2010/main" val="286927526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1066800" y="140735"/>
            <a:ext cx="10210800" cy="767985"/>
          </a:xfrm>
          <a:prstGeom prst="rect">
            <a:avLst/>
          </a:prstGeom>
          <a:noFill/>
          <a:ln w="9525">
            <a:noFill/>
            <a:round/>
            <a:headEnd/>
            <a:tailEnd/>
          </a:ln>
          <a:effectLst/>
        </p:spPr>
        <p:txBody>
          <a:bodyPr lIns="0" tIns="0" rIns="0" bIns="0"/>
          <a:lstStyle/>
          <a:p>
            <a:pPr algn="ct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GB" sz="4000" dirty="0" err="1">
                <a:ea typeface="msgothic" charset="0"/>
                <a:cs typeface="msgothic" charset="0"/>
              </a:rPr>
              <a:t>Atorvastatin</a:t>
            </a:r>
            <a:r>
              <a:rPr lang="en-GB" sz="4000" dirty="0">
                <a:ea typeface="msgothic" charset="0"/>
                <a:cs typeface="msgothic" charset="0"/>
              </a:rPr>
              <a:t> Reduces Platelet Activation</a:t>
            </a:r>
          </a:p>
        </p:txBody>
      </p:sp>
      <p:pic>
        <p:nvPicPr>
          <p:cNvPr id="3075" name="Picture 3"/>
          <p:cNvPicPr>
            <a:picLocks noChangeAspect="1" noChangeArrowheads="1"/>
          </p:cNvPicPr>
          <p:nvPr/>
        </p:nvPicPr>
        <p:blipFill>
          <a:blip r:embed="rId3" cstate="print"/>
          <a:srcRect/>
          <a:stretch>
            <a:fillRect/>
          </a:stretch>
        </p:blipFill>
        <p:spPr bwMode="auto">
          <a:xfrm>
            <a:off x="2514600" y="979303"/>
            <a:ext cx="6629400" cy="4893634"/>
          </a:xfrm>
          <a:prstGeom prst="rect">
            <a:avLst/>
          </a:prstGeom>
          <a:noFill/>
          <a:ln w="9525">
            <a:noFill/>
            <a:round/>
            <a:headEnd/>
            <a:tailEnd/>
          </a:ln>
          <a:effectLst/>
        </p:spPr>
      </p:pic>
      <p:sp>
        <p:nvSpPr>
          <p:cNvPr id="3076" name="Text Box 4"/>
          <p:cNvSpPr txBox="1">
            <a:spLocks noChangeArrowheads="1"/>
          </p:cNvSpPr>
          <p:nvPr/>
        </p:nvSpPr>
        <p:spPr bwMode="auto">
          <a:xfrm>
            <a:off x="2438400" y="6428572"/>
            <a:ext cx="6400800" cy="734231"/>
          </a:xfrm>
          <a:prstGeom prst="rect">
            <a:avLst/>
          </a:prstGeom>
          <a:noFill/>
          <a:ln w="9525">
            <a:noFill/>
            <a:round/>
            <a:headEnd/>
            <a:tailEnd/>
          </a:ln>
          <a:effectLst/>
        </p:spPr>
        <p:txBody>
          <a:bodyPr lIns="0" tIns="0" rIns="0" bIns="0"/>
          <a:lstStyle/>
          <a:p>
            <a:pPr algn="ctr">
              <a:tabLst>
                <a:tab pos="656650" algn="l"/>
                <a:tab pos="1313299" algn="l"/>
                <a:tab pos="1969949" algn="l"/>
                <a:tab pos="2626599" algn="l"/>
                <a:tab pos="3283248" algn="l"/>
              </a:tabLst>
            </a:pPr>
            <a:r>
              <a:rPr lang="en-GB" dirty="0" err="1">
                <a:solidFill>
                  <a:schemeClr val="accent3"/>
                </a:solidFill>
                <a:ea typeface="msgothic" charset="0"/>
                <a:cs typeface="msgothic" charset="0"/>
              </a:rPr>
              <a:t>Pignatelli</a:t>
            </a:r>
            <a:r>
              <a:rPr lang="en-GB" dirty="0">
                <a:solidFill>
                  <a:schemeClr val="accent3"/>
                </a:solidFill>
                <a:ea typeface="msgothic" charset="0"/>
                <a:cs typeface="msgothic" charset="0"/>
              </a:rPr>
              <a:t> P et al. Circulation 2012;126:92-103</a:t>
            </a:r>
          </a:p>
        </p:txBody>
      </p:sp>
      <p:sp>
        <p:nvSpPr>
          <p:cNvPr id="7" name="TextBox 6"/>
          <p:cNvSpPr txBox="1"/>
          <p:nvPr/>
        </p:nvSpPr>
        <p:spPr>
          <a:xfrm>
            <a:off x="2971800" y="1143000"/>
            <a:ext cx="2362200" cy="369332"/>
          </a:xfrm>
          <a:prstGeom prst="rect">
            <a:avLst/>
          </a:prstGeom>
          <a:noFill/>
        </p:spPr>
        <p:txBody>
          <a:bodyPr wrap="square" rtlCol="0">
            <a:spAutoFit/>
          </a:bodyPr>
          <a:lstStyle/>
          <a:p>
            <a:pPr algn="ctr"/>
            <a:r>
              <a:rPr lang="en-US" dirty="0"/>
              <a:t>Platelet </a:t>
            </a:r>
            <a:r>
              <a:rPr lang="en-US" dirty="0" err="1"/>
              <a:t>isoprostane</a:t>
            </a:r>
            <a:endParaRPr lang="en-US" dirty="0"/>
          </a:p>
        </p:txBody>
      </p:sp>
      <p:sp>
        <p:nvSpPr>
          <p:cNvPr id="8" name="TextBox 7"/>
          <p:cNvSpPr txBox="1"/>
          <p:nvPr/>
        </p:nvSpPr>
        <p:spPr>
          <a:xfrm>
            <a:off x="6477000" y="1109246"/>
            <a:ext cx="2667000" cy="338554"/>
          </a:xfrm>
          <a:prstGeom prst="rect">
            <a:avLst/>
          </a:prstGeom>
          <a:noFill/>
        </p:spPr>
        <p:txBody>
          <a:bodyPr wrap="square" rtlCol="0">
            <a:spAutoFit/>
          </a:bodyPr>
          <a:lstStyle/>
          <a:p>
            <a:r>
              <a:rPr lang="en-US" sz="1600" dirty="0"/>
              <a:t>Platelet </a:t>
            </a:r>
            <a:r>
              <a:rPr lang="en-US" sz="1600" dirty="0" err="1"/>
              <a:t>thromboxane</a:t>
            </a:r>
            <a:r>
              <a:rPr lang="en-US" sz="1600" dirty="0"/>
              <a:t> B2</a:t>
            </a:r>
          </a:p>
        </p:txBody>
      </p:sp>
      <p:sp>
        <p:nvSpPr>
          <p:cNvPr id="9" name="TextBox 8"/>
          <p:cNvSpPr txBox="1"/>
          <p:nvPr/>
        </p:nvSpPr>
        <p:spPr>
          <a:xfrm>
            <a:off x="2971800" y="3505200"/>
            <a:ext cx="2743200" cy="369332"/>
          </a:xfrm>
          <a:prstGeom prst="rect">
            <a:avLst/>
          </a:prstGeom>
          <a:noFill/>
        </p:spPr>
        <p:txBody>
          <a:bodyPr wrap="square" rtlCol="0">
            <a:spAutoFit/>
          </a:bodyPr>
          <a:lstStyle/>
          <a:p>
            <a:pPr algn="ctr"/>
            <a:r>
              <a:rPr lang="en-US" dirty="0"/>
              <a:t>Platelet soluble Nox2</a:t>
            </a:r>
          </a:p>
        </p:txBody>
      </p:sp>
      <p:sp>
        <p:nvSpPr>
          <p:cNvPr id="10" name="TextBox 9"/>
          <p:cNvSpPr txBox="1"/>
          <p:nvPr/>
        </p:nvSpPr>
        <p:spPr>
          <a:xfrm>
            <a:off x="6477000" y="3505200"/>
            <a:ext cx="2667000" cy="369332"/>
          </a:xfrm>
          <a:prstGeom prst="rect">
            <a:avLst/>
          </a:prstGeom>
          <a:noFill/>
        </p:spPr>
        <p:txBody>
          <a:bodyPr wrap="square" rtlCol="0">
            <a:spAutoFit/>
          </a:bodyPr>
          <a:lstStyle/>
          <a:p>
            <a:pPr algn="ctr"/>
            <a:r>
              <a:rPr lang="en-US" dirty="0"/>
              <a:t>Platelet recruitment</a:t>
            </a:r>
          </a:p>
        </p:txBody>
      </p:sp>
      <p:sp>
        <p:nvSpPr>
          <p:cNvPr id="11" name="TextBox 10"/>
          <p:cNvSpPr txBox="1"/>
          <p:nvPr/>
        </p:nvSpPr>
        <p:spPr>
          <a:xfrm>
            <a:off x="2514600" y="5867400"/>
            <a:ext cx="6629400" cy="369332"/>
          </a:xfrm>
          <a:prstGeom prst="rect">
            <a:avLst/>
          </a:prstGeom>
          <a:noFill/>
        </p:spPr>
        <p:txBody>
          <a:bodyPr wrap="square" rtlCol="0">
            <a:spAutoFit/>
          </a:bodyPr>
          <a:lstStyle/>
          <a:p>
            <a:pPr algn="ctr"/>
            <a:r>
              <a:rPr lang="en-US" dirty="0"/>
              <a:t>*P&lt;0.005</a:t>
            </a:r>
          </a:p>
        </p:txBody>
      </p:sp>
      <p:sp>
        <p:nvSpPr>
          <p:cNvPr id="12" name="TextBox 11"/>
          <p:cNvSpPr txBox="1"/>
          <p:nvPr/>
        </p:nvSpPr>
        <p:spPr>
          <a:xfrm>
            <a:off x="9372600" y="2133603"/>
            <a:ext cx="1066800" cy="646331"/>
          </a:xfrm>
          <a:prstGeom prst="rect">
            <a:avLst/>
          </a:prstGeom>
          <a:solidFill>
            <a:srgbClr val="92D050"/>
          </a:solidFill>
        </p:spPr>
        <p:txBody>
          <a:bodyPr wrap="square" rtlCol="0">
            <a:spAutoFit/>
          </a:bodyPr>
          <a:lstStyle/>
          <a:p>
            <a:r>
              <a:rPr lang="en-US" dirty="0">
                <a:solidFill>
                  <a:srgbClr val="FF0000"/>
                </a:solidFill>
              </a:rPr>
              <a:t>Diet</a:t>
            </a:r>
          </a:p>
          <a:p>
            <a:r>
              <a:rPr lang="en-US" dirty="0" err="1">
                <a:solidFill>
                  <a:schemeClr val="tx1">
                    <a:lumMod val="60000"/>
                    <a:lumOff val="40000"/>
                  </a:schemeClr>
                </a:solidFill>
              </a:rPr>
              <a:t>Atrova</a:t>
            </a:r>
            <a:endParaRPr lang="en-US" dirty="0">
              <a:solidFill>
                <a:schemeClr val="tx1">
                  <a:lumMod val="60000"/>
                  <a:lumOff val="40000"/>
                </a:schemeClr>
              </a:solidFill>
            </a:endParaRPr>
          </a:p>
        </p:txBody>
      </p:sp>
      <p:sp>
        <p:nvSpPr>
          <p:cNvPr id="2" name="TextBox 1">
            <a:extLst>
              <a:ext uri="{FF2B5EF4-FFF2-40B4-BE49-F238E27FC236}">
                <a16:creationId xmlns:a16="http://schemas.microsoft.com/office/drawing/2014/main" id="{2902FFFE-9446-4464-9EAB-00B90F20C79E}"/>
              </a:ext>
            </a:extLst>
          </p:cNvPr>
          <p:cNvSpPr txBox="1"/>
          <p:nvPr/>
        </p:nvSpPr>
        <p:spPr>
          <a:xfrm>
            <a:off x="9274206" y="3455078"/>
            <a:ext cx="1317594" cy="2031325"/>
          </a:xfrm>
          <a:prstGeom prst="rect">
            <a:avLst/>
          </a:prstGeom>
          <a:noFill/>
        </p:spPr>
        <p:txBody>
          <a:bodyPr wrap="square" rtlCol="0">
            <a:spAutoFit/>
          </a:bodyPr>
          <a:lstStyle/>
          <a:p>
            <a:r>
              <a:rPr lang="en-US" dirty="0" err="1">
                <a:highlight>
                  <a:srgbClr val="00FF00"/>
                </a:highlight>
              </a:rPr>
              <a:t>Atorva</a:t>
            </a:r>
            <a:r>
              <a:rPr lang="en-US" dirty="0">
                <a:highlight>
                  <a:srgbClr val="00FF00"/>
                </a:highlight>
              </a:rPr>
              <a:t> reduced</a:t>
            </a:r>
          </a:p>
          <a:p>
            <a:r>
              <a:rPr lang="en-US" dirty="0">
                <a:highlight>
                  <a:srgbClr val="00FF00"/>
                </a:highlight>
              </a:rPr>
              <a:t>oxidation &amp; platelet activation better than diet.</a:t>
            </a:r>
          </a:p>
        </p:txBody>
      </p:sp>
    </p:spTree>
    <p:extLst>
      <p:ext uri="{BB962C8B-B14F-4D97-AF65-F5344CB8AC3E}">
        <p14:creationId xmlns:p14="http://schemas.microsoft.com/office/powerpoint/2010/main" val="308564138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7906" name="Rectangle 2"/>
          <p:cNvSpPr>
            <a:spLocks noGrp="1" noRot="1" noChangeArrowheads="1"/>
          </p:cNvSpPr>
          <p:nvPr>
            <p:ph type="title"/>
          </p:nvPr>
        </p:nvSpPr>
        <p:spPr>
          <a:xfrm>
            <a:off x="1602154" y="0"/>
            <a:ext cx="9440984" cy="656492"/>
          </a:xfrm>
        </p:spPr>
        <p:txBody>
          <a:bodyPr>
            <a:noAutofit/>
          </a:bodyPr>
          <a:lstStyle/>
          <a:p>
            <a:pPr algn="ctr" eaLnBrk="1" hangingPunct="1">
              <a:defRPr/>
            </a:pPr>
            <a:r>
              <a:rPr lang="en-US" sz="3600" dirty="0"/>
              <a:t>Statins Reduce Oxidative Stress</a:t>
            </a:r>
          </a:p>
        </p:txBody>
      </p:sp>
      <p:sp>
        <p:nvSpPr>
          <p:cNvPr id="1787907" name="Rectangle 3"/>
          <p:cNvSpPr>
            <a:spLocks noGrp="1" noRot="1" noChangeArrowheads="1"/>
          </p:cNvSpPr>
          <p:nvPr>
            <p:ph idx="1"/>
          </p:nvPr>
        </p:nvSpPr>
        <p:spPr>
          <a:xfrm>
            <a:off x="1602154" y="1258277"/>
            <a:ext cx="9440984" cy="4126523"/>
          </a:xfrm>
        </p:spPr>
        <p:txBody>
          <a:bodyPr>
            <a:normAutofit/>
          </a:bodyPr>
          <a:lstStyle/>
          <a:p>
            <a:pPr marL="0" indent="0" algn="ctr">
              <a:buNone/>
              <a:defRPr/>
            </a:pPr>
            <a:r>
              <a:rPr lang="en-US" dirty="0"/>
              <a:t>In atherosclerotic disease there is elevated expression and activity of nicotinamide adenine dinucleotide phosphate (NADPH)-oxidase resulting in oxidative stress from increased ROS.</a:t>
            </a:r>
          </a:p>
          <a:p>
            <a:pPr marL="0" indent="0" algn="ctr">
              <a:buNone/>
              <a:defRPr/>
            </a:pPr>
            <a:endParaRPr lang="en-US" dirty="0"/>
          </a:p>
          <a:p>
            <a:pPr marL="0" indent="0" algn="ctr">
              <a:buNone/>
              <a:defRPr/>
            </a:pPr>
            <a:r>
              <a:rPr lang="en-US" dirty="0"/>
              <a:t>Rac1 is a guanosine triphosphatase and an                         intracellular transducer; it is vital in assembling the subunits and in activating NADPH-oxidase.</a:t>
            </a:r>
          </a:p>
          <a:p>
            <a:pPr marL="0" indent="0" algn="ctr">
              <a:buNone/>
              <a:defRPr/>
            </a:pPr>
            <a:endParaRPr lang="en-US" dirty="0"/>
          </a:p>
          <a:p>
            <a:pPr marL="0" indent="0" algn="ctr">
              <a:buNone/>
              <a:defRPr/>
            </a:pPr>
            <a:endParaRPr lang="en-US" dirty="0"/>
          </a:p>
        </p:txBody>
      </p:sp>
      <p:sp>
        <p:nvSpPr>
          <p:cNvPr id="57349" name="Text Box 4"/>
          <p:cNvSpPr txBox="1">
            <a:spLocks noChangeArrowheads="1"/>
          </p:cNvSpPr>
          <p:nvPr/>
        </p:nvSpPr>
        <p:spPr bwMode="auto">
          <a:xfrm>
            <a:off x="2445781" y="5517660"/>
            <a:ext cx="7765021" cy="3139321"/>
          </a:xfrm>
          <a:prstGeom prst="rect">
            <a:avLst/>
          </a:prstGeom>
          <a:noFill/>
          <a:ln w="9525">
            <a:noFill/>
            <a:miter lim="800000"/>
            <a:headEnd/>
            <a:tailEnd/>
          </a:ln>
        </p:spPr>
        <p:txBody>
          <a:bodyPr wrap="square">
            <a:spAutoFit/>
          </a:bodyPr>
          <a:lstStyle/>
          <a:p>
            <a:pPr algn="ctr" eaLnBrk="0" hangingPunct="0"/>
            <a:r>
              <a:rPr lang="en-US" dirty="0" err="1">
                <a:solidFill>
                  <a:schemeClr val="accent3"/>
                </a:solidFill>
              </a:rPr>
              <a:t>Margaritis</a:t>
            </a:r>
            <a:r>
              <a:rPr lang="en-US" dirty="0">
                <a:solidFill>
                  <a:schemeClr val="accent3"/>
                </a:solidFill>
              </a:rPr>
              <a:t>, M., et al. (2018). "Statins and Oxidative Stress in the Cardiovascular System." </a:t>
            </a:r>
            <a:r>
              <a:rPr lang="en-US" u="sng" dirty="0">
                <a:solidFill>
                  <a:schemeClr val="accent3"/>
                </a:solidFill>
              </a:rPr>
              <a:t>Current Pharmaceutical Design</a:t>
            </a:r>
            <a:r>
              <a:rPr lang="en-US" dirty="0">
                <a:solidFill>
                  <a:schemeClr val="accent3"/>
                </a:solidFill>
              </a:rPr>
              <a:t> </a:t>
            </a:r>
            <a:r>
              <a:rPr lang="en-US" b="1" dirty="0">
                <a:solidFill>
                  <a:schemeClr val="accent3"/>
                </a:solidFill>
              </a:rPr>
              <a:t>23</a:t>
            </a:r>
            <a:r>
              <a:rPr lang="en-US" dirty="0">
                <a:solidFill>
                  <a:schemeClr val="accent3"/>
                </a:solidFill>
              </a:rPr>
              <a:t>(46): 7040-7047.</a:t>
            </a:r>
          </a:p>
          <a:p>
            <a:pPr algn="ctr" eaLnBrk="0" hangingPunct="0"/>
            <a:r>
              <a:rPr lang="en-US" dirty="0">
                <a:solidFill>
                  <a:schemeClr val="accent3"/>
                </a:solidFill>
              </a:rPr>
              <a:t>	</a:t>
            </a:r>
          </a:p>
          <a:p>
            <a:pPr algn="ctr" eaLnBrk="0" hangingPunct="0"/>
            <a:r>
              <a:rPr lang="en-US" dirty="0">
                <a:solidFill>
                  <a:schemeClr val="accent3"/>
                </a:solidFill>
              </a:rPr>
              <a:t>	</a:t>
            </a:r>
          </a:p>
          <a:p>
            <a:pPr algn="ctr" eaLnBrk="0" hangingPunct="0"/>
            <a:r>
              <a:rPr lang="en-US" dirty="0">
                <a:solidFill>
                  <a:schemeClr val="accent3"/>
                </a:solidFill>
              </a:rPr>
              <a:t>.</a:t>
            </a:r>
          </a:p>
          <a:p>
            <a:pPr algn="ctr" eaLnBrk="0" hangingPunct="0"/>
            <a:r>
              <a:rPr lang="en-US" dirty="0">
                <a:solidFill>
                  <a:schemeClr val="accent3"/>
                </a:solidFill>
              </a:rPr>
              <a:t>	</a:t>
            </a:r>
          </a:p>
          <a:p>
            <a:pPr algn="ctr" eaLnBrk="0" hangingPunct="0"/>
            <a:r>
              <a:rPr lang="en-US" dirty="0">
                <a:solidFill>
                  <a:schemeClr val="accent3"/>
                </a:solidFill>
              </a:rPr>
              <a:t>	</a:t>
            </a:r>
          </a:p>
          <a:p>
            <a:pPr algn="ctr" eaLnBrk="0" hangingPunct="0"/>
            <a:endParaRPr lang="en-US" dirty="0">
              <a:solidFill>
                <a:schemeClr val="accent3"/>
              </a:solidFill>
            </a:endParaRPr>
          </a:p>
          <a:p>
            <a:pPr algn="ctr" eaLnBrk="0" hangingPunct="0"/>
            <a:r>
              <a:rPr lang="en-US" dirty="0">
                <a:solidFill>
                  <a:schemeClr val="accent3"/>
                </a:solidFill>
              </a:rPr>
              <a:t>	</a:t>
            </a:r>
          </a:p>
          <a:p>
            <a:pPr algn="ctr" eaLnBrk="0" hangingPunct="0"/>
            <a:endParaRPr lang="en-US" b="1" dirty="0">
              <a:solidFill>
                <a:schemeClr val="accent3"/>
              </a:solidFill>
            </a:endParaRPr>
          </a:p>
        </p:txBody>
      </p:sp>
    </p:spTree>
    <p:extLst>
      <p:ext uri="{BB962C8B-B14F-4D97-AF65-F5344CB8AC3E}">
        <p14:creationId xmlns:p14="http://schemas.microsoft.com/office/powerpoint/2010/main" val="2533542527"/>
      </p:ext>
    </p:extLst>
  </p:cSld>
  <p:clrMapOvr>
    <a:masterClrMapping/>
  </p:clrMapOvr>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7906" name="Rectangle 2"/>
          <p:cNvSpPr>
            <a:spLocks noGrp="1" noRot="1" noChangeArrowheads="1"/>
          </p:cNvSpPr>
          <p:nvPr>
            <p:ph type="title"/>
          </p:nvPr>
        </p:nvSpPr>
        <p:spPr>
          <a:xfrm>
            <a:off x="1602154" y="0"/>
            <a:ext cx="9440984" cy="656492"/>
          </a:xfrm>
        </p:spPr>
        <p:txBody>
          <a:bodyPr>
            <a:noAutofit/>
          </a:bodyPr>
          <a:lstStyle/>
          <a:p>
            <a:pPr algn="ctr" eaLnBrk="1" hangingPunct="1">
              <a:defRPr/>
            </a:pPr>
            <a:r>
              <a:rPr lang="en-US" sz="3600" dirty="0"/>
              <a:t>Statins Reduce Oxidative Stress</a:t>
            </a:r>
          </a:p>
        </p:txBody>
      </p:sp>
      <p:sp>
        <p:nvSpPr>
          <p:cNvPr id="1787907" name="Rectangle 3"/>
          <p:cNvSpPr>
            <a:spLocks noGrp="1" noRot="1" noChangeArrowheads="1"/>
          </p:cNvSpPr>
          <p:nvPr>
            <p:ph idx="1"/>
          </p:nvPr>
        </p:nvSpPr>
        <p:spPr>
          <a:xfrm>
            <a:off x="1602154" y="1086338"/>
            <a:ext cx="9440984" cy="4298462"/>
          </a:xfrm>
        </p:spPr>
        <p:txBody>
          <a:bodyPr/>
          <a:lstStyle/>
          <a:p>
            <a:pPr marL="0" indent="0" algn="ctr">
              <a:buNone/>
              <a:defRPr/>
            </a:pPr>
            <a:r>
              <a:rPr lang="en-US" dirty="0"/>
              <a:t>The reduction in mevalonate by statins not only results in a reduction in cholesterol synthesis, but also causes a reduction in the isoprenoids </a:t>
            </a:r>
            <a:r>
              <a:rPr lang="en-US" dirty="0" err="1"/>
              <a:t>farnesylpyrophosphate</a:t>
            </a:r>
            <a:r>
              <a:rPr lang="en-US" dirty="0"/>
              <a:t> (FPP) and geranyl-geranyl-pyrophosphate (GGPP).</a:t>
            </a:r>
          </a:p>
          <a:p>
            <a:pPr marL="0" indent="0" algn="ctr">
              <a:buNone/>
              <a:defRPr/>
            </a:pPr>
            <a:endParaRPr lang="en-US" dirty="0"/>
          </a:p>
          <a:p>
            <a:pPr marL="0" indent="0" algn="ctr">
              <a:buNone/>
              <a:defRPr/>
            </a:pPr>
            <a:r>
              <a:rPr lang="en-US" dirty="0"/>
              <a:t>FPP and GGPP are crucial for activation of Rac1.</a:t>
            </a:r>
          </a:p>
          <a:p>
            <a:pPr marL="0" indent="0" algn="ctr">
              <a:buNone/>
              <a:defRPr/>
            </a:pPr>
            <a:endParaRPr lang="en-US" dirty="0"/>
          </a:p>
          <a:p>
            <a:pPr marL="0" indent="0" algn="ctr">
              <a:buNone/>
              <a:defRPr/>
            </a:pPr>
            <a:r>
              <a:rPr lang="en-US" dirty="0"/>
              <a:t>Net effect is statins lower OS by reducing NADPH-oxidase.</a:t>
            </a:r>
          </a:p>
        </p:txBody>
      </p:sp>
      <p:sp>
        <p:nvSpPr>
          <p:cNvPr id="57349" name="Text Box 4"/>
          <p:cNvSpPr txBox="1">
            <a:spLocks noChangeArrowheads="1"/>
          </p:cNvSpPr>
          <p:nvPr/>
        </p:nvSpPr>
        <p:spPr bwMode="auto">
          <a:xfrm>
            <a:off x="2445781" y="5517660"/>
            <a:ext cx="7765021" cy="3139321"/>
          </a:xfrm>
          <a:prstGeom prst="rect">
            <a:avLst/>
          </a:prstGeom>
          <a:noFill/>
          <a:ln w="9525">
            <a:noFill/>
            <a:miter lim="800000"/>
            <a:headEnd/>
            <a:tailEnd/>
          </a:ln>
        </p:spPr>
        <p:txBody>
          <a:bodyPr wrap="square">
            <a:spAutoFit/>
          </a:bodyPr>
          <a:lstStyle/>
          <a:p>
            <a:pPr algn="ctr" eaLnBrk="0" hangingPunct="0"/>
            <a:r>
              <a:rPr lang="en-US" dirty="0" err="1">
                <a:solidFill>
                  <a:schemeClr val="accent3"/>
                </a:solidFill>
              </a:rPr>
              <a:t>Margaritis</a:t>
            </a:r>
            <a:r>
              <a:rPr lang="en-US" dirty="0">
                <a:solidFill>
                  <a:schemeClr val="accent3"/>
                </a:solidFill>
              </a:rPr>
              <a:t>, M., et al. (2018). "Statins and Oxidative Stress in the Cardiovascular System." </a:t>
            </a:r>
            <a:r>
              <a:rPr lang="en-US" u="sng" dirty="0">
                <a:solidFill>
                  <a:schemeClr val="accent3"/>
                </a:solidFill>
              </a:rPr>
              <a:t>Current Pharmaceutical Design</a:t>
            </a:r>
            <a:r>
              <a:rPr lang="en-US" dirty="0">
                <a:solidFill>
                  <a:schemeClr val="accent3"/>
                </a:solidFill>
              </a:rPr>
              <a:t> </a:t>
            </a:r>
            <a:r>
              <a:rPr lang="en-US" b="1" dirty="0">
                <a:solidFill>
                  <a:schemeClr val="accent3"/>
                </a:solidFill>
              </a:rPr>
              <a:t>23</a:t>
            </a:r>
            <a:r>
              <a:rPr lang="en-US" dirty="0">
                <a:solidFill>
                  <a:schemeClr val="accent3"/>
                </a:solidFill>
              </a:rPr>
              <a:t>(46): 7040-7047.</a:t>
            </a:r>
          </a:p>
          <a:p>
            <a:pPr algn="ctr" eaLnBrk="0" hangingPunct="0"/>
            <a:r>
              <a:rPr lang="en-US" dirty="0">
                <a:solidFill>
                  <a:schemeClr val="accent3"/>
                </a:solidFill>
              </a:rPr>
              <a:t>	</a:t>
            </a:r>
          </a:p>
          <a:p>
            <a:pPr algn="ctr" eaLnBrk="0" hangingPunct="0"/>
            <a:r>
              <a:rPr lang="en-US" dirty="0">
                <a:solidFill>
                  <a:schemeClr val="accent3"/>
                </a:solidFill>
              </a:rPr>
              <a:t>	</a:t>
            </a:r>
          </a:p>
          <a:p>
            <a:pPr algn="ctr" eaLnBrk="0" hangingPunct="0"/>
            <a:r>
              <a:rPr lang="en-US" dirty="0">
                <a:solidFill>
                  <a:schemeClr val="accent3"/>
                </a:solidFill>
              </a:rPr>
              <a:t>.</a:t>
            </a:r>
          </a:p>
          <a:p>
            <a:pPr algn="ctr" eaLnBrk="0" hangingPunct="0"/>
            <a:r>
              <a:rPr lang="en-US" dirty="0">
                <a:solidFill>
                  <a:schemeClr val="accent3"/>
                </a:solidFill>
              </a:rPr>
              <a:t>	</a:t>
            </a:r>
          </a:p>
          <a:p>
            <a:pPr algn="ctr" eaLnBrk="0" hangingPunct="0"/>
            <a:r>
              <a:rPr lang="en-US" dirty="0">
                <a:solidFill>
                  <a:schemeClr val="accent3"/>
                </a:solidFill>
              </a:rPr>
              <a:t>	</a:t>
            </a:r>
          </a:p>
          <a:p>
            <a:pPr algn="ctr" eaLnBrk="0" hangingPunct="0"/>
            <a:endParaRPr lang="en-US" dirty="0">
              <a:solidFill>
                <a:schemeClr val="accent3"/>
              </a:solidFill>
            </a:endParaRPr>
          </a:p>
          <a:p>
            <a:pPr algn="ctr" eaLnBrk="0" hangingPunct="0"/>
            <a:r>
              <a:rPr lang="en-US" dirty="0">
                <a:solidFill>
                  <a:schemeClr val="accent3"/>
                </a:solidFill>
              </a:rPr>
              <a:t>	</a:t>
            </a:r>
          </a:p>
          <a:p>
            <a:pPr algn="ctr" eaLnBrk="0" hangingPunct="0"/>
            <a:endParaRPr lang="en-US" b="1" dirty="0">
              <a:solidFill>
                <a:schemeClr val="accent3"/>
              </a:solidFill>
            </a:endParaRPr>
          </a:p>
        </p:txBody>
      </p:sp>
    </p:spTree>
    <p:extLst>
      <p:ext uri="{BB962C8B-B14F-4D97-AF65-F5344CB8AC3E}">
        <p14:creationId xmlns:p14="http://schemas.microsoft.com/office/powerpoint/2010/main" val="1361748470"/>
      </p:ext>
    </p:extLst>
  </p:cSld>
  <p:clrMapOvr>
    <a:masterClrMapping/>
  </p:clrMapOvr>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7906" name="Rectangle 2"/>
          <p:cNvSpPr>
            <a:spLocks noGrp="1" noRot="1" noChangeArrowheads="1"/>
          </p:cNvSpPr>
          <p:nvPr>
            <p:ph type="title"/>
          </p:nvPr>
        </p:nvSpPr>
        <p:spPr>
          <a:xfrm>
            <a:off x="1602154" y="0"/>
            <a:ext cx="9440984" cy="656492"/>
          </a:xfrm>
        </p:spPr>
        <p:txBody>
          <a:bodyPr>
            <a:noAutofit/>
          </a:bodyPr>
          <a:lstStyle/>
          <a:p>
            <a:pPr algn="ctr" eaLnBrk="1" hangingPunct="1">
              <a:defRPr/>
            </a:pPr>
            <a:r>
              <a:rPr lang="en-US" sz="3600" dirty="0"/>
              <a:t>Statins Reduce Oxidative Stress</a:t>
            </a:r>
          </a:p>
        </p:txBody>
      </p:sp>
      <p:sp>
        <p:nvSpPr>
          <p:cNvPr id="1787907" name="Rectangle 3"/>
          <p:cNvSpPr>
            <a:spLocks noGrp="1" noRot="1" noChangeArrowheads="1"/>
          </p:cNvSpPr>
          <p:nvPr>
            <p:ph idx="1"/>
          </p:nvPr>
        </p:nvSpPr>
        <p:spPr>
          <a:xfrm>
            <a:off x="1602154" y="859692"/>
            <a:ext cx="9440984" cy="4525108"/>
          </a:xfrm>
        </p:spPr>
        <p:txBody>
          <a:bodyPr/>
          <a:lstStyle/>
          <a:p>
            <a:pPr marL="0" indent="0" algn="ctr">
              <a:buNone/>
              <a:defRPr/>
            </a:pPr>
            <a:r>
              <a:rPr lang="en-US" dirty="0"/>
              <a:t>In addition, GGPP decreases translation of endothelial nitric oxide synthetase (</a:t>
            </a:r>
            <a:r>
              <a:rPr lang="en-US" dirty="0" err="1"/>
              <a:t>eNOS</a:t>
            </a:r>
            <a:r>
              <a:rPr lang="en-US" dirty="0"/>
              <a:t>).</a:t>
            </a:r>
          </a:p>
          <a:p>
            <a:pPr marL="0" indent="0" algn="ctr">
              <a:buNone/>
              <a:defRPr/>
            </a:pPr>
            <a:endParaRPr lang="en-US" dirty="0"/>
          </a:p>
          <a:p>
            <a:pPr marL="0" indent="0" algn="ctr">
              <a:buNone/>
              <a:defRPr/>
            </a:pPr>
            <a:r>
              <a:rPr lang="en-US" dirty="0"/>
              <a:t>Statins decrease GGPP which results in greater expression of </a:t>
            </a:r>
            <a:r>
              <a:rPr lang="en-US" dirty="0" err="1"/>
              <a:t>eNOS</a:t>
            </a:r>
            <a:r>
              <a:rPr lang="en-US" dirty="0"/>
              <a:t>.</a:t>
            </a:r>
          </a:p>
          <a:p>
            <a:pPr marL="0" indent="0" algn="ctr">
              <a:buNone/>
              <a:defRPr/>
            </a:pPr>
            <a:endParaRPr lang="en-US" dirty="0"/>
          </a:p>
          <a:p>
            <a:pPr marL="0" indent="0" algn="ctr">
              <a:buNone/>
              <a:defRPr/>
            </a:pPr>
            <a:r>
              <a:rPr lang="en-US" dirty="0"/>
              <a:t>In addition, post translation of </a:t>
            </a:r>
            <a:r>
              <a:rPr lang="en-US" dirty="0" err="1"/>
              <a:t>eNOS</a:t>
            </a:r>
            <a:r>
              <a:rPr lang="en-US" dirty="0"/>
              <a:t>, statins enhance activation of </a:t>
            </a:r>
            <a:r>
              <a:rPr lang="en-US" dirty="0" err="1"/>
              <a:t>eNOS</a:t>
            </a:r>
            <a:r>
              <a:rPr lang="en-US" dirty="0"/>
              <a:t> via phosphorylation sites.</a:t>
            </a:r>
          </a:p>
          <a:p>
            <a:pPr marL="0" indent="0" algn="ctr">
              <a:buNone/>
              <a:defRPr/>
            </a:pPr>
            <a:r>
              <a:rPr lang="en-US" dirty="0">
                <a:solidFill>
                  <a:schemeClr val="bg1"/>
                </a:solidFill>
                <a:highlight>
                  <a:srgbClr val="008000"/>
                </a:highlight>
              </a:rPr>
              <a:t>Net effect=restore oxidative balance</a:t>
            </a:r>
          </a:p>
        </p:txBody>
      </p:sp>
      <p:sp>
        <p:nvSpPr>
          <p:cNvPr id="57349" name="Text Box 4"/>
          <p:cNvSpPr txBox="1">
            <a:spLocks noChangeArrowheads="1"/>
          </p:cNvSpPr>
          <p:nvPr/>
        </p:nvSpPr>
        <p:spPr bwMode="auto">
          <a:xfrm>
            <a:off x="2445781" y="5517660"/>
            <a:ext cx="7765021" cy="3139321"/>
          </a:xfrm>
          <a:prstGeom prst="rect">
            <a:avLst/>
          </a:prstGeom>
          <a:noFill/>
          <a:ln w="9525">
            <a:noFill/>
            <a:miter lim="800000"/>
            <a:headEnd/>
            <a:tailEnd/>
          </a:ln>
        </p:spPr>
        <p:txBody>
          <a:bodyPr wrap="square">
            <a:spAutoFit/>
          </a:bodyPr>
          <a:lstStyle/>
          <a:p>
            <a:pPr algn="ctr" eaLnBrk="0" hangingPunct="0"/>
            <a:r>
              <a:rPr lang="en-US" dirty="0" err="1">
                <a:solidFill>
                  <a:schemeClr val="accent3"/>
                </a:solidFill>
              </a:rPr>
              <a:t>Margaritis</a:t>
            </a:r>
            <a:r>
              <a:rPr lang="en-US" dirty="0">
                <a:solidFill>
                  <a:schemeClr val="accent3"/>
                </a:solidFill>
              </a:rPr>
              <a:t>, M., et al. (2018). "Statins and Oxidative Stress in the Cardiovascular System." </a:t>
            </a:r>
            <a:r>
              <a:rPr lang="en-US" u="sng" dirty="0">
                <a:solidFill>
                  <a:schemeClr val="accent3"/>
                </a:solidFill>
              </a:rPr>
              <a:t>Current Pharmaceutical Design</a:t>
            </a:r>
            <a:r>
              <a:rPr lang="en-US" dirty="0">
                <a:solidFill>
                  <a:schemeClr val="accent3"/>
                </a:solidFill>
              </a:rPr>
              <a:t> </a:t>
            </a:r>
            <a:r>
              <a:rPr lang="en-US" b="1" dirty="0">
                <a:solidFill>
                  <a:schemeClr val="accent3"/>
                </a:solidFill>
              </a:rPr>
              <a:t>23</a:t>
            </a:r>
            <a:r>
              <a:rPr lang="en-US" dirty="0">
                <a:solidFill>
                  <a:schemeClr val="accent3"/>
                </a:solidFill>
              </a:rPr>
              <a:t>(46): 7040-7047.</a:t>
            </a:r>
          </a:p>
          <a:p>
            <a:pPr algn="ctr" eaLnBrk="0" hangingPunct="0"/>
            <a:r>
              <a:rPr lang="en-US" dirty="0">
                <a:solidFill>
                  <a:schemeClr val="accent3"/>
                </a:solidFill>
              </a:rPr>
              <a:t>	</a:t>
            </a:r>
          </a:p>
          <a:p>
            <a:pPr algn="ctr" eaLnBrk="0" hangingPunct="0"/>
            <a:r>
              <a:rPr lang="en-US" dirty="0">
                <a:solidFill>
                  <a:schemeClr val="accent3"/>
                </a:solidFill>
              </a:rPr>
              <a:t>	</a:t>
            </a:r>
          </a:p>
          <a:p>
            <a:pPr algn="ctr" eaLnBrk="0" hangingPunct="0"/>
            <a:r>
              <a:rPr lang="en-US" dirty="0">
                <a:solidFill>
                  <a:schemeClr val="accent3"/>
                </a:solidFill>
              </a:rPr>
              <a:t>.</a:t>
            </a:r>
          </a:p>
          <a:p>
            <a:pPr algn="ctr" eaLnBrk="0" hangingPunct="0"/>
            <a:r>
              <a:rPr lang="en-US" dirty="0">
                <a:solidFill>
                  <a:schemeClr val="accent3"/>
                </a:solidFill>
              </a:rPr>
              <a:t>	</a:t>
            </a:r>
          </a:p>
          <a:p>
            <a:pPr algn="ctr" eaLnBrk="0" hangingPunct="0"/>
            <a:r>
              <a:rPr lang="en-US" dirty="0">
                <a:solidFill>
                  <a:schemeClr val="accent3"/>
                </a:solidFill>
              </a:rPr>
              <a:t>	</a:t>
            </a:r>
          </a:p>
          <a:p>
            <a:pPr algn="ctr" eaLnBrk="0" hangingPunct="0"/>
            <a:endParaRPr lang="en-US" dirty="0">
              <a:solidFill>
                <a:schemeClr val="accent3"/>
              </a:solidFill>
            </a:endParaRPr>
          </a:p>
          <a:p>
            <a:pPr algn="ctr" eaLnBrk="0" hangingPunct="0"/>
            <a:r>
              <a:rPr lang="en-US" dirty="0">
                <a:solidFill>
                  <a:schemeClr val="accent3"/>
                </a:solidFill>
              </a:rPr>
              <a:t>	</a:t>
            </a:r>
          </a:p>
          <a:p>
            <a:pPr algn="ctr" eaLnBrk="0" hangingPunct="0"/>
            <a:endParaRPr lang="en-US" b="1" dirty="0">
              <a:solidFill>
                <a:schemeClr val="accent3"/>
              </a:solidFill>
            </a:endParaRPr>
          </a:p>
        </p:txBody>
      </p:sp>
    </p:spTree>
    <p:extLst>
      <p:ext uri="{BB962C8B-B14F-4D97-AF65-F5344CB8AC3E}">
        <p14:creationId xmlns:p14="http://schemas.microsoft.com/office/powerpoint/2010/main" val="4020280296"/>
      </p:ext>
    </p:extLst>
  </p:cSld>
  <p:clrMapOvr>
    <a:masterClrMapping/>
  </p:clrMapOvr>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7906" name="Rectangle 2"/>
          <p:cNvSpPr>
            <a:spLocks noGrp="1" noRot="1" noChangeArrowheads="1"/>
          </p:cNvSpPr>
          <p:nvPr>
            <p:ph type="title"/>
          </p:nvPr>
        </p:nvSpPr>
        <p:spPr>
          <a:xfrm>
            <a:off x="1602154" y="0"/>
            <a:ext cx="9440984" cy="656492"/>
          </a:xfrm>
        </p:spPr>
        <p:txBody>
          <a:bodyPr>
            <a:noAutofit/>
          </a:bodyPr>
          <a:lstStyle/>
          <a:p>
            <a:pPr algn="ctr" eaLnBrk="1" hangingPunct="1">
              <a:defRPr/>
            </a:pPr>
            <a:r>
              <a:rPr lang="en-US" sz="3600" dirty="0"/>
              <a:t>Statins Reduce Oxidative Stress</a:t>
            </a:r>
          </a:p>
        </p:txBody>
      </p:sp>
      <p:sp>
        <p:nvSpPr>
          <p:cNvPr id="1787907" name="Rectangle 3"/>
          <p:cNvSpPr>
            <a:spLocks noGrp="1" noRot="1" noChangeArrowheads="1"/>
          </p:cNvSpPr>
          <p:nvPr>
            <p:ph idx="1"/>
          </p:nvPr>
        </p:nvSpPr>
        <p:spPr>
          <a:xfrm>
            <a:off x="1602154" y="1563077"/>
            <a:ext cx="9440984" cy="3821723"/>
          </a:xfrm>
        </p:spPr>
        <p:txBody>
          <a:bodyPr/>
          <a:lstStyle/>
          <a:p>
            <a:pPr marL="0" indent="0" algn="ctr">
              <a:buNone/>
              <a:defRPr/>
            </a:pPr>
            <a:r>
              <a:rPr lang="en-US" dirty="0"/>
              <a:t>As a bonus, </a:t>
            </a:r>
            <a:r>
              <a:rPr lang="en-US" dirty="0" err="1"/>
              <a:t>eNOS</a:t>
            </a:r>
            <a:r>
              <a:rPr lang="en-US" dirty="0"/>
              <a:t> activity and NO production reduce platelet activation.</a:t>
            </a:r>
          </a:p>
          <a:p>
            <a:pPr marL="0" indent="0" algn="ctr">
              <a:buNone/>
              <a:defRPr/>
            </a:pPr>
            <a:endParaRPr lang="en-US" dirty="0"/>
          </a:p>
          <a:p>
            <a:pPr marL="0" indent="0" algn="ctr">
              <a:buNone/>
              <a:defRPr/>
            </a:pPr>
            <a:r>
              <a:rPr lang="en-US" dirty="0"/>
              <a:t>This will decrease production PDGF (‘Velcro’) and create a reduced prothrombotic state.</a:t>
            </a:r>
          </a:p>
        </p:txBody>
      </p:sp>
      <p:sp>
        <p:nvSpPr>
          <p:cNvPr id="57349" name="Text Box 4"/>
          <p:cNvSpPr txBox="1">
            <a:spLocks noChangeArrowheads="1"/>
          </p:cNvSpPr>
          <p:nvPr/>
        </p:nvSpPr>
        <p:spPr bwMode="auto">
          <a:xfrm>
            <a:off x="2445781" y="5517660"/>
            <a:ext cx="7765021" cy="3139321"/>
          </a:xfrm>
          <a:prstGeom prst="rect">
            <a:avLst/>
          </a:prstGeom>
          <a:noFill/>
          <a:ln w="9525">
            <a:noFill/>
            <a:miter lim="800000"/>
            <a:headEnd/>
            <a:tailEnd/>
          </a:ln>
        </p:spPr>
        <p:txBody>
          <a:bodyPr wrap="square">
            <a:spAutoFit/>
          </a:bodyPr>
          <a:lstStyle/>
          <a:p>
            <a:pPr algn="ctr" eaLnBrk="0" hangingPunct="0"/>
            <a:r>
              <a:rPr lang="en-US" dirty="0" err="1">
                <a:solidFill>
                  <a:schemeClr val="accent3"/>
                </a:solidFill>
              </a:rPr>
              <a:t>Margaritis</a:t>
            </a:r>
            <a:r>
              <a:rPr lang="en-US" dirty="0">
                <a:solidFill>
                  <a:schemeClr val="accent3"/>
                </a:solidFill>
              </a:rPr>
              <a:t>, M., et al. (2018). "Statins and Oxidative Stress in the Cardiovascular System." </a:t>
            </a:r>
            <a:r>
              <a:rPr lang="en-US" u="sng" dirty="0">
                <a:solidFill>
                  <a:schemeClr val="accent3"/>
                </a:solidFill>
              </a:rPr>
              <a:t>Current Pharmaceutical Design</a:t>
            </a:r>
            <a:r>
              <a:rPr lang="en-US" dirty="0">
                <a:solidFill>
                  <a:schemeClr val="accent3"/>
                </a:solidFill>
              </a:rPr>
              <a:t> </a:t>
            </a:r>
            <a:r>
              <a:rPr lang="en-US" b="1" dirty="0">
                <a:solidFill>
                  <a:schemeClr val="accent3"/>
                </a:solidFill>
              </a:rPr>
              <a:t>23</a:t>
            </a:r>
            <a:r>
              <a:rPr lang="en-US" dirty="0">
                <a:solidFill>
                  <a:schemeClr val="accent3"/>
                </a:solidFill>
              </a:rPr>
              <a:t>(46): 7040-7047.</a:t>
            </a:r>
          </a:p>
          <a:p>
            <a:pPr algn="ctr" eaLnBrk="0" hangingPunct="0"/>
            <a:r>
              <a:rPr lang="en-US" dirty="0">
                <a:solidFill>
                  <a:schemeClr val="accent3"/>
                </a:solidFill>
              </a:rPr>
              <a:t>	</a:t>
            </a:r>
          </a:p>
          <a:p>
            <a:pPr algn="ctr" eaLnBrk="0" hangingPunct="0"/>
            <a:r>
              <a:rPr lang="en-US" dirty="0">
                <a:solidFill>
                  <a:schemeClr val="accent3"/>
                </a:solidFill>
              </a:rPr>
              <a:t>	</a:t>
            </a:r>
          </a:p>
          <a:p>
            <a:pPr algn="ctr" eaLnBrk="0" hangingPunct="0"/>
            <a:r>
              <a:rPr lang="en-US" dirty="0">
                <a:solidFill>
                  <a:schemeClr val="accent3"/>
                </a:solidFill>
              </a:rPr>
              <a:t>.</a:t>
            </a:r>
          </a:p>
          <a:p>
            <a:pPr algn="ctr" eaLnBrk="0" hangingPunct="0"/>
            <a:r>
              <a:rPr lang="en-US" dirty="0">
                <a:solidFill>
                  <a:schemeClr val="accent3"/>
                </a:solidFill>
              </a:rPr>
              <a:t>	</a:t>
            </a:r>
          </a:p>
          <a:p>
            <a:pPr algn="ctr" eaLnBrk="0" hangingPunct="0"/>
            <a:r>
              <a:rPr lang="en-US" dirty="0">
                <a:solidFill>
                  <a:schemeClr val="accent3"/>
                </a:solidFill>
              </a:rPr>
              <a:t>	</a:t>
            </a:r>
          </a:p>
          <a:p>
            <a:pPr algn="ctr" eaLnBrk="0" hangingPunct="0"/>
            <a:endParaRPr lang="en-US" dirty="0">
              <a:solidFill>
                <a:schemeClr val="accent3"/>
              </a:solidFill>
            </a:endParaRPr>
          </a:p>
          <a:p>
            <a:pPr algn="ctr" eaLnBrk="0" hangingPunct="0"/>
            <a:r>
              <a:rPr lang="en-US" dirty="0">
                <a:solidFill>
                  <a:schemeClr val="accent3"/>
                </a:solidFill>
              </a:rPr>
              <a:t>	</a:t>
            </a:r>
          </a:p>
          <a:p>
            <a:pPr algn="ctr" eaLnBrk="0" hangingPunct="0"/>
            <a:endParaRPr lang="en-US" b="1" dirty="0">
              <a:solidFill>
                <a:schemeClr val="accent3"/>
              </a:solidFill>
            </a:endParaRPr>
          </a:p>
        </p:txBody>
      </p:sp>
    </p:spTree>
    <p:extLst>
      <p:ext uri="{BB962C8B-B14F-4D97-AF65-F5344CB8AC3E}">
        <p14:creationId xmlns:p14="http://schemas.microsoft.com/office/powerpoint/2010/main" val="4228430743"/>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7906" name="Rectangle 2"/>
          <p:cNvSpPr>
            <a:spLocks noGrp="1" noRot="1" noChangeArrowheads="1"/>
          </p:cNvSpPr>
          <p:nvPr>
            <p:ph type="title"/>
          </p:nvPr>
        </p:nvSpPr>
        <p:spPr>
          <a:xfrm>
            <a:off x="898769" y="0"/>
            <a:ext cx="10902462" cy="1200329"/>
          </a:xfrm>
        </p:spPr>
        <p:txBody>
          <a:bodyPr>
            <a:noAutofit/>
          </a:bodyPr>
          <a:lstStyle/>
          <a:p>
            <a:pPr algn="ctr" eaLnBrk="1" hangingPunct="1">
              <a:defRPr/>
            </a:pPr>
            <a:r>
              <a:rPr lang="en-US" sz="3600" dirty="0"/>
              <a:t>Forest Bathing Reduces BP and Improves                  Mental Health</a:t>
            </a:r>
          </a:p>
        </p:txBody>
      </p:sp>
      <p:sp>
        <p:nvSpPr>
          <p:cNvPr id="1787907" name="Rectangle 3"/>
          <p:cNvSpPr>
            <a:spLocks noGrp="1" noRot="1" noChangeArrowheads="1"/>
          </p:cNvSpPr>
          <p:nvPr>
            <p:ph idx="1"/>
          </p:nvPr>
        </p:nvSpPr>
        <p:spPr>
          <a:xfrm>
            <a:off x="1602154" y="1582310"/>
            <a:ext cx="9440984" cy="3747782"/>
          </a:xfrm>
        </p:spPr>
        <p:txBody>
          <a:bodyPr>
            <a:normAutofit/>
          </a:bodyPr>
          <a:lstStyle/>
          <a:p>
            <a:pPr marL="0" indent="0" algn="ctr">
              <a:buNone/>
              <a:defRPr/>
            </a:pPr>
            <a:r>
              <a:rPr lang="en-US" dirty="0"/>
              <a:t>155 pts; 55% female; mean age 44; day long outing with a 2 </a:t>
            </a:r>
            <a:r>
              <a:rPr lang="en-US" dirty="0" err="1"/>
              <a:t>hr</a:t>
            </a:r>
            <a:r>
              <a:rPr lang="en-US" dirty="0"/>
              <a:t> session of forest bathing; assessed pre and post BP and mood state.</a:t>
            </a:r>
          </a:p>
          <a:p>
            <a:pPr marL="0" indent="0" algn="ctr">
              <a:buNone/>
              <a:defRPr/>
            </a:pPr>
            <a:endParaRPr lang="en-US" dirty="0"/>
          </a:p>
          <a:p>
            <a:pPr marL="0" indent="0" algn="ctr">
              <a:buNone/>
              <a:defRPr/>
            </a:pPr>
            <a:r>
              <a:rPr lang="en-US" dirty="0"/>
              <a:t>All pts showed significant decreases in both                                 Sys (130 to 121) and Dias (78 to 73) BP as well as enhanced mood.</a:t>
            </a:r>
          </a:p>
        </p:txBody>
      </p:sp>
      <p:sp>
        <p:nvSpPr>
          <p:cNvPr id="57349" name="Text Box 4"/>
          <p:cNvSpPr txBox="1">
            <a:spLocks noChangeArrowheads="1"/>
          </p:cNvSpPr>
          <p:nvPr/>
        </p:nvSpPr>
        <p:spPr bwMode="auto">
          <a:xfrm>
            <a:off x="1602155" y="5546209"/>
            <a:ext cx="8249142" cy="1200329"/>
          </a:xfrm>
          <a:prstGeom prst="rect">
            <a:avLst/>
          </a:prstGeom>
          <a:noFill/>
          <a:ln w="9525">
            <a:noFill/>
            <a:miter lim="800000"/>
            <a:headEnd/>
            <a:tailEnd/>
          </a:ln>
        </p:spPr>
        <p:txBody>
          <a:bodyPr wrap="square">
            <a:spAutoFit/>
          </a:bodyPr>
          <a:lstStyle/>
          <a:p>
            <a:pPr algn="ctr" eaLnBrk="0" hangingPunct="0"/>
            <a:r>
              <a:rPr lang="en-US" dirty="0" err="1">
                <a:solidFill>
                  <a:schemeClr val="accent3"/>
                </a:solidFill>
              </a:rPr>
              <a:t>Furuyashiki</a:t>
            </a:r>
            <a:r>
              <a:rPr lang="en-US" dirty="0">
                <a:solidFill>
                  <a:schemeClr val="accent3"/>
                </a:solidFill>
              </a:rPr>
              <a:t>, A., et al. (2019). "A comparative study of the physiological and psychological effects of forest bathing (</a:t>
            </a:r>
            <a:r>
              <a:rPr lang="en-US" dirty="0" err="1">
                <a:solidFill>
                  <a:schemeClr val="accent3"/>
                </a:solidFill>
              </a:rPr>
              <a:t>Shinrin-yoku</a:t>
            </a:r>
            <a:r>
              <a:rPr lang="en-US" dirty="0">
                <a:solidFill>
                  <a:schemeClr val="accent3"/>
                </a:solidFill>
              </a:rPr>
              <a:t>) on working age people with and without depressive tendencies." </a:t>
            </a:r>
            <a:r>
              <a:rPr lang="en-US" u="sng" dirty="0">
                <a:solidFill>
                  <a:schemeClr val="accent3"/>
                </a:solidFill>
              </a:rPr>
              <a:t>Environ Health Prev Med</a:t>
            </a:r>
            <a:r>
              <a:rPr lang="en-US" dirty="0">
                <a:solidFill>
                  <a:schemeClr val="accent3"/>
                </a:solidFill>
              </a:rPr>
              <a:t> </a:t>
            </a:r>
            <a:r>
              <a:rPr lang="en-US" b="1" dirty="0">
                <a:solidFill>
                  <a:schemeClr val="accent3"/>
                </a:solidFill>
              </a:rPr>
              <a:t>24</a:t>
            </a:r>
            <a:r>
              <a:rPr lang="en-US" dirty="0">
                <a:solidFill>
                  <a:schemeClr val="accent3"/>
                </a:solidFill>
              </a:rPr>
              <a:t>(1): 46.</a:t>
            </a:r>
          </a:p>
          <a:p>
            <a:pPr algn="ctr" eaLnBrk="0" hangingPunct="0"/>
            <a:r>
              <a:rPr lang="en-US" dirty="0">
                <a:solidFill>
                  <a:schemeClr val="accent3"/>
                </a:solidFill>
              </a:rPr>
              <a:t>	</a:t>
            </a:r>
            <a:endParaRPr lang="en-US" b="1" dirty="0">
              <a:solidFill>
                <a:schemeClr val="accent3"/>
              </a:solidFill>
            </a:endParaRPr>
          </a:p>
        </p:txBody>
      </p:sp>
    </p:spTree>
    <p:extLst>
      <p:ext uri="{BB962C8B-B14F-4D97-AF65-F5344CB8AC3E}">
        <p14:creationId xmlns:p14="http://schemas.microsoft.com/office/powerpoint/2010/main" val="2795593708"/>
      </p:ext>
    </p:extLst>
  </p:cSld>
  <p:clrMapOvr>
    <a:masterClrMapping/>
  </p:clrMapOvr>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7906" name="Rectangle 2"/>
          <p:cNvSpPr>
            <a:spLocks noGrp="1" noRot="1" noChangeArrowheads="1"/>
          </p:cNvSpPr>
          <p:nvPr>
            <p:ph type="title"/>
          </p:nvPr>
        </p:nvSpPr>
        <p:spPr>
          <a:xfrm>
            <a:off x="1602154" y="0"/>
            <a:ext cx="9440984" cy="859692"/>
          </a:xfrm>
        </p:spPr>
        <p:txBody>
          <a:bodyPr>
            <a:noAutofit/>
          </a:bodyPr>
          <a:lstStyle/>
          <a:p>
            <a:pPr algn="ctr" eaLnBrk="1" hangingPunct="1">
              <a:defRPr/>
            </a:pPr>
            <a:r>
              <a:rPr lang="en-US" sz="3600" dirty="0"/>
              <a:t>Statins Are Antioxidants</a:t>
            </a:r>
          </a:p>
        </p:txBody>
      </p:sp>
      <p:sp>
        <p:nvSpPr>
          <p:cNvPr id="1787907" name="Rectangle 3"/>
          <p:cNvSpPr>
            <a:spLocks noGrp="1" noRot="1" noChangeArrowheads="1"/>
          </p:cNvSpPr>
          <p:nvPr>
            <p:ph idx="1"/>
          </p:nvPr>
        </p:nvSpPr>
        <p:spPr>
          <a:xfrm>
            <a:off x="1375508" y="1055077"/>
            <a:ext cx="10034954" cy="4329723"/>
          </a:xfrm>
        </p:spPr>
        <p:txBody>
          <a:bodyPr>
            <a:normAutofit/>
          </a:bodyPr>
          <a:lstStyle/>
          <a:p>
            <a:pPr marL="0" indent="0" algn="ctr">
              <a:buNone/>
              <a:defRPr/>
            </a:pPr>
            <a:r>
              <a:rPr lang="en-US" dirty="0"/>
              <a:t>Systematic review and meta-analysis of the effect of statins on two key antioxidant enzymes: glutathione peroxidase (</a:t>
            </a:r>
            <a:r>
              <a:rPr lang="en-US" dirty="0" err="1"/>
              <a:t>GPx</a:t>
            </a:r>
            <a:r>
              <a:rPr lang="en-US" dirty="0"/>
              <a:t>), and superoxide dismutase (SOD).</a:t>
            </a:r>
          </a:p>
          <a:p>
            <a:pPr marL="0" indent="0" algn="ctr">
              <a:buNone/>
              <a:defRPr/>
            </a:pPr>
            <a:endParaRPr lang="en-US" dirty="0"/>
          </a:p>
          <a:p>
            <a:pPr marL="0" indent="0" algn="ctr">
              <a:buNone/>
              <a:defRPr/>
            </a:pPr>
            <a:r>
              <a:rPr lang="en-US" dirty="0"/>
              <a:t>Statins significantly increased the concentrations of both </a:t>
            </a:r>
            <a:r>
              <a:rPr lang="en-US" dirty="0" err="1"/>
              <a:t>GPx</a:t>
            </a:r>
            <a:r>
              <a:rPr lang="en-US" dirty="0"/>
              <a:t> and SOD.</a:t>
            </a:r>
          </a:p>
        </p:txBody>
      </p:sp>
      <p:sp>
        <p:nvSpPr>
          <p:cNvPr id="57349" name="Text Box 4"/>
          <p:cNvSpPr txBox="1">
            <a:spLocks noChangeArrowheads="1"/>
          </p:cNvSpPr>
          <p:nvPr/>
        </p:nvSpPr>
        <p:spPr bwMode="auto">
          <a:xfrm>
            <a:off x="2445781" y="5517660"/>
            <a:ext cx="7765021" cy="3416320"/>
          </a:xfrm>
          <a:prstGeom prst="rect">
            <a:avLst/>
          </a:prstGeom>
          <a:noFill/>
          <a:ln w="9525">
            <a:noFill/>
            <a:miter lim="800000"/>
            <a:headEnd/>
            <a:tailEnd/>
          </a:ln>
        </p:spPr>
        <p:txBody>
          <a:bodyPr wrap="square">
            <a:spAutoFit/>
          </a:bodyPr>
          <a:lstStyle/>
          <a:p>
            <a:pPr algn="ctr" eaLnBrk="0" hangingPunct="0"/>
            <a:r>
              <a:rPr lang="en-US" dirty="0" err="1">
                <a:solidFill>
                  <a:schemeClr val="accent3"/>
                </a:solidFill>
              </a:rPr>
              <a:t>Zinellu</a:t>
            </a:r>
            <a:r>
              <a:rPr lang="en-US" dirty="0">
                <a:solidFill>
                  <a:schemeClr val="accent3"/>
                </a:solidFill>
              </a:rPr>
              <a:t>, A. and A. A. </a:t>
            </a:r>
            <a:r>
              <a:rPr lang="en-US" dirty="0" err="1">
                <a:solidFill>
                  <a:schemeClr val="accent3"/>
                </a:solidFill>
              </a:rPr>
              <a:t>Mangoni</a:t>
            </a:r>
            <a:r>
              <a:rPr lang="en-US" dirty="0">
                <a:solidFill>
                  <a:schemeClr val="accent3"/>
                </a:solidFill>
              </a:rPr>
              <a:t> (2021). "A Systematic Review and Meta-Analysis of the Effect of Statins on Glutathione Peroxidase, Superoxide Dismutase, and Catalase." </a:t>
            </a:r>
            <a:r>
              <a:rPr lang="en-US" u="sng" dirty="0">
                <a:solidFill>
                  <a:schemeClr val="accent3"/>
                </a:solidFill>
              </a:rPr>
              <a:t>Antioxidants</a:t>
            </a:r>
            <a:r>
              <a:rPr lang="en-US" dirty="0">
                <a:solidFill>
                  <a:schemeClr val="accent3"/>
                </a:solidFill>
              </a:rPr>
              <a:t> </a:t>
            </a:r>
            <a:r>
              <a:rPr lang="en-US" b="1" dirty="0">
                <a:solidFill>
                  <a:schemeClr val="accent3"/>
                </a:solidFill>
              </a:rPr>
              <a:t>10</a:t>
            </a:r>
            <a:r>
              <a:rPr lang="en-US" dirty="0">
                <a:solidFill>
                  <a:schemeClr val="accent3"/>
                </a:solidFill>
              </a:rPr>
              <a:t>(11): 1841.</a:t>
            </a:r>
          </a:p>
          <a:p>
            <a:pPr algn="ctr" eaLnBrk="0" hangingPunct="0"/>
            <a:r>
              <a:rPr lang="en-US" dirty="0">
                <a:solidFill>
                  <a:schemeClr val="accent3"/>
                </a:solidFill>
              </a:rPr>
              <a:t>	</a:t>
            </a:r>
          </a:p>
          <a:p>
            <a:pPr algn="ctr" eaLnBrk="0" hangingPunct="0"/>
            <a:r>
              <a:rPr lang="en-US" dirty="0">
                <a:solidFill>
                  <a:schemeClr val="accent3"/>
                </a:solidFill>
              </a:rPr>
              <a:t>	</a:t>
            </a:r>
          </a:p>
          <a:p>
            <a:pPr algn="ctr" eaLnBrk="0" hangingPunct="0"/>
            <a:r>
              <a:rPr lang="en-US" dirty="0">
                <a:solidFill>
                  <a:schemeClr val="accent3"/>
                </a:solidFill>
              </a:rPr>
              <a:t>	</a:t>
            </a:r>
          </a:p>
          <a:p>
            <a:pPr algn="ctr" eaLnBrk="0" hangingPunct="0"/>
            <a:r>
              <a:rPr lang="en-US" dirty="0">
                <a:solidFill>
                  <a:schemeClr val="accent3"/>
                </a:solidFill>
              </a:rPr>
              <a:t>.</a:t>
            </a:r>
          </a:p>
          <a:p>
            <a:pPr algn="ctr" eaLnBrk="0" hangingPunct="0"/>
            <a:r>
              <a:rPr lang="en-US" dirty="0">
                <a:solidFill>
                  <a:schemeClr val="accent3"/>
                </a:solidFill>
              </a:rPr>
              <a:t>	</a:t>
            </a:r>
          </a:p>
          <a:p>
            <a:pPr algn="ctr" eaLnBrk="0" hangingPunct="0"/>
            <a:r>
              <a:rPr lang="en-US" dirty="0">
                <a:solidFill>
                  <a:schemeClr val="accent3"/>
                </a:solidFill>
              </a:rPr>
              <a:t>	</a:t>
            </a:r>
          </a:p>
          <a:p>
            <a:pPr algn="ctr" eaLnBrk="0" hangingPunct="0"/>
            <a:endParaRPr lang="en-US" dirty="0">
              <a:solidFill>
                <a:schemeClr val="accent3"/>
              </a:solidFill>
            </a:endParaRPr>
          </a:p>
          <a:p>
            <a:pPr algn="ctr" eaLnBrk="0" hangingPunct="0"/>
            <a:r>
              <a:rPr lang="en-US" dirty="0">
                <a:solidFill>
                  <a:schemeClr val="accent3"/>
                </a:solidFill>
              </a:rPr>
              <a:t>	</a:t>
            </a:r>
          </a:p>
          <a:p>
            <a:pPr algn="ctr" eaLnBrk="0" hangingPunct="0"/>
            <a:endParaRPr lang="en-US" b="1" dirty="0">
              <a:solidFill>
                <a:schemeClr val="accent3"/>
              </a:solidFill>
            </a:endParaRPr>
          </a:p>
        </p:txBody>
      </p:sp>
    </p:spTree>
    <p:extLst>
      <p:ext uri="{BB962C8B-B14F-4D97-AF65-F5344CB8AC3E}">
        <p14:creationId xmlns:p14="http://schemas.microsoft.com/office/powerpoint/2010/main" val="2202524311"/>
      </p:ext>
    </p:extLst>
  </p:cSld>
  <p:clrMapOvr>
    <a:masterClrMapping/>
  </p:clrMapOvr>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7906" name="Rectangle 2"/>
          <p:cNvSpPr>
            <a:spLocks noGrp="1" noRot="1" noChangeArrowheads="1"/>
          </p:cNvSpPr>
          <p:nvPr>
            <p:ph type="title"/>
          </p:nvPr>
        </p:nvSpPr>
        <p:spPr>
          <a:xfrm>
            <a:off x="1602154" y="0"/>
            <a:ext cx="9440984" cy="859692"/>
          </a:xfrm>
        </p:spPr>
        <p:txBody>
          <a:bodyPr>
            <a:noAutofit/>
          </a:bodyPr>
          <a:lstStyle/>
          <a:p>
            <a:pPr algn="ctr" eaLnBrk="1" hangingPunct="1">
              <a:defRPr/>
            </a:pPr>
            <a:r>
              <a:rPr lang="en-US" sz="3600" dirty="0"/>
              <a:t>Statins Are Antioxidants</a:t>
            </a:r>
          </a:p>
        </p:txBody>
      </p:sp>
      <p:sp>
        <p:nvSpPr>
          <p:cNvPr id="1787907" name="Rectangle 3"/>
          <p:cNvSpPr>
            <a:spLocks noGrp="1" noRot="1" noChangeArrowheads="1"/>
          </p:cNvSpPr>
          <p:nvPr>
            <p:ph idx="1"/>
          </p:nvPr>
        </p:nvSpPr>
        <p:spPr>
          <a:xfrm>
            <a:off x="1602154" y="937846"/>
            <a:ext cx="9440984" cy="4446954"/>
          </a:xfrm>
        </p:spPr>
        <p:txBody>
          <a:bodyPr/>
          <a:lstStyle/>
          <a:p>
            <a:pPr marL="0" indent="0" algn="ctr">
              <a:buNone/>
              <a:defRPr/>
            </a:pPr>
            <a:r>
              <a:rPr lang="en-US" dirty="0"/>
              <a:t>Statins exert protective effects against oxidative stress by upregulating specific antioxidant mechanisms.</a:t>
            </a:r>
          </a:p>
          <a:p>
            <a:pPr marL="0" indent="0" algn="ctr">
              <a:buNone/>
              <a:defRPr/>
            </a:pPr>
            <a:endParaRPr lang="en-US" dirty="0"/>
          </a:p>
          <a:p>
            <a:pPr marL="0" indent="0" algn="ctr">
              <a:buNone/>
              <a:defRPr/>
            </a:pPr>
            <a:endParaRPr lang="en-US" dirty="0"/>
          </a:p>
        </p:txBody>
      </p:sp>
      <p:sp>
        <p:nvSpPr>
          <p:cNvPr id="57349" name="Text Box 4"/>
          <p:cNvSpPr txBox="1">
            <a:spLocks noChangeArrowheads="1"/>
          </p:cNvSpPr>
          <p:nvPr/>
        </p:nvSpPr>
        <p:spPr bwMode="auto">
          <a:xfrm>
            <a:off x="2445781" y="5517660"/>
            <a:ext cx="7765021" cy="3416320"/>
          </a:xfrm>
          <a:prstGeom prst="rect">
            <a:avLst/>
          </a:prstGeom>
          <a:noFill/>
          <a:ln w="9525">
            <a:noFill/>
            <a:miter lim="800000"/>
            <a:headEnd/>
            <a:tailEnd/>
          </a:ln>
        </p:spPr>
        <p:txBody>
          <a:bodyPr wrap="square">
            <a:spAutoFit/>
          </a:bodyPr>
          <a:lstStyle/>
          <a:p>
            <a:pPr algn="ctr" eaLnBrk="0" hangingPunct="0"/>
            <a:r>
              <a:rPr lang="en-US" dirty="0" err="1">
                <a:solidFill>
                  <a:schemeClr val="accent3"/>
                </a:solidFill>
              </a:rPr>
              <a:t>Zinellu</a:t>
            </a:r>
            <a:r>
              <a:rPr lang="en-US" dirty="0">
                <a:solidFill>
                  <a:schemeClr val="accent3"/>
                </a:solidFill>
              </a:rPr>
              <a:t>, A. and A. A. </a:t>
            </a:r>
            <a:r>
              <a:rPr lang="en-US" dirty="0" err="1">
                <a:solidFill>
                  <a:schemeClr val="accent3"/>
                </a:solidFill>
              </a:rPr>
              <a:t>Mangoni</a:t>
            </a:r>
            <a:r>
              <a:rPr lang="en-US" dirty="0">
                <a:solidFill>
                  <a:schemeClr val="accent3"/>
                </a:solidFill>
              </a:rPr>
              <a:t> (2021). "A Systematic Review and Meta-Analysis of the Effect of Statins on Glutathione Peroxidase, Superoxide Dismutase, and Catalase." </a:t>
            </a:r>
            <a:r>
              <a:rPr lang="en-US" u="sng" dirty="0">
                <a:solidFill>
                  <a:schemeClr val="accent3"/>
                </a:solidFill>
              </a:rPr>
              <a:t>Antioxidants</a:t>
            </a:r>
            <a:r>
              <a:rPr lang="en-US" dirty="0">
                <a:solidFill>
                  <a:schemeClr val="accent3"/>
                </a:solidFill>
              </a:rPr>
              <a:t> </a:t>
            </a:r>
            <a:r>
              <a:rPr lang="en-US" b="1" dirty="0">
                <a:solidFill>
                  <a:schemeClr val="accent3"/>
                </a:solidFill>
              </a:rPr>
              <a:t>10</a:t>
            </a:r>
            <a:r>
              <a:rPr lang="en-US" dirty="0">
                <a:solidFill>
                  <a:schemeClr val="accent3"/>
                </a:solidFill>
              </a:rPr>
              <a:t>(11): 1841.</a:t>
            </a:r>
          </a:p>
          <a:p>
            <a:pPr algn="ctr" eaLnBrk="0" hangingPunct="0"/>
            <a:r>
              <a:rPr lang="en-US" dirty="0">
                <a:solidFill>
                  <a:schemeClr val="accent3"/>
                </a:solidFill>
              </a:rPr>
              <a:t>	</a:t>
            </a:r>
          </a:p>
          <a:p>
            <a:pPr algn="ctr" eaLnBrk="0" hangingPunct="0"/>
            <a:r>
              <a:rPr lang="en-US" dirty="0">
                <a:solidFill>
                  <a:schemeClr val="accent3"/>
                </a:solidFill>
              </a:rPr>
              <a:t>	</a:t>
            </a:r>
          </a:p>
          <a:p>
            <a:pPr algn="ctr" eaLnBrk="0" hangingPunct="0"/>
            <a:r>
              <a:rPr lang="en-US" dirty="0">
                <a:solidFill>
                  <a:schemeClr val="accent3"/>
                </a:solidFill>
              </a:rPr>
              <a:t>	</a:t>
            </a:r>
          </a:p>
          <a:p>
            <a:pPr algn="ctr" eaLnBrk="0" hangingPunct="0"/>
            <a:r>
              <a:rPr lang="en-US" dirty="0">
                <a:solidFill>
                  <a:schemeClr val="accent3"/>
                </a:solidFill>
              </a:rPr>
              <a:t>.</a:t>
            </a:r>
          </a:p>
          <a:p>
            <a:pPr algn="ctr" eaLnBrk="0" hangingPunct="0"/>
            <a:r>
              <a:rPr lang="en-US" dirty="0">
                <a:solidFill>
                  <a:schemeClr val="accent3"/>
                </a:solidFill>
              </a:rPr>
              <a:t>	</a:t>
            </a:r>
          </a:p>
          <a:p>
            <a:pPr algn="ctr" eaLnBrk="0" hangingPunct="0"/>
            <a:r>
              <a:rPr lang="en-US" dirty="0">
                <a:solidFill>
                  <a:schemeClr val="accent3"/>
                </a:solidFill>
              </a:rPr>
              <a:t>	</a:t>
            </a:r>
          </a:p>
          <a:p>
            <a:pPr algn="ctr" eaLnBrk="0" hangingPunct="0"/>
            <a:endParaRPr lang="en-US" dirty="0">
              <a:solidFill>
                <a:schemeClr val="accent3"/>
              </a:solidFill>
            </a:endParaRPr>
          </a:p>
          <a:p>
            <a:pPr algn="ctr" eaLnBrk="0" hangingPunct="0"/>
            <a:r>
              <a:rPr lang="en-US" dirty="0">
                <a:solidFill>
                  <a:schemeClr val="accent3"/>
                </a:solidFill>
              </a:rPr>
              <a:t>	</a:t>
            </a:r>
          </a:p>
          <a:p>
            <a:pPr algn="ctr" eaLnBrk="0" hangingPunct="0"/>
            <a:endParaRPr lang="en-US" b="1" dirty="0">
              <a:solidFill>
                <a:schemeClr val="accent3"/>
              </a:solidFill>
            </a:endParaRPr>
          </a:p>
        </p:txBody>
      </p:sp>
      <p:pic>
        <p:nvPicPr>
          <p:cNvPr id="3" name="Picture 2" descr="A picture containing person, child&#10;&#10;Description automatically generated">
            <a:extLst>
              <a:ext uri="{FF2B5EF4-FFF2-40B4-BE49-F238E27FC236}">
                <a16:creationId xmlns:a16="http://schemas.microsoft.com/office/drawing/2014/main" id="{F20A13C1-0312-4048-BB00-BE9DC9A08706}"/>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2323733" y="2383204"/>
            <a:ext cx="2714625" cy="2857500"/>
          </a:xfrm>
          <a:prstGeom prst="rect">
            <a:avLst/>
          </a:prstGeom>
        </p:spPr>
      </p:pic>
      <p:sp>
        <p:nvSpPr>
          <p:cNvPr id="5" name="Thought Bubble: Cloud 4">
            <a:extLst>
              <a:ext uri="{FF2B5EF4-FFF2-40B4-BE49-F238E27FC236}">
                <a16:creationId xmlns:a16="http://schemas.microsoft.com/office/drawing/2014/main" id="{57A4432C-4B5F-4876-8CC8-57BD11E6BBF7}"/>
              </a:ext>
            </a:extLst>
          </p:cNvPr>
          <p:cNvSpPr/>
          <p:nvPr/>
        </p:nvSpPr>
        <p:spPr>
          <a:xfrm>
            <a:off x="5275384" y="2102337"/>
            <a:ext cx="5202893" cy="2693597"/>
          </a:xfrm>
          <a:prstGeom prst="cloudCallout">
            <a:avLst>
              <a:gd name="adj1" fmla="val -78041"/>
              <a:gd name="adj2" fmla="val 28553"/>
            </a:avLst>
          </a:prstGeom>
          <a:solidFill>
            <a:srgbClr val="FF3B8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Statins work in many ways on OS!</a:t>
            </a:r>
          </a:p>
          <a:p>
            <a:pPr algn="ctr"/>
            <a:r>
              <a:rPr lang="en-US" sz="2800" dirty="0"/>
              <a:t>They are a wonderful answer to the SOS signal.</a:t>
            </a:r>
          </a:p>
        </p:txBody>
      </p:sp>
    </p:spTree>
    <p:extLst>
      <p:ext uri="{BB962C8B-B14F-4D97-AF65-F5344CB8AC3E}">
        <p14:creationId xmlns:p14="http://schemas.microsoft.com/office/powerpoint/2010/main" val="7608199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3E3AC0-5978-420F-A5FB-A3A3DFF0802C}"/>
              </a:ext>
            </a:extLst>
          </p:cNvPr>
          <p:cNvSpPr>
            <a:spLocks noGrp="1"/>
          </p:cNvSpPr>
          <p:nvPr>
            <p:ph type="title"/>
          </p:nvPr>
        </p:nvSpPr>
        <p:spPr>
          <a:xfrm>
            <a:off x="1295400" y="942976"/>
            <a:ext cx="10439400" cy="285752"/>
          </a:xfrm>
        </p:spPr>
        <p:txBody>
          <a:bodyPr>
            <a:noAutofit/>
          </a:bodyPr>
          <a:lstStyle/>
          <a:p>
            <a:pPr algn="ctr"/>
            <a:r>
              <a:rPr lang="en-US" sz="4000" dirty="0"/>
              <a:t>Reducing Platelet Activation Should Do What??!!</a:t>
            </a:r>
          </a:p>
        </p:txBody>
      </p:sp>
      <p:pic>
        <p:nvPicPr>
          <p:cNvPr id="6" name="Picture 5">
            <a:extLst>
              <a:ext uri="{FF2B5EF4-FFF2-40B4-BE49-F238E27FC236}">
                <a16:creationId xmlns:a16="http://schemas.microsoft.com/office/drawing/2014/main" id="{4F642CB1-2501-494D-9388-08F58E1518F4}"/>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124200" y="1295400"/>
            <a:ext cx="6400800" cy="4476748"/>
          </a:xfrm>
          <a:prstGeom prst="rect">
            <a:avLst/>
          </a:prstGeom>
        </p:spPr>
      </p:pic>
    </p:spTree>
    <p:extLst>
      <p:ext uri="{BB962C8B-B14F-4D97-AF65-F5344CB8AC3E}">
        <p14:creationId xmlns:p14="http://schemas.microsoft.com/office/powerpoint/2010/main" val="84541794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145457"/>
            <a:ext cx="9067800" cy="923330"/>
          </a:xfrm>
        </p:spPr>
        <p:txBody>
          <a:bodyPr>
            <a:normAutofit fontScale="90000"/>
          </a:bodyPr>
          <a:lstStyle/>
          <a:p>
            <a:pPr algn="ctr">
              <a:defRPr/>
            </a:pPr>
            <a:r>
              <a:rPr lang="en-US" sz="4000" dirty="0"/>
              <a:t>Atorvastatin Inhibits SMC Transformation</a:t>
            </a:r>
            <a:br>
              <a:rPr lang="en-US" sz="3200" dirty="0"/>
            </a:br>
            <a:endParaRPr lang="en-US" sz="3200" dirty="0"/>
          </a:p>
        </p:txBody>
      </p:sp>
      <p:sp>
        <p:nvSpPr>
          <p:cNvPr id="5" name="Content Placeholder 4"/>
          <p:cNvSpPr>
            <a:spLocks noGrp="1"/>
          </p:cNvSpPr>
          <p:nvPr>
            <p:ph idx="1"/>
          </p:nvPr>
        </p:nvSpPr>
        <p:spPr>
          <a:xfrm>
            <a:off x="2438400" y="838203"/>
            <a:ext cx="7772400" cy="4488855"/>
          </a:xfrm>
        </p:spPr>
        <p:txBody>
          <a:bodyPr/>
          <a:lstStyle/>
          <a:p>
            <a:pPr marL="0" indent="0" algn="ctr">
              <a:buNone/>
              <a:defRPr/>
            </a:pPr>
            <a:r>
              <a:rPr lang="en-US" dirty="0"/>
              <a:t>Atorvastatin effectively suppressed PDGF induced VSMCs phenotypic modulation.</a:t>
            </a:r>
          </a:p>
          <a:p>
            <a:pPr marL="0" indent="0" algn="ctr">
              <a:buNone/>
              <a:defRPr/>
            </a:pPr>
            <a:endParaRPr lang="en-US" dirty="0"/>
          </a:p>
          <a:p>
            <a:pPr marL="0" indent="0" algn="ctr">
              <a:buNone/>
              <a:defRPr/>
            </a:pPr>
            <a:r>
              <a:rPr lang="en-US" dirty="0"/>
              <a:t>VSMC transformation is critical in </a:t>
            </a:r>
            <a:r>
              <a:rPr lang="en-US" dirty="0" err="1"/>
              <a:t>neointimal</a:t>
            </a:r>
            <a:r>
              <a:rPr lang="en-US" dirty="0"/>
              <a:t> hyperplasia, </a:t>
            </a:r>
            <a:r>
              <a:rPr lang="en-US" dirty="0" err="1"/>
              <a:t>astherosclerosis</a:t>
            </a:r>
            <a:r>
              <a:rPr lang="en-US" dirty="0"/>
              <a:t> and restenosis.</a:t>
            </a:r>
          </a:p>
          <a:p>
            <a:pPr marL="0" indent="0" algn="ctr">
              <a:buNone/>
              <a:defRPr/>
            </a:pPr>
            <a:endParaRPr lang="en-US" dirty="0"/>
          </a:p>
          <a:p>
            <a:pPr marL="0" indent="0" algn="ctr">
              <a:buNone/>
              <a:defRPr/>
            </a:pPr>
            <a:r>
              <a:rPr lang="en-US" dirty="0"/>
              <a:t>This characteristic of a statin may be a key factor explaining their significant benefit in ASVD.</a:t>
            </a:r>
          </a:p>
        </p:txBody>
      </p:sp>
      <p:sp>
        <p:nvSpPr>
          <p:cNvPr id="7" name="TextBox 6"/>
          <p:cNvSpPr txBox="1"/>
          <p:nvPr/>
        </p:nvSpPr>
        <p:spPr>
          <a:xfrm>
            <a:off x="2438400" y="5181600"/>
            <a:ext cx="7772400" cy="923330"/>
          </a:xfrm>
          <a:prstGeom prst="rect">
            <a:avLst/>
          </a:prstGeom>
          <a:noFill/>
        </p:spPr>
        <p:txBody>
          <a:bodyPr wrap="square" rtlCol="0">
            <a:spAutoFit/>
          </a:bodyPr>
          <a:lstStyle/>
          <a:p>
            <a:pPr algn="ctr"/>
            <a:r>
              <a:rPr lang="en-US" dirty="0">
                <a:solidFill>
                  <a:schemeClr val="accent3"/>
                </a:solidFill>
              </a:rPr>
              <a:t>Chen, S., et. al. (2015). Atorvastatin Calcium Inhibits Phenotypic Modulation of PDGF-BB-Induced VSMCs via Down-Regulation the </a:t>
            </a:r>
            <a:r>
              <a:rPr lang="en-US" dirty="0" err="1">
                <a:solidFill>
                  <a:schemeClr val="accent3"/>
                </a:solidFill>
              </a:rPr>
              <a:t>Akt</a:t>
            </a:r>
            <a:r>
              <a:rPr lang="en-US" dirty="0">
                <a:solidFill>
                  <a:schemeClr val="accent3"/>
                </a:solidFill>
              </a:rPr>
              <a:t> Signaling Pathway. </a:t>
            </a:r>
            <a:r>
              <a:rPr lang="en-US" i="1" dirty="0" err="1">
                <a:solidFill>
                  <a:schemeClr val="accent3"/>
                </a:solidFill>
              </a:rPr>
              <a:t>PLoS</a:t>
            </a:r>
            <a:r>
              <a:rPr lang="en-US" i="1" dirty="0">
                <a:solidFill>
                  <a:schemeClr val="accent3"/>
                </a:solidFill>
              </a:rPr>
              <a:t> One, 10</a:t>
            </a:r>
            <a:r>
              <a:rPr lang="en-US" dirty="0">
                <a:solidFill>
                  <a:schemeClr val="accent3"/>
                </a:solidFill>
              </a:rPr>
              <a:t>(4), e0122577. </a:t>
            </a:r>
          </a:p>
        </p:txBody>
      </p:sp>
    </p:spTree>
    <p:extLst>
      <p:ext uri="{BB962C8B-B14F-4D97-AF65-F5344CB8AC3E}">
        <p14:creationId xmlns:p14="http://schemas.microsoft.com/office/powerpoint/2010/main" val="21871338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9D7D1D-1FB6-430D-B96A-35BC3729DB93}"/>
              </a:ext>
            </a:extLst>
          </p:cNvPr>
          <p:cNvSpPr>
            <a:spLocks noGrp="1"/>
          </p:cNvSpPr>
          <p:nvPr>
            <p:ph type="title"/>
          </p:nvPr>
        </p:nvSpPr>
        <p:spPr>
          <a:xfrm>
            <a:off x="1183907" y="0"/>
            <a:ext cx="10443411" cy="920750"/>
          </a:xfrm>
        </p:spPr>
        <p:txBody>
          <a:bodyPr/>
          <a:lstStyle/>
          <a:p>
            <a:pPr algn="ctr">
              <a:defRPr/>
            </a:pPr>
            <a:r>
              <a:rPr lang="en-US" dirty="0"/>
              <a:t>BDM Thoughts</a:t>
            </a:r>
          </a:p>
        </p:txBody>
      </p:sp>
      <p:sp>
        <p:nvSpPr>
          <p:cNvPr id="5" name="Content Placeholder 4">
            <a:extLst>
              <a:ext uri="{FF2B5EF4-FFF2-40B4-BE49-F238E27FC236}">
                <a16:creationId xmlns:a16="http://schemas.microsoft.com/office/drawing/2014/main" id="{74CBD934-BBF8-40E3-9882-324DB5EA904F}"/>
              </a:ext>
            </a:extLst>
          </p:cNvPr>
          <p:cNvSpPr>
            <a:spLocks noGrp="1"/>
          </p:cNvSpPr>
          <p:nvPr>
            <p:ph idx="1"/>
          </p:nvPr>
        </p:nvSpPr>
        <p:spPr>
          <a:xfrm>
            <a:off x="1183908" y="824753"/>
            <a:ext cx="10096900" cy="5274426"/>
          </a:xfrm>
        </p:spPr>
        <p:txBody>
          <a:bodyPr/>
          <a:lstStyle/>
          <a:p>
            <a:pPr marL="0" indent="0" algn="ctr">
              <a:buNone/>
              <a:defRPr/>
            </a:pPr>
            <a:endParaRPr lang="en-US" dirty="0"/>
          </a:p>
          <a:p>
            <a:pPr marL="0" indent="0" algn="ctr">
              <a:buNone/>
              <a:defRPr/>
            </a:pPr>
            <a:endParaRPr lang="en-US" dirty="0"/>
          </a:p>
          <a:p>
            <a:pPr marL="0" indent="0" algn="ctr">
              <a:buNone/>
              <a:defRPr/>
            </a:pPr>
            <a:r>
              <a:rPr lang="en-US" dirty="0"/>
              <a:t>Let’s look at a recent paper discussing another potential benefit of blocking the production of </a:t>
            </a:r>
            <a:r>
              <a:rPr lang="en-US" dirty="0" err="1"/>
              <a:t>mevalonic</a:t>
            </a:r>
            <a:r>
              <a:rPr lang="en-US" dirty="0"/>
              <a:t> acid in the liver.</a:t>
            </a:r>
          </a:p>
        </p:txBody>
      </p:sp>
    </p:spTree>
    <p:extLst>
      <p:ext uri="{BB962C8B-B14F-4D97-AF65-F5344CB8AC3E}">
        <p14:creationId xmlns:p14="http://schemas.microsoft.com/office/powerpoint/2010/main" val="123634605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7906" name="Rectangle 2"/>
          <p:cNvSpPr>
            <a:spLocks noGrp="1" noRot="1" noChangeArrowheads="1"/>
          </p:cNvSpPr>
          <p:nvPr>
            <p:ph type="title"/>
          </p:nvPr>
        </p:nvSpPr>
        <p:spPr>
          <a:xfrm>
            <a:off x="1602154" y="0"/>
            <a:ext cx="9440984" cy="976923"/>
          </a:xfrm>
        </p:spPr>
        <p:txBody>
          <a:bodyPr>
            <a:noAutofit/>
          </a:bodyPr>
          <a:lstStyle/>
          <a:p>
            <a:pPr algn="ctr" eaLnBrk="1" hangingPunct="1">
              <a:defRPr/>
            </a:pPr>
            <a:r>
              <a:rPr lang="en-US" sz="3600" dirty="0"/>
              <a:t>Statins Appear Good for the Liver</a:t>
            </a:r>
          </a:p>
        </p:txBody>
      </p:sp>
      <p:sp>
        <p:nvSpPr>
          <p:cNvPr id="1787907" name="Rectangle 3"/>
          <p:cNvSpPr>
            <a:spLocks noGrp="1" noRot="1" noChangeArrowheads="1"/>
          </p:cNvSpPr>
          <p:nvPr>
            <p:ph idx="1"/>
          </p:nvPr>
        </p:nvSpPr>
        <p:spPr>
          <a:xfrm>
            <a:off x="1602154" y="1695938"/>
            <a:ext cx="9440984" cy="3618524"/>
          </a:xfrm>
        </p:spPr>
        <p:txBody>
          <a:bodyPr>
            <a:normAutofit/>
          </a:bodyPr>
          <a:lstStyle/>
          <a:p>
            <a:pPr marL="0" indent="0" algn="ctr">
              <a:buNone/>
              <a:defRPr/>
            </a:pPr>
            <a:r>
              <a:rPr lang="en-US" dirty="0"/>
              <a:t>Globally, over 2 million die from liver disease annually.</a:t>
            </a:r>
          </a:p>
          <a:p>
            <a:pPr marL="0" indent="0" algn="ctr">
              <a:buNone/>
              <a:defRPr/>
            </a:pPr>
            <a:endParaRPr lang="en-US" dirty="0"/>
          </a:p>
          <a:p>
            <a:pPr marL="0" indent="0" algn="ctr">
              <a:buNone/>
              <a:defRPr/>
            </a:pPr>
            <a:r>
              <a:rPr lang="en-US" dirty="0"/>
              <a:t>Statins are known to reduce hepatic inflammation                     by decreasing OS.</a:t>
            </a:r>
          </a:p>
        </p:txBody>
      </p:sp>
      <p:sp>
        <p:nvSpPr>
          <p:cNvPr id="57349" name="Text Box 4"/>
          <p:cNvSpPr txBox="1">
            <a:spLocks noChangeArrowheads="1"/>
          </p:cNvSpPr>
          <p:nvPr/>
        </p:nvSpPr>
        <p:spPr bwMode="auto">
          <a:xfrm>
            <a:off x="2445781" y="5546209"/>
            <a:ext cx="7765021" cy="1200329"/>
          </a:xfrm>
          <a:prstGeom prst="rect">
            <a:avLst/>
          </a:prstGeom>
          <a:noFill/>
          <a:ln w="9525">
            <a:noFill/>
            <a:miter lim="800000"/>
            <a:headEnd/>
            <a:tailEnd/>
          </a:ln>
        </p:spPr>
        <p:txBody>
          <a:bodyPr wrap="square">
            <a:spAutoFit/>
          </a:bodyPr>
          <a:lstStyle/>
          <a:p>
            <a:pPr algn="ctr" eaLnBrk="0" hangingPunct="0"/>
            <a:r>
              <a:rPr lang="en-US" dirty="0" err="1">
                <a:solidFill>
                  <a:schemeClr val="accent3"/>
                </a:solidFill>
              </a:rPr>
              <a:t>Vell</a:t>
            </a:r>
            <a:r>
              <a:rPr lang="en-US" dirty="0">
                <a:solidFill>
                  <a:schemeClr val="accent3"/>
                </a:solidFill>
              </a:rPr>
              <a:t>, M. S., et al. (2023). "Association of Statin Use With Risk of Liver Disease, Hepatocellular Carcinoma, and Liver-Related Mortality."                   </a:t>
            </a:r>
            <a:r>
              <a:rPr lang="en-US" u="sng" dirty="0">
                <a:solidFill>
                  <a:schemeClr val="accent3"/>
                </a:solidFill>
              </a:rPr>
              <a:t>JAMA Network Open</a:t>
            </a:r>
            <a:r>
              <a:rPr lang="en-US" dirty="0">
                <a:solidFill>
                  <a:schemeClr val="accent3"/>
                </a:solidFill>
              </a:rPr>
              <a:t> </a:t>
            </a:r>
            <a:r>
              <a:rPr lang="en-US" b="1" dirty="0">
                <a:solidFill>
                  <a:schemeClr val="accent3"/>
                </a:solidFill>
              </a:rPr>
              <a:t>6</a:t>
            </a:r>
            <a:r>
              <a:rPr lang="en-US" dirty="0">
                <a:solidFill>
                  <a:schemeClr val="accent3"/>
                </a:solidFill>
              </a:rPr>
              <a:t>(6): e2320222-e2320222.</a:t>
            </a:r>
          </a:p>
          <a:p>
            <a:pPr algn="ctr" eaLnBrk="0" hangingPunct="0"/>
            <a:r>
              <a:rPr lang="en-US" dirty="0">
                <a:solidFill>
                  <a:schemeClr val="accent3"/>
                </a:solidFill>
              </a:rPr>
              <a:t>	</a:t>
            </a:r>
            <a:endParaRPr lang="en-US" b="1" dirty="0">
              <a:solidFill>
                <a:schemeClr val="accent3"/>
              </a:solidFill>
            </a:endParaRPr>
          </a:p>
        </p:txBody>
      </p:sp>
    </p:spTree>
  </p:cSld>
  <p:clrMapOvr>
    <a:masterClrMapping/>
  </p:clrMapOvr>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7906" name="Rectangle 2"/>
          <p:cNvSpPr>
            <a:spLocks noGrp="1" noRot="1" noChangeArrowheads="1"/>
          </p:cNvSpPr>
          <p:nvPr>
            <p:ph type="title"/>
          </p:nvPr>
        </p:nvSpPr>
        <p:spPr>
          <a:xfrm>
            <a:off x="1602154" y="0"/>
            <a:ext cx="9440984" cy="976923"/>
          </a:xfrm>
        </p:spPr>
        <p:txBody>
          <a:bodyPr>
            <a:noAutofit/>
          </a:bodyPr>
          <a:lstStyle/>
          <a:p>
            <a:pPr algn="ctr" eaLnBrk="1" hangingPunct="1">
              <a:defRPr/>
            </a:pPr>
            <a:r>
              <a:rPr lang="en-US" sz="3600" dirty="0"/>
              <a:t>Statins Appear Good for the Liver</a:t>
            </a:r>
          </a:p>
        </p:txBody>
      </p:sp>
      <p:sp>
        <p:nvSpPr>
          <p:cNvPr id="1787907" name="Rectangle 3"/>
          <p:cNvSpPr>
            <a:spLocks noGrp="1" noRot="1" noChangeArrowheads="1"/>
          </p:cNvSpPr>
          <p:nvPr>
            <p:ph idx="1"/>
          </p:nvPr>
        </p:nvSpPr>
        <p:spPr>
          <a:xfrm>
            <a:off x="1602154" y="1367692"/>
            <a:ext cx="9440984" cy="3946770"/>
          </a:xfrm>
        </p:spPr>
        <p:txBody>
          <a:bodyPr>
            <a:normAutofit/>
          </a:bodyPr>
          <a:lstStyle/>
          <a:p>
            <a:pPr marL="0" indent="0" algn="ctr">
              <a:buNone/>
              <a:defRPr/>
            </a:pPr>
            <a:r>
              <a:rPr lang="en-US" dirty="0"/>
              <a:t>Among pts with hep C statins reduced the incidence of cirrhosis and liver cancer.</a:t>
            </a:r>
          </a:p>
          <a:p>
            <a:pPr marL="0" indent="0" algn="ctr">
              <a:buNone/>
              <a:defRPr/>
            </a:pPr>
            <a:endParaRPr lang="en-US" dirty="0"/>
          </a:p>
          <a:p>
            <a:pPr marL="0" indent="0" algn="ctr">
              <a:buNone/>
              <a:defRPr/>
            </a:pPr>
            <a:r>
              <a:rPr lang="en-US" dirty="0"/>
              <a:t>Considering the limited options to prevent liver disease a more in-depth assessment of statins                                                   as such an agent is warranted.</a:t>
            </a:r>
          </a:p>
        </p:txBody>
      </p:sp>
      <p:sp>
        <p:nvSpPr>
          <p:cNvPr id="57349" name="Text Box 4"/>
          <p:cNvSpPr txBox="1">
            <a:spLocks noChangeArrowheads="1"/>
          </p:cNvSpPr>
          <p:nvPr/>
        </p:nvSpPr>
        <p:spPr bwMode="auto">
          <a:xfrm>
            <a:off x="2445781" y="5546209"/>
            <a:ext cx="7765021" cy="1200329"/>
          </a:xfrm>
          <a:prstGeom prst="rect">
            <a:avLst/>
          </a:prstGeom>
          <a:noFill/>
          <a:ln w="9525">
            <a:noFill/>
            <a:miter lim="800000"/>
            <a:headEnd/>
            <a:tailEnd/>
          </a:ln>
        </p:spPr>
        <p:txBody>
          <a:bodyPr wrap="square">
            <a:spAutoFit/>
          </a:bodyPr>
          <a:lstStyle/>
          <a:p>
            <a:pPr algn="ctr" eaLnBrk="0" hangingPunct="0"/>
            <a:r>
              <a:rPr lang="en-US" dirty="0" err="1">
                <a:solidFill>
                  <a:schemeClr val="accent3"/>
                </a:solidFill>
              </a:rPr>
              <a:t>Vell</a:t>
            </a:r>
            <a:r>
              <a:rPr lang="en-US" dirty="0">
                <a:solidFill>
                  <a:schemeClr val="accent3"/>
                </a:solidFill>
              </a:rPr>
              <a:t>, M. S., et al. (2023). "Association of Statin Use With Risk of Liver Disease, Hepatocellular Carcinoma, and Liver-Related Mortality."                   </a:t>
            </a:r>
            <a:r>
              <a:rPr lang="en-US" u="sng" dirty="0">
                <a:solidFill>
                  <a:schemeClr val="accent3"/>
                </a:solidFill>
              </a:rPr>
              <a:t>JAMA Network Open</a:t>
            </a:r>
            <a:r>
              <a:rPr lang="en-US" dirty="0">
                <a:solidFill>
                  <a:schemeClr val="accent3"/>
                </a:solidFill>
              </a:rPr>
              <a:t> </a:t>
            </a:r>
            <a:r>
              <a:rPr lang="en-US" b="1" dirty="0">
                <a:solidFill>
                  <a:schemeClr val="accent3"/>
                </a:solidFill>
              </a:rPr>
              <a:t>6</a:t>
            </a:r>
            <a:r>
              <a:rPr lang="en-US" dirty="0">
                <a:solidFill>
                  <a:schemeClr val="accent3"/>
                </a:solidFill>
              </a:rPr>
              <a:t>(6): e2320222-e2320222.</a:t>
            </a:r>
          </a:p>
          <a:p>
            <a:pPr algn="ctr" eaLnBrk="0" hangingPunct="0"/>
            <a:r>
              <a:rPr lang="en-US" dirty="0">
                <a:solidFill>
                  <a:schemeClr val="accent3"/>
                </a:solidFill>
              </a:rPr>
              <a:t>	</a:t>
            </a:r>
            <a:endParaRPr lang="en-US" b="1" dirty="0">
              <a:solidFill>
                <a:schemeClr val="accent3"/>
              </a:solidFill>
            </a:endParaRPr>
          </a:p>
        </p:txBody>
      </p:sp>
    </p:spTree>
    <p:extLst>
      <p:ext uri="{BB962C8B-B14F-4D97-AF65-F5344CB8AC3E}">
        <p14:creationId xmlns:p14="http://schemas.microsoft.com/office/powerpoint/2010/main" val="3401776315"/>
      </p:ext>
    </p:extLst>
  </p:cSld>
  <p:clrMapOvr>
    <a:masterClrMapping/>
  </p:clrMapOvr>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7906" name="Rectangle 2"/>
          <p:cNvSpPr>
            <a:spLocks noGrp="1" noRot="1" noChangeArrowheads="1"/>
          </p:cNvSpPr>
          <p:nvPr>
            <p:ph type="title"/>
          </p:nvPr>
        </p:nvSpPr>
        <p:spPr>
          <a:xfrm>
            <a:off x="1602154" y="0"/>
            <a:ext cx="9440984" cy="976923"/>
          </a:xfrm>
        </p:spPr>
        <p:txBody>
          <a:bodyPr>
            <a:noAutofit/>
          </a:bodyPr>
          <a:lstStyle/>
          <a:p>
            <a:pPr algn="ctr" eaLnBrk="1" hangingPunct="1">
              <a:defRPr/>
            </a:pPr>
            <a:r>
              <a:rPr lang="en-US" sz="3600" dirty="0"/>
              <a:t>Statins Appear Good for the Liver</a:t>
            </a:r>
          </a:p>
        </p:txBody>
      </p:sp>
      <p:sp>
        <p:nvSpPr>
          <p:cNvPr id="1787907" name="Rectangle 3"/>
          <p:cNvSpPr>
            <a:spLocks noGrp="1" noRot="1" noChangeArrowheads="1"/>
          </p:cNvSpPr>
          <p:nvPr>
            <p:ph idx="1"/>
          </p:nvPr>
        </p:nvSpPr>
        <p:spPr>
          <a:xfrm>
            <a:off x="1602154" y="1242646"/>
            <a:ext cx="9440984" cy="4071816"/>
          </a:xfrm>
        </p:spPr>
        <p:txBody>
          <a:bodyPr>
            <a:normAutofit/>
          </a:bodyPr>
          <a:lstStyle/>
          <a:p>
            <a:pPr marL="0" indent="0" algn="ctr">
              <a:buNone/>
              <a:defRPr/>
            </a:pPr>
            <a:r>
              <a:rPr lang="en-US" dirty="0"/>
              <a:t>~1.8 million people (UK Biobank, Penn Med Biobank, </a:t>
            </a:r>
            <a:r>
              <a:rPr lang="en-US" dirty="0" err="1"/>
              <a:t>TriNetX</a:t>
            </a:r>
            <a:r>
              <a:rPr lang="en-US" dirty="0"/>
              <a:t> cohort); average age 55 to 61 </a:t>
            </a:r>
            <a:r>
              <a:rPr lang="en-US" dirty="0" err="1"/>
              <a:t>yo</a:t>
            </a:r>
            <a:r>
              <a:rPr lang="en-US" dirty="0"/>
              <a:t>; 49% female; follow-up ranged from 15 to 2 </a:t>
            </a:r>
            <a:r>
              <a:rPr lang="en-US" dirty="0" err="1"/>
              <a:t>yrs</a:t>
            </a:r>
            <a:r>
              <a:rPr lang="en-US" dirty="0"/>
              <a:t>; statin users were propensity matched to non-statin users by age, sex, BMI, ethnicity, diabetes, BP, CAD,                                            dyslipidemia, ASA use and # meds.</a:t>
            </a:r>
          </a:p>
          <a:p>
            <a:pPr marL="0" indent="0" algn="ctr">
              <a:buNone/>
              <a:defRPr/>
            </a:pPr>
            <a:endParaRPr lang="en-US" dirty="0"/>
          </a:p>
          <a:p>
            <a:pPr marL="0" indent="0" algn="ctr">
              <a:buNone/>
              <a:defRPr/>
            </a:pPr>
            <a:r>
              <a:rPr lang="en-US" dirty="0"/>
              <a:t>Outcome was whether statin use was associated with the incidence of liver disease.</a:t>
            </a:r>
          </a:p>
        </p:txBody>
      </p:sp>
      <p:sp>
        <p:nvSpPr>
          <p:cNvPr id="57349" name="Text Box 4"/>
          <p:cNvSpPr txBox="1">
            <a:spLocks noChangeArrowheads="1"/>
          </p:cNvSpPr>
          <p:nvPr/>
        </p:nvSpPr>
        <p:spPr bwMode="auto">
          <a:xfrm>
            <a:off x="2445781" y="5546209"/>
            <a:ext cx="7765021" cy="1200329"/>
          </a:xfrm>
          <a:prstGeom prst="rect">
            <a:avLst/>
          </a:prstGeom>
          <a:noFill/>
          <a:ln w="9525">
            <a:noFill/>
            <a:miter lim="800000"/>
            <a:headEnd/>
            <a:tailEnd/>
          </a:ln>
        </p:spPr>
        <p:txBody>
          <a:bodyPr wrap="square">
            <a:spAutoFit/>
          </a:bodyPr>
          <a:lstStyle/>
          <a:p>
            <a:pPr algn="ctr" eaLnBrk="0" hangingPunct="0"/>
            <a:r>
              <a:rPr lang="en-US" dirty="0" err="1">
                <a:solidFill>
                  <a:schemeClr val="accent3"/>
                </a:solidFill>
              </a:rPr>
              <a:t>Vell</a:t>
            </a:r>
            <a:r>
              <a:rPr lang="en-US" dirty="0">
                <a:solidFill>
                  <a:schemeClr val="accent3"/>
                </a:solidFill>
              </a:rPr>
              <a:t>, M. S., et al. (2023). "Association of Statin Use With Risk of Liver Disease, Hepatocellular Carcinoma, and Liver-Related Mortality."                   </a:t>
            </a:r>
            <a:r>
              <a:rPr lang="en-US" u="sng" dirty="0">
                <a:solidFill>
                  <a:schemeClr val="accent3"/>
                </a:solidFill>
              </a:rPr>
              <a:t>JAMA Network Open</a:t>
            </a:r>
            <a:r>
              <a:rPr lang="en-US" dirty="0">
                <a:solidFill>
                  <a:schemeClr val="accent3"/>
                </a:solidFill>
              </a:rPr>
              <a:t> </a:t>
            </a:r>
            <a:r>
              <a:rPr lang="en-US" b="1" dirty="0">
                <a:solidFill>
                  <a:schemeClr val="accent3"/>
                </a:solidFill>
              </a:rPr>
              <a:t>6</a:t>
            </a:r>
            <a:r>
              <a:rPr lang="en-US" dirty="0">
                <a:solidFill>
                  <a:schemeClr val="accent3"/>
                </a:solidFill>
              </a:rPr>
              <a:t>(6): e2320222-e2320222.</a:t>
            </a:r>
          </a:p>
          <a:p>
            <a:pPr algn="ctr" eaLnBrk="0" hangingPunct="0"/>
            <a:r>
              <a:rPr lang="en-US" dirty="0">
                <a:solidFill>
                  <a:schemeClr val="accent3"/>
                </a:solidFill>
              </a:rPr>
              <a:t>	</a:t>
            </a:r>
            <a:endParaRPr lang="en-US" b="1" dirty="0">
              <a:solidFill>
                <a:schemeClr val="accent3"/>
              </a:solidFill>
            </a:endParaRPr>
          </a:p>
        </p:txBody>
      </p:sp>
    </p:spTree>
    <p:extLst>
      <p:ext uri="{BB962C8B-B14F-4D97-AF65-F5344CB8AC3E}">
        <p14:creationId xmlns:p14="http://schemas.microsoft.com/office/powerpoint/2010/main" val="524600863"/>
      </p:ext>
    </p:extLst>
  </p:cSld>
  <p:clrMapOvr>
    <a:masterClrMapping/>
  </p:clrMapOvr>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7906" name="Rectangle 2"/>
          <p:cNvSpPr>
            <a:spLocks noGrp="1" noRot="1" noChangeArrowheads="1"/>
          </p:cNvSpPr>
          <p:nvPr>
            <p:ph type="title"/>
          </p:nvPr>
        </p:nvSpPr>
        <p:spPr>
          <a:xfrm>
            <a:off x="1602154" y="0"/>
            <a:ext cx="9440984" cy="976923"/>
          </a:xfrm>
        </p:spPr>
        <p:txBody>
          <a:bodyPr>
            <a:noAutofit/>
          </a:bodyPr>
          <a:lstStyle/>
          <a:p>
            <a:pPr algn="ctr" eaLnBrk="1" hangingPunct="1">
              <a:defRPr/>
            </a:pPr>
            <a:r>
              <a:rPr lang="en-US" sz="3600" dirty="0"/>
              <a:t>Statins Appear Good for the Liver</a:t>
            </a:r>
          </a:p>
        </p:txBody>
      </p:sp>
      <p:sp>
        <p:nvSpPr>
          <p:cNvPr id="1787907" name="Rectangle 3"/>
          <p:cNvSpPr>
            <a:spLocks noGrp="1" noRot="1" noChangeArrowheads="1"/>
          </p:cNvSpPr>
          <p:nvPr>
            <p:ph idx="1"/>
          </p:nvPr>
        </p:nvSpPr>
        <p:spPr>
          <a:xfrm>
            <a:off x="1602154" y="2117969"/>
            <a:ext cx="9440984" cy="3196493"/>
          </a:xfrm>
        </p:spPr>
        <p:txBody>
          <a:bodyPr>
            <a:normAutofit/>
          </a:bodyPr>
          <a:lstStyle/>
          <a:p>
            <a:pPr marL="0" indent="0" algn="ctr">
              <a:buNone/>
              <a:defRPr/>
            </a:pPr>
            <a:r>
              <a:rPr lang="en-US" dirty="0"/>
              <a:t>Statin use substantially reduced the risk of hepatic pathology and was associated with duration of use and dose of statin.</a:t>
            </a:r>
          </a:p>
        </p:txBody>
      </p:sp>
      <p:sp>
        <p:nvSpPr>
          <p:cNvPr id="57349" name="Text Box 4"/>
          <p:cNvSpPr txBox="1">
            <a:spLocks noChangeArrowheads="1"/>
          </p:cNvSpPr>
          <p:nvPr/>
        </p:nvSpPr>
        <p:spPr bwMode="auto">
          <a:xfrm>
            <a:off x="2445781" y="5546209"/>
            <a:ext cx="7765021" cy="1200329"/>
          </a:xfrm>
          <a:prstGeom prst="rect">
            <a:avLst/>
          </a:prstGeom>
          <a:noFill/>
          <a:ln w="9525">
            <a:noFill/>
            <a:miter lim="800000"/>
            <a:headEnd/>
            <a:tailEnd/>
          </a:ln>
        </p:spPr>
        <p:txBody>
          <a:bodyPr wrap="square">
            <a:spAutoFit/>
          </a:bodyPr>
          <a:lstStyle/>
          <a:p>
            <a:pPr algn="ctr" eaLnBrk="0" hangingPunct="0"/>
            <a:r>
              <a:rPr lang="en-US" dirty="0" err="1">
                <a:solidFill>
                  <a:schemeClr val="accent3"/>
                </a:solidFill>
              </a:rPr>
              <a:t>Vell</a:t>
            </a:r>
            <a:r>
              <a:rPr lang="en-US" dirty="0">
                <a:solidFill>
                  <a:schemeClr val="accent3"/>
                </a:solidFill>
              </a:rPr>
              <a:t>, M. S., et al. (2023). "Association of Statin Use With Risk of Liver Disease, Hepatocellular Carcinoma, and Liver-Related Mortality."                   </a:t>
            </a:r>
            <a:r>
              <a:rPr lang="en-US" u="sng" dirty="0">
                <a:solidFill>
                  <a:schemeClr val="accent3"/>
                </a:solidFill>
              </a:rPr>
              <a:t>JAMA Network Open</a:t>
            </a:r>
            <a:r>
              <a:rPr lang="en-US" dirty="0">
                <a:solidFill>
                  <a:schemeClr val="accent3"/>
                </a:solidFill>
              </a:rPr>
              <a:t> </a:t>
            </a:r>
            <a:r>
              <a:rPr lang="en-US" b="1" dirty="0">
                <a:solidFill>
                  <a:schemeClr val="accent3"/>
                </a:solidFill>
              </a:rPr>
              <a:t>6</a:t>
            </a:r>
            <a:r>
              <a:rPr lang="en-US" dirty="0">
                <a:solidFill>
                  <a:schemeClr val="accent3"/>
                </a:solidFill>
              </a:rPr>
              <a:t>(6): e2320222-e2320222.</a:t>
            </a:r>
          </a:p>
          <a:p>
            <a:pPr algn="ctr" eaLnBrk="0" hangingPunct="0"/>
            <a:r>
              <a:rPr lang="en-US" dirty="0">
                <a:solidFill>
                  <a:schemeClr val="accent3"/>
                </a:solidFill>
              </a:rPr>
              <a:t>	</a:t>
            </a:r>
            <a:endParaRPr lang="en-US" b="1" dirty="0">
              <a:solidFill>
                <a:schemeClr val="accent3"/>
              </a:solidFill>
            </a:endParaRPr>
          </a:p>
        </p:txBody>
      </p:sp>
    </p:spTree>
    <p:extLst>
      <p:ext uri="{BB962C8B-B14F-4D97-AF65-F5344CB8AC3E}">
        <p14:creationId xmlns:p14="http://schemas.microsoft.com/office/powerpoint/2010/main" val="1566710820"/>
      </p:ext>
    </p:extLst>
  </p:cSld>
  <p:clrMapOvr>
    <a:masterClrMapping/>
  </p:clrMapOvr>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7906" name="Rectangle 2"/>
          <p:cNvSpPr>
            <a:spLocks noGrp="1" noRot="1" noChangeArrowheads="1"/>
          </p:cNvSpPr>
          <p:nvPr>
            <p:ph type="title"/>
          </p:nvPr>
        </p:nvSpPr>
        <p:spPr>
          <a:xfrm>
            <a:off x="1602154" y="0"/>
            <a:ext cx="9440984" cy="976923"/>
          </a:xfrm>
        </p:spPr>
        <p:txBody>
          <a:bodyPr>
            <a:noAutofit/>
          </a:bodyPr>
          <a:lstStyle/>
          <a:p>
            <a:pPr algn="ctr" eaLnBrk="1" hangingPunct="1">
              <a:defRPr/>
            </a:pPr>
            <a:r>
              <a:rPr lang="en-US" sz="3600" dirty="0"/>
              <a:t>Statins Appear Good for the Liver</a:t>
            </a:r>
          </a:p>
        </p:txBody>
      </p:sp>
      <p:sp>
        <p:nvSpPr>
          <p:cNvPr id="1787907" name="Rectangle 3"/>
          <p:cNvSpPr>
            <a:spLocks noGrp="1" noRot="1" noChangeArrowheads="1"/>
          </p:cNvSpPr>
          <p:nvPr>
            <p:ph idx="1"/>
          </p:nvPr>
        </p:nvSpPr>
        <p:spPr>
          <a:xfrm>
            <a:off x="1602154" y="844062"/>
            <a:ext cx="9440984" cy="4470400"/>
          </a:xfrm>
        </p:spPr>
        <p:txBody>
          <a:bodyPr>
            <a:normAutofit lnSpcReduction="10000"/>
          </a:bodyPr>
          <a:lstStyle/>
          <a:p>
            <a:pPr marL="0" indent="0" algn="ctr">
              <a:buNone/>
              <a:defRPr/>
            </a:pPr>
            <a:r>
              <a:rPr lang="en-US" dirty="0"/>
              <a:t>Overall results were significant.</a:t>
            </a:r>
          </a:p>
          <a:p>
            <a:pPr marL="0" indent="0" algn="ctr">
              <a:buNone/>
              <a:defRPr/>
            </a:pPr>
            <a:endParaRPr lang="en-US" dirty="0"/>
          </a:p>
          <a:p>
            <a:pPr marL="0" indent="0" algn="ctr">
              <a:buNone/>
              <a:defRPr/>
            </a:pPr>
            <a:r>
              <a:rPr lang="en-US" dirty="0"/>
              <a:t>Incident liver disease HR-0.85 (95% CI, 0.78-0.92)  p&lt;0.001</a:t>
            </a:r>
          </a:p>
          <a:p>
            <a:pPr marL="0" indent="0" algn="ctr">
              <a:buNone/>
              <a:defRPr/>
            </a:pPr>
            <a:endParaRPr lang="en-US" dirty="0"/>
          </a:p>
          <a:p>
            <a:pPr marL="0" indent="0" algn="ctr">
              <a:buNone/>
              <a:defRPr/>
            </a:pPr>
            <a:r>
              <a:rPr lang="en-US" dirty="0"/>
              <a:t>Incident hepatic death HR-</a:t>
            </a:r>
            <a:r>
              <a:rPr lang="it-IT" dirty="0"/>
              <a:t>0.72 (95%CI, 0.59-0.88)                  p =0.001</a:t>
            </a:r>
          </a:p>
          <a:p>
            <a:pPr marL="0" indent="0" algn="ctr">
              <a:buNone/>
              <a:defRPr/>
            </a:pPr>
            <a:endParaRPr lang="it-IT" dirty="0"/>
          </a:p>
          <a:p>
            <a:pPr marL="0" indent="0" algn="ctr">
              <a:buNone/>
              <a:defRPr/>
            </a:pPr>
            <a:r>
              <a:rPr lang="it-IT" dirty="0"/>
              <a:t>Incident hepatic CA HR-0.58 (95%CI, 0.35-0.96) </a:t>
            </a:r>
          </a:p>
          <a:p>
            <a:pPr marL="0" indent="0" algn="ctr">
              <a:buNone/>
              <a:defRPr/>
            </a:pPr>
            <a:r>
              <a:rPr lang="it-IT" dirty="0"/>
              <a:t>p= 0.04</a:t>
            </a:r>
            <a:endParaRPr lang="en-US" dirty="0"/>
          </a:p>
        </p:txBody>
      </p:sp>
      <p:sp>
        <p:nvSpPr>
          <p:cNvPr id="57349" name="Text Box 4"/>
          <p:cNvSpPr txBox="1">
            <a:spLocks noChangeArrowheads="1"/>
          </p:cNvSpPr>
          <p:nvPr/>
        </p:nvSpPr>
        <p:spPr bwMode="auto">
          <a:xfrm>
            <a:off x="2445781" y="5546209"/>
            <a:ext cx="7765021" cy="1200329"/>
          </a:xfrm>
          <a:prstGeom prst="rect">
            <a:avLst/>
          </a:prstGeom>
          <a:noFill/>
          <a:ln w="9525">
            <a:noFill/>
            <a:miter lim="800000"/>
            <a:headEnd/>
            <a:tailEnd/>
          </a:ln>
        </p:spPr>
        <p:txBody>
          <a:bodyPr wrap="square">
            <a:spAutoFit/>
          </a:bodyPr>
          <a:lstStyle/>
          <a:p>
            <a:pPr algn="ctr" eaLnBrk="0" hangingPunct="0"/>
            <a:r>
              <a:rPr lang="en-US" dirty="0" err="1">
                <a:solidFill>
                  <a:schemeClr val="accent3"/>
                </a:solidFill>
              </a:rPr>
              <a:t>Vell</a:t>
            </a:r>
            <a:r>
              <a:rPr lang="en-US" dirty="0">
                <a:solidFill>
                  <a:schemeClr val="accent3"/>
                </a:solidFill>
              </a:rPr>
              <a:t>, M. S., et al. (2023). "Association of Statin Use With Risk of Liver Disease, Hepatocellular Carcinoma, and Liver-Related Mortality."                   </a:t>
            </a:r>
            <a:r>
              <a:rPr lang="en-US" u="sng" dirty="0">
                <a:solidFill>
                  <a:schemeClr val="accent3"/>
                </a:solidFill>
              </a:rPr>
              <a:t>JAMA Network Open</a:t>
            </a:r>
            <a:r>
              <a:rPr lang="en-US" dirty="0">
                <a:solidFill>
                  <a:schemeClr val="accent3"/>
                </a:solidFill>
              </a:rPr>
              <a:t> </a:t>
            </a:r>
            <a:r>
              <a:rPr lang="en-US" b="1" dirty="0">
                <a:solidFill>
                  <a:schemeClr val="accent3"/>
                </a:solidFill>
              </a:rPr>
              <a:t>6</a:t>
            </a:r>
            <a:r>
              <a:rPr lang="en-US" dirty="0">
                <a:solidFill>
                  <a:schemeClr val="accent3"/>
                </a:solidFill>
              </a:rPr>
              <a:t>(6): e2320222-e2320222.</a:t>
            </a:r>
          </a:p>
          <a:p>
            <a:pPr algn="ctr" eaLnBrk="0" hangingPunct="0"/>
            <a:r>
              <a:rPr lang="en-US" dirty="0">
                <a:solidFill>
                  <a:schemeClr val="accent3"/>
                </a:solidFill>
              </a:rPr>
              <a:t>	</a:t>
            </a:r>
            <a:endParaRPr lang="en-US" b="1" dirty="0">
              <a:solidFill>
                <a:schemeClr val="accent3"/>
              </a:solidFill>
            </a:endParaRPr>
          </a:p>
        </p:txBody>
      </p:sp>
    </p:spTree>
    <p:extLst>
      <p:ext uri="{BB962C8B-B14F-4D97-AF65-F5344CB8AC3E}">
        <p14:creationId xmlns:p14="http://schemas.microsoft.com/office/powerpoint/2010/main" val="3097552196"/>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7906" name="Rectangle 2"/>
          <p:cNvSpPr>
            <a:spLocks noGrp="1" noRot="1" noChangeArrowheads="1"/>
          </p:cNvSpPr>
          <p:nvPr>
            <p:ph type="title"/>
          </p:nvPr>
        </p:nvSpPr>
        <p:spPr>
          <a:xfrm>
            <a:off x="898769" y="230588"/>
            <a:ext cx="10902462" cy="622778"/>
          </a:xfrm>
        </p:spPr>
        <p:txBody>
          <a:bodyPr>
            <a:noAutofit/>
          </a:bodyPr>
          <a:lstStyle/>
          <a:p>
            <a:pPr algn="ctr" eaLnBrk="1" hangingPunct="1">
              <a:defRPr/>
            </a:pPr>
            <a:r>
              <a:rPr lang="en-US" sz="3600" dirty="0"/>
              <a:t>Inhaling Natural Organic Forest Compounds                         Enhance Health</a:t>
            </a:r>
          </a:p>
        </p:txBody>
      </p:sp>
      <p:sp>
        <p:nvSpPr>
          <p:cNvPr id="1787907" name="Rectangle 3"/>
          <p:cNvSpPr>
            <a:spLocks noGrp="1" noRot="1" noChangeArrowheads="1"/>
          </p:cNvSpPr>
          <p:nvPr>
            <p:ph idx="1"/>
          </p:nvPr>
        </p:nvSpPr>
        <p:spPr>
          <a:xfrm>
            <a:off x="1602154" y="1717482"/>
            <a:ext cx="9440984" cy="3753015"/>
          </a:xfrm>
        </p:spPr>
        <p:txBody>
          <a:bodyPr>
            <a:normAutofit/>
          </a:bodyPr>
          <a:lstStyle/>
          <a:p>
            <a:pPr marL="0" indent="0" algn="ctr">
              <a:buNone/>
              <a:defRPr/>
            </a:pPr>
            <a:r>
              <a:rPr lang="en-US" dirty="0"/>
              <a:t>This study demonstrated that inhaling volatile organic chemicals like limonene and pinene while in the forest enhanced health.</a:t>
            </a:r>
          </a:p>
          <a:p>
            <a:pPr marL="0" indent="0" algn="ctr">
              <a:buNone/>
              <a:defRPr/>
            </a:pPr>
            <a:endParaRPr lang="en-US" dirty="0"/>
          </a:p>
          <a:p>
            <a:pPr marL="0" indent="0" algn="ctr">
              <a:buNone/>
              <a:defRPr/>
            </a:pPr>
            <a:r>
              <a:rPr lang="en-US" dirty="0"/>
              <a:t>There was decreased mental fatigue, increased relaxation, enhance cognitive function and improved mood.</a:t>
            </a:r>
          </a:p>
        </p:txBody>
      </p:sp>
      <p:sp>
        <p:nvSpPr>
          <p:cNvPr id="57349" name="Text Box 4"/>
          <p:cNvSpPr txBox="1">
            <a:spLocks noChangeArrowheads="1"/>
          </p:cNvSpPr>
          <p:nvPr/>
        </p:nvSpPr>
        <p:spPr bwMode="auto">
          <a:xfrm>
            <a:off x="1602155" y="5716587"/>
            <a:ext cx="8249142" cy="1200329"/>
          </a:xfrm>
          <a:prstGeom prst="rect">
            <a:avLst/>
          </a:prstGeom>
          <a:noFill/>
          <a:ln w="9525">
            <a:noFill/>
            <a:miter lim="800000"/>
            <a:headEnd/>
            <a:tailEnd/>
          </a:ln>
        </p:spPr>
        <p:txBody>
          <a:bodyPr wrap="square">
            <a:spAutoFit/>
          </a:bodyPr>
          <a:lstStyle/>
          <a:p>
            <a:pPr algn="ctr" eaLnBrk="0" hangingPunct="0"/>
            <a:r>
              <a:rPr lang="en-US" dirty="0">
                <a:solidFill>
                  <a:schemeClr val="accent3"/>
                </a:solidFill>
              </a:rPr>
              <a:t>	Antonelli, M., et al. (2020). "Forest Volatile Organic Compounds and Their Effects on Human Health: A State-of-the-Art Review."                                             </a:t>
            </a:r>
            <a:r>
              <a:rPr lang="en-US" u="sng" dirty="0">
                <a:solidFill>
                  <a:schemeClr val="accent3"/>
                </a:solidFill>
              </a:rPr>
              <a:t>Int J Environ Res Public Health</a:t>
            </a:r>
            <a:r>
              <a:rPr lang="en-US" dirty="0">
                <a:solidFill>
                  <a:schemeClr val="accent3"/>
                </a:solidFill>
              </a:rPr>
              <a:t> </a:t>
            </a:r>
            <a:r>
              <a:rPr lang="en-US" b="1" dirty="0">
                <a:solidFill>
                  <a:schemeClr val="accent3"/>
                </a:solidFill>
              </a:rPr>
              <a:t>17</a:t>
            </a:r>
            <a:r>
              <a:rPr lang="en-US" dirty="0">
                <a:solidFill>
                  <a:schemeClr val="accent3"/>
                </a:solidFill>
              </a:rPr>
              <a:t>(18).</a:t>
            </a:r>
          </a:p>
          <a:p>
            <a:pPr algn="ctr" eaLnBrk="0" hangingPunct="0"/>
            <a:r>
              <a:rPr lang="en-US" dirty="0">
                <a:solidFill>
                  <a:schemeClr val="accent3"/>
                </a:solidFill>
              </a:rPr>
              <a:t>	.				</a:t>
            </a:r>
            <a:endParaRPr lang="en-US" b="1" dirty="0">
              <a:solidFill>
                <a:schemeClr val="accent3"/>
              </a:solidFill>
            </a:endParaRPr>
          </a:p>
        </p:txBody>
      </p:sp>
    </p:spTree>
    <p:extLst>
      <p:ext uri="{BB962C8B-B14F-4D97-AF65-F5344CB8AC3E}">
        <p14:creationId xmlns:p14="http://schemas.microsoft.com/office/powerpoint/2010/main" val="2272156228"/>
      </p:ext>
    </p:extLst>
  </p:cSld>
  <p:clrMapOvr>
    <a:masterClrMapping/>
  </p:clrMapOvr>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7906" name="Rectangle 2"/>
          <p:cNvSpPr>
            <a:spLocks noGrp="1" noRot="1" noChangeArrowheads="1"/>
          </p:cNvSpPr>
          <p:nvPr>
            <p:ph type="title"/>
          </p:nvPr>
        </p:nvSpPr>
        <p:spPr>
          <a:xfrm>
            <a:off x="1602154" y="0"/>
            <a:ext cx="9440984" cy="600364"/>
          </a:xfrm>
        </p:spPr>
        <p:txBody>
          <a:bodyPr>
            <a:noAutofit/>
          </a:bodyPr>
          <a:lstStyle/>
          <a:p>
            <a:pPr algn="ctr" eaLnBrk="1" hangingPunct="1">
              <a:defRPr/>
            </a:pPr>
            <a:r>
              <a:rPr lang="en-US" sz="3600" dirty="0"/>
              <a:t>UKB Specifically-205,057 pts</a:t>
            </a:r>
          </a:p>
        </p:txBody>
      </p:sp>
      <p:pic>
        <p:nvPicPr>
          <p:cNvPr id="3" name="Content Placeholder 2">
            <a:extLst>
              <a:ext uri="{FF2B5EF4-FFF2-40B4-BE49-F238E27FC236}">
                <a16:creationId xmlns:a16="http://schemas.microsoft.com/office/drawing/2014/main" id="{33612E8E-B4F7-9D72-061C-14D3734D9E95}"/>
              </a:ext>
            </a:extLst>
          </p:cNvPr>
          <p:cNvPicPr>
            <a:picLocks noGrp="1" noChangeAspect="1"/>
          </p:cNvPicPr>
          <p:nvPr>
            <p:ph idx="1"/>
          </p:nvPr>
        </p:nvPicPr>
        <p:blipFill rotWithShape="1">
          <a:blip r:embed="rId3"/>
          <a:srcRect l="2812" t="5577" r="4844" b="48136"/>
          <a:stretch/>
        </p:blipFill>
        <p:spPr>
          <a:xfrm>
            <a:off x="2636982" y="711200"/>
            <a:ext cx="6918035" cy="5200072"/>
          </a:xfrm>
        </p:spPr>
      </p:pic>
      <p:sp>
        <p:nvSpPr>
          <p:cNvPr id="57349" name="Text Box 4"/>
          <p:cNvSpPr txBox="1">
            <a:spLocks noChangeArrowheads="1"/>
          </p:cNvSpPr>
          <p:nvPr/>
        </p:nvSpPr>
        <p:spPr bwMode="auto">
          <a:xfrm>
            <a:off x="2150217" y="6359006"/>
            <a:ext cx="7765021" cy="646331"/>
          </a:xfrm>
          <a:prstGeom prst="rect">
            <a:avLst/>
          </a:prstGeom>
          <a:noFill/>
          <a:ln w="9525">
            <a:noFill/>
            <a:miter lim="800000"/>
            <a:headEnd/>
            <a:tailEnd/>
          </a:ln>
        </p:spPr>
        <p:txBody>
          <a:bodyPr wrap="square">
            <a:spAutoFit/>
          </a:bodyPr>
          <a:lstStyle/>
          <a:p>
            <a:pPr algn="ctr" eaLnBrk="0" hangingPunct="0"/>
            <a:r>
              <a:rPr lang="en-US" dirty="0" err="1">
                <a:solidFill>
                  <a:schemeClr val="accent3"/>
                </a:solidFill>
              </a:rPr>
              <a:t>Vell</a:t>
            </a:r>
            <a:r>
              <a:rPr lang="en-US" dirty="0">
                <a:solidFill>
                  <a:schemeClr val="accent3"/>
                </a:solidFill>
              </a:rPr>
              <a:t>, M. S., et al. (2023). </a:t>
            </a:r>
            <a:r>
              <a:rPr lang="en-US" u="sng" dirty="0">
                <a:solidFill>
                  <a:schemeClr val="accent3"/>
                </a:solidFill>
              </a:rPr>
              <a:t>JAMA Network Open</a:t>
            </a:r>
            <a:r>
              <a:rPr lang="en-US" dirty="0">
                <a:solidFill>
                  <a:schemeClr val="accent3"/>
                </a:solidFill>
              </a:rPr>
              <a:t> </a:t>
            </a:r>
            <a:r>
              <a:rPr lang="en-US" b="1" dirty="0">
                <a:solidFill>
                  <a:schemeClr val="accent3"/>
                </a:solidFill>
              </a:rPr>
              <a:t>6</a:t>
            </a:r>
            <a:r>
              <a:rPr lang="en-US" dirty="0">
                <a:solidFill>
                  <a:schemeClr val="accent3"/>
                </a:solidFill>
              </a:rPr>
              <a:t>(6): e2320222-e2320222.</a:t>
            </a:r>
          </a:p>
          <a:p>
            <a:pPr algn="ctr" eaLnBrk="0" hangingPunct="0"/>
            <a:r>
              <a:rPr lang="en-US" dirty="0">
                <a:solidFill>
                  <a:schemeClr val="accent3"/>
                </a:solidFill>
              </a:rPr>
              <a:t>	</a:t>
            </a:r>
            <a:endParaRPr lang="en-US" b="1" dirty="0">
              <a:solidFill>
                <a:schemeClr val="accent3"/>
              </a:solidFill>
            </a:endParaRPr>
          </a:p>
        </p:txBody>
      </p:sp>
      <p:sp>
        <p:nvSpPr>
          <p:cNvPr id="4" name="TextBox 3">
            <a:extLst>
              <a:ext uri="{FF2B5EF4-FFF2-40B4-BE49-F238E27FC236}">
                <a16:creationId xmlns:a16="http://schemas.microsoft.com/office/drawing/2014/main" id="{6B3B7840-0B5B-EAD7-874B-F94C0BE01459}"/>
              </a:ext>
            </a:extLst>
          </p:cNvPr>
          <p:cNvSpPr txBox="1"/>
          <p:nvPr/>
        </p:nvSpPr>
        <p:spPr>
          <a:xfrm>
            <a:off x="5680364" y="1016000"/>
            <a:ext cx="2303836" cy="369332"/>
          </a:xfrm>
          <a:prstGeom prst="rect">
            <a:avLst/>
          </a:prstGeom>
          <a:noFill/>
        </p:spPr>
        <p:txBody>
          <a:bodyPr wrap="none" rtlCol="0">
            <a:spAutoFit/>
          </a:bodyPr>
          <a:lstStyle/>
          <a:p>
            <a:r>
              <a:rPr lang="en-US" dirty="0"/>
              <a:t>incident liver disease</a:t>
            </a:r>
          </a:p>
        </p:txBody>
      </p:sp>
    </p:spTree>
    <p:extLst>
      <p:ext uri="{BB962C8B-B14F-4D97-AF65-F5344CB8AC3E}">
        <p14:creationId xmlns:p14="http://schemas.microsoft.com/office/powerpoint/2010/main" val="2087074511"/>
      </p:ext>
    </p:extLst>
  </p:cSld>
  <p:clrMapOvr>
    <a:masterClrMapping/>
  </p:clrMapOvr>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7906" name="Rectangle 2"/>
          <p:cNvSpPr>
            <a:spLocks noGrp="1" noRot="1" noChangeArrowheads="1"/>
          </p:cNvSpPr>
          <p:nvPr>
            <p:ph type="title"/>
          </p:nvPr>
        </p:nvSpPr>
        <p:spPr>
          <a:xfrm>
            <a:off x="1602154" y="0"/>
            <a:ext cx="9440984" cy="600364"/>
          </a:xfrm>
        </p:spPr>
        <p:txBody>
          <a:bodyPr>
            <a:noAutofit/>
          </a:bodyPr>
          <a:lstStyle/>
          <a:p>
            <a:pPr algn="ctr" eaLnBrk="1" hangingPunct="1">
              <a:defRPr/>
            </a:pPr>
            <a:r>
              <a:rPr lang="en-US" sz="3600" dirty="0"/>
              <a:t>UKB Specifically</a:t>
            </a:r>
          </a:p>
        </p:txBody>
      </p:sp>
      <p:pic>
        <p:nvPicPr>
          <p:cNvPr id="3" name="Content Placeholder 2">
            <a:extLst>
              <a:ext uri="{FF2B5EF4-FFF2-40B4-BE49-F238E27FC236}">
                <a16:creationId xmlns:a16="http://schemas.microsoft.com/office/drawing/2014/main" id="{33612E8E-B4F7-9D72-061C-14D3734D9E95}"/>
              </a:ext>
            </a:extLst>
          </p:cNvPr>
          <p:cNvPicPr>
            <a:picLocks noGrp="1" noChangeAspect="1"/>
          </p:cNvPicPr>
          <p:nvPr>
            <p:ph idx="1"/>
          </p:nvPr>
        </p:nvPicPr>
        <p:blipFill rotWithShape="1">
          <a:blip r:embed="rId3"/>
          <a:srcRect l="2969" t="52029" r="5469" b="1393"/>
          <a:stretch/>
        </p:blipFill>
        <p:spPr>
          <a:xfrm>
            <a:off x="2974110" y="794327"/>
            <a:ext cx="6844146" cy="5320147"/>
          </a:xfrm>
        </p:spPr>
      </p:pic>
      <p:sp>
        <p:nvSpPr>
          <p:cNvPr id="57349" name="Text Box 4"/>
          <p:cNvSpPr txBox="1">
            <a:spLocks noChangeArrowheads="1"/>
          </p:cNvSpPr>
          <p:nvPr/>
        </p:nvSpPr>
        <p:spPr bwMode="auto">
          <a:xfrm>
            <a:off x="2150217" y="6359006"/>
            <a:ext cx="7765021" cy="646331"/>
          </a:xfrm>
          <a:prstGeom prst="rect">
            <a:avLst/>
          </a:prstGeom>
          <a:noFill/>
          <a:ln w="9525">
            <a:noFill/>
            <a:miter lim="800000"/>
            <a:headEnd/>
            <a:tailEnd/>
          </a:ln>
        </p:spPr>
        <p:txBody>
          <a:bodyPr wrap="square">
            <a:spAutoFit/>
          </a:bodyPr>
          <a:lstStyle/>
          <a:p>
            <a:pPr algn="ctr" eaLnBrk="0" hangingPunct="0"/>
            <a:r>
              <a:rPr lang="en-US" dirty="0" err="1">
                <a:solidFill>
                  <a:schemeClr val="accent3"/>
                </a:solidFill>
              </a:rPr>
              <a:t>Vell</a:t>
            </a:r>
            <a:r>
              <a:rPr lang="en-US" dirty="0">
                <a:solidFill>
                  <a:schemeClr val="accent3"/>
                </a:solidFill>
              </a:rPr>
              <a:t>, M. S., et al. (2023). </a:t>
            </a:r>
            <a:r>
              <a:rPr lang="en-US" u="sng" dirty="0">
                <a:solidFill>
                  <a:schemeClr val="accent3"/>
                </a:solidFill>
              </a:rPr>
              <a:t>JAMA Network Open</a:t>
            </a:r>
            <a:r>
              <a:rPr lang="en-US" dirty="0">
                <a:solidFill>
                  <a:schemeClr val="accent3"/>
                </a:solidFill>
              </a:rPr>
              <a:t> </a:t>
            </a:r>
            <a:r>
              <a:rPr lang="en-US" b="1" dirty="0">
                <a:solidFill>
                  <a:schemeClr val="accent3"/>
                </a:solidFill>
              </a:rPr>
              <a:t>6</a:t>
            </a:r>
            <a:r>
              <a:rPr lang="en-US" dirty="0">
                <a:solidFill>
                  <a:schemeClr val="accent3"/>
                </a:solidFill>
              </a:rPr>
              <a:t>(6): e2320222-e2320222.</a:t>
            </a:r>
          </a:p>
          <a:p>
            <a:pPr algn="ctr" eaLnBrk="0" hangingPunct="0"/>
            <a:r>
              <a:rPr lang="en-US" dirty="0">
                <a:solidFill>
                  <a:schemeClr val="accent3"/>
                </a:solidFill>
              </a:rPr>
              <a:t>	</a:t>
            </a:r>
            <a:endParaRPr lang="en-US" b="1" dirty="0">
              <a:solidFill>
                <a:schemeClr val="accent3"/>
              </a:solidFill>
            </a:endParaRPr>
          </a:p>
        </p:txBody>
      </p:sp>
      <p:sp>
        <p:nvSpPr>
          <p:cNvPr id="2" name="TextBox 1">
            <a:extLst>
              <a:ext uri="{FF2B5EF4-FFF2-40B4-BE49-F238E27FC236}">
                <a16:creationId xmlns:a16="http://schemas.microsoft.com/office/drawing/2014/main" id="{EDEA204C-B959-275F-7E23-CD9055D2D601}"/>
              </a:ext>
            </a:extLst>
          </p:cNvPr>
          <p:cNvSpPr txBox="1"/>
          <p:nvPr/>
        </p:nvSpPr>
        <p:spPr>
          <a:xfrm>
            <a:off x="6428509" y="1588655"/>
            <a:ext cx="1568058" cy="369332"/>
          </a:xfrm>
          <a:prstGeom prst="rect">
            <a:avLst/>
          </a:prstGeom>
          <a:noFill/>
        </p:spPr>
        <p:txBody>
          <a:bodyPr wrap="none" rtlCol="0">
            <a:spAutoFit/>
          </a:bodyPr>
          <a:lstStyle/>
          <a:p>
            <a:r>
              <a:rPr lang="en-US" dirty="0"/>
              <a:t>hepatic death</a:t>
            </a:r>
          </a:p>
        </p:txBody>
      </p:sp>
    </p:spTree>
    <p:extLst>
      <p:ext uri="{BB962C8B-B14F-4D97-AF65-F5344CB8AC3E}">
        <p14:creationId xmlns:p14="http://schemas.microsoft.com/office/powerpoint/2010/main" val="302871303"/>
      </p:ext>
    </p:extLst>
  </p:cSld>
  <p:clrMapOvr>
    <a:masterClrMapping/>
  </p:clrMapOvr>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7906" name="Rectangle 2"/>
          <p:cNvSpPr>
            <a:spLocks noGrp="1" noRot="1" noChangeArrowheads="1"/>
          </p:cNvSpPr>
          <p:nvPr>
            <p:ph type="title"/>
          </p:nvPr>
        </p:nvSpPr>
        <p:spPr>
          <a:xfrm>
            <a:off x="1602154" y="0"/>
            <a:ext cx="9440984" cy="745053"/>
          </a:xfrm>
        </p:spPr>
        <p:txBody>
          <a:bodyPr>
            <a:noAutofit/>
          </a:bodyPr>
          <a:lstStyle/>
          <a:p>
            <a:pPr algn="ctr" eaLnBrk="1" hangingPunct="1">
              <a:defRPr/>
            </a:pPr>
            <a:r>
              <a:rPr lang="en-US" sz="3600" dirty="0"/>
              <a:t>UKB Specifically</a:t>
            </a:r>
          </a:p>
        </p:txBody>
      </p:sp>
      <p:pic>
        <p:nvPicPr>
          <p:cNvPr id="3" name="Content Placeholder 2">
            <a:extLst>
              <a:ext uri="{FF2B5EF4-FFF2-40B4-BE49-F238E27FC236}">
                <a16:creationId xmlns:a16="http://schemas.microsoft.com/office/drawing/2014/main" id="{EDECE3CD-A0EA-44B9-B44E-53C528813CFF}"/>
              </a:ext>
            </a:extLst>
          </p:cNvPr>
          <p:cNvPicPr>
            <a:picLocks noGrp="1" noChangeAspect="1"/>
          </p:cNvPicPr>
          <p:nvPr>
            <p:ph idx="1"/>
          </p:nvPr>
        </p:nvPicPr>
        <p:blipFill rotWithShape="1">
          <a:blip r:embed="rId3"/>
          <a:srcRect l="1855" t="32786" r="6322"/>
          <a:stretch/>
        </p:blipFill>
        <p:spPr>
          <a:xfrm>
            <a:off x="1477818" y="745053"/>
            <a:ext cx="7861567" cy="5101565"/>
          </a:xfrm>
        </p:spPr>
      </p:pic>
      <p:sp>
        <p:nvSpPr>
          <p:cNvPr id="57349" name="Text Box 4"/>
          <p:cNvSpPr txBox="1">
            <a:spLocks noChangeArrowheads="1"/>
          </p:cNvSpPr>
          <p:nvPr/>
        </p:nvSpPr>
        <p:spPr bwMode="auto">
          <a:xfrm>
            <a:off x="2113274" y="6322059"/>
            <a:ext cx="7765021" cy="646331"/>
          </a:xfrm>
          <a:prstGeom prst="rect">
            <a:avLst/>
          </a:prstGeom>
          <a:noFill/>
          <a:ln w="9525">
            <a:noFill/>
            <a:miter lim="800000"/>
            <a:headEnd/>
            <a:tailEnd/>
          </a:ln>
        </p:spPr>
        <p:txBody>
          <a:bodyPr wrap="square">
            <a:spAutoFit/>
          </a:bodyPr>
          <a:lstStyle/>
          <a:p>
            <a:pPr algn="ctr" eaLnBrk="0" hangingPunct="0"/>
            <a:r>
              <a:rPr lang="en-US" dirty="0" err="1">
                <a:solidFill>
                  <a:schemeClr val="accent3"/>
                </a:solidFill>
              </a:rPr>
              <a:t>Vell</a:t>
            </a:r>
            <a:r>
              <a:rPr lang="en-US" dirty="0">
                <a:solidFill>
                  <a:schemeClr val="accent3"/>
                </a:solidFill>
              </a:rPr>
              <a:t>, M. S., et al. (2023). </a:t>
            </a:r>
            <a:r>
              <a:rPr lang="en-US" u="sng" dirty="0">
                <a:solidFill>
                  <a:schemeClr val="accent3"/>
                </a:solidFill>
              </a:rPr>
              <a:t>JAMA Network Open</a:t>
            </a:r>
            <a:r>
              <a:rPr lang="en-US" dirty="0">
                <a:solidFill>
                  <a:schemeClr val="accent3"/>
                </a:solidFill>
              </a:rPr>
              <a:t> </a:t>
            </a:r>
            <a:r>
              <a:rPr lang="en-US" b="1" dirty="0">
                <a:solidFill>
                  <a:schemeClr val="accent3"/>
                </a:solidFill>
              </a:rPr>
              <a:t>6</a:t>
            </a:r>
            <a:r>
              <a:rPr lang="en-US" dirty="0">
                <a:solidFill>
                  <a:schemeClr val="accent3"/>
                </a:solidFill>
              </a:rPr>
              <a:t>(6): e2320222-e2320222.</a:t>
            </a:r>
          </a:p>
          <a:p>
            <a:pPr algn="ctr" eaLnBrk="0" hangingPunct="0"/>
            <a:r>
              <a:rPr lang="en-US" dirty="0">
                <a:solidFill>
                  <a:schemeClr val="accent3"/>
                </a:solidFill>
              </a:rPr>
              <a:t>	</a:t>
            </a:r>
            <a:endParaRPr lang="en-US" b="1" dirty="0">
              <a:solidFill>
                <a:schemeClr val="accent3"/>
              </a:solidFill>
            </a:endParaRPr>
          </a:p>
        </p:txBody>
      </p:sp>
      <p:sp>
        <p:nvSpPr>
          <p:cNvPr id="4" name="TextBox 3">
            <a:extLst>
              <a:ext uri="{FF2B5EF4-FFF2-40B4-BE49-F238E27FC236}">
                <a16:creationId xmlns:a16="http://schemas.microsoft.com/office/drawing/2014/main" id="{B212A5C4-4803-C2E1-6F2D-506052E03A6D}"/>
              </a:ext>
            </a:extLst>
          </p:cNvPr>
          <p:cNvSpPr txBox="1"/>
          <p:nvPr/>
        </p:nvSpPr>
        <p:spPr>
          <a:xfrm>
            <a:off x="9374909" y="845482"/>
            <a:ext cx="2410691" cy="4801314"/>
          </a:xfrm>
          <a:prstGeom prst="rect">
            <a:avLst/>
          </a:prstGeom>
          <a:noFill/>
        </p:spPr>
        <p:txBody>
          <a:bodyPr wrap="square" rtlCol="0">
            <a:spAutoFit/>
          </a:bodyPr>
          <a:lstStyle/>
          <a:p>
            <a:pPr algn="ctr"/>
            <a:r>
              <a:rPr lang="en-US" dirty="0"/>
              <a:t>Heterogenicity</a:t>
            </a:r>
          </a:p>
          <a:p>
            <a:pPr algn="ctr"/>
            <a:endParaRPr lang="en-US" dirty="0"/>
          </a:p>
          <a:p>
            <a:pPr algn="ctr"/>
            <a:endParaRPr lang="en-US" dirty="0"/>
          </a:p>
          <a:p>
            <a:pPr algn="ctr"/>
            <a:r>
              <a:rPr lang="en-US" dirty="0"/>
              <a:t>No benefit in women</a:t>
            </a:r>
          </a:p>
          <a:p>
            <a:pPr algn="ctr"/>
            <a:endParaRPr lang="en-US" dirty="0"/>
          </a:p>
          <a:p>
            <a:pPr algn="ctr"/>
            <a:endParaRPr lang="en-US" dirty="0"/>
          </a:p>
          <a:p>
            <a:pPr algn="ctr"/>
            <a:endParaRPr lang="en-US" dirty="0"/>
          </a:p>
          <a:p>
            <a:pPr algn="ctr"/>
            <a:r>
              <a:rPr lang="en-US" dirty="0"/>
              <a:t>Higher the fibrosis risk, the greater the benefit</a:t>
            </a:r>
          </a:p>
          <a:p>
            <a:pPr algn="ctr"/>
            <a:endParaRPr lang="en-US" dirty="0"/>
          </a:p>
          <a:p>
            <a:pPr algn="ctr"/>
            <a:endParaRPr lang="en-US" dirty="0"/>
          </a:p>
          <a:p>
            <a:pPr algn="ctr"/>
            <a:endParaRPr lang="en-US" dirty="0"/>
          </a:p>
          <a:p>
            <a:pPr algn="ctr"/>
            <a:endParaRPr lang="en-US" dirty="0"/>
          </a:p>
          <a:p>
            <a:pPr algn="ctr"/>
            <a:endParaRPr lang="en-US" dirty="0"/>
          </a:p>
          <a:p>
            <a:pPr algn="ctr"/>
            <a:r>
              <a:rPr lang="en-US" dirty="0"/>
              <a:t>Type II DM- benefit except for CA</a:t>
            </a:r>
          </a:p>
        </p:txBody>
      </p:sp>
    </p:spTree>
    <p:extLst>
      <p:ext uri="{BB962C8B-B14F-4D97-AF65-F5344CB8AC3E}">
        <p14:creationId xmlns:p14="http://schemas.microsoft.com/office/powerpoint/2010/main" val="3046042086"/>
      </p:ext>
    </p:extLst>
  </p:cSld>
  <p:clrMapOvr>
    <a:masterClrMapping/>
  </p:clrMapOvr>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7906" name="Rectangle 2"/>
          <p:cNvSpPr>
            <a:spLocks noGrp="1" noRot="1" noChangeArrowheads="1"/>
          </p:cNvSpPr>
          <p:nvPr>
            <p:ph type="title"/>
          </p:nvPr>
        </p:nvSpPr>
        <p:spPr>
          <a:xfrm>
            <a:off x="1602154" y="0"/>
            <a:ext cx="9440984" cy="976923"/>
          </a:xfrm>
        </p:spPr>
        <p:txBody>
          <a:bodyPr>
            <a:noAutofit/>
          </a:bodyPr>
          <a:lstStyle/>
          <a:p>
            <a:pPr algn="ctr" eaLnBrk="1" hangingPunct="1">
              <a:defRPr/>
            </a:pPr>
            <a:r>
              <a:rPr lang="en-US" sz="3600" dirty="0" err="1"/>
              <a:t>TriNetX</a:t>
            </a:r>
            <a:r>
              <a:rPr lang="en-US" sz="3600" dirty="0"/>
              <a:t> Cohort- 1.5 Million Pts</a:t>
            </a:r>
          </a:p>
        </p:txBody>
      </p:sp>
      <p:pic>
        <p:nvPicPr>
          <p:cNvPr id="3" name="Content Placeholder 2">
            <a:extLst>
              <a:ext uri="{FF2B5EF4-FFF2-40B4-BE49-F238E27FC236}">
                <a16:creationId xmlns:a16="http://schemas.microsoft.com/office/drawing/2014/main" id="{2AFD0136-1FE2-C387-F49C-EC11C850A02C}"/>
              </a:ext>
            </a:extLst>
          </p:cNvPr>
          <p:cNvPicPr>
            <a:picLocks noGrp="1" noChangeAspect="1"/>
          </p:cNvPicPr>
          <p:nvPr>
            <p:ph idx="1"/>
          </p:nvPr>
        </p:nvPicPr>
        <p:blipFill rotWithShape="1">
          <a:blip r:embed="rId3"/>
          <a:srcRect b="68573"/>
          <a:stretch/>
        </p:blipFill>
        <p:spPr>
          <a:xfrm>
            <a:off x="2233346" y="1216819"/>
            <a:ext cx="7765021" cy="2366890"/>
          </a:xfrm>
        </p:spPr>
      </p:pic>
      <p:sp>
        <p:nvSpPr>
          <p:cNvPr id="57349" name="Text Box 4"/>
          <p:cNvSpPr txBox="1">
            <a:spLocks noChangeArrowheads="1"/>
          </p:cNvSpPr>
          <p:nvPr/>
        </p:nvSpPr>
        <p:spPr bwMode="auto">
          <a:xfrm>
            <a:off x="2233346" y="6248169"/>
            <a:ext cx="7765021" cy="646331"/>
          </a:xfrm>
          <a:prstGeom prst="rect">
            <a:avLst/>
          </a:prstGeom>
          <a:noFill/>
          <a:ln w="9525">
            <a:noFill/>
            <a:miter lim="800000"/>
            <a:headEnd/>
            <a:tailEnd/>
          </a:ln>
        </p:spPr>
        <p:txBody>
          <a:bodyPr wrap="square">
            <a:spAutoFit/>
          </a:bodyPr>
          <a:lstStyle/>
          <a:p>
            <a:pPr algn="ctr" eaLnBrk="0" hangingPunct="0"/>
            <a:r>
              <a:rPr lang="en-US" dirty="0" err="1">
                <a:solidFill>
                  <a:schemeClr val="accent3"/>
                </a:solidFill>
              </a:rPr>
              <a:t>Vell</a:t>
            </a:r>
            <a:r>
              <a:rPr lang="en-US" dirty="0">
                <a:solidFill>
                  <a:schemeClr val="accent3"/>
                </a:solidFill>
              </a:rPr>
              <a:t>, M. S., et al. (2023 </a:t>
            </a:r>
            <a:r>
              <a:rPr lang="en-US" u="sng" dirty="0">
                <a:solidFill>
                  <a:schemeClr val="accent3"/>
                </a:solidFill>
              </a:rPr>
              <a:t>JAMA Network Open</a:t>
            </a:r>
            <a:r>
              <a:rPr lang="en-US" dirty="0">
                <a:solidFill>
                  <a:schemeClr val="accent3"/>
                </a:solidFill>
              </a:rPr>
              <a:t> </a:t>
            </a:r>
            <a:r>
              <a:rPr lang="en-US" b="1" dirty="0">
                <a:solidFill>
                  <a:schemeClr val="accent3"/>
                </a:solidFill>
              </a:rPr>
              <a:t>6</a:t>
            </a:r>
            <a:r>
              <a:rPr lang="en-US" dirty="0">
                <a:solidFill>
                  <a:schemeClr val="accent3"/>
                </a:solidFill>
              </a:rPr>
              <a:t>(6): e2320222-e2320222.</a:t>
            </a:r>
          </a:p>
          <a:p>
            <a:pPr algn="ctr" eaLnBrk="0" hangingPunct="0"/>
            <a:r>
              <a:rPr lang="en-US" dirty="0">
                <a:solidFill>
                  <a:schemeClr val="accent3"/>
                </a:solidFill>
              </a:rPr>
              <a:t>	</a:t>
            </a:r>
            <a:endParaRPr lang="en-US" b="1" dirty="0">
              <a:solidFill>
                <a:schemeClr val="accent3"/>
              </a:solidFill>
            </a:endParaRPr>
          </a:p>
        </p:txBody>
      </p:sp>
      <p:pic>
        <p:nvPicPr>
          <p:cNvPr id="4" name="Content Placeholder 2">
            <a:extLst>
              <a:ext uri="{FF2B5EF4-FFF2-40B4-BE49-F238E27FC236}">
                <a16:creationId xmlns:a16="http://schemas.microsoft.com/office/drawing/2014/main" id="{A50EE469-9C3B-8E96-599B-A4C3A16CBBE6}"/>
              </a:ext>
            </a:extLst>
          </p:cNvPr>
          <p:cNvPicPr>
            <a:picLocks noChangeAspect="1"/>
          </p:cNvPicPr>
          <p:nvPr/>
        </p:nvPicPr>
        <p:blipFill rotWithShape="1">
          <a:blip r:embed="rId3"/>
          <a:srcRect t="89130" b="3926"/>
          <a:stretch/>
        </p:blipFill>
        <p:spPr>
          <a:xfrm>
            <a:off x="2233346" y="3592946"/>
            <a:ext cx="7765021" cy="849746"/>
          </a:xfrm>
          <a:prstGeom prst="rect">
            <a:avLst/>
          </a:prstGeom>
        </p:spPr>
      </p:pic>
      <p:sp>
        <p:nvSpPr>
          <p:cNvPr id="5" name="TextBox 4">
            <a:extLst>
              <a:ext uri="{FF2B5EF4-FFF2-40B4-BE49-F238E27FC236}">
                <a16:creationId xmlns:a16="http://schemas.microsoft.com/office/drawing/2014/main" id="{8376F9B7-E02F-DFEA-CC5A-1407419A7D4B}"/>
              </a:ext>
            </a:extLst>
          </p:cNvPr>
          <p:cNvSpPr txBox="1"/>
          <p:nvPr/>
        </p:nvSpPr>
        <p:spPr>
          <a:xfrm>
            <a:off x="2419927" y="4655127"/>
            <a:ext cx="7509164" cy="1015663"/>
          </a:xfrm>
          <a:prstGeom prst="rect">
            <a:avLst/>
          </a:prstGeom>
          <a:noFill/>
        </p:spPr>
        <p:txBody>
          <a:bodyPr wrap="square" rtlCol="0">
            <a:spAutoFit/>
          </a:bodyPr>
          <a:lstStyle/>
          <a:p>
            <a:pPr algn="ctr"/>
            <a:r>
              <a:rPr lang="en-US" sz="2000" dirty="0">
                <a:solidFill>
                  <a:schemeClr val="bg2">
                    <a:lumMod val="10000"/>
                  </a:schemeClr>
                </a:solidFill>
              </a:rPr>
              <a:t>The </a:t>
            </a:r>
            <a:r>
              <a:rPr lang="en-US" sz="2000" dirty="0" err="1">
                <a:solidFill>
                  <a:schemeClr val="bg2">
                    <a:lumMod val="10000"/>
                  </a:schemeClr>
                </a:solidFill>
              </a:rPr>
              <a:t>TriNetX</a:t>
            </a:r>
            <a:r>
              <a:rPr lang="en-US" sz="2000" dirty="0">
                <a:solidFill>
                  <a:schemeClr val="bg2">
                    <a:lumMod val="10000"/>
                  </a:schemeClr>
                </a:solidFill>
              </a:rPr>
              <a:t> research network is a federated multicenter research network that provides real-time access to an anonymized data set from participating health care organizations’ EHRs.</a:t>
            </a:r>
          </a:p>
        </p:txBody>
      </p:sp>
      <p:sp>
        <p:nvSpPr>
          <p:cNvPr id="6" name="TextBox 5">
            <a:extLst>
              <a:ext uri="{FF2B5EF4-FFF2-40B4-BE49-F238E27FC236}">
                <a16:creationId xmlns:a16="http://schemas.microsoft.com/office/drawing/2014/main" id="{23E233AE-0A52-F51F-C3C2-9E9746C9AD17}"/>
              </a:ext>
            </a:extLst>
          </p:cNvPr>
          <p:cNvSpPr txBox="1"/>
          <p:nvPr/>
        </p:nvSpPr>
        <p:spPr>
          <a:xfrm>
            <a:off x="6346090" y="4040558"/>
            <a:ext cx="2307042" cy="369332"/>
          </a:xfrm>
          <a:prstGeom prst="rect">
            <a:avLst/>
          </a:prstGeom>
          <a:noFill/>
        </p:spPr>
        <p:txBody>
          <a:bodyPr wrap="none" rtlCol="0">
            <a:spAutoFit/>
          </a:bodyPr>
          <a:lstStyle/>
          <a:p>
            <a:r>
              <a:rPr lang="en-US" dirty="0">
                <a:solidFill>
                  <a:schemeClr val="bg1">
                    <a:lumMod val="95000"/>
                  </a:schemeClr>
                </a:solidFill>
                <a:highlight>
                  <a:srgbClr val="008000"/>
                </a:highlight>
              </a:rPr>
              <a:t>74% reduced risk CA</a:t>
            </a:r>
          </a:p>
        </p:txBody>
      </p:sp>
    </p:spTree>
    <p:extLst>
      <p:ext uri="{BB962C8B-B14F-4D97-AF65-F5344CB8AC3E}">
        <p14:creationId xmlns:p14="http://schemas.microsoft.com/office/powerpoint/2010/main" val="1457178497"/>
      </p:ext>
    </p:extLst>
  </p:cSld>
  <p:clrMapOvr>
    <a:masterClrMapping/>
  </p:clrMapOvr>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7906" name="Rectangle 2"/>
          <p:cNvSpPr>
            <a:spLocks noGrp="1" noRot="1" noChangeArrowheads="1"/>
          </p:cNvSpPr>
          <p:nvPr>
            <p:ph type="title"/>
          </p:nvPr>
        </p:nvSpPr>
        <p:spPr>
          <a:xfrm>
            <a:off x="1602154" y="0"/>
            <a:ext cx="9440984" cy="976923"/>
          </a:xfrm>
        </p:spPr>
        <p:txBody>
          <a:bodyPr>
            <a:noAutofit/>
          </a:bodyPr>
          <a:lstStyle/>
          <a:p>
            <a:pPr algn="ctr" eaLnBrk="1" hangingPunct="1">
              <a:defRPr/>
            </a:pPr>
            <a:r>
              <a:rPr lang="en-US" sz="3600" dirty="0"/>
              <a:t>Penn Medicine Biobank (PMBB)- 12,000 Pts</a:t>
            </a:r>
          </a:p>
        </p:txBody>
      </p:sp>
      <p:sp>
        <p:nvSpPr>
          <p:cNvPr id="57349" name="Text Box 4"/>
          <p:cNvSpPr txBox="1">
            <a:spLocks noChangeArrowheads="1"/>
          </p:cNvSpPr>
          <p:nvPr/>
        </p:nvSpPr>
        <p:spPr bwMode="auto">
          <a:xfrm>
            <a:off x="2117537" y="6335563"/>
            <a:ext cx="7765021" cy="646331"/>
          </a:xfrm>
          <a:prstGeom prst="rect">
            <a:avLst/>
          </a:prstGeom>
          <a:noFill/>
          <a:ln w="9525">
            <a:noFill/>
            <a:miter lim="800000"/>
            <a:headEnd/>
            <a:tailEnd/>
          </a:ln>
        </p:spPr>
        <p:txBody>
          <a:bodyPr wrap="square">
            <a:spAutoFit/>
          </a:bodyPr>
          <a:lstStyle/>
          <a:p>
            <a:pPr algn="ctr" eaLnBrk="0" hangingPunct="0"/>
            <a:r>
              <a:rPr lang="en-US" dirty="0" err="1">
                <a:solidFill>
                  <a:schemeClr val="accent3"/>
                </a:solidFill>
              </a:rPr>
              <a:t>Vell</a:t>
            </a:r>
            <a:r>
              <a:rPr lang="en-US" dirty="0">
                <a:solidFill>
                  <a:schemeClr val="accent3"/>
                </a:solidFill>
              </a:rPr>
              <a:t>, M. S., et al. (2023). </a:t>
            </a:r>
            <a:r>
              <a:rPr lang="en-US" u="sng" dirty="0">
                <a:solidFill>
                  <a:schemeClr val="accent3"/>
                </a:solidFill>
              </a:rPr>
              <a:t>JAMA Network Open</a:t>
            </a:r>
            <a:r>
              <a:rPr lang="en-US" dirty="0">
                <a:solidFill>
                  <a:schemeClr val="accent3"/>
                </a:solidFill>
              </a:rPr>
              <a:t> </a:t>
            </a:r>
            <a:r>
              <a:rPr lang="en-US" b="1" dirty="0">
                <a:solidFill>
                  <a:schemeClr val="accent3"/>
                </a:solidFill>
              </a:rPr>
              <a:t>6</a:t>
            </a:r>
            <a:r>
              <a:rPr lang="en-US" dirty="0">
                <a:solidFill>
                  <a:schemeClr val="accent3"/>
                </a:solidFill>
              </a:rPr>
              <a:t>(6): e2320222-e2320222.</a:t>
            </a:r>
          </a:p>
          <a:p>
            <a:pPr algn="ctr" eaLnBrk="0" hangingPunct="0"/>
            <a:r>
              <a:rPr lang="en-US" dirty="0">
                <a:solidFill>
                  <a:schemeClr val="accent3"/>
                </a:solidFill>
              </a:rPr>
              <a:t>	</a:t>
            </a:r>
            <a:endParaRPr lang="en-US" b="1" dirty="0">
              <a:solidFill>
                <a:schemeClr val="accent3"/>
              </a:solidFill>
            </a:endParaRPr>
          </a:p>
        </p:txBody>
      </p:sp>
      <p:pic>
        <p:nvPicPr>
          <p:cNvPr id="6" name="Content Placeholder 5">
            <a:extLst>
              <a:ext uri="{FF2B5EF4-FFF2-40B4-BE49-F238E27FC236}">
                <a16:creationId xmlns:a16="http://schemas.microsoft.com/office/drawing/2014/main" id="{C4E3E91D-7B10-287B-3EB6-618BCE63F151}"/>
              </a:ext>
            </a:extLst>
          </p:cNvPr>
          <p:cNvPicPr>
            <a:picLocks noGrp="1" noChangeAspect="1"/>
          </p:cNvPicPr>
          <p:nvPr>
            <p:ph idx="1"/>
          </p:nvPr>
        </p:nvPicPr>
        <p:blipFill rotWithShape="1">
          <a:blip r:embed="rId3"/>
          <a:srcRect t="4239" b="32998"/>
          <a:stretch/>
        </p:blipFill>
        <p:spPr>
          <a:xfrm>
            <a:off x="2198255" y="877456"/>
            <a:ext cx="8478981" cy="4137890"/>
          </a:xfrm>
        </p:spPr>
      </p:pic>
      <p:sp>
        <p:nvSpPr>
          <p:cNvPr id="7" name="Arrow: Right 6">
            <a:extLst>
              <a:ext uri="{FF2B5EF4-FFF2-40B4-BE49-F238E27FC236}">
                <a16:creationId xmlns:a16="http://schemas.microsoft.com/office/drawing/2014/main" id="{F57AAF80-6DC9-760C-4F8A-997573A4639B}"/>
              </a:ext>
            </a:extLst>
          </p:cNvPr>
          <p:cNvSpPr/>
          <p:nvPr/>
        </p:nvSpPr>
        <p:spPr>
          <a:xfrm>
            <a:off x="1343149" y="3265509"/>
            <a:ext cx="978408" cy="163491"/>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Right 7">
            <a:extLst>
              <a:ext uri="{FF2B5EF4-FFF2-40B4-BE49-F238E27FC236}">
                <a16:creationId xmlns:a16="http://schemas.microsoft.com/office/drawing/2014/main" id="{2DEDB7E1-6525-9DB2-F11F-E6A459F3BB93}"/>
              </a:ext>
            </a:extLst>
          </p:cNvPr>
          <p:cNvSpPr/>
          <p:nvPr/>
        </p:nvSpPr>
        <p:spPr>
          <a:xfrm>
            <a:off x="1514764" y="4713868"/>
            <a:ext cx="978408" cy="168413"/>
          </a:xfrm>
          <a:prstGeom prst="rightArrow">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727DA91F-3B31-DF3C-4756-530DD893B74C}"/>
              </a:ext>
            </a:extLst>
          </p:cNvPr>
          <p:cNvSpPr txBox="1"/>
          <p:nvPr/>
        </p:nvSpPr>
        <p:spPr>
          <a:xfrm>
            <a:off x="2580562" y="5006109"/>
            <a:ext cx="7884238" cy="707886"/>
          </a:xfrm>
          <a:prstGeom prst="rect">
            <a:avLst/>
          </a:prstGeom>
          <a:noFill/>
        </p:spPr>
        <p:txBody>
          <a:bodyPr wrap="square" rtlCol="0">
            <a:spAutoFit/>
          </a:bodyPr>
          <a:lstStyle/>
          <a:p>
            <a:pPr algn="ctr"/>
            <a:r>
              <a:rPr lang="en-US" sz="2000" dirty="0">
                <a:solidFill>
                  <a:schemeClr val="bg1"/>
                </a:solidFill>
                <a:highlight>
                  <a:srgbClr val="008000"/>
                </a:highlight>
              </a:rPr>
              <a:t>After 360 days of statin treatment, the HR for new liver</a:t>
            </a:r>
          </a:p>
          <a:p>
            <a:pPr algn="ctr"/>
            <a:r>
              <a:rPr lang="en-US" sz="2000" dirty="0">
                <a:solidFill>
                  <a:schemeClr val="bg1"/>
                </a:solidFill>
                <a:highlight>
                  <a:srgbClr val="008000"/>
                </a:highlight>
              </a:rPr>
              <a:t>diseases was reduced by 24%(HR, 0.76; 95%CI, 0.59-0.98) p= .03</a:t>
            </a:r>
          </a:p>
        </p:txBody>
      </p:sp>
    </p:spTree>
    <p:extLst>
      <p:ext uri="{BB962C8B-B14F-4D97-AF65-F5344CB8AC3E}">
        <p14:creationId xmlns:p14="http://schemas.microsoft.com/office/powerpoint/2010/main" val="1387280802"/>
      </p:ext>
    </p:extLst>
  </p:cSld>
  <p:clrMapOvr>
    <a:masterClrMapping/>
  </p:clrMapOvr>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7906" name="Rectangle 2"/>
          <p:cNvSpPr>
            <a:spLocks noGrp="1" noRot="1" noChangeArrowheads="1"/>
          </p:cNvSpPr>
          <p:nvPr>
            <p:ph type="title"/>
          </p:nvPr>
        </p:nvSpPr>
        <p:spPr>
          <a:xfrm>
            <a:off x="1602154" y="0"/>
            <a:ext cx="9440984" cy="976923"/>
          </a:xfrm>
        </p:spPr>
        <p:txBody>
          <a:bodyPr>
            <a:noAutofit/>
          </a:bodyPr>
          <a:lstStyle/>
          <a:p>
            <a:pPr algn="ctr" eaLnBrk="1" hangingPunct="1">
              <a:defRPr/>
            </a:pPr>
            <a:r>
              <a:rPr lang="en-US" sz="3600" dirty="0"/>
              <a:t>Statins Appear Good for the Liver</a:t>
            </a:r>
          </a:p>
        </p:txBody>
      </p:sp>
      <p:sp>
        <p:nvSpPr>
          <p:cNvPr id="1787907" name="Rectangle 3"/>
          <p:cNvSpPr>
            <a:spLocks noGrp="1" noRot="1" noChangeArrowheads="1"/>
          </p:cNvSpPr>
          <p:nvPr>
            <p:ph idx="1"/>
          </p:nvPr>
        </p:nvSpPr>
        <p:spPr>
          <a:xfrm>
            <a:off x="1602154" y="976923"/>
            <a:ext cx="9440984" cy="4337539"/>
          </a:xfrm>
        </p:spPr>
        <p:txBody>
          <a:bodyPr>
            <a:normAutofit/>
          </a:bodyPr>
          <a:lstStyle/>
          <a:p>
            <a:pPr marL="0" indent="0" algn="ctr">
              <a:buNone/>
              <a:defRPr/>
            </a:pPr>
            <a:r>
              <a:rPr lang="en-US" dirty="0"/>
              <a:t>Conclusions:</a:t>
            </a:r>
          </a:p>
          <a:p>
            <a:pPr marL="0" indent="0" algn="ctr">
              <a:buNone/>
              <a:defRPr/>
            </a:pPr>
            <a:endParaRPr lang="en-US" dirty="0"/>
          </a:p>
          <a:p>
            <a:pPr marL="0" indent="0" algn="ctr">
              <a:buNone/>
              <a:defRPr/>
            </a:pPr>
            <a:r>
              <a:rPr lang="en-US" dirty="0"/>
              <a:t>The study indicates a significant association between statin intake and liver disease protection,                                       especially in men &amp; Type II Diabetics.</a:t>
            </a:r>
          </a:p>
          <a:p>
            <a:pPr marL="0" indent="0" algn="ctr">
              <a:buNone/>
              <a:defRPr/>
            </a:pPr>
            <a:endParaRPr lang="en-US" dirty="0"/>
          </a:p>
          <a:p>
            <a:pPr marL="0" indent="0" algn="ctr">
              <a:buNone/>
              <a:defRPr/>
            </a:pPr>
            <a:r>
              <a:rPr lang="en-US" dirty="0"/>
              <a:t>The findings suggest that statins may be a therapeutic option for liver disease prevention and should be examined as such in further studies.</a:t>
            </a:r>
          </a:p>
        </p:txBody>
      </p:sp>
      <p:sp>
        <p:nvSpPr>
          <p:cNvPr id="57349" name="Text Box 4"/>
          <p:cNvSpPr txBox="1">
            <a:spLocks noChangeArrowheads="1"/>
          </p:cNvSpPr>
          <p:nvPr/>
        </p:nvSpPr>
        <p:spPr bwMode="auto">
          <a:xfrm>
            <a:off x="2445781" y="5546209"/>
            <a:ext cx="7765021" cy="1200329"/>
          </a:xfrm>
          <a:prstGeom prst="rect">
            <a:avLst/>
          </a:prstGeom>
          <a:noFill/>
          <a:ln w="9525">
            <a:noFill/>
            <a:miter lim="800000"/>
            <a:headEnd/>
            <a:tailEnd/>
          </a:ln>
        </p:spPr>
        <p:txBody>
          <a:bodyPr wrap="square">
            <a:spAutoFit/>
          </a:bodyPr>
          <a:lstStyle/>
          <a:p>
            <a:pPr algn="ctr" eaLnBrk="0" hangingPunct="0"/>
            <a:r>
              <a:rPr lang="en-US" dirty="0" err="1">
                <a:solidFill>
                  <a:schemeClr val="accent3"/>
                </a:solidFill>
              </a:rPr>
              <a:t>Vell</a:t>
            </a:r>
            <a:r>
              <a:rPr lang="en-US" dirty="0">
                <a:solidFill>
                  <a:schemeClr val="accent3"/>
                </a:solidFill>
              </a:rPr>
              <a:t>, M. S., et al. (2023). "Association of Statin Use With Risk of Liver Disease, Hepatocellular Carcinoma, and Liver-Related Mortality."                   </a:t>
            </a:r>
            <a:r>
              <a:rPr lang="en-US" u="sng" dirty="0">
                <a:solidFill>
                  <a:schemeClr val="accent3"/>
                </a:solidFill>
              </a:rPr>
              <a:t>JAMA Network Open</a:t>
            </a:r>
            <a:r>
              <a:rPr lang="en-US" dirty="0">
                <a:solidFill>
                  <a:schemeClr val="accent3"/>
                </a:solidFill>
              </a:rPr>
              <a:t> </a:t>
            </a:r>
            <a:r>
              <a:rPr lang="en-US" b="1" dirty="0">
                <a:solidFill>
                  <a:schemeClr val="accent3"/>
                </a:solidFill>
              </a:rPr>
              <a:t>6</a:t>
            </a:r>
            <a:r>
              <a:rPr lang="en-US" dirty="0">
                <a:solidFill>
                  <a:schemeClr val="accent3"/>
                </a:solidFill>
              </a:rPr>
              <a:t>(6): e2320222-e2320222.</a:t>
            </a:r>
          </a:p>
          <a:p>
            <a:pPr algn="ctr" eaLnBrk="0" hangingPunct="0"/>
            <a:r>
              <a:rPr lang="en-US" dirty="0">
                <a:solidFill>
                  <a:schemeClr val="accent3"/>
                </a:solidFill>
              </a:rPr>
              <a:t>	</a:t>
            </a:r>
            <a:endParaRPr lang="en-US" b="1" dirty="0">
              <a:solidFill>
                <a:schemeClr val="accent3"/>
              </a:solidFill>
            </a:endParaRPr>
          </a:p>
        </p:txBody>
      </p:sp>
    </p:spTree>
    <p:extLst>
      <p:ext uri="{BB962C8B-B14F-4D97-AF65-F5344CB8AC3E}">
        <p14:creationId xmlns:p14="http://schemas.microsoft.com/office/powerpoint/2010/main" val="3009320107"/>
      </p:ext>
    </p:extLst>
  </p:cSld>
  <p:clrMapOvr>
    <a:masterClrMapping/>
  </p:clrMapOvr>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7906" name="Rectangle 2"/>
          <p:cNvSpPr>
            <a:spLocks noGrp="1" noRot="1" noChangeArrowheads="1"/>
          </p:cNvSpPr>
          <p:nvPr>
            <p:ph type="title"/>
          </p:nvPr>
        </p:nvSpPr>
        <p:spPr>
          <a:xfrm>
            <a:off x="1237673" y="0"/>
            <a:ext cx="10252363" cy="976923"/>
          </a:xfrm>
        </p:spPr>
        <p:txBody>
          <a:bodyPr>
            <a:noAutofit/>
          </a:bodyPr>
          <a:lstStyle/>
          <a:p>
            <a:pPr algn="ctr" eaLnBrk="1" hangingPunct="1">
              <a:defRPr/>
            </a:pPr>
            <a:r>
              <a:rPr lang="en-US" sz="3600" dirty="0"/>
              <a:t>Statins Appear Good for the Liver-? Mechanism</a:t>
            </a:r>
          </a:p>
        </p:txBody>
      </p:sp>
      <p:sp>
        <p:nvSpPr>
          <p:cNvPr id="1787907" name="Rectangle 3"/>
          <p:cNvSpPr>
            <a:spLocks noGrp="1" noRot="1" noChangeArrowheads="1"/>
          </p:cNvSpPr>
          <p:nvPr>
            <p:ph idx="1"/>
          </p:nvPr>
        </p:nvSpPr>
        <p:spPr>
          <a:xfrm>
            <a:off x="1602154" y="1385455"/>
            <a:ext cx="9440984" cy="3929007"/>
          </a:xfrm>
        </p:spPr>
        <p:txBody>
          <a:bodyPr>
            <a:normAutofit/>
          </a:bodyPr>
          <a:lstStyle/>
          <a:p>
            <a:pPr marL="0" indent="0" algn="ctr">
              <a:buNone/>
              <a:defRPr/>
            </a:pPr>
            <a:r>
              <a:rPr lang="en-US" dirty="0"/>
              <a:t>Due to the reduction in </a:t>
            </a:r>
            <a:r>
              <a:rPr lang="en-US" dirty="0" err="1"/>
              <a:t>mevalonic</a:t>
            </a:r>
            <a:r>
              <a:rPr lang="en-US" dirty="0"/>
              <a:t> acid there is less production of guanosine triphosphate hydrolases which leads to decreased inflammation.</a:t>
            </a:r>
          </a:p>
          <a:p>
            <a:pPr marL="0" indent="0" algn="ctr">
              <a:buNone/>
              <a:defRPr/>
            </a:pPr>
            <a:endParaRPr lang="en-US" dirty="0"/>
          </a:p>
          <a:p>
            <a:pPr marL="0" indent="0" algn="ctr">
              <a:buNone/>
              <a:defRPr/>
            </a:pPr>
            <a:r>
              <a:rPr lang="en-US" dirty="0"/>
              <a:t>Statins upregulate </a:t>
            </a:r>
            <a:r>
              <a:rPr lang="en-US" dirty="0" err="1"/>
              <a:t>Kruppel</a:t>
            </a:r>
            <a:r>
              <a:rPr lang="en-US" dirty="0"/>
              <a:t>-like factor 2 (KLF-2).*</a:t>
            </a:r>
          </a:p>
        </p:txBody>
      </p:sp>
      <p:sp>
        <p:nvSpPr>
          <p:cNvPr id="57349" name="Text Box 4"/>
          <p:cNvSpPr txBox="1">
            <a:spLocks noChangeArrowheads="1"/>
          </p:cNvSpPr>
          <p:nvPr/>
        </p:nvSpPr>
        <p:spPr bwMode="auto">
          <a:xfrm>
            <a:off x="2445781" y="4373192"/>
            <a:ext cx="7765021" cy="2862322"/>
          </a:xfrm>
          <a:prstGeom prst="rect">
            <a:avLst/>
          </a:prstGeom>
          <a:noFill/>
          <a:ln w="9525">
            <a:noFill/>
            <a:miter lim="800000"/>
            <a:headEnd/>
            <a:tailEnd/>
          </a:ln>
        </p:spPr>
        <p:txBody>
          <a:bodyPr wrap="square">
            <a:spAutoFit/>
          </a:bodyPr>
          <a:lstStyle/>
          <a:p>
            <a:pPr algn="ctr" eaLnBrk="0" hangingPunct="0"/>
            <a:r>
              <a:rPr lang="en-US" dirty="0" err="1">
                <a:solidFill>
                  <a:schemeClr val="accent3"/>
                </a:solidFill>
              </a:rPr>
              <a:t>Vell</a:t>
            </a:r>
            <a:r>
              <a:rPr lang="en-US" dirty="0">
                <a:solidFill>
                  <a:schemeClr val="accent3"/>
                </a:solidFill>
              </a:rPr>
              <a:t>, M. S., et al. (2023). "Association of Statin Use With Risk of Liver Disease, Hepatocellular Carcinoma, and Liver-Related Mortality."                   </a:t>
            </a:r>
            <a:r>
              <a:rPr lang="en-US" u="sng" dirty="0">
                <a:solidFill>
                  <a:schemeClr val="accent3"/>
                </a:solidFill>
              </a:rPr>
              <a:t>JAMA Network Open</a:t>
            </a:r>
            <a:r>
              <a:rPr lang="en-US" dirty="0">
                <a:solidFill>
                  <a:schemeClr val="accent3"/>
                </a:solidFill>
              </a:rPr>
              <a:t> </a:t>
            </a:r>
            <a:r>
              <a:rPr lang="en-US" b="1" dirty="0">
                <a:solidFill>
                  <a:schemeClr val="accent3"/>
                </a:solidFill>
              </a:rPr>
              <a:t>6</a:t>
            </a:r>
            <a:r>
              <a:rPr lang="en-US" dirty="0">
                <a:solidFill>
                  <a:schemeClr val="accent3"/>
                </a:solidFill>
              </a:rPr>
              <a:t>(6): e2320222-e2320222.</a:t>
            </a:r>
          </a:p>
          <a:p>
            <a:pPr algn="ctr" eaLnBrk="0" hangingPunct="0"/>
            <a:endParaRPr lang="en-US" dirty="0">
              <a:solidFill>
                <a:schemeClr val="accent3"/>
              </a:solidFill>
            </a:endParaRPr>
          </a:p>
          <a:p>
            <a:pPr algn="ctr" eaLnBrk="0" hangingPunct="0"/>
            <a:r>
              <a:rPr lang="en-US" dirty="0">
                <a:solidFill>
                  <a:schemeClr val="accent3"/>
                </a:solidFill>
              </a:rPr>
              <a:t>*Vargas, J. I., et al. (2017). "Use of Statins in Patients with Chronic Liver Disease and Cirrhosis: Current Views and Prospects."                                       </a:t>
            </a:r>
            <a:r>
              <a:rPr lang="en-US" u="sng" dirty="0">
                <a:solidFill>
                  <a:schemeClr val="accent3"/>
                </a:solidFill>
              </a:rPr>
              <a:t>Current Gastroenterology Reports</a:t>
            </a:r>
            <a:r>
              <a:rPr lang="en-US" dirty="0">
                <a:solidFill>
                  <a:schemeClr val="accent3"/>
                </a:solidFill>
              </a:rPr>
              <a:t> </a:t>
            </a:r>
            <a:r>
              <a:rPr lang="en-US" b="1" dirty="0">
                <a:solidFill>
                  <a:schemeClr val="accent3"/>
                </a:solidFill>
              </a:rPr>
              <a:t>19</a:t>
            </a:r>
            <a:r>
              <a:rPr lang="en-US" dirty="0">
                <a:solidFill>
                  <a:schemeClr val="accent3"/>
                </a:solidFill>
              </a:rPr>
              <a:t>(9).</a:t>
            </a:r>
          </a:p>
          <a:p>
            <a:pPr algn="ctr" eaLnBrk="0" hangingPunct="0"/>
            <a:r>
              <a:rPr lang="en-US" dirty="0">
                <a:solidFill>
                  <a:schemeClr val="accent3"/>
                </a:solidFill>
              </a:rPr>
              <a:t>	</a:t>
            </a:r>
          </a:p>
          <a:p>
            <a:pPr algn="ctr" eaLnBrk="0" hangingPunct="0"/>
            <a:endParaRPr lang="en-US" b="1" dirty="0">
              <a:solidFill>
                <a:schemeClr val="accent3"/>
              </a:solidFill>
            </a:endParaRPr>
          </a:p>
          <a:p>
            <a:pPr algn="ctr" eaLnBrk="0" hangingPunct="0"/>
            <a:r>
              <a:rPr lang="en-US" dirty="0">
                <a:solidFill>
                  <a:schemeClr val="accent3"/>
                </a:solidFill>
              </a:rPr>
              <a:t>	</a:t>
            </a:r>
            <a:endParaRPr lang="en-US" b="1" dirty="0">
              <a:solidFill>
                <a:schemeClr val="accent3"/>
              </a:solidFill>
            </a:endParaRPr>
          </a:p>
        </p:txBody>
      </p:sp>
    </p:spTree>
    <p:extLst>
      <p:ext uri="{BB962C8B-B14F-4D97-AF65-F5344CB8AC3E}">
        <p14:creationId xmlns:p14="http://schemas.microsoft.com/office/powerpoint/2010/main" val="781042364"/>
      </p:ext>
    </p:extLst>
  </p:cSld>
  <p:clrMapOvr>
    <a:masterClrMapping/>
  </p:clrMapOvr>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7906" name="Rectangle 2"/>
          <p:cNvSpPr>
            <a:spLocks noGrp="1" noRot="1" noChangeArrowheads="1"/>
          </p:cNvSpPr>
          <p:nvPr>
            <p:ph type="title"/>
          </p:nvPr>
        </p:nvSpPr>
        <p:spPr>
          <a:xfrm>
            <a:off x="1602154" y="0"/>
            <a:ext cx="9440984" cy="976923"/>
          </a:xfrm>
        </p:spPr>
        <p:txBody>
          <a:bodyPr>
            <a:noAutofit/>
          </a:bodyPr>
          <a:lstStyle/>
          <a:p>
            <a:pPr algn="ctr" eaLnBrk="1" hangingPunct="1">
              <a:defRPr/>
            </a:pPr>
            <a:r>
              <a:rPr lang="en-US" sz="3600" dirty="0"/>
              <a:t>Mechanism ?</a:t>
            </a:r>
          </a:p>
        </p:txBody>
      </p:sp>
      <p:sp>
        <p:nvSpPr>
          <p:cNvPr id="1787907" name="Rectangle 3"/>
          <p:cNvSpPr>
            <a:spLocks noGrp="1" noRot="1" noChangeArrowheads="1"/>
          </p:cNvSpPr>
          <p:nvPr>
            <p:ph idx="1"/>
          </p:nvPr>
        </p:nvSpPr>
        <p:spPr>
          <a:xfrm>
            <a:off x="1602154" y="1450109"/>
            <a:ext cx="9440984" cy="3864353"/>
          </a:xfrm>
        </p:spPr>
        <p:txBody>
          <a:bodyPr>
            <a:normAutofit/>
          </a:bodyPr>
          <a:lstStyle/>
          <a:p>
            <a:pPr marL="0" indent="0" algn="ctr">
              <a:buNone/>
              <a:defRPr/>
            </a:pPr>
            <a:r>
              <a:rPr lang="en-US" dirty="0"/>
              <a:t>KLF-2 induces deactivation of hepatic stellate cells (HSC).</a:t>
            </a:r>
          </a:p>
          <a:p>
            <a:pPr marL="0" indent="0" algn="ctr">
              <a:buNone/>
              <a:defRPr/>
            </a:pPr>
            <a:endParaRPr lang="en-US" dirty="0"/>
          </a:p>
          <a:p>
            <a:pPr marL="0" indent="0" algn="ctr">
              <a:buNone/>
              <a:defRPr/>
            </a:pPr>
            <a:r>
              <a:rPr lang="en-US" dirty="0"/>
              <a:t>Activated HSCs transform into myofibroblast-like cells to promote fibrosis in response to liver injury or chronic inflammation, leading to cirrhosis and liver CA.*</a:t>
            </a:r>
          </a:p>
        </p:txBody>
      </p:sp>
      <p:sp>
        <p:nvSpPr>
          <p:cNvPr id="57349" name="Text Box 4"/>
          <p:cNvSpPr txBox="1">
            <a:spLocks noChangeArrowheads="1"/>
          </p:cNvSpPr>
          <p:nvPr/>
        </p:nvSpPr>
        <p:spPr bwMode="auto">
          <a:xfrm>
            <a:off x="2445781" y="4327015"/>
            <a:ext cx="7765021" cy="2031325"/>
          </a:xfrm>
          <a:prstGeom prst="rect">
            <a:avLst/>
          </a:prstGeom>
          <a:noFill/>
          <a:ln w="9525">
            <a:noFill/>
            <a:miter lim="800000"/>
            <a:headEnd/>
            <a:tailEnd/>
          </a:ln>
        </p:spPr>
        <p:txBody>
          <a:bodyPr wrap="square">
            <a:spAutoFit/>
          </a:bodyPr>
          <a:lstStyle/>
          <a:p>
            <a:pPr algn="ctr" eaLnBrk="0" hangingPunct="0"/>
            <a:r>
              <a:rPr lang="en-US" dirty="0">
                <a:solidFill>
                  <a:schemeClr val="accent3"/>
                </a:solidFill>
              </a:rPr>
              <a:t>Vargas, J. I., et al. (2017). "Use of Statins in Patients with Chronic Liver Disease and Cirrhosis: Current Views and Prospects." </a:t>
            </a:r>
            <a:r>
              <a:rPr lang="en-US" u="sng" dirty="0">
                <a:solidFill>
                  <a:schemeClr val="accent3"/>
                </a:solidFill>
              </a:rPr>
              <a:t>Current Gastroenterology Reports</a:t>
            </a:r>
            <a:r>
              <a:rPr lang="en-US" dirty="0">
                <a:solidFill>
                  <a:schemeClr val="accent3"/>
                </a:solidFill>
              </a:rPr>
              <a:t> </a:t>
            </a:r>
            <a:r>
              <a:rPr lang="en-US" b="1" dirty="0">
                <a:solidFill>
                  <a:schemeClr val="accent3"/>
                </a:solidFill>
              </a:rPr>
              <a:t>19</a:t>
            </a:r>
            <a:r>
              <a:rPr lang="en-US" dirty="0">
                <a:solidFill>
                  <a:schemeClr val="accent3"/>
                </a:solidFill>
              </a:rPr>
              <a:t>(9).</a:t>
            </a:r>
          </a:p>
          <a:p>
            <a:pPr algn="ctr" eaLnBrk="0" hangingPunct="0"/>
            <a:r>
              <a:rPr lang="en-US" dirty="0">
                <a:solidFill>
                  <a:schemeClr val="accent3"/>
                </a:solidFill>
              </a:rPr>
              <a:t>	</a:t>
            </a:r>
          </a:p>
          <a:p>
            <a:pPr algn="ctr" eaLnBrk="0" hangingPunct="0"/>
            <a:r>
              <a:rPr lang="en-US" dirty="0">
                <a:solidFill>
                  <a:schemeClr val="accent3"/>
                </a:solidFill>
              </a:rPr>
              <a:t>*Barry, A. E., et al. (2020). "Hepatic Stellate Cells and Hepatocarcinogenesis." </a:t>
            </a:r>
            <a:r>
              <a:rPr lang="en-US" u="sng" dirty="0">
                <a:solidFill>
                  <a:schemeClr val="accent3"/>
                </a:solidFill>
              </a:rPr>
              <a:t>Frontiers in Cell and Developmental Biology</a:t>
            </a:r>
            <a:r>
              <a:rPr lang="en-US" dirty="0">
                <a:solidFill>
                  <a:schemeClr val="accent3"/>
                </a:solidFill>
              </a:rPr>
              <a:t> </a:t>
            </a:r>
            <a:r>
              <a:rPr lang="en-US" b="1" dirty="0">
                <a:solidFill>
                  <a:schemeClr val="accent3"/>
                </a:solidFill>
              </a:rPr>
              <a:t>8</a:t>
            </a:r>
            <a:r>
              <a:rPr lang="en-US" dirty="0">
                <a:solidFill>
                  <a:schemeClr val="accent3"/>
                </a:solidFill>
              </a:rPr>
              <a:t>.</a:t>
            </a:r>
          </a:p>
          <a:p>
            <a:pPr algn="ctr" eaLnBrk="0" hangingPunct="0"/>
            <a:r>
              <a:rPr lang="en-US" dirty="0">
                <a:solidFill>
                  <a:schemeClr val="accent3"/>
                </a:solidFill>
              </a:rPr>
              <a:t>		</a:t>
            </a:r>
            <a:endParaRPr lang="en-US" b="1" dirty="0">
              <a:solidFill>
                <a:schemeClr val="accent3"/>
              </a:solidFill>
            </a:endParaRPr>
          </a:p>
        </p:txBody>
      </p:sp>
    </p:spTree>
    <p:extLst>
      <p:ext uri="{BB962C8B-B14F-4D97-AF65-F5344CB8AC3E}">
        <p14:creationId xmlns:p14="http://schemas.microsoft.com/office/powerpoint/2010/main" val="3534980154"/>
      </p:ext>
    </p:extLst>
  </p:cSld>
  <p:clrMapOvr>
    <a:masterClrMapping/>
  </p:clrMapOvr>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7906" name="Rectangle 2"/>
          <p:cNvSpPr>
            <a:spLocks noGrp="1" noRot="1" noChangeArrowheads="1"/>
          </p:cNvSpPr>
          <p:nvPr>
            <p:ph type="title"/>
          </p:nvPr>
        </p:nvSpPr>
        <p:spPr>
          <a:xfrm>
            <a:off x="1602154" y="0"/>
            <a:ext cx="9440984" cy="976923"/>
          </a:xfrm>
        </p:spPr>
        <p:txBody>
          <a:bodyPr>
            <a:noAutofit/>
          </a:bodyPr>
          <a:lstStyle/>
          <a:p>
            <a:pPr algn="ctr" eaLnBrk="1" hangingPunct="1">
              <a:defRPr/>
            </a:pPr>
            <a:r>
              <a:rPr lang="en-US" sz="3600" dirty="0"/>
              <a:t>Mechanism ?</a:t>
            </a:r>
          </a:p>
        </p:txBody>
      </p:sp>
      <p:sp>
        <p:nvSpPr>
          <p:cNvPr id="1787907" name="Rectangle 3"/>
          <p:cNvSpPr>
            <a:spLocks noGrp="1" noRot="1" noChangeArrowheads="1"/>
          </p:cNvSpPr>
          <p:nvPr>
            <p:ph idx="1"/>
          </p:nvPr>
        </p:nvSpPr>
        <p:spPr>
          <a:xfrm>
            <a:off x="1602154" y="1209964"/>
            <a:ext cx="9440984" cy="4081051"/>
          </a:xfrm>
        </p:spPr>
        <p:txBody>
          <a:bodyPr>
            <a:normAutofit/>
          </a:bodyPr>
          <a:lstStyle/>
          <a:p>
            <a:pPr marL="0" indent="0" algn="ctr">
              <a:buNone/>
              <a:defRPr/>
            </a:pPr>
            <a:r>
              <a:rPr lang="en-US" dirty="0"/>
              <a:t>Isoprenoids (FPP &amp; GGPP) which are created from </a:t>
            </a:r>
            <a:r>
              <a:rPr lang="en-US" dirty="0" err="1"/>
              <a:t>mevalonic</a:t>
            </a:r>
            <a:r>
              <a:rPr lang="en-US" dirty="0"/>
              <a:t> acid are crucial compounds for prenylation and tethering the Ras superfamily proteins                                         to the plasma membrane.</a:t>
            </a:r>
          </a:p>
          <a:p>
            <a:pPr marL="0" indent="0" algn="ctr">
              <a:buNone/>
              <a:defRPr/>
            </a:pPr>
            <a:endParaRPr lang="en-US" dirty="0"/>
          </a:p>
          <a:p>
            <a:pPr marL="0" indent="0" algn="ctr">
              <a:buNone/>
              <a:defRPr/>
            </a:pPr>
            <a:r>
              <a:rPr lang="en-US" dirty="0"/>
              <a:t>These proteins are the major components of different signaling pathways regulating various aspects of                 tumor development and progression.</a:t>
            </a:r>
          </a:p>
        </p:txBody>
      </p:sp>
      <p:sp>
        <p:nvSpPr>
          <p:cNvPr id="57349" name="Text Box 4"/>
          <p:cNvSpPr txBox="1">
            <a:spLocks noChangeArrowheads="1"/>
          </p:cNvSpPr>
          <p:nvPr/>
        </p:nvSpPr>
        <p:spPr bwMode="auto">
          <a:xfrm>
            <a:off x="2445781" y="5546209"/>
            <a:ext cx="7765021" cy="2308324"/>
          </a:xfrm>
          <a:prstGeom prst="rect">
            <a:avLst/>
          </a:prstGeom>
          <a:noFill/>
          <a:ln w="9525">
            <a:noFill/>
            <a:miter lim="800000"/>
            <a:headEnd/>
            <a:tailEnd/>
          </a:ln>
        </p:spPr>
        <p:txBody>
          <a:bodyPr wrap="square">
            <a:spAutoFit/>
          </a:bodyPr>
          <a:lstStyle/>
          <a:p>
            <a:pPr algn="ctr" eaLnBrk="0" hangingPunct="0"/>
            <a:r>
              <a:rPr lang="en-US" dirty="0">
                <a:solidFill>
                  <a:schemeClr val="accent3"/>
                </a:solidFill>
              </a:rPr>
              <a:t>Ahmadi, Y., et al. (2020). "The effects of statins with a high </a:t>
            </a:r>
            <a:r>
              <a:rPr lang="en-US" dirty="0" err="1">
                <a:solidFill>
                  <a:schemeClr val="accent3"/>
                </a:solidFill>
              </a:rPr>
              <a:t>hepatoselectivity</a:t>
            </a:r>
            <a:r>
              <a:rPr lang="en-US" dirty="0">
                <a:solidFill>
                  <a:schemeClr val="accent3"/>
                </a:solidFill>
              </a:rPr>
              <a:t> rank on the extra-hepatic tissues; New functions for statins." </a:t>
            </a:r>
            <a:r>
              <a:rPr lang="en-US" u="sng" dirty="0">
                <a:solidFill>
                  <a:schemeClr val="accent3"/>
                </a:solidFill>
              </a:rPr>
              <a:t>Pharmacological Research</a:t>
            </a:r>
            <a:r>
              <a:rPr lang="en-US" dirty="0">
                <a:solidFill>
                  <a:schemeClr val="accent3"/>
                </a:solidFill>
              </a:rPr>
              <a:t> </a:t>
            </a:r>
            <a:r>
              <a:rPr lang="en-US" b="1" dirty="0">
                <a:solidFill>
                  <a:schemeClr val="accent3"/>
                </a:solidFill>
              </a:rPr>
              <a:t>152</a:t>
            </a:r>
            <a:r>
              <a:rPr lang="en-US" dirty="0">
                <a:solidFill>
                  <a:schemeClr val="accent3"/>
                </a:solidFill>
              </a:rPr>
              <a:t>: 104621.</a:t>
            </a:r>
          </a:p>
          <a:p>
            <a:pPr algn="ctr" eaLnBrk="0" hangingPunct="0"/>
            <a:r>
              <a:rPr lang="en-US" dirty="0">
                <a:solidFill>
                  <a:schemeClr val="accent3"/>
                </a:solidFill>
              </a:rPr>
              <a:t>	</a:t>
            </a:r>
          </a:p>
          <a:p>
            <a:pPr algn="ctr" eaLnBrk="0" hangingPunct="0"/>
            <a:r>
              <a:rPr lang="en-US" dirty="0">
                <a:solidFill>
                  <a:schemeClr val="accent3"/>
                </a:solidFill>
              </a:rPr>
              <a:t>.</a:t>
            </a:r>
          </a:p>
          <a:p>
            <a:pPr algn="ctr" eaLnBrk="0" hangingPunct="0"/>
            <a:r>
              <a:rPr lang="en-US" dirty="0">
                <a:solidFill>
                  <a:schemeClr val="accent3"/>
                </a:solidFill>
              </a:rPr>
              <a:t>	</a:t>
            </a:r>
          </a:p>
          <a:p>
            <a:pPr algn="ctr" eaLnBrk="0" hangingPunct="0"/>
            <a:r>
              <a:rPr lang="en-US" dirty="0">
                <a:solidFill>
                  <a:schemeClr val="accent3"/>
                </a:solidFill>
              </a:rPr>
              <a:t>	</a:t>
            </a:r>
          </a:p>
          <a:p>
            <a:pPr algn="ctr" eaLnBrk="0" hangingPunct="0"/>
            <a:endParaRPr lang="en-US" b="1" dirty="0">
              <a:solidFill>
                <a:schemeClr val="accent3"/>
              </a:solidFill>
            </a:endParaRPr>
          </a:p>
        </p:txBody>
      </p:sp>
    </p:spTree>
    <p:extLst>
      <p:ext uri="{BB962C8B-B14F-4D97-AF65-F5344CB8AC3E}">
        <p14:creationId xmlns:p14="http://schemas.microsoft.com/office/powerpoint/2010/main" val="2001775819"/>
      </p:ext>
    </p:extLst>
  </p:cSld>
  <p:clrMapOvr>
    <a:masterClrMapping/>
  </p:clrMapOvr>
  <p:transition/>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7906" name="Rectangle 2"/>
          <p:cNvSpPr>
            <a:spLocks noGrp="1" noRot="1" noChangeArrowheads="1"/>
          </p:cNvSpPr>
          <p:nvPr>
            <p:ph type="title"/>
          </p:nvPr>
        </p:nvSpPr>
        <p:spPr>
          <a:xfrm>
            <a:off x="1602154" y="0"/>
            <a:ext cx="9440984" cy="976923"/>
          </a:xfrm>
        </p:spPr>
        <p:txBody>
          <a:bodyPr>
            <a:noAutofit/>
          </a:bodyPr>
          <a:lstStyle/>
          <a:p>
            <a:pPr algn="ctr" eaLnBrk="1" hangingPunct="1">
              <a:defRPr/>
            </a:pPr>
            <a:r>
              <a:rPr lang="en-US" sz="3600" dirty="0"/>
              <a:t>Mechanism ?</a:t>
            </a:r>
          </a:p>
        </p:txBody>
      </p:sp>
      <p:sp>
        <p:nvSpPr>
          <p:cNvPr id="1787907" name="Rectangle 3"/>
          <p:cNvSpPr>
            <a:spLocks noGrp="1" noRot="1" noChangeArrowheads="1"/>
          </p:cNvSpPr>
          <p:nvPr>
            <p:ph idx="1"/>
          </p:nvPr>
        </p:nvSpPr>
        <p:spPr>
          <a:xfrm>
            <a:off x="1602154" y="1782618"/>
            <a:ext cx="9440984" cy="3508397"/>
          </a:xfrm>
        </p:spPr>
        <p:txBody>
          <a:bodyPr>
            <a:normAutofit/>
          </a:bodyPr>
          <a:lstStyle/>
          <a:p>
            <a:pPr marL="0" indent="0" algn="ctr">
              <a:buNone/>
              <a:defRPr/>
            </a:pPr>
            <a:r>
              <a:rPr lang="en-US" dirty="0"/>
              <a:t>In addition to the protein prenylation, the mevalonate pathway provides sterols and non-sterol products                   for the Hedgehog (</a:t>
            </a:r>
            <a:r>
              <a:rPr lang="en-US" dirty="0" err="1"/>
              <a:t>Hh</a:t>
            </a:r>
            <a:r>
              <a:rPr lang="en-US" dirty="0"/>
              <a:t>) pathway.</a:t>
            </a:r>
          </a:p>
          <a:p>
            <a:pPr marL="0" indent="0" algn="ctr">
              <a:buNone/>
              <a:defRPr/>
            </a:pPr>
            <a:endParaRPr lang="en-US" dirty="0"/>
          </a:p>
          <a:p>
            <a:pPr marL="0" indent="0" algn="ctr">
              <a:buNone/>
              <a:defRPr/>
            </a:pPr>
            <a:r>
              <a:rPr lang="en-US" dirty="0"/>
              <a:t>The </a:t>
            </a:r>
            <a:r>
              <a:rPr lang="en-US" dirty="0" err="1"/>
              <a:t>Hh</a:t>
            </a:r>
            <a:r>
              <a:rPr lang="en-US" dirty="0"/>
              <a:t> pathway is associated with increased CA risk.</a:t>
            </a:r>
          </a:p>
        </p:txBody>
      </p:sp>
      <p:sp>
        <p:nvSpPr>
          <p:cNvPr id="57349" name="Text Box 4"/>
          <p:cNvSpPr txBox="1">
            <a:spLocks noChangeArrowheads="1"/>
          </p:cNvSpPr>
          <p:nvPr/>
        </p:nvSpPr>
        <p:spPr bwMode="auto">
          <a:xfrm>
            <a:off x="2445781" y="5546209"/>
            <a:ext cx="7765021" cy="2308324"/>
          </a:xfrm>
          <a:prstGeom prst="rect">
            <a:avLst/>
          </a:prstGeom>
          <a:noFill/>
          <a:ln w="9525">
            <a:noFill/>
            <a:miter lim="800000"/>
            <a:headEnd/>
            <a:tailEnd/>
          </a:ln>
        </p:spPr>
        <p:txBody>
          <a:bodyPr wrap="square">
            <a:spAutoFit/>
          </a:bodyPr>
          <a:lstStyle/>
          <a:p>
            <a:pPr algn="ctr" eaLnBrk="0" hangingPunct="0"/>
            <a:r>
              <a:rPr lang="en-US" dirty="0">
                <a:solidFill>
                  <a:schemeClr val="accent3"/>
                </a:solidFill>
              </a:rPr>
              <a:t>Ahmadi, Y., et al. (2020). "The effects of statins with a high </a:t>
            </a:r>
            <a:r>
              <a:rPr lang="en-US" dirty="0" err="1">
                <a:solidFill>
                  <a:schemeClr val="accent3"/>
                </a:solidFill>
              </a:rPr>
              <a:t>hepatoselectivity</a:t>
            </a:r>
            <a:r>
              <a:rPr lang="en-US" dirty="0">
                <a:solidFill>
                  <a:schemeClr val="accent3"/>
                </a:solidFill>
              </a:rPr>
              <a:t> rank on the extra-hepatic tissues; New functions for statins." </a:t>
            </a:r>
            <a:r>
              <a:rPr lang="en-US" u="sng" dirty="0">
                <a:solidFill>
                  <a:schemeClr val="accent3"/>
                </a:solidFill>
              </a:rPr>
              <a:t>Pharmacological Research</a:t>
            </a:r>
            <a:r>
              <a:rPr lang="en-US" dirty="0">
                <a:solidFill>
                  <a:schemeClr val="accent3"/>
                </a:solidFill>
              </a:rPr>
              <a:t> </a:t>
            </a:r>
            <a:r>
              <a:rPr lang="en-US" b="1" dirty="0">
                <a:solidFill>
                  <a:schemeClr val="accent3"/>
                </a:solidFill>
              </a:rPr>
              <a:t>152</a:t>
            </a:r>
            <a:r>
              <a:rPr lang="en-US" dirty="0">
                <a:solidFill>
                  <a:schemeClr val="accent3"/>
                </a:solidFill>
              </a:rPr>
              <a:t>: 104621.</a:t>
            </a:r>
          </a:p>
          <a:p>
            <a:pPr algn="ctr" eaLnBrk="0" hangingPunct="0"/>
            <a:r>
              <a:rPr lang="en-US" dirty="0">
                <a:solidFill>
                  <a:schemeClr val="accent3"/>
                </a:solidFill>
              </a:rPr>
              <a:t>	</a:t>
            </a:r>
          </a:p>
          <a:p>
            <a:pPr algn="ctr" eaLnBrk="0" hangingPunct="0"/>
            <a:r>
              <a:rPr lang="en-US" dirty="0">
                <a:solidFill>
                  <a:schemeClr val="accent3"/>
                </a:solidFill>
              </a:rPr>
              <a:t>.</a:t>
            </a:r>
          </a:p>
          <a:p>
            <a:pPr algn="ctr" eaLnBrk="0" hangingPunct="0"/>
            <a:r>
              <a:rPr lang="en-US" dirty="0">
                <a:solidFill>
                  <a:schemeClr val="accent3"/>
                </a:solidFill>
              </a:rPr>
              <a:t>	</a:t>
            </a:r>
          </a:p>
          <a:p>
            <a:pPr algn="ctr" eaLnBrk="0" hangingPunct="0"/>
            <a:r>
              <a:rPr lang="en-US" dirty="0">
                <a:solidFill>
                  <a:schemeClr val="accent3"/>
                </a:solidFill>
              </a:rPr>
              <a:t>	</a:t>
            </a:r>
          </a:p>
          <a:p>
            <a:pPr algn="ctr" eaLnBrk="0" hangingPunct="0"/>
            <a:endParaRPr lang="en-US" b="1" dirty="0">
              <a:solidFill>
                <a:schemeClr val="accent3"/>
              </a:solidFill>
            </a:endParaRPr>
          </a:p>
        </p:txBody>
      </p:sp>
    </p:spTree>
    <p:extLst>
      <p:ext uri="{BB962C8B-B14F-4D97-AF65-F5344CB8AC3E}">
        <p14:creationId xmlns:p14="http://schemas.microsoft.com/office/powerpoint/2010/main" val="2129183926"/>
      </p:ext>
    </p:extLst>
  </p:cSld>
  <p:clrMapOvr>
    <a:masterClrMapping/>
  </p:clrMapOvr>
  <p:transition/>
</p:sld>
</file>

<file path=ppt/theme/theme1.xml><?xml version="1.0" encoding="utf-8"?>
<a:theme xmlns:a="http://schemas.openxmlformats.org/drawingml/2006/main" name="BDM">
  <a:themeElements>
    <a:clrScheme name="Custom 1">
      <a:dk1>
        <a:srgbClr val="003C71"/>
      </a:dk1>
      <a:lt1>
        <a:sysClr val="window" lastClr="FFFFFF"/>
      </a:lt1>
      <a:dk2>
        <a:srgbClr val="789D4A"/>
      </a:dk2>
      <a:lt2>
        <a:srgbClr val="E7E6E6"/>
      </a:lt2>
      <a:accent1>
        <a:srgbClr val="426DA9"/>
      </a:accent1>
      <a:accent2>
        <a:srgbClr val="CC8A00"/>
      </a:accent2>
      <a:accent3>
        <a:srgbClr val="7E5475"/>
      </a:accent3>
      <a:accent4>
        <a:srgbClr val="788F98"/>
      </a:accent4>
      <a:accent5>
        <a:srgbClr val="8C857B"/>
      </a:accent5>
      <a:accent6>
        <a:srgbClr val="B7BF10"/>
      </a:accent6>
      <a:hlink>
        <a:srgbClr val="0563C1"/>
      </a:hlink>
      <a:folHlink>
        <a:srgbClr val="954F72"/>
      </a:folHlink>
    </a:clrScheme>
    <a:fontScheme name="BDM 1">
      <a:majorFont>
        <a:latin typeface="Lato"/>
        <a:ea typeface=""/>
        <a:cs typeface=""/>
      </a:majorFont>
      <a:minorFont>
        <a:latin typeface="La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DM" id="{4AA08094-3110-4002-9B46-43B9B6D63E8D}" vid="{1C6F82A6-45F6-4ABE-989E-314056DB01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96ED1032DADE24E9BAD2DB4561DA2DD" ma:contentTypeVersion="13" ma:contentTypeDescription="Create a new document." ma:contentTypeScope="" ma:versionID="286d8da56ab5f109d0ec19d3c1c27fae">
  <xsd:schema xmlns:xsd="http://www.w3.org/2001/XMLSchema" xmlns:xs="http://www.w3.org/2001/XMLSchema" xmlns:p="http://schemas.microsoft.com/office/2006/metadata/properties" xmlns:ns3="bf4b6cc5-b547-4d2f-983a-3d59638d3a9a" xmlns:ns4="0e2d5cfa-9485-45d1-bf0d-31517d07897f" targetNamespace="http://schemas.microsoft.com/office/2006/metadata/properties" ma:root="true" ma:fieldsID="946d8a550dd23d98b392ada1c49b216f" ns3:_="" ns4:_="">
    <xsd:import namespace="bf4b6cc5-b547-4d2f-983a-3d59638d3a9a"/>
    <xsd:import namespace="0e2d5cfa-9485-45d1-bf0d-31517d07897f"/>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DateTaken" minOccurs="0"/>
                <xsd:element ref="ns4:MediaServiceLocation" minOccurs="0"/>
                <xsd:element ref="ns4:MediaServiceGenerationTime" minOccurs="0"/>
                <xsd:element ref="ns4:MediaServiceEventHashCod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f4b6cc5-b547-4d2f-983a-3d59638d3a9a"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e2d5cfa-9485-45d1-bf0d-31517d07897f"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8C0FB36-1A0A-4B98-8BD4-98FDA67EDECB}">
  <ds:schemaRefs>
    <ds:schemaRef ds:uri="http://schemas.microsoft.com/sharepoint/v3/contenttype/forms"/>
  </ds:schemaRefs>
</ds:datastoreItem>
</file>

<file path=customXml/itemProps2.xml><?xml version="1.0" encoding="utf-8"?>
<ds:datastoreItem xmlns:ds="http://schemas.openxmlformats.org/officeDocument/2006/customXml" ds:itemID="{EB75C342-BF23-4398-B7F8-34B6F0BEAD3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f4b6cc5-b547-4d2f-983a-3d59638d3a9a"/>
    <ds:schemaRef ds:uri="0e2d5cfa-9485-45d1-bf0d-31517d07897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8230684-F61B-4D49-BE7E-FF85BC5832D3}">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BDM</Template>
  <TotalTime>4096</TotalTime>
  <Words>9335</Words>
  <Application>Microsoft Office PowerPoint</Application>
  <PresentationFormat>Widescreen</PresentationFormat>
  <Paragraphs>1034</Paragraphs>
  <Slides>115</Slides>
  <Notes>103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115</vt:i4>
      </vt:variant>
    </vt:vector>
  </HeadingPairs>
  <TitlesOfParts>
    <vt:vector size="119" baseType="lpstr">
      <vt:lpstr>Arial</vt:lpstr>
      <vt:lpstr>Calibri</vt:lpstr>
      <vt:lpstr>Lato</vt:lpstr>
      <vt:lpstr>BDM</vt:lpstr>
      <vt:lpstr>BaleDoneen Scientific Update</vt:lpstr>
      <vt:lpstr>Happy July 12th- National Simplicity Day</vt:lpstr>
      <vt:lpstr>Green and Blue Spaces Enhance Mental Health</vt:lpstr>
      <vt:lpstr>Green and Blue Spaces Enhance Mental Health</vt:lpstr>
      <vt:lpstr>Green and Blue Spaces Enhance Mental Health</vt:lpstr>
      <vt:lpstr>Exposure to Nature is Associated With Reduced Need for Psychotropic, BP &amp; Asthma Meds</vt:lpstr>
      <vt:lpstr>Exposure to Nature is Associated With Reduced Need for Psychotropic, BP &amp; Asthma Meds</vt:lpstr>
      <vt:lpstr>Forest Bathing Reduces BP and Improves                  Mental Health</vt:lpstr>
      <vt:lpstr>Inhaling Natural Organic Forest Compounds                         Enhance Health</vt:lpstr>
      <vt:lpstr>Nature Restores Cognitive Function in Children</vt:lpstr>
      <vt:lpstr>Biophilia Hypothesis</vt:lpstr>
      <vt:lpstr>Viewing Nature Stimulates Mindfulness</vt:lpstr>
      <vt:lpstr>Natural Sounds Are Healing</vt:lpstr>
      <vt:lpstr>Short Natural Breaks Can Improve Mood and Cognitive Function</vt:lpstr>
      <vt:lpstr>Interactive Journal to Assist in                                 Connecting With Nature</vt:lpstr>
      <vt:lpstr>PowerPoint Presentation</vt:lpstr>
      <vt:lpstr>PowerPoint Presentation</vt:lpstr>
      <vt:lpstr>PowerPoint Presentation</vt:lpstr>
      <vt:lpstr>PowerPoint Presentation</vt:lpstr>
      <vt:lpstr>PowerPoint Presentation</vt:lpstr>
      <vt:lpstr>PowerPoint Presentation</vt:lpstr>
      <vt:lpstr>Bempedoic Acid (BA) Reduces CV Risk</vt:lpstr>
      <vt:lpstr>Bempedoic Acid (BA) Reduces CV Risk</vt:lpstr>
      <vt:lpstr>Bempedoic Acid (BA) Reduces CV Risk</vt:lpstr>
      <vt:lpstr>Bempedoic Acid (BA) Reduces CV Risk</vt:lpstr>
      <vt:lpstr>Bempedoic Acid (BA) Reduced LDL-C &amp; hs-CRP</vt:lpstr>
      <vt:lpstr>Bempedoic Acid (BA) Adverse Reactions</vt:lpstr>
      <vt:lpstr>Bempedoic Acid (BA) Adverse Reactions</vt:lpstr>
      <vt:lpstr>BA Reduces CV Risk- Editorial</vt:lpstr>
      <vt:lpstr>BA Reduces CV Risk- Editorial</vt:lpstr>
      <vt:lpstr>BA Reduces CV Risk- Editorial</vt:lpstr>
      <vt:lpstr>BA Reduces CV Risk- Editorial</vt:lpstr>
      <vt:lpstr>BA Reduces CV Risk- Editorial</vt:lpstr>
      <vt:lpstr>BDM Thoughts</vt:lpstr>
      <vt:lpstr>BDM Thoughts</vt:lpstr>
      <vt:lpstr>Stopping OS Will Extinguish the Fire</vt:lpstr>
      <vt:lpstr>BDM Thoughts</vt:lpstr>
      <vt:lpstr>PowerPoint Presentation</vt:lpstr>
      <vt:lpstr>Bempedoic Acid (BA) Reduces CV Risk In Primary Prevention Pts</vt:lpstr>
      <vt:lpstr>Bempedoic Acid (BA) Reduces CV Risk In Primary Prevention Pts</vt:lpstr>
      <vt:lpstr>Bempedoic Acid (BA) Reduces CV Risk In Primary Prevention Pts</vt:lpstr>
      <vt:lpstr>Bempedoic Acid (BA) Reduces CV Risk In Primary Prevention Pts</vt:lpstr>
      <vt:lpstr>Bempedoic Acid (BA) Reduces CV Risk In Primary Prevention Pts</vt:lpstr>
      <vt:lpstr>Bempedoic Acid (BA) Reduces CV Risk In Primary Prevention Pts</vt:lpstr>
      <vt:lpstr>Bempedoic Acid (BA) Reduces CV Risk In Primary Prevention Pts</vt:lpstr>
      <vt:lpstr>Bempedoic Acid (BA) Lipid Results</vt:lpstr>
      <vt:lpstr>Bempedoic Acid (BA) Adverse Reactions</vt:lpstr>
      <vt:lpstr>Bempedoic Acid (BA) Reduces CV Risk In Primary Prevention Pts</vt:lpstr>
      <vt:lpstr>Bempedoic Acid (BA) Reduces CV Risk In Primary Prevention Pts- Editorial</vt:lpstr>
      <vt:lpstr>Bempedoic Acid (BA) Reduces CV Risk In Primary Prevention Pts- Editorial</vt:lpstr>
      <vt:lpstr>Bempedoic Acid (BA) Reduces CV Risk In Primary Prevention Pts- Editorial</vt:lpstr>
      <vt:lpstr>Bempedoic Acid (BA) Reduces CV Risk In Primary Prevention Pts- Editorial</vt:lpstr>
      <vt:lpstr>Bempedoic Acid (BA) Reduces CV Risk In Primary Prevention Pts- Editorial</vt:lpstr>
      <vt:lpstr>Bempedoic Acid (BA) Reduces CV Risk In Primary Prevention Pts- Editorial</vt:lpstr>
      <vt:lpstr>BDM Thoughts</vt:lpstr>
      <vt:lpstr>BDM Thoughts</vt:lpstr>
      <vt:lpstr>BDM Thoughts</vt:lpstr>
      <vt:lpstr>LDL-C Management Beyond Statins</vt:lpstr>
      <vt:lpstr>Bempedoic Acid (BA) Mechanism of Action</vt:lpstr>
      <vt:lpstr>Bempedoic Acid Mechanism of Action</vt:lpstr>
      <vt:lpstr>Bempedoic Acid (BA) Mechanism of Action</vt:lpstr>
      <vt:lpstr>Bempedoic Acid Mechanism of Action</vt:lpstr>
      <vt:lpstr>PowerPoint Presentation</vt:lpstr>
      <vt:lpstr>Mevalonolactone May Alleviate Statin Myopathy</vt:lpstr>
      <vt:lpstr>Mevalonolactone May Alleviate Statin Myopathy</vt:lpstr>
      <vt:lpstr>HMGR Genetic Variants Cause Progressive Limb Girdle MM Dystrophy (LGMD)</vt:lpstr>
      <vt:lpstr>PowerPoint Presentation</vt:lpstr>
      <vt:lpstr>BDM Thoughts</vt:lpstr>
      <vt:lpstr>Statin Pleiotropic Effects</vt:lpstr>
      <vt:lpstr>Statin Pleiotropic Effects</vt:lpstr>
      <vt:lpstr>Statin Pleiotropic Effects</vt:lpstr>
      <vt:lpstr>PowerPoint Presentation</vt:lpstr>
      <vt:lpstr>Atorvastatin has Immediate Antioxidant and Antiplatelet Effects</vt:lpstr>
      <vt:lpstr>PowerPoint Presentation</vt:lpstr>
      <vt:lpstr>PowerPoint Presentation</vt:lpstr>
      <vt:lpstr>Statins Reduce Oxidative Stress</vt:lpstr>
      <vt:lpstr>Statins Reduce Oxidative Stress</vt:lpstr>
      <vt:lpstr>Statins Reduce Oxidative Stress</vt:lpstr>
      <vt:lpstr>Statins Reduce Oxidative Stress</vt:lpstr>
      <vt:lpstr>Statins Are Antioxidants</vt:lpstr>
      <vt:lpstr>Statins Are Antioxidants</vt:lpstr>
      <vt:lpstr>Reducing Platelet Activation Should Do What??!!</vt:lpstr>
      <vt:lpstr>Atorvastatin Inhibits SMC Transformation </vt:lpstr>
      <vt:lpstr>BDM Thoughts</vt:lpstr>
      <vt:lpstr>Statins Appear Good for the Liver</vt:lpstr>
      <vt:lpstr>Statins Appear Good for the Liver</vt:lpstr>
      <vt:lpstr>Statins Appear Good for the Liver</vt:lpstr>
      <vt:lpstr>Statins Appear Good for the Liver</vt:lpstr>
      <vt:lpstr>Statins Appear Good for the Liver</vt:lpstr>
      <vt:lpstr>UKB Specifically-205,057 pts</vt:lpstr>
      <vt:lpstr>UKB Specifically</vt:lpstr>
      <vt:lpstr>UKB Specifically</vt:lpstr>
      <vt:lpstr>TriNetX Cohort- 1.5 Million Pts</vt:lpstr>
      <vt:lpstr>Penn Medicine Biobank (PMBB)- 12,000 Pts</vt:lpstr>
      <vt:lpstr>Statins Appear Good for the Liver</vt:lpstr>
      <vt:lpstr>Statins Appear Good for the Liver-? Mechanism</vt:lpstr>
      <vt:lpstr>Mechanism ?</vt:lpstr>
      <vt:lpstr>Mechanism ?</vt:lpstr>
      <vt:lpstr>Mechanism ?</vt:lpstr>
      <vt:lpstr>Mechanism ?</vt:lpstr>
      <vt:lpstr>BDM Thoughts</vt:lpstr>
      <vt:lpstr>Statin Extrahepatic Effects</vt:lpstr>
      <vt:lpstr>Statin Extrahepatic Effects</vt:lpstr>
      <vt:lpstr>Statins With High Hepatic Specificity</vt:lpstr>
      <vt:lpstr>Statin Extrahepatic Effects</vt:lpstr>
      <vt:lpstr>Statin Extrahepatic Effects</vt:lpstr>
      <vt:lpstr>Which Statins Are Most Hepatic Selective????</vt:lpstr>
      <vt:lpstr>BDM Thoughts</vt:lpstr>
      <vt:lpstr>BDM Thoughts</vt:lpstr>
      <vt:lpstr>Statins Lower Stroke Risk</vt:lpstr>
      <vt:lpstr>PCSK9-inhibitors Reduce Stroke Risk</vt:lpstr>
      <vt:lpstr>BDM Thoughts</vt:lpstr>
      <vt:lpstr>Upcoming Presentations</vt:lpstr>
      <vt:lpstr>Upcoming Events for BaleDoneen</vt:lpstr>
      <vt:lpstr>Open for Discussion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Heather Berndt</dc:creator>
  <cp:lastModifiedBy>Bradley Bale</cp:lastModifiedBy>
  <cp:revision>115</cp:revision>
  <dcterms:created xsi:type="dcterms:W3CDTF">2019-06-26T17:23:53Z</dcterms:created>
  <dcterms:modified xsi:type="dcterms:W3CDTF">2023-07-12T22:28:15Z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0x010100896ED1032DADE24E9BAD2DB4561DA2DD</vt:lpwstr>
  </property>
</Properties>
</file>