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1130" r:id="rId5"/>
    <p:sldId id="1127" r:id="rId6"/>
    <p:sldId id="1131" r:id="rId7"/>
    <p:sldId id="1132" r:id="rId8"/>
    <p:sldId id="1133" r:id="rId9"/>
    <p:sldId id="1129" r:id="rId10"/>
    <p:sldId id="1128" r:id="rId11"/>
    <p:sldId id="2317" r:id="rId12"/>
    <p:sldId id="949" r:id="rId13"/>
    <p:sldId id="2227" r:id="rId14"/>
    <p:sldId id="2311" r:id="rId15"/>
    <p:sldId id="963" r:id="rId16"/>
    <p:sldId id="2316" r:id="rId17"/>
    <p:sldId id="969" r:id="rId18"/>
    <p:sldId id="2318" r:id="rId19"/>
    <p:sldId id="986" r:id="rId20"/>
    <p:sldId id="2320" r:id="rId21"/>
    <p:sldId id="2323" r:id="rId22"/>
    <p:sldId id="2319" r:id="rId23"/>
    <p:sldId id="2188" r:id="rId24"/>
    <p:sldId id="2324" r:id="rId25"/>
    <p:sldId id="2325" r:id="rId26"/>
    <p:sldId id="2326" r:id="rId27"/>
    <p:sldId id="2327" r:id="rId28"/>
    <p:sldId id="447" r:id="rId29"/>
    <p:sldId id="570" r:id="rId30"/>
    <p:sldId id="1642" r:id="rId31"/>
    <p:sldId id="2329" r:id="rId32"/>
    <p:sldId id="314" r:id="rId33"/>
    <p:sldId id="392" r:id="rId34"/>
    <p:sldId id="395" r:id="rId35"/>
    <p:sldId id="1139" r:id="rId36"/>
    <p:sldId id="531" r:id="rId37"/>
    <p:sldId id="532" r:id="rId38"/>
    <p:sldId id="588" r:id="rId39"/>
    <p:sldId id="359" r:id="rId40"/>
    <p:sldId id="2328" r:id="rId41"/>
    <p:sldId id="2835" r:id="rId42"/>
    <p:sldId id="2828" r:id="rId43"/>
    <p:sldId id="2836" r:id="rId44"/>
    <p:sldId id="2837" r:id="rId45"/>
    <p:sldId id="2842" r:id="rId46"/>
    <p:sldId id="486" r:id="rId47"/>
    <p:sldId id="284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Doneen" initials="AD" lastIdx="1" clrIdx="0">
    <p:extLst>
      <p:ext uri="{19B8F6BF-5375-455C-9EA6-DF929625EA0E}">
        <p15:presenceInfo xmlns:p15="http://schemas.microsoft.com/office/powerpoint/2012/main" userId="Amy Don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69EA6-4C43-47CF-B5D8-AB3BA58199AC}" v="87" dt="2022-06-08T23:40:29.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18" autoAdjust="0"/>
    <p:restoredTop sz="94660"/>
  </p:normalViewPr>
  <p:slideViewPr>
    <p:cSldViewPr snapToGrid="0">
      <p:cViewPr varScale="1">
        <p:scale>
          <a:sx n="84" d="100"/>
          <a:sy n="84" d="100"/>
        </p:scale>
        <p:origin x="96" y="2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Doneen" userId="3cf40fa7-752e-417a-a77a-5d001f70783d" providerId="ADAL" clId="{E0869EA6-4C43-47CF-B5D8-AB3BA58199AC}"/>
    <pc:docChg chg="undo custSel addSld delSld modSld sldOrd">
      <pc:chgData name="Amy Doneen" userId="3cf40fa7-752e-417a-a77a-5d001f70783d" providerId="ADAL" clId="{E0869EA6-4C43-47CF-B5D8-AB3BA58199AC}" dt="2022-06-08T23:42:12.877" v="3238" actId="14100"/>
      <pc:docMkLst>
        <pc:docMk/>
      </pc:docMkLst>
      <pc:sldChg chg="add">
        <pc:chgData name="Amy Doneen" userId="3cf40fa7-752e-417a-a77a-5d001f70783d" providerId="ADAL" clId="{E0869EA6-4C43-47CF-B5D8-AB3BA58199AC}" dt="2022-06-08T18:00:37.996" v="2169"/>
        <pc:sldMkLst>
          <pc:docMk/>
          <pc:sldMk cId="0" sldId="314"/>
        </pc:sldMkLst>
      </pc:sldChg>
      <pc:sldChg chg="add">
        <pc:chgData name="Amy Doneen" userId="3cf40fa7-752e-417a-a77a-5d001f70783d" providerId="ADAL" clId="{E0869EA6-4C43-47CF-B5D8-AB3BA58199AC}" dt="2022-06-08T18:00:37.996" v="2169"/>
        <pc:sldMkLst>
          <pc:docMk/>
          <pc:sldMk cId="0" sldId="359"/>
        </pc:sldMkLst>
      </pc:sldChg>
      <pc:sldChg chg="modSp add mod">
        <pc:chgData name="Amy Doneen" userId="3cf40fa7-752e-417a-a77a-5d001f70783d" providerId="ADAL" clId="{E0869EA6-4C43-47CF-B5D8-AB3BA58199AC}" dt="2022-06-08T18:01:58.982" v="2335" actId="6549"/>
        <pc:sldMkLst>
          <pc:docMk/>
          <pc:sldMk cId="0" sldId="392"/>
        </pc:sldMkLst>
        <pc:spChg chg="mod">
          <ac:chgData name="Amy Doneen" userId="3cf40fa7-752e-417a-a77a-5d001f70783d" providerId="ADAL" clId="{E0869EA6-4C43-47CF-B5D8-AB3BA58199AC}" dt="2022-06-08T18:01:58.982" v="2335" actId="6549"/>
          <ac:spMkLst>
            <pc:docMk/>
            <pc:sldMk cId="0" sldId="392"/>
            <ac:spMk id="3" creationId="{00000000-0000-0000-0000-000000000000}"/>
          </ac:spMkLst>
        </pc:spChg>
      </pc:sldChg>
      <pc:sldChg chg="modSp add mod">
        <pc:chgData name="Amy Doneen" userId="3cf40fa7-752e-417a-a77a-5d001f70783d" providerId="ADAL" clId="{E0869EA6-4C43-47CF-B5D8-AB3BA58199AC}" dt="2022-06-08T18:02:25.337" v="2339" actId="6549"/>
        <pc:sldMkLst>
          <pc:docMk/>
          <pc:sldMk cId="0" sldId="395"/>
        </pc:sldMkLst>
        <pc:spChg chg="mod">
          <ac:chgData name="Amy Doneen" userId="3cf40fa7-752e-417a-a77a-5d001f70783d" providerId="ADAL" clId="{E0869EA6-4C43-47CF-B5D8-AB3BA58199AC}" dt="2022-06-08T18:02:10.993" v="2336" actId="1076"/>
          <ac:spMkLst>
            <pc:docMk/>
            <pc:sldMk cId="0" sldId="395"/>
            <ac:spMk id="2" creationId="{00000000-0000-0000-0000-000000000000}"/>
          </ac:spMkLst>
        </pc:spChg>
        <pc:spChg chg="mod">
          <ac:chgData name="Amy Doneen" userId="3cf40fa7-752e-417a-a77a-5d001f70783d" providerId="ADAL" clId="{E0869EA6-4C43-47CF-B5D8-AB3BA58199AC}" dt="2022-06-08T18:02:25.337" v="2339" actId="6549"/>
          <ac:spMkLst>
            <pc:docMk/>
            <pc:sldMk cId="0" sldId="395"/>
            <ac:spMk id="3" creationId="{00000000-0000-0000-0000-000000000000}"/>
          </ac:spMkLst>
        </pc:spChg>
      </pc:sldChg>
      <pc:sldChg chg="modSp add mod">
        <pc:chgData name="Amy Doneen" userId="3cf40fa7-752e-417a-a77a-5d001f70783d" providerId="ADAL" clId="{E0869EA6-4C43-47CF-B5D8-AB3BA58199AC}" dt="2022-06-08T17:52:36.416" v="2131" actId="113"/>
        <pc:sldMkLst>
          <pc:docMk/>
          <pc:sldMk cId="0" sldId="447"/>
        </pc:sldMkLst>
        <pc:spChg chg="mod">
          <ac:chgData name="Amy Doneen" userId="3cf40fa7-752e-417a-a77a-5d001f70783d" providerId="ADAL" clId="{E0869EA6-4C43-47CF-B5D8-AB3BA58199AC}" dt="2022-06-08T17:52:36.416" v="2131" actId="113"/>
          <ac:spMkLst>
            <pc:docMk/>
            <pc:sldMk cId="0" sldId="447"/>
            <ac:spMk id="2" creationId="{00000000-0000-0000-0000-000000000000}"/>
          </ac:spMkLst>
        </pc:spChg>
        <pc:spChg chg="mod">
          <ac:chgData name="Amy Doneen" userId="3cf40fa7-752e-417a-a77a-5d001f70783d" providerId="ADAL" clId="{E0869EA6-4C43-47CF-B5D8-AB3BA58199AC}" dt="2022-06-08T17:51:52.222" v="2060" actId="27636"/>
          <ac:spMkLst>
            <pc:docMk/>
            <pc:sldMk cId="0" sldId="447"/>
            <ac:spMk id="3" creationId="{00000000-0000-0000-0000-000000000000}"/>
          </ac:spMkLst>
        </pc:spChg>
        <pc:spChg chg="mod">
          <ac:chgData name="Amy Doneen" userId="3cf40fa7-752e-417a-a77a-5d001f70783d" providerId="ADAL" clId="{E0869EA6-4C43-47CF-B5D8-AB3BA58199AC}" dt="2022-06-08T17:52:28.877" v="2130" actId="1076"/>
          <ac:spMkLst>
            <pc:docMk/>
            <pc:sldMk cId="0" sldId="447"/>
            <ac:spMk id="3077" creationId="{00000000-0000-0000-0000-000000000000}"/>
          </ac:spMkLst>
        </pc:spChg>
      </pc:sldChg>
      <pc:sldChg chg="modSp add mod">
        <pc:chgData name="Amy Doneen" userId="3cf40fa7-752e-417a-a77a-5d001f70783d" providerId="ADAL" clId="{E0869EA6-4C43-47CF-B5D8-AB3BA58199AC}" dt="2022-06-08T23:16:12.987" v="3230" actId="113"/>
        <pc:sldMkLst>
          <pc:docMk/>
          <pc:sldMk cId="2604872969" sldId="486"/>
        </pc:sldMkLst>
        <pc:spChg chg="mod">
          <ac:chgData name="Amy Doneen" userId="3cf40fa7-752e-417a-a77a-5d001f70783d" providerId="ADAL" clId="{E0869EA6-4C43-47CF-B5D8-AB3BA58199AC}" dt="2022-06-08T23:16:12.987" v="3230" actId="113"/>
          <ac:spMkLst>
            <pc:docMk/>
            <pc:sldMk cId="2604872969" sldId="486"/>
            <ac:spMk id="2" creationId="{A863F4EF-FCBF-4561-A32E-72F8BFCEA7F5}"/>
          </ac:spMkLst>
        </pc:spChg>
        <pc:spChg chg="mod">
          <ac:chgData name="Amy Doneen" userId="3cf40fa7-752e-417a-a77a-5d001f70783d" providerId="ADAL" clId="{E0869EA6-4C43-47CF-B5D8-AB3BA58199AC}" dt="2022-06-08T21:21:42.915" v="3226" actId="122"/>
          <ac:spMkLst>
            <pc:docMk/>
            <pc:sldMk cId="2604872969" sldId="486"/>
            <ac:spMk id="3" creationId="{BB1A9E98-4B15-46C0-BC91-59E92CC31C6F}"/>
          </ac:spMkLst>
        </pc:spChg>
        <pc:spChg chg="mod">
          <ac:chgData name="Amy Doneen" userId="3cf40fa7-752e-417a-a77a-5d001f70783d" providerId="ADAL" clId="{E0869EA6-4C43-47CF-B5D8-AB3BA58199AC}" dt="2022-06-08T21:21:20.592" v="3221" actId="1076"/>
          <ac:spMkLst>
            <pc:docMk/>
            <pc:sldMk cId="2604872969" sldId="486"/>
            <ac:spMk id="5" creationId="{DF8E356F-85CB-4A31-94F3-28FCC2621556}"/>
          </ac:spMkLst>
        </pc:spChg>
        <pc:picChg chg="mod">
          <ac:chgData name="Amy Doneen" userId="3cf40fa7-752e-417a-a77a-5d001f70783d" providerId="ADAL" clId="{E0869EA6-4C43-47CF-B5D8-AB3BA58199AC}" dt="2022-06-08T21:21:56.205" v="3229" actId="14100"/>
          <ac:picMkLst>
            <pc:docMk/>
            <pc:sldMk cId="2604872969" sldId="486"/>
            <ac:picMk id="6" creationId="{538ED9CA-438D-4A3E-907A-CD443FEA4A75}"/>
          </ac:picMkLst>
        </pc:picChg>
      </pc:sldChg>
      <pc:sldChg chg="add">
        <pc:chgData name="Amy Doneen" userId="3cf40fa7-752e-417a-a77a-5d001f70783d" providerId="ADAL" clId="{E0869EA6-4C43-47CF-B5D8-AB3BA58199AC}" dt="2022-06-08T18:00:37.996" v="2169"/>
        <pc:sldMkLst>
          <pc:docMk/>
          <pc:sldMk cId="1843951502" sldId="531"/>
        </pc:sldMkLst>
      </pc:sldChg>
      <pc:sldChg chg="add">
        <pc:chgData name="Amy Doneen" userId="3cf40fa7-752e-417a-a77a-5d001f70783d" providerId="ADAL" clId="{E0869EA6-4C43-47CF-B5D8-AB3BA58199AC}" dt="2022-06-08T18:00:37.996" v="2169"/>
        <pc:sldMkLst>
          <pc:docMk/>
          <pc:sldMk cId="2858199107" sldId="532"/>
        </pc:sldMkLst>
      </pc:sldChg>
      <pc:sldChg chg="delSp modSp add mod">
        <pc:chgData name="Amy Doneen" userId="3cf40fa7-752e-417a-a77a-5d001f70783d" providerId="ADAL" clId="{E0869EA6-4C43-47CF-B5D8-AB3BA58199AC}" dt="2022-06-08T17:53:40.266" v="2146" actId="255"/>
        <pc:sldMkLst>
          <pc:docMk/>
          <pc:sldMk cId="1985822500" sldId="570"/>
        </pc:sldMkLst>
        <pc:spChg chg="mod">
          <ac:chgData name="Amy Doneen" userId="3cf40fa7-752e-417a-a77a-5d001f70783d" providerId="ADAL" clId="{E0869EA6-4C43-47CF-B5D8-AB3BA58199AC}" dt="2022-06-08T17:53:40.266" v="2146" actId="255"/>
          <ac:spMkLst>
            <pc:docMk/>
            <pc:sldMk cId="1985822500" sldId="570"/>
            <ac:spMk id="2" creationId="{00000000-0000-0000-0000-000000000000}"/>
          </ac:spMkLst>
        </pc:spChg>
        <pc:spChg chg="mod">
          <ac:chgData name="Amy Doneen" userId="3cf40fa7-752e-417a-a77a-5d001f70783d" providerId="ADAL" clId="{E0869EA6-4C43-47CF-B5D8-AB3BA58199AC}" dt="2022-06-08T17:52:58.869" v="2139" actId="20577"/>
          <ac:spMkLst>
            <pc:docMk/>
            <pc:sldMk cId="1985822500" sldId="570"/>
            <ac:spMk id="3" creationId="{00000000-0000-0000-0000-000000000000}"/>
          </ac:spMkLst>
        </pc:spChg>
        <pc:spChg chg="mod">
          <ac:chgData name="Amy Doneen" userId="3cf40fa7-752e-417a-a77a-5d001f70783d" providerId="ADAL" clId="{E0869EA6-4C43-47CF-B5D8-AB3BA58199AC}" dt="2022-06-08T17:53:28.833" v="2145" actId="1076"/>
          <ac:spMkLst>
            <pc:docMk/>
            <pc:sldMk cId="1985822500" sldId="570"/>
            <ac:spMk id="5" creationId="{00000000-0000-0000-0000-000000000000}"/>
          </ac:spMkLst>
        </pc:spChg>
        <pc:spChg chg="mod">
          <ac:chgData name="Amy Doneen" userId="3cf40fa7-752e-417a-a77a-5d001f70783d" providerId="ADAL" clId="{E0869EA6-4C43-47CF-B5D8-AB3BA58199AC}" dt="2022-06-08T17:53:18.370" v="2143" actId="14100"/>
          <ac:spMkLst>
            <pc:docMk/>
            <pc:sldMk cId="1985822500" sldId="570"/>
            <ac:spMk id="160773" creationId="{00000000-0000-0000-0000-000000000000}"/>
          </ac:spMkLst>
        </pc:spChg>
        <pc:picChg chg="del">
          <ac:chgData name="Amy Doneen" userId="3cf40fa7-752e-417a-a77a-5d001f70783d" providerId="ADAL" clId="{E0869EA6-4C43-47CF-B5D8-AB3BA58199AC}" dt="2022-06-08T17:53:25.075" v="2144" actId="21"/>
          <ac:picMkLst>
            <pc:docMk/>
            <pc:sldMk cId="1985822500" sldId="570"/>
            <ac:picMk id="160774" creationId="{00000000-0000-0000-0000-000000000000}"/>
          </ac:picMkLst>
        </pc:picChg>
      </pc:sldChg>
      <pc:sldChg chg="add">
        <pc:chgData name="Amy Doneen" userId="3cf40fa7-752e-417a-a77a-5d001f70783d" providerId="ADAL" clId="{E0869EA6-4C43-47CF-B5D8-AB3BA58199AC}" dt="2022-06-08T18:00:37.996" v="2169"/>
        <pc:sldMkLst>
          <pc:docMk/>
          <pc:sldMk cId="1607696391" sldId="588"/>
        </pc:sldMkLst>
      </pc:sldChg>
      <pc:sldChg chg="add">
        <pc:chgData name="Amy Doneen" userId="3cf40fa7-752e-417a-a77a-5d001f70783d" providerId="ADAL" clId="{E0869EA6-4C43-47CF-B5D8-AB3BA58199AC}" dt="2022-06-05T18:40:33.159" v="422"/>
        <pc:sldMkLst>
          <pc:docMk/>
          <pc:sldMk cId="3008077552" sldId="949"/>
        </pc:sldMkLst>
      </pc:sldChg>
      <pc:sldChg chg="add">
        <pc:chgData name="Amy Doneen" userId="3cf40fa7-752e-417a-a77a-5d001f70783d" providerId="ADAL" clId="{E0869EA6-4C43-47CF-B5D8-AB3BA58199AC}" dt="2022-06-05T18:40:33.159" v="422"/>
        <pc:sldMkLst>
          <pc:docMk/>
          <pc:sldMk cId="1199663583" sldId="963"/>
        </pc:sldMkLst>
      </pc:sldChg>
      <pc:sldChg chg="add">
        <pc:chgData name="Amy Doneen" userId="3cf40fa7-752e-417a-a77a-5d001f70783d" providerId="ADAL" clId="{E0869EA6-4C43-47CF-B5D8-AB3BA58199AC}" dt="2022-06-05T18:40:33.159" v="422"/>
        <pc:sldMkLst>
          <pc:docMk/>
          <pc:sldMk cId="4124281215" sldId="969"/>
        </pc:sldMkLst>
      </pc:sldChg>
      <pc:sldChg chg="add del">
        <pc:chgData name="Amy Doneen" userId="3cf40fa7-752e-417a-a77a-5d001f70783d" providerId="ADAL" clId="{E0869EA6-4C43-47CF-B5D8-AB3BA58199AC}" dt="2022-06-05T18:47:45.021" v="583" actId="2696"/>
        <pc:sldMkLst>
          <pc:docMk/>
          <pc:sldMk cId="1337783737" sldId="986"/>
        </pc:sldMkLst>
      </pc:sldChg>
      <pc:sldChg chg="modSp add mod">
        <pc:chgData name="Amy Doneen" userId="3cf40fa7-752e-417a-a77a-5d001f70783d" providerId="ADAL" clId="{E0869EA6-4C43-47CF-B5D8-AB3BA58199AC}" dt="2022-06-05T18:53:48.912" v="858" actId="13926"/>
        <pc:sldMkLst>
          <pc:docMk/>
          <pc:sldMk cId="2621378726" sldId="986"/>
        </pc:sldMkLst>
        <pc:spChg chg="mod">
          <ac:chgData name="Amy Doneen" userId="3cf40fa7-752e-417a-a77a-5d001f70783d" providerId="ADAL" clId="{E0869EA6-4C43-47CF-B5D8-AB3BA58199AC}" dt="2022-06-05T18:53:28.733" v="852" actId="1076"/>
          <ac:spMkLst>
            <pc:docMk/>
            <pc:sldMk cId="2621378726" sldId="986"/>
            <ac:spMk id="91141" creationId="{00000000-0000-0000-0000-000000000000}"/>
          </ac:spMkLst>
        </pc:spChg>
        <pc:spChg chg="mod">
          <ac:chgData name="Amy Doneen" userId="3cf40fa7-752e-417a-a77a-5d001f70783d" providerId="ADAL" clId="{E0869EA6-4C43-47CF-B5D8-AB3BA58199AC}" dt="2022-06-05T18:53:48.912" v="858" actId="13926"/>
          <ac:spMkLst>
            <pc:docMk/>
            <pc:sldMk cId="2621378726" sldId="986"/>
            <ac:spMk id="131075" creationId="{00000000-0000-0000-0000-000000000000}"/>
          </ac:spMkLst>
        </pc:spChg>
        <pc:picChg chg="mod">
          <ac:chgData name="Amy Doneen" userId="3cf40fa7-752e-417a-a77a-5d001f70783d" providerId="ADAL" clId="{E0869EA6-4C43-47CF-B5D8-AB3BA58199AC}" dt="2022-06-05T18:53:33.440" v="853" actId="1076"/>
          <ac:picMkLst>
            <pc:docMk/>
            <pc:sldMk cId="2621378726" sldId="986"/>
            <ac:picMk id="5" creationId="{0EA6517B-1759-48CF-9E5A-887670DD0B33}"/>
          </ac:picMkLst>
        </pc:picChg>
      </pc:sldChg>
      <pc:sldChg chg="delSp modSp mod ord">
        <pc:chgData name="Amy Doneen" userId="3cf40fa7-752e-417a-a77a-5d001f70783d" providerId="ADAL" clId="{E0869EA6-4C43-47CF-B5D8-AB3BA58199AC}" dt="2022-06-05T19:19:32.644" v="1579" actId="1076"/>
        <pc:sldMkLst>
          <pc:docMk/>
          <pc:sldMk cId="3346776433" sldId="1127"/>
        </pc:sldMkLst>
        <pc:spChg chg="del">
          <ac:chgData name="Amy Doneen" userId="3cf40fa7-752e-417a-a77a-5d001f70783d" providerId="ADAL" clId="{E0869EA6-4C43-47CF-B5D8-AB3BA58199AC}" dt="2022-06-05T19:19:00.368" v="1568" actId="21"/>
          <ac:spMkLst>
            <pc:docMk/>
            <pc:sldMk cId="3346776433" sldId="1127"/>
            <ac:spMk id="2" creationId="{7EB6D6B0-5842-9CA4-8CE4-0D4F2B911CC5}"/>
          </ac:spMkLst>
        </pc:spChg>
        <pc:spChg chg="mod">
          <ac:chgData name="Amy Doneen" userId="3cf40fa7-752e-417a-a77a-5d001f70783d" providerId="ADAL" clId="{E0869EA6-4C43-47CF-B5D8-AB3BA58199AC}" dt="2022-06-05T19:19:32.644" v="1579" actId="1076"/>
          <ac:spMkLst>
            <pc:docMk/>
            <pc:sldMk cId="3346776433" sldId="1127"/>
            <ac:spMk id="3" creationId="{99416F59-1B7B-97EC-AA3D-47088CB2D74B}"/>
          </ac:spMkLst>
        </pc:spChg>
      </pc:sldChg>
      <pc:sldChg chg="addSp delSp modSp new mod">
        <pc:chgData name="Amy Doneen" userId="3cf40fa7-752e-417a-a77a-5d001f70783d" providerId="ADAL" clId="{E0869EA6-4C43-47CF-B5D8-AB3BA58199AC}" dt="2022-06-05T18:38:18.076" v="421" actId="1076"/>
        <pc:sldMkLst>
          <pc:docMk/>
          <pc:sldMk cId="3717462236" sldId="1128"/>
        </pc:sldMkLst>
        <pc:spChg chg="del">
          <ac:chgData name="Amy Doneen" userId="3cf40fa7-752e-417a-a77a-5d001f70783d" providerId="ADAL" clId="{E0869EA6-4C43-47CF-B5D8-AB3BA58199AC}" dt="2022-06-05T18:34:36.605" v="358" actId="21"/>
          <ac:spMkLst>
            <pc:docMk/>
            <pc:sldMk cId="3717462236" sldId="1128"/>
            <ac:spMk id="2" creationId="{6CCD4CF1-BC30-7363-1DC8-907B33F017E3}"/>
          </ac:spMkLst>
        </pc:spChg>
        <pc:spChg chg="del">
          <ac:chgData name="Amy Doneen" userId="3cf40fa7-752e-417a-a77a-5d001f70783d" providerId="ADAL" clId="{E0869EA6-4C43-47CF-B5D8-AB3BA58199AC}" dt="2022-06-05T18:20:23.844" v="1" actId="22"/>
          <ac:spMkLst>
            <pc:docMk/>
            <pc:sldMk cId="3717462236" sldId="1128"/>
            <ac:spMk id="3" creationId="{292326B2-C6CC-D73A-360F-F933B41316A7}"/>
          </ac:spMkLst>
        </pc:spChg>
        <pc:spChg chg="add mod">
          <ac:chgData name="Amy Doneen" userId="3cf40fa7-752e-417a-a77a-5d001f70783d" providerId="ADAL" clId="{E0869EA6-4C43-47CF-B5D8-AB3BA58199AC}" dt="2022-06-05T18:38:18.076" v="421" actId="1076"/>
          <ac:spMkLst>
            <pc:docMk/>
            <pc:sldMk cId="3717462236" sldId="1128"/>
            <ac:spMk id="6" creationId="{F78913DB-5465-624F-CDF4-44544CF80FEC}"/>
          </ac:spMkLst>
        </pc:spChg>
        <pc:picChg chg="add mod ord">
          <ac:chgData name="Amy Doneen" userId="3cf40fa7-752e-417a-a77a-5d001f70783d" providerId="ADAL" clId="{E0869EA6-4C43-47CF-B5D8-AB3BA58199AC}" dt="2022-06-05T18:36:59.234" v="414" actId="1076"/>
          <ac:picMkLst>
            <pc:docMk/>
            <pc:sldMk cId="3717462236" sldId="1128"/>
            <ac:picMk id="5" creationId="{949DBAB8-14F1-7E22-140A-F10703398ADE}"/>
          </ac:picMkLst>
        </pc:picChg>
      </pc:sldChg>
      <pc:sldChg chg="addSp delSp modSp new mod ord">
        <pc:chgData name="Amy Doneen" userId="3cf40fa7-752e-417a-a77a-5d001f70783d" providerId="ADAL" clId="{E0869EA6-4C43-47CF-B5D8-AB3BA58199AC}" dt="2022-06-05T18:38:07.345" v="419" actId="2085"/>
        <pc:sldMkLst>
          <pc:docMk/>
          <pc:sldMk cId="346858222" sldId="1129"/>
        </pc:sldMkLst>
        <pc:spChg chg="del">
          <ac:chgData name="Amy Doneen" userId="3cf40fa7-752e-417a-a77a-5d001f70783d" providerId="ADAL" clId="{E0869EA6-4C43-47CF-B5D8-AB3BA58199AC}" dt="2022-06-05T18:34:32.522" v="357" actId="21"/>
          <ac:spMkLst>
            <pc:docMk/>
            <pc:sldMk cId="346858222" sldId="1129"/>
            <ac:spMk id="2" creationId="{ED1AA08C-55FB-9D96-E444-6129DD609F90}"/>
          </ac:spMkLst>
        </pc:spChg>
        <pc:spChg chg="del">
          <ac:chgData name="Amy Doneen" userId="3cf40fa7-752e-417a-a77a-5d001f70783d" providerId="ADAL" clId="{E0869EA6-4C43-47CF-B5D8-AB3BA58199AC}" dt="2022-06-05T18:21:03.638" v="3" actId="22"/>
          <ac:spMkLst>
            <pc:docMk/>
            <pc:sldMk cId="346858222" sldId="1129"/>
            <ac:spMk id="3" creationId="{83BDF2FD-71F8-4245-6596-4EDC35024D97}"/>
          </ac:spMkLst>
        </pc:spChg>
        <pc:spChg chg="add mod">
          <ac:chgData name="Amy Doneen" userId="3cf40fa7-752e-417a-a77a-5d001f70783d" providerId="ADAL" clId="{E0869EA6-4C43-47CF-B5D8-AB3BA58199AC}" dt="2022-06-05T18:38:07.345" v="419" actId="2085"/>
          <ac:spMkLst>
            <pc:docMk/>
            <pc:sldMk cId="346858222" sldId="1129"/>
            <ac:spMk id="6" creationId="{6E19EA5A-6285-A5D6-FC25-0523798B3BBA}"/>
          </ac:spMkLst>
        </pc:spChg>
        <pc:picChg chg="add mod ord">
          <ac:chgData name="Amy Doneen" userId="3cf40fa7-752e-417a-a77a-5d001f70783d" providerId="ADAL" clId="{E0869EA6-4C43-47CF-B5D8-AB3BA58199AC}" dt="2022-06-05T18:37:19.838" v="416" actId="1076"/>
          <ac:picMkLst>
            <pc:docMk/>
            <pc:sldMk cId="346858222" sldId="1129"/>
            <ac:picMk id="5" creationId="{B7A35DB9-BD9D-C540-C3F2-735B48358517}"/>
          </ac:picMkLst>
        </pc:picChg>
      </pc:sldChg>
      <pc:sldChg chg="modSp new mod modAnim">
        <pc:chgData name="Amy Doneen" userId="3cf40fa7-752e-417a-a77a-5d001f70783d" providerId="ADAL" clId="{E0869EA6-4C43-47CF-B5D8-AB3BA58199AC}" dt="2022-06-08T18:11:56.952" v="3134"/>
        <pc:sldMkLst>
          <pc:docMk/>
          <pc:sldMk cId="3448628056" sldId="1130"/>
        </pc:sldMkLst>
        <pc:spChg chg="mod">
          <ac:chgData name="Amy Doneen" userId="3cf40fa7-752e-417a-a77a-5d001f70783d" providerId="ADAL" clId="{E0869EA6-4C43-47CF-B5D8-AB3BA58199AC}" dt="2022-06-05T18:23:24.514" v="76" actId="14100"/>
          <ac:spMkLst>
            <pc:docMk/>
            <pc:sldMk cId="3448628056" sldId="1130"/>
            <ac:spMk id="2" creationId="{5F00CFAE-00E9-F7F8-D0A6-AAFAB888689D}"/>
          </ac:spMkLst>
        </pc:spChg>
        <pc:spChg chg="mod">
          <ac:chgData name="Amy Doneen" userId="3cf40fa7-752e-417a-a77a-5d001f70783d" providerId="ADAL" clId="{E0869EA6-4C43-47CF-B5D8-AB3BA58199AC}" dt="2022-06-08T18:10:55.518" v="3130" actId="20577"/>
          <ac:spMkLst>
            <pc:docMk/>
            <pc:sldMk cId="3448628056" sldId="1130"/>
            <ac:spMk id="3" creationId="{43F71DB7-3DB5-6212-CB4C-5A59F2B8895D}"/>
          </ac:spMkLst>
        </pc:spChg>
      </pc:sldChg>
      <pc:sldChg chg="modSp new mod">
        <pc:chgData name="Amy Doneen" userId="3cf40fa7-752e-417a-a77a-5d001f70783d" providerId="ADAL" clId="{E0869EA6-4C43-47CF-B5D8-AB3BA58199AC}" dt="2022-06-05T18:29:41.020" v="352" actId="20577"/>
        <pc:sldMkLst>
          <pc:docMk/>
          <pc:sldMk cId="3743485309" sldId="1131"/>
        </pc:sldMkLst>
        <pc:spChg chg="mod">
          <ac:chgData name="Amy Doneen" userId="3cf40fa7-752e-417a-a77a-5d001f70783d" providerId="ADAL" clId="{E0869EA6-4C43-47CF-B5D8-AB3BA58199AC}" dt="2022-06-05T18:28:47.240" v="134" actId="27636"/>
          <ac:spMkLst>
            <pc:docMk/>
            <pc:sldMk cId="3743485309" sldId="1131"/>
            <ac:spMk id="2" creationId="{5B597D4C-FE81-6254-FFD8-178588A61DBD}"/>
          </ac:spMkLst>
        </pc:spChg>
        <pc:spChg chg="mod">
          <ac:chgData name="Amy Doneen" userId="3cf40fa7-752e-417a-a77a-5d001f70783d" providerId="ADAL" clId="{E0869EA6-4C43-47CF-B5D8-AB3BA58199AC}" dt="2022-06-05T18:29:41.020" v="352" actId="20577"/>
          <ac:spMkLst>
            <pc:docMk/>
            <pc:sldMk cId="3743485309" sldId="1131"/>
            <ac:spMk id="3" creationId="{18D5673A-3A6E-AC69-1920-C14858B4F4D6}"/>
          </ac:spMkLst>
        </pc:spChg>
      </pc:sldChg>
      <pc:sldChg chg="addSp delSp modSp new mod">
        <pc:chgData name="Amy Doneen" userId="3cf40fa7-752e-417a-a77a-5d001f70783d" providerId="ADAL" clId="{E0869EA6-4C43-47CF-B5D8-AB3BA58199AC}" dt="2022-06-08T17:17:56.992" v="1835" actId="1076"/>
        <pc:sldMkLst>
          <pc:docMk/>
          <pc:sldMk cId="721815938" sldId="1132"/>
        </pc:sldMkLst>
        <pc:spChg chg="del">
          <ac:chgData name="Amy Doneen" userId="3cf40fa7-752e-417a-a77a-5d001f70783d" providerId="ADAL" clId="{E0869EA6-4C43-47CF-B5D8-AB3BA58199AC}" dt="2022-06-08T17:17:31.382" v="1820" actId="21"/>
          <ac:spMkLst>
            <pc:docMk/>
            <pc:sldMk cId="721815938" sldId="1132"/>
            <ac:spMk id="2" creationId="{AD9FD3DA-A206-7CB5-F626-4075A9FA9566}"/>
          </ac:spMkLst>
        </pc:spChg>
        <pc:spChg chg="del">
          <ac:chgData name="Amy Doneen" userId="3cf40fa7-752e-417a-a77a-5d001f70783d" providerId="ADAL" clId="{E0869EA6-4C43-47CF-B5D8-AB3BA58199AC}" dt="2022-06-05T18:32:05.491" v="354" actId="22"/>
          <ac:spMkLst>
            <pc:docMk/>
            <pc:sldMk cId="721815938" sldId="1132"/>
            <ac:spMk id="3" creationId="{E6D2980D-D1EC-D939-4BC1-2FF160E2318A}"/>
          </ac:spMkLst>
        </pc:spChg>
        <pc:picChg chg="add mod ord">
          <ac:chgData name="Amy Doneen" userId="3cf40fa7-752e-417a-a77a-5d001f70783d" providerId="ADAL" clId="{E0869EA6-4C43-47CF-B5D8-AB3BA58199AC}" dt="2022-06-08T17:17:56.992" v="1835" actId="1076"/>
          <ac:picMkLst>
            <pc:docMk/>
            <pc:sldMk cId="721815938" sldId="1132"/>
            <ac:picMk id="5" creationId="{57DE5B8F-215D-A1C2-BF81-52FA75CD512F}"/>
          </ac:picMkLst>
        </pc:picChg>
        <pc:picChg chg="add del mod">
          <ac:chgData name="Amy Doneen" userId="3cf40fa7-752e-417a-a77a-5d001f70783d" providerId="ADAL" clId="{E0869EA6-4C43-47CF-B5D8-AB3BA58199AC}" dt="2022-06-08T17:17:17.231" v="1815" actId="21"/>
          <ac:picMkLst>
            <pc:docMk/>
            <pc:sldMk cId="721815938" sldId="1132"/>
            <ac:picMk id="7" creationId="{A7BC3401-49F9-826A-5BF6-EC3E26DC87ED}"/>
          </ac:picMkLst>
        </pc:picChg>
      </pc:sldChg>
      <pc:sldChg chg="modSp new mod">
        <pc:chgData name="Amy Doneen" userId="3cf40fa7-752e-417a-a77a-5d001f70783d" providerId="ADAL" clId="{E0869EA6-4C43-47CF-B5D8-AB3BA58199AC}" dt="2022-06-05T18:36:04.367" v="392" actId="14100"/>
        <pc:sldMkLst>
          <pc:docMk/>
          <pc:sldMk cId="93125966" sldId="1133"/>
        </pc:sldMkLst>
        <pc:spChg chg="mod">
          <ac:chgData name="Amy Doneen" userId="3cf40fa7-752e-417a-a77a-5d001f70783d" providerId="ADAL" clId="{E0869EA6-4C43-47CF-B5D8-AB3BA58199AC}" dt="2022-06-05T18:36:04.367" v="392" actId="14100"/>
          <ac:spMkLst>
            <pc:docMk/>
            <pc:sldMk cId="93125966" sldId="1133"/>
            <ac:spMk id="2" creationId="{05F02E9B-E37F-820C-1F40-14B9C1E6F20B}"/>
          </ac:spMkLst>
        </pc:spChg>
        <pc:spChg chg="mod">
          <ac:chgData name="Amy Doneen" userId="3cf40fa7-752e-417a-a77a-5d001f70783d" providerId="ADAL" clId="{E0869EA6-4C43-47CF-B5D8-AB3BA58199AC}" dt="2022-06-05T18:36:00.942" v="391" actId="1076"/>
          <ac:spMkLst>
            <pc:docMk/>
            <pc:sldMk cId="93125966" sldId="1133"/>
            <ac:spMk id="3" creationId="{B0EC116D-45B5-FC40-393C-7EF57F82E349}"/>
          </ac:spMkLst>
        </pc:spChg>
      </pc:sldChg>
      <pc:sldChg chg="add">
        <pc:chgData name="Amy Doneen" userId="3cf40fa7-752e-417a-a77a-5d001f70783d" providerId="ADAL" clId="{E0869EA6-4C43-47CF-B5D8-AB3BA58199AC}" dt="2022-06-08T18:00:37.996" v="2169"/>
        <pc:sldMkLst>
          <pc:docMk/>
          <pc:sldMk cId="3961128066" sldId="1139"/>
        </pc:sldMkLst>
      </pc:sldChg>
      <pc:sldChg chg="modSp add mod">
        <pc:chgData name="Amy Doneen" userId="3cf40fa7-752e-417a-a77a-5d001f70783d" providerId="ADAL" clId="{E0869EA6-4C43-47CF-B5D8-AB3BA58199AC}" dt="2022-06-08T17:54:25.981" v="2168" actId="1076"/>
        <pc:sldMkLst>
          <pc:docMk/>
          <pc:sldMk cId="3956572574" sldId="1642"/>
        </pc:sldMkLst>
        <pc:spChg chg="mod">
          <ac:chgData name="Amy Doneen" userId="3cf40fa7-752e-417a-a77a-5d001f70783d" providerId="ADAL" clId="{E0869EA6-4C43-47CF-B5D8-AB3BA58199AC}" dt="2022-06-08T17:53:59.387" v="2150" actId="255"/>
          <ac:spMkLst>
            <pc:docMk/>
            <pc:sldMk cId="3956572574" sldId="1642"/>
            <ac:spMk id="2" creationId="{76CFEA93-E621-45D0-A30E-CE1E0406D0C6}"/>
          </ac:spMkLst>
        </pc:spChg>
        <pc:spChg chg="mod">
          <ac:chgData name="Amy Doneen" userId="3cf40fa7-752e-417a-a77a-5d001f70783d" providerId="ADAL" clId="{E0869EA6-4C43-47CF-B5D8-AB3BA58199AC}" dt="2022-06-08T17:54:07.741" v="2163" actId="6549"/>
          <ac:spMkLst>
            <pc:docMk/>
            <pc:sldMk cId="3956572574" sldId="1642"/>
            <ac:spMk id="6" creationId="{34845090-6A50-4F32-8695-09F882CCCE9F}"/>
          </ac:spMkLst>
        </pc:spChg>
        <pc:spChg chg="mod">
          <ac:chgData name="Amy Doneen" userId="3cf40fa7-752e-417a-a77a-5d001f70783d" providerId="ADAL" clId="{E0869EA6-4C43-47CF-B5D8-AB3BA58199AC}" dt="2022-06-08T17:54:25.981" v="2168" actId="1076"/>
          <ac:spMkLst>
            <pc:docMk/>
            <pc:sldMk cId="3956572574" sldId="1642"/>
            <ac:spMk id="411652" creationId="{55451450-BCC6-4D3D-8FCD-43B7405DF972}"/>
          </ac:spMkLst>
        </pc:spChg>
      </pc:sldChg>
      <pc:sldChg chg="add">
        <pc:chgData name="Amy Doneen" userId="3cf40fa7-752e-417a-a77a-5d001f70783d" providerId="ADAL" clId="{E0869EA6-4C43-47CF-B5D8-AB3BA58199AC}" dt="2022-06-05T18:40:33.159" v="422"/>
        <pc:sldMkLst>
          <pc:docMk/>
          <pc:sldMk cId="3199085062" sldId="2188"/>
        </pc:sldMkLst>
      </pc:sldChg>
      <pc:sldChg chg="modSp add mod">
        <pc:chgData name="Amy Doneen" userId="3cf40fa7-752e-417a-a77a-5d001f70783d" providerId="ADAL" clId="{E0869EA6-4C43-47CF-B5D8-AB3BA58199AC}" dt="2022-06-08T23:37:21.833" v="3232" actId="20577"/>
        <pc:sldMkLst>
          <pc:docMk/>
          <pc:sldMk cId="2228512457" sldId="2227"/>
        </pc:sldMkLst>
        <pc:spChg chg="mod">
          <ac:chgData name="Amy Doneen" userId="3cf40fa7-752e-417a-a77a-5d001f70783d" providerId="ADAL" clId="{E0869EA6-4C43-47CF-B5D8-AB3BA58199AC}" dt="2022-06-08T23:37:21.833" v="3232" actId="20577"/>
          <ac:spMkLst>
            <pc:docMk/>
            <pc:sldMk cId="2228512457" sldId="2227"/>
            <ac:spMk id="2" creationId="{07CAB125-8C73-44BB-BFE2-1E055E3D0EBC}"/>
          </ac:spMkLst>
        </pc:spChg>
      </pc:sldChg>
      <pc:sldChg chg="add del">
        <pc:chgData name="Amy Doneen" userId="3cf40fa7-752e-417a-a77a-5d001f70783d" providerId="ADAL" clId="{E0869EA6-4C43-47CF-B5D8-AB3BA58199AC}" dt="2022-06-08T17:21:30.339" v="1847" actId="2696"/>
        <pc:sldMkLst>
          <pc:docMk/>
          <pc:sldMk cId="3495172639" sldId="2230"/>
        </pc:sldMkLst>
      </pc:sldChg>
      <pc:sldChg chg="addSp delSp modSp add mod">
        <pc:chgData name="Amy Doneen" userId="3cf40fa7-752e-417a-a77a-5d001f70783d" providerId="ADAL" clId="{E0869EA6-4C43-47CF-B5D8-AB3BA58199AC}" dt="2022-06-08T17:20:52.052" v="1845" actId="1076"/>
        <pc:sldMkLst>
          <pc:docMk/>
          <pc:sldMk cId="0" sldId="2311"/>
        </pc:sldMkLst>
        <pc:spChg chg="mod">
          <ac:chgData name="Amy Doneen" userId="3cf40fa7-752e-417a-a77a-5d001f70783d" providerId="ADAL" clId="{E0869EA6-4C43-47CF-B5D8-AB3BA58199AC}" dt="2022-06-08T17:20:52.052" v="1845" actId="1076"/>
          <ac:spMkLst>
            <pc:docMk/>
            <pc:sldMk cId="0" sldId="2311"/>
            <ac:spMk id="77827" creationId="{724B3B43-3E16-4039-A078-3F0DE84E1DC1}"/>
          </ac:spMkLst>
        </pc:spChg>
        <pc:picChg chg="add mod">
          <ac:chgData name="Amy Doneen" userId="3cf40fa7-752e-417a-a77a-5d001f70783d" providerId="ADAL" clId="{E0869EA6-4C43-47CF-B5D8-AB3BA58199AC}" dt="2022-06-08T17:20:47.671" v="1844" actId="1076"/>
          <ac:picMkLst>
            <pc:docMk/>
            <pc:sldMk cId="0" sldId="2311"/>
            <ac:picMk id="4" creationId="{A9974850-7D9F-7444-37D2-85578F439683}"/>
          </ac:picMkLst>
        </pc:picChg>
        <pc:picChg chg="del">
          <ac:chgData name="Amy Doneen" userId="3cf40fa7-752e-417a-a77a-5d001f70783d" providerId="ADAL" clId="{E0869EA6-4C43-47CF-B5D8-AB3BA58199AC}" dt="2022-06-08T17:19:35.926" v="1836" actId="21"/>
          <ac:picMkLst>
            <pc:docMk/>
            <pc:sldMk cId="0" sldId="2311"/>
            <ac:picMk id="2052" creationId="{436FF02F-0155-4016-8E6A-5090E08DDAA8}"/>
          </ac:picMkLst>
        </pc:picChg>
      </pc:sldChg>
      <pc:sldChg chg="add">
        <pc:chgData name="Amy Doneen" userId="3cf40fa7-752e-417a-a77a-5d001f70783d" providerId="ADAL" clId="{E0869EA6-4C43-47CF-B5D8-AB3BA58199AC}" dt="2022-06-05T18:40:33.159" v="422"/>
        <pc:sldMkLst>
          <pc:docMk/>
          <pc:sldMk cId="4011590589" sldId="2316"/>
        </pc:sldMkLst>
      </pc:sldChg>
      <pc:sldChg chg="delSp modSp new mod">
        <pc:chgData name="Amy Doneen" userId="3cf40fa7-752e-417a-a77a-5d001f70783d" providerId="ADAL" clId="{E0869EA6-4C43-47CF-B5D8-AB3BA58199AC}" dt="2022-06-05T18:47:19.549" v="582" actId="1076"/>
        <pc:sldMkLst>
          <pc:docMk/>
          <pc:sldMk cId="2544335637" sldId="2317"/>
        </pc:sldMkLst>
        <pc:spChg chg="mod">
          <ac:chgData name="Amy Doneen" userId="3cf40fa7-752e-417a-a77a-5d001f70783d" providerId="ADAL" clId="{E0869EA6-4C43-47CF-B5D8-AB3BA58199AC}" dt="2022-06-05T18:47:19.549" v="582" actId="1076"/>
          <ac:spMkLst>
            <pc:docMk/>
            <pc:sldMk cId="2544335637" sldId="2317"/>
            <ac:spMk id="2" creationId="{2CE37735-C6D6-AF97-9DC0-154174C0B583}"/>
          </ac:spMkLst>
        </pc:spChg>
        <pc:spChg chg="del">
          <ac:chgData name="Amy Doneen" userId="3cf40fa7-752e-417a-a77a-5d001f70783d" providerId="ADAL" clId="{E0869EA6-4C43-47CF-B5D8-AB3BA58199AC}" dt="2022-06-05T18:47:13.738" v="580" actId="21"/>
          <ac:spMkLst>
            <pc:docMk/>
            <pc:sldMk cId="2544335637" sldId="2317"/>
            <ac:spMk id="3" creationId="{00504CF0-60EF-06FF-9D45-EC0FDFFC0898}"/>
          </ac:spMkLst>
        </pc:spChg>
      </pc:sldChg>
      <pc:sldChg chg="addSp modSp new mod modAnim">
        <pc:chgData name="Amy Doneen" userId="3cf40fa7-752e-417a-a77a-5d001f70783d" providerId="ADAL" clId="{E0869EA6-4C43-47CF-B5D8-AB3BA58199AC}" dt="2022-06-08T23:40:29.840" v="3235"/>
        <pc:sldMkLst>
          <pc:docMk/>
          <pc:sldMk cId="3299738745" sldId="2318"/>
        </pc:sldMkLst>
        <pc:spChg chg="mod">
          <ac:chgData name="Amy Doneen" userId="3cf40fa7-752e-417a-a77a-5d001f70783d" providerId="ADAL" clId="{E0869EA6-4C43-47CF-B5D8-AB3BA58199AC}" dt="2022-06-07T00:32:34.044" v="1607" actId="1076"/>
          <ac:spMkLst>
            <pc:docMk/>
            <pc:sldMk cId="3299738745" sldId="2318"/>
            <ac:spMk id="2" creationId="{EDA9E679-993E-8B04-3606-A4780259EECF}"/>
          </ac:spMkLst>
        </pc:spChg>
        <pc:spChg chg="mod">
          <ac:chgData name="Amy Doneen" userId="3cf40fa7-752e-417a-a77a-5d001f70783d" providerId="ADAL" clId="{E0869EA6-4C43-47CF-B5D8-AB3BA58199AC}" dt="2022-06-08T17:21:20.859" v="1846" actId="113"/>
          <ac:spMkLst>
            <pc:docMk/>
            <pc:sldMk cId="3299738745" sldId="2318"/>
            <ac:spMk id="3" creationId="{C27A069E-4C84-4FD1-D36B-46254729F151}"/>
          </ac:spMkLst>
        </pc:spChg>
        <pc:spChg chg="add mod">
          <ac:chgData name="Amy Doneen" userId="3cf40fa7-752e-417a-a77a-5d001f70783d" providerId="ADAL" clId="{E0869EA6-4C43-47CF-B5D8-AB3BA58199AC}" dt="2022-06-07T15:14:56.371" v="1814" actId="115"/>
          <ac:spMkLst>
            <pc:docMk/>
            <pc:sldMk cId="3299738745" sldId="2318"/>
            <ac:spMk id="4" creationId="{9B4D72E6-072F-E0C4-C38B-7D662D6FEEF8}"/>
          </ac:spMkLst>
        </pc:spChg>
        <pc:spChg chg="add mod">
          <ac:chgData name="Amy Doneen" userId="3cf40fa7-752e-417a-a77a-5d001f70783d" providerId="ADAL" clId="{E0869EA6-4C43-47CF-B5D8-AB3BA58199AC}" dt="2022-06-05T18:52:12.275" v="814" actId="20577"/>
          <ac:spMkLst>
            <pc:docMk/>
            <pc:sldMk cId="3299738745" sldId="2318"/>
            <ac:spMk id="8" creationId="{695AA450-AAF6-DF8E-94E1-F97A62F72600}"/>
          </ac:spMkLst>
        </pc:spChg>
        <pc:spChg chg="add mod">
          <ac:chgData name="Amy Doneen" userId="3cf40fa7-752e-417a-a77a-5d001f70783d" providerId="ADAL" clId="{E0869EA6-4C43-47CF-B5D8-AB3BA58199AC}" dt="2022-06-05T18:52:26.902" v="818" actId="20577"/>
          <ac:spMkLst>
            <pc:docMk/>
            <pc:sldMk cId="3299738745" sldId="2318"/>
            <ac:spMk id="9" creationId="{21BC228C-469B-42E3-B683-F14C5691BE34}"/>
          </ac:spMkLst>
        </pc:spChg>
        <pc:picChg chg="add mod">
          <ac:chgData name="Amy Doneen" userId="3cf40fa7-752e-417a-a77a-5d001f70783d" providerId="ADAL" clId="{E0869EA6-4C43-47CF-B5D8-AB3BA58199AC}" dt="2022-06-05T18:52:02.323" v="807" actId="14100"/>
          <ac:picMkLst>
            <pc:docMk/>
            <pc:sldMk cId="3299738745" sldId="2318"/>
            <ac:picMk id="5" creationId="{414E08DB-2BF5-5B26-C26F-BBC35F0822C3}"/>
          </ac:picMkLst>
        </pc:picChg>
        <pc:picChg chg="add mod">
          <ac:chgData name="Amy Doneen" userId="3cf40fa7-752e-417a-a77a-5d001f70783d" providerId="ADAL" clId="{E0869EA6-4C43-47CF-B5D8-AB3BA58199AC}" dt="2022-06-05T18:51:57.732" v="805" actId="14100"/>
          <ac:picMkLst>
            <pc:docMk/>
            <pc:sldMk cId="3299738745" sldId="2318"/>
            <ac:picMk id="7" creationId="{2A8D88F6-310B-1284-C83F-AD9ECF0752D5}"/>
          </ac:picMkLst>
        </pc:picChg>
      </pc:sldChg>
      <pc:sldChg chg="addSp delSp modSp new mod">
        <pc:chgData name="Amy Doneen" userId="3cf40fa7-752e-417a-a77a-5d001f70783d" providerId="ADAL" clId="{E0869EA6-4C43-47CF-B5D8-AB3BA58199AC}" dt="2022-06-08T23:42:12.877" v="3238" actId="14100"/>
        <pc:sldMkLst>
          <pc:docMk/>
          <pc:sldMk cId="3024296461" sldId="2319"/>
        </pc:sldMkLst>
        <pc:spChg chg="del">
          <ac:chgData name="Amy Doneen" userId="3cf40fa7-752e-417a-a77a-5d001f70783d" providerId="ADAL" clId="{E0869EA6-4C43-47CF-B5D8-AB3BA58199AC}" dt="2022-06-05T19:02:09.066" v="975" actId="21"/>
          <ac:spMkLst>
            <pc:docMk/>
            <pc:sldMk cId="3024296461" sldId="2319"/>
            <ac:spMk id="2" creationId="{8C39282D-D554-98A0-D86F-8C7D990E8721}"/>
          </ac:spMkLst>
        </pc:spChg>
        <pc:spChg chg="del">
          <ac:chgData name="Amy Doneen" userId="3cf40fa7-752e-417a-a77a-5d001f70783d" providerId="ADAL" clId="{E0869EA6-4C43-47CF-B5D8-AB3BA58199AC}" dt="2022-06-05T19:01:59.229" v="973" actId="22"/>
          <ac:spMkLst>
            <pc:docMk/>
            <pc:sldMk cId="3024296461" sldId="2319"/>
            <ac:spMk id="3" creationId="{AB96AD3C-5F30-80AB-3DB2-980053E4D201}"/>
          </ac:spMkLst>
        </pc:spChg>
        <pc:spChg chg="add del mod">
          <ac:chgData name="Amy Doneen" userId="3cf40fa7-752e-417a-a77a-5d001f70783d" providerId="ADAL" clId="{E0869EA6-4C43-47CF-B5D8-AB3BA58199AC}" dt="2022-06-08T23:42:07.584" v="3237" actId="20577"/>
          <ac:spMkLst>
            <pc:docMk/>
            <pc:sldMk cId="3024296461" sldId="2319"/>
            <ac:spMk id="6" creationId="{F3934C22-326D-CD6E-5FB7-40DB19D26476}"/>
          </ac:spMkLst>
        </pc:spChg>
        <pc:picChg chg="add mod ord">
          <ac:chgData name="Amy Doneen" userId="3cf40fa7-752e-417a-a77a-5d001f70783d" providerId="ADAL" clId="{E0869EA6-4C43-47CF-B5D8-AB3BA58199AC}" dt="2022-06-08T23:42:12.877" v="3238" actId="14100"/>
          <ac:picMkLst>
            <pc:docMk/>
            <pc:sldMk cId="3024296461" sldId="2319"/>
            <ac:picMk id="5" creationId="{5E7A8D74-5396-CDD1-E773-6AA4A8393036}"/>
          </ac:picMkLst>
        </pc:picChg>
      </pc:sldChg>
      <pc:sldChg chg="addSp delSp modSp add mod modAnim">
        <pc:chgData name="Amy Doneen" userId="3cf40fa7-752e-417a-a77a-5d001f70783d" providerId="ADAL" clId="{E0869EA6-4C43-47CF-B5D8-AB3BA58199AC}" dt="2022-06-08T17:24:47.787" v="1875"/>
        <pc:sldMkLst>
          <pc:docMk/>
          <pc:sldMk cId="1582971741" sldId="2320"/>
        </pc:sldMkLst>
        <pc:spChg chg="add mod">
          <ac:chgData name="Amy Doneen" userId="3cf40fa7-752e-417a-a77a-5d001f70783d" providerId="ADAL" clId="{E0869EA6-4C43-47CF-B5D8-AB3BA58199AC}" dt="2022-06-08T17:22:37.154" v="1861" actId="21"/>
          <ac:spMkLst>
            <pc:docMk/>
            <pc:sldMk cId="1582971741" sldId="2320"/>
            <ac:spMk id="2" creationId="{4DC8DD2F-C2C0-EF44-406E-CFCA4019D549}"/>
          </ac:spMkLst>
        </pc:spChg>
        <pc:spChg chg="add mod">
          <ac:chgData name="Amy Doneen" userId="3cf40fa7-752e-417a-a77a-5d001f70783d" providerId="ADAL" clId="{E0869EA6-4C43-47CF-B5D8-AB3BA58199AC}" dt="2022-06-05T18:56:48.119" v="949" actId="14100"/>
          <ac:spMkLst>
            <pc:docMk/>
            <pc:sldMk cId="1582971741" sldId="2320"/>
            <ac:spMk id="3" creationId="{40775A84-C3EA-6CC5-E1A9-ED912F947283}"/>
          </ac:spMkLst>
        </pc:spChg>
        <pc:spChg chg="add mod">
          <ac:chgData name="Amy Doneen" userId="3cf40fa7-752e-417a-a77a-5d001f70783d" providerId="ADAL" clId="{E0869EA6-4C43-47CF-B5D8-AB3BA58199AC}" dt="2022-06-05T18:57:52.243" v="953" actId="1076"/>
          <ac:spMkLst>
            <pc:docMk/>
            <pc:sldMk cId="1582971741" sldId="2320"/>
            <ac:spMk id="4" creationId="{A751615C-11A5-EB95-C885-9E391771B0B6}"/>
          </ac:spMkLst>
        </pc:spChg>
        <pc:spChg chg="add mod">
          <ac:chgData name="Amy Doneen" userId="3cf40fa7-752e-417a-a77a-5d001f70783d" providerId="ADAL" clId="{E0869EA6-4C43-47CF-B5D8-AB3BA58199AC}" dt="2022-06-08T17:23:40.146" v="1871" actId="1076"/>
          <ac:spMkLst>
            <pc:docMk/>
            <pc:sldMk cId="1582971741" sldId="2320"/>
            <ac:spMk id="7" creationId="{07CF8444-8AC8-1D26-A849-96B09EE0D1BD}"/>
          </ac:spMkLst>
        </pc:spChg>
        <pc:spChg chg="add del">
          <ac:chgData name="Amy Doneen" userId="3cf40fa7-752e-417a-a77a-5d001f70783d" providerId="ADAL" clId="{E0869EA6-4C43-47CF-B5D8-AB3BA58199AC}" dt="2022-06-08T17:22:59.053" v="1866" actId="21"/>
          <ac:spMkLst>
            <pc:docMk/>
            <pc:sldMk cId="1582971741" sldId="2320"/>
            <ac:spMk id="9" creationId="{3D24823B-13FB-38B4-EC91-1B5D9EEB2519}"/>
          </ac:spMkLst>
        </pc:spChg>
        <pc:spChg chg="add mod">
          <ac:chgData name="Amy Doneen" userId="3cf40fa7-752e-417a-a77a-5d001f70783d" providerId="ADAL" clId="{E0869EA6-4C43-47CF-B5D8-AB3BA58199AC}" dt="2022-06-08T17:23:11.156" v="1868" actId="14100"/>
          <ac:spMkLst>
            <pc:docMk/>
            <pc:sldMk cId="1582971741" sldId="2320"/>
            <ac:spMk id="11" creationId="{145CF008-AA1D-457B-76D7-D98052B2C779}"/>
          </ac:spMkLst>
        </pc:spChg>
        <pc:spChg chg="add mod">
          <ac:chgData name="Amy Doneen" userId="3cf40fa7-752e-417a-a77a-5d001f70783d" providerId="ADAL" clId="{E0869EA6-4C43-47CF-B5D8-AB3BA58199AC}" dt="2022-06-08T17:23:30.546" v="1870" actId="1076"/>
          <ac:spMkLst>
            <pc:docMk/>
            <pc:sldMk cId="1582971741" sldId="2320"/>
            <ac:spMk id="12" creationId="{9696A736-025E-D17C-24DC-4BF21DF267BC}"/>
          </ac:spMkLst>
        </pc:spChg>
        <pc:picChg chg="mod">
          <ac:chgData name="Amy Doneen" userId="3cf40fa7-752e-417a-a77a-5d001f70783d" providerId="ADAL" clId="{E0869EA6-4C43-47CF-B5D8-AB3BA58199AC}" dt="2022-06-08T17:22:45.432" v="1863" actId="1076"/>
          <ac:picMkLst>
            <pc:docMk/>
            <pc:sldMk cId="1582971741" sldId="2320"/>
            <ac:picMk id="5" creationId="{B7A35DB9-BD9D-C540-C3F2-735B48358517}"/>
          </ac:picMkLst>
        </pc:picChg>
      </pc:sldChg>
      <pc:sldChg chg="add del">
        <pc:chgData name="Amy Doneen" userId="3cf40fa7-752e-417a-a77a-5d001f70783d" providerId="ADAL" clId="{E0869EA6-4C43-47CF-B5D8-AB3BA58199AC}" dt="2022-06-05T19:00:03.913" v="972" actId="2696"/>
        <pc:sldMkLst>
          <pc:docMk/>
          <pc:sldMk cId="204269045" sldId="2321"/>
        </pc:sldMkLst>
      </pc:sldChg>
      <pc:sldChg chg="add del">
        <pc:chgData name="Amy Doneen" userId="3cf40fa7-752e-417a-a77a-5d001f70783d" providerId="ADAL" clId="{E0869EA6-4C43-47CF-B5D8-AB3BA58199AC}" dt="2022-06-05T18:59:00.464" v="964" actId="2696"/>
        <pc:sldMkLst>
          <pc:docMk/>
          <pc:sldMk cId="3149857278" sldId="2322"/>
        </pc:sldMkLst>
      </pc:sldChg>
      <pc:sldChg chg="addSp modSp add mod modAnim">
        <pc:chgData name="Amy Doneen" userId="3cf40fa7-752e-417a-a77a-5d001f70783d" providerId="ADAL" clId="{E0869EA6-4C43-47CF-B5D8-AB3BA58199AC}" dt="2022-06-08T17:26:00.067" v="1879"/>
        <pc:sldMkLst>
          <pc:docMk/>
          <pc:sldMk cId="869824503" sldId="2323"/>
        </pc:sldMkLst>
        <pc:spChg chg="add mod">
          <ac:chgData name="Amy Doneen" userId="3cf40fa7-752e-417a-a77a-5d001f70783d" providerId="ADAL" clId="{E0869EA6-4C43-47CF-B5D8-AB3BA58199AC}" dt="2022-06-05T18:59:50.366" v="971" actId="1076"/>
          <ac:spMkLst>
            <pc:docMk/>
            <pc:sldMk cId="869824503" sldId="2323"/>
            <ac:spMk id="2" creationId="{8F8E7D55-5DF5-547B-9B1F-1E29F60DFC30}"/>
          </ac:spMkLst>
        </pc:spChg>
        <pc:spChg chg="add mod">
          <ac:chgData name="Amy Doneen" userId="3cf40fa7-752e-417a-a77a-5d001f70783d" providerId="ADAL" clId="{E0869EA6-4C43-47CF-B5D8-AB3BA58199AC}" dt="2022-06-05T18:59:14.421" v="966" actId="1076"/>
          <ac:spMkLst>
            <pc:docMk/>
            <pc:sldMk cId="869824503" sldId="2323"/>
            <ac:spMk id="4" creationId="{5D235263-95BB-674A-E406-C78B4EF6314F}"/>
          </ac:spMkLst>
        </pc:spChg>
        <pc:spChg chg="add mod">
          <ac:chgData name="Amy Doneen" userId="3cf40fa7-752e-417a-a77a-5d001f70783d" providerId="ADAL" clId="{E0869EA6-4C43-47CF-B5D8-AB3BA58199AC}" dt="2022-06-05T18:59:25.533" v="968" actId="1076"/>
          <ac:spMkLst>
            <pc:docMk/>
            <pc:sldMk cId="869824503" sldId="2323"/>
            <ac:spMk id="7" creationId="{66FC458B-4DFD-6C0C-533F-70DE80C1F61F}"/>
          </ac:spMkLst>
        </pc:spChg>
      </pc:sldChg>
      <pc:sldChg chg="modSp add mod">
        <pc:chgData name="Amy Doneen" userId="3cf40fa7-752e-417a-a77a-5d001f70783d" providerId="ADAL" clId="{E0869EA6-4C43-47CF-B5D8-AB3BA58199AC}" dt="2022-06-08T17:26:54.534" v="1884" actId="27636"/>
        <pc:sldMkLst>
          <pc:docMk/>
          <pc:sldMk cId="3408787618" sldId="2324"/>
        </pc:sldMkLst>
        <pc:spChg chg="mod">
          <ac:chgData name="Amy Doneen" userId="3cf40fa7-752e-417a-a77a-5d001f70783d" providerId="ADAL" clId="{E0869EA6-4C43-47CF-B5D8-AB3BA58199AC}" dt="2022-06-08T17:26:54.534" v="1884" actId="27636"/>
          <ac:spMkLst>
            <pc:docMk/>
            <pc:sldMk cId="3408787618" sldId="2324"/>
            <ac:spMk id="3" creationId="{B0EC116D-45B5-FC40-393C-7EF57F82E349}"/>
          </ac:spMkLst>
        </pc:spChg>
      </pc:sldChg>
      <pc:sldChg chg="modSp new mod">
        <pc:chgData name="Amy Doneen" userId="3cf40fa7-752e-417a-a77a-5d001f70783d" providerId="ADAL" clId="{E0869EA6-4C43-47CF-B5D8-AB3BA58199AC}" dt="2022-06-05T19:08:36.373" v="1566"/>
        <pc:sldMkLst>
          <pc:docMk/>
          <pc:sldMk cId="3463129755" sldId="2325"/>
        </pc:sldMkLst>
        <pc:spChg chg="mod">
          <ac:chgData name="Amy Doneen" userId="3cf40fa7-752e-417a-a77a-5d001f70783d" providerId="ADAL" clId="{E0869EA6-4C43-47CF-B5D8-AB3BA58199AC}" dt="2022-06-05T19:08:33.214" v="1565" actId="20577"/>
          <ac:spMkLst>
            <pc:docMk/>
            <pc:sldMk cId="3463129755" sldId="2325"/>
            <ac:spMk id="2" creationId="{0D91C025-1FD4-5D5D-3E0A-8C6B11668BA3}"/>
          </ac:spMkLst>
        </pc:spChg>
        <pc:spChg chg="mod">
          <ac:chgData name="Amy Doneen" userId="3cf40fa7-752e-417a-a77a-5d001f70783d" providerId="ADAL" clId="{E0869EA6-4C43-47CF-B5D8-AB3BA58199AC}" dt="2022-06-05T19:08:36.373" v="1566"/>
          <ac:spMkLst>
            <pc:docMk/>
            <pc:sldMk cId="3463129755" sldId="2325"/>
            <ac:spMk id="3" creationId="{E1F02076-C1A3-5CB9-42A6-5DEED6DD8F99}"/>
          </ac:spMkLst>
        </pc:spChg>
      </pc:sldChg>
      <pc:sldChg chg="delSp modSp new mod modAnim">
        <pc:chgData name="Amy Doneen" userId="3cf40fa7-752e-417a-a77a-5d001f70783d" providerId="ADAL" clId="{E0869EA6-4C43-47CF-B5D8-AB3BA58199AC}" dt="2022-06-08T17:38:17.459" v="1917"/>
        <pc:sldMkLst>
          <pc:docMk/>
          <pc:sldMk cId="936222781" sldId="2326"/>
        </pc:sldMkLst>
        <pc:spChg chg="del">
          <ac:chgData name="Amy Doneen" userId="3cf40fa7-752e-417a-a77a-5d001f70783d" providerId="ADAL" clId="{E0869EA6-4C43-47CF-B5D8-AB3BA58199AC}" dt="2022-06-05T19:20:00.162" v="1582" actId="21"/>
          <ac:spMkLst>
            <pc:docMk/>
            <pc:sldMk cId="936222781" sldId="2326"/>
            <ac:spMk id="2" creationId="{6F3F8040-1C42-34F5-F925-76E203C1672D}"/>
          </ac:spMkLst>
        </pc:spChg>
        <pc:spChg chg="mod">
          <ac:chgData name="Amy Doneen" userId="3cf40fa7-752e-417a-a77a-5d001f70783d" providerId="ADAL" clId="{E0869EA6-4C43-47CF-B5D8-AB3BA58199AC}" dt="2022-06-08T17:30:16.530" v="1915" actId="20577"/>
          <ac:spMkLst>
            <pc:docMk/>
            <pc:sldMk cId="936222781" sldId="2326"/>
            <ac:spMk id="3" creationId="{B1758C8E-9BC8-2008-9031-50D2C0268DEB}"/>
          </ac:spMkLst>
        </pc:spChg>
      </pc:sldChg>
      <pc:sldChg chg="addSp delSp modSp new mod modAnim">
        <pc:chgData name="Amy Doneen" userId="3cf40fa7-752e-417a-a77a-5d001f70783d" providerId="ADAL" clId="{E0869EA6-4C43-47CF-B5D8-AB3BA58199AC}" dt="2022-06-08T18:12:56.911" v="3157" actId="14100"/>
        <pc:sldMkLst>
          <pc:docMk/>
          <pc:sldMk cId="3583376658" sldId="2327"/>
        </pc:sldMkLst>
        <pc:spChg chg="del">
          <ac:chgData name="Amy Doneen" userId="3cf40fa7-752e-417a-a77a-5d001f70783d" providerId="ADAL" clId="{E0869EA6-4C43-47CF-B5D8-AB3BA58199AC}" dt="2022-06-05T19:21:57.417" v="1596" actId="21"/>
          <ac:spMkLst>
            <pc:docMk/>
            <pc:sldMk cId="3583376658" sldId="2327"/>
            <ac:spMk id="2" creationId="{16DB2F58-2FDB-07F0-11CB-E96D127D01F7}"/>
          </ac:spMkLst>
        </pc:spChg>
        <pc:spChg chg="add del mod">
          <ac:chgData name="Amy Doneen" userId="3cf40fa7-752e-417a-a77a-5d001f70783d" providerId="ADAL" clId="{E0869EA6-4C43-47CF-B5D8-AB3BA58199AC}" dt="2022-06-08T17:41:40.442" v="1981"/>
          <ac:spMkLst>
            <pc:docMk/>
            <pc:sldMk cId="3583376658" sldId="2327"/>
            <ac:spMk id="2" creationId="{532E16E0-4EBC-31BE-89F1-4F37EF964655}"/>
          </ac:spMkLst>
        </pc:spChg>
        <pc:spChg chg="del">
          <ac:chgData name="Amy Doneen" userId="3cf40fa7-752e-417a-a77a-5d001f70783d" providerId="ADAL" clId="{E0869EA6-4C43-47CF-B5D8-AB3BA58199AC}" dt="2022-06-05T19:21:53.599" v="1595"/>
          <ac:spMkLst>
            <pc:docMk/>
            <pc:sldMk cId="3583376658" sldId="2327"/>
            <ac:spMk id="3" creationId="{C412C78E-B6F3-568C-51F7-EB2D8AEEF4E6}"/>
          </ac:spMkLst>
        </pc:spChg>
        <pc:spChg chg="add mod">
          <ac:chgData name="Amy Doneen" userId="3cf40fa7-752e-417a-a77a-5d001f70783d" providerId="ADAL" clId="{E0869EA6-4C43-47CF-B5D8-AB3BA58199AC}" dt="2022-06-08T18:12:49.563" v="3156" actId="20577"/>
          <ac:spMkLst>
            <pc:docMk/>
            <pc:sldMk cId="3583376658" sldId="2327"/>
            <ac:spMk id="25" creationId="{6B28E097-F02F-83DB-330A-8805C7337B8E}"/>
          </ac:spMkLst>
        </pc:spChg>
        <pc:grpChg chg="add del mod">
          <ac:chgData name="Amy Doneen" userId="3cf40fa7-752e-417a-a77a-5d001f70783d" providerId="ADAL" clId="{E0869EA6-4C43-47CF-B5D8-AB3BA58199AC}" dt="2022-06-08T17:40:15.013" v="1956"/>
          <ac:grpSpMkLst>
            <pc:docMk/>
            <pc:sldMk cId="3583376658" sldId="2327"/>
            <ac:grpSpMk id="6" creationId="{9BE9842E-6CA7-EB40-2FD1-1473A49D7E33}"/>
          </ac:grpSpMkLst>
        </pc:grpChg>
        <pc:grpChg chg="add del mod">
          <ac:chgData name="Amy Doneen" userId="3cf40fa7-752e-417a-a77a-5d001f70783d" providerId="ADAL" clId="{E0869EA6-4C43-47CF-B5D8-AB3BA58199AC}" dt="2022-06-08T17:40:12.958" v="1953"/>
          <ac:grpSpMkLst>
            <pc:docMk/>
            <pc:sldMk cId="3583376658" sldId="2327"/>
            <ac:grpSpMk id="9" creationId="{030406B6-7AF2-0F73-8C06-2A9AA569F0CB}"/>
          </ac:grpSpMkLst>
        </pc:grpChg>
        <pc:grpChg chg="add del mod">
          <ac:chgData name="Amy Doneen" userId="3cf40fa7-752e-417a-a77a-5d001f70783d" providerId="ADAL" clId="{E0869EA6-4C43-47CF-B5D8-AB3BA58199AC}" dt="2022-06-08T17:40:12.444" v="1951"/>
          <ac:grpSpMkLst>
            <pc:docMk/>
            <pc:sldMk cId="3583376658" sldId="2327"/>
            <ac:grpSpMk id="11" creationId="{C6B15C7D-13AD-F8B7-41CD-D6E150D7888D}"/>
          </ac:grpSpMkLst>
        </pc:grpChg>
        <pc:grpChg chg="mod">
          <ac:chgData name="Amy Doneen" userId="3cf40fa7-752e-417a-a77a-5d001f70783d" providerId="ADAL" clId="{E0869EA6-4C43-47CF-B5D8-AB3BA58199AC}" dt="2022-06-08T17:40:10.546" v="1949"/>
          <ac:grpSpMkLst>
            <pc:docMk/>
            <pc:sldMk cId="3583376658" sldId="2327"/>
            <ac:grpSpMk id="13" creationId="{ED5E2F32-556A-55D0-36F7-79B2F78AB9F9}"/>
          </ac:grpSpMkLst>
        </pc:grpChg>
        <pc:grpChg chg="add del mod">
          <ac:chgData name="Amy Doneen" userId="3cf40fa7-752e-417a-a77a-5d001f70783d" providerId="ADAL" clId="{E0869EA6-4C43-47CF-B5D8-AB3BA58199AC}" dt="2022-06-08T17:41:19.006" v="1975"/>
          <ac:grpSpMkLst>
            <pc:docMk/>
            <pc:sldMk cId="3583376658" sldId="2327"/>
            <ac:grpSpMk id="17" creationId="{8B2E70CB-6F2C-8344-23C6-D2C2EB6A1A91}"/>
          </ac:grpSpMkLst>
        </pc:grpChg>
        <pc:grpChg chg="add del mod">
          <ac:chgData name="Amy Doneen" userId="3cf40fa7-752e-417a-a77a-5d001f70783d" providerId="ADAL" clId="{E0869EA6-4C43-47CF-B5D8-AB3BA58199AC}" dt="2022-06-08T17:41:18.459" v="1973"/>
          <ac:grpSpMkLst>
            <pc:docMk/>
            <pc:sldMk cId="3583376658" sldId="2327"/>
            <ac:grpSpMk id="19" creationId="{B1206426-7C58-CE64-248A-B025848C3F9E}"/>
          </ac:grpSpMkLst>
        </pc:grpChg>
        <pc:grpChg chg="mod">
          <ac:chgData name="Amy Doneen" userId="3cf40fa7-752e-417a-a77a-5d001f70783d" providerId="ADAL" clId="{E0869EA6-4C43-47CF-B5D8-AB3BA58199AC}" dt="2022-06-08T17:41:17.838" v="1971"/>
          <ac:grpSpMkLst>
            <pc:docMk/>
            <pc:sldMk cId="3583376658" sldId="2327"/>
            <ac:grpSpMk id="21" creationId="{0359E89D-17FE-42B3-5927-6CB258F56D74}"/>
          </ac:grpSpMkLst>
        </pc:grpChg>
        <pc:picChg chg="add mod">
          <ac:chgData name="Amy Doneen" userId="3cf40fa7-752e-417a-a77a-5d001f70783d" providerId="ADAL" clId="{E0869EA6-4C43-47CF-B5D8-AB3BA58199AC}" dt="2022-06-08T17:39:18.455" v="1937" actId="14100"/>
          <ac:picMkLst>
            <pc:docMk/>
            <pc:sldMk cId="3583376658" sldId="2327"/>
            <ac:picMk id="4" creationId="{4EA20FD9-9C94-A866-4C74-F9DCF40F3A73}"/>
          </ac:picMkLst>
        </pc:picChg>
        <pc:inkChg chg="add del mod">
          <ac:chgData name="Amy Doneen" userId="3cf40fa7-752e-417a-a77a-5d001f70783d" providerId="ADAL" clId="{E0869EA6-4C43-47CF-B5D8-AB3BA58199AC}" dt="2022-06-08T17:40:15.697" v="1957" actId="9405"/>
          <ac:inkMkLst>
            <pc:docMk/>
            <pc:sldMk cId="3583376658" sldId="2327"/>
            <ac:inkMk id="3" creationId="{9A004F1B-1DAD-7236-C42C-76B046E282BC}"/>
          </ac:inkMkLst>
        </pc:inkChg>
        <pc:inkChg chg="add del mod">
          <ac:chgData name="Amy Doneen" userId="3cf40fa7-752e-417a-a77a-5d001f70783d" providerId="ADAL" clId="{E0869EA6-4C43-47CF-B5D8-AB3BA58199AC}" dt="2022-06-08T17:40:15.013" v="1956"/>
          <ac:inkMkLst>
            <pc:docMk/>
            <pc:sldMk cId="3583376658" sldId="2327"/>
            <ac:inkMk id="5" creationId="{0FA39545-ED7D-340E-E6FA-ECDA2AA09838}"/>
          </ac:inkMkLst>
        </pc:inkChg>
        <pc:inkChg chg="add del mod">
          <ac:chgData name="Amy Doneen" userId="3cf40fa7-752e-417a-a77a-5d001f70783d" providerId="ADAL" clId="{E0869EA6-4C43-47CF-B5D8-AB3BA58199AC}" dt="2022-06-08T17:40:14.088" v="1954" actId="9405"/>
          <ac:inkMkLst>
            <pc:docMk/>
            <pc:sldMk cId="3583376658" sldId="2327"/>
            <ac:inkMk id="7" creationId="{1C0A077B-6BEA-D2FF-34D9-12FEA932034A}"/>
          </ac:inkMkLst>
        </pc:inkChg>
        <pc:inkChg chg="add del mod">
          <ac:chgData name="Amy Doneen" userId="3cf40fa7-752e-417a-a77a-5d001f70783d" providerId="ADAL" clId="{E0869EA6-4C43-47CF-B5D8-AB3BA58199AC}" dt="2022-06-08T17:40:12.958" v="1953"/>
          <ac:inkMkLst>
            <pc:docMk/>
            <pc:sldMk cId="3583376658" sldId="2327"/>
            <ac:inkMk id="8" creationId="{DA4012AC-8C60-8FB6-5B5B-B3ED6F09E53B}"/>
          </ac:inkMkLst>
        </pc:inkChg>
        <pc:inkChg chg="add del mod">
          <ac:chgData name="Amy Doneen" userId="3cf40fa7-752e-417a-a77a-5d001f70783d" providerId="ADAL" clId="{E0869EA6-4C43-47CF-B5D8-AB3BA58199AC}" dt="2022-06-08T17:40:12.444" v="1951"/>
          <ac:inkMkLst>
            <pc:docMk/>
            <pc:sldMk cId="3583376658" sldId="2327"/>
            <ac:inkMk id="10" creationId="{E80CE616-1256-439D-BEEB-7E2C29AAFE87}"/>
          </ac:inkMkLst>
        </pc:inkChg>
        <pc:inkChg chg="add del mod">
          <ac:chgData name="Amy Doneen" userId="3cf40fa7-752e-417a-a77a-5d001f70783d" providerId="ADAL" clId="{E0869EA6-4C43-47CF-B5D8-AB3BA58199AC}" dt="2022-06-08T17:40:10.546" v="1949"/>
          <ac:inkMkLst>
            <pc:docMk/>
            <pc:sldMk cId="3583376658" sldId="2327"/>
            <ac:inkMk id="12" creationId="{301EC894-3B58-3D39-2212-C8EF2B8FF271}"/>
          </ac:inkMkLst>
        </pc:inkChg>
        <pc:inkChg chg="add del">
          <ac:chgData name="Amy Doneen" userId="3cf40fa7-752e-417a-a77a-5d001f70783d" providerId="ADAL" clId="{E0869EA6-4C43-47CF-B5D8-AB3BA58199AC}" dt="2022-06-08T17:41:20.332" v="1977" actId="9405"/>
          <ac:inkMkLst>
            <pc:docMk/>
            <pc:sldMk cId="3583376658" sldId="2327"/>
            <ac:inkMk id="14" creationId="{63F9CA61-150C-2377-B7DB-59AB2C29DE32}"/>
          </ac:inkMkLst>
        </pc:inkChg>
        <pc:inkChg chg="add del mod">
          <ac:chgData name="Amy Doneen" userId="3cf40fa7-752e-417a-a77a-5d001f70783d" providerId="ADAL" clId="{E0869EA6-4C43-47CF-B5D8-AB3BA58199AC}" dt="2022-06-08T17:41:19.744" v="1976" actId="9405"/>
          <ac:inkMkLst>
            <pc:docMk/>
            <pc:sldMk cId="3583376658" sldId="2327"/>
            <ac:inkMk id="15" creationId="{E30F19C8-B922-C32D-9125-3A4F903400CE}"/>
          </ac:inkMkLst>
        </pc:inkChg>
        <pc:inkChg chg="add del mod">
          <ac:chgData name="Amy Doneen" userId="3cf40fa7-752e-417a-a77a-5d001f70783d" providerId="ADAL" clId="{E0869EA6-4C43-47CF-B5D8-AB3BA58199AC}" dt="2022-06-08T17:41:19.006" v="1975"/>
          <ac:inkMkLst>
            <pc:docMk/>
            <pc:sldMk cId="3583376658" sldId="2327"/>
            <ac:inkMk id="16" creationId="{9CA2322E-8F16-4FE5-0B17-A5FE5881B516}"/>
          </ac:inkMkLst>
        </pc:inkChg>
        <pc:inkChg chg="add del mod">
          <ac:chgData name="Amy Doneen" userId="3cf40fa7-752e-417a-a77a-5d001f70783d" providerId="ADAL" clId="{E0869EA6-4C43-47CF-B5D8-AB3BA58199AC}" dt="2022-06-08T17:41:18.459" v="1973"/>
          <ac:inkMkLst>
            <pc:docMk/>
            <pc:sldMk cId="3583376658" sldId="2327"/>
            <ac:inkMk id="18" creationId="{39831FA5-6B9F-A923-37A5-8C1D9E000090}"/>
          </ac:inkMkLst>
        </pc:inkChg>
        <pc:inkChg chg="add del mod">
          <ac:chgData name="Amy Doneen" userId="3cf40fa7-752e-417a-a77a-5d001f70783d" providerId="ADAL" clId="{E0869EA6-4C43-47CF-B5D8-AB3BA58199AC}" dt="2022-06-08T17:41:17.838" v="1971"/>
          <ac:inkMkLst>
            <pc:docMk/>
            <pc:sldMk cId="3583376658" sldId="2327"/>
            <ac:inkMk id="20" creationId="{59256A89-20CC-FB93-BCF3-FA265D8E7DBA}"/>
          </ac:inkMkLst>
        </pc:inkChg>
        <pc:inkChg chg="add del">
          <ac:chgData name="Amy Doneen" userId="3cf40fa7-752e-417a-a77a-5d001f70783d" providerId="ADAL" clId="{E0869EA6-4C43-47CF-B5D8-AB3BA58199AC}" dt="2022-06-08T17:41:17.267" v="1969" actId="9405"/>
          <ac:inkMkLst>
            <pc:docMk/>
            <pc:sldMk cId="3583376658" sldId="2327"/>
            <ac:inkMk id="22" creationId="{E932EA19-065E-8449-A704-4101D18BA26D}"/>
          </ac:inkMkLst>
        </pc:inkChg>
        <pc:inkChg chg="add del">
          <ac:chgData name="Amy Doneen" userId="3cf40fa7-752e-417a-a77a-5d001f70783d" providerId="ADAL" clId="{E0869EA6-4C43-47CF-B5D8-AB3BA58199AC}" dt="2022-06-08T17:41:16.611" v="1968" actId="9405"/>
          <ac:inkMkLst>
            <pc:docMk/>
            <pc:sldMk cId="3583376658" sldId="2327"/>
            <ac:inkMk id="23" creationId="{E23E3A12-824F-02D0-EB3B-FC45B87E4E96}"/>
          </ac:inkMkLst>
        </pc:inkChg>
        <pc:inkChg chg="add del">
          <ac:chgData name="Amy Doneen" userId="3cf40fa7-752e-417a-a77a-5d001f70783d" providerId="ADAL" clId="{E0869EA6-4C43-47CF-B5D8-AB3BA58199AC}" dt="2022-06-08T17:41:28.874" v="1979" actId="9405"/>
          <ac:inkMkLst>
            <pc:docMk/>
            <pc:sldMk cId="3583376658" sldId="2327"/>
            <ac:inkMk id="24" creationId="{8439985A-F883-42AF-4745-56F5BEFC3DB0}"/>
          </ac:inkMkLst>
        </pc:inkChg>
        <pc:inkChg chg="add del">
          <ac:chgData name="Amy Doneen" userId="3cf40fa7-752e-417a-a77a-5d001f70783d" providerId="ADAL" clId="{E0869EA6-4C43-47CF-B5D8-AB3BA58199AC}" dt="2022-06-08T17:44:51.930" v="2043" actId="9405"/>
          <ac:inkMkLst>
            <pc:docMk/>
            <pc:sldMk cId="3583376658" sldId="2327"/>
            <ac:inkMk id="26" creationId="{E663F1D2-E169-464B-D84F-93E342267790}"/>
          </ac:inkMkLst>
        </pc:inkChg>
        <pc:inkChg chg="add">
          <ac:chgData name="Amy Doneen" userId="3cf40fa7-752e-417a-a77a-5d001f70783d" providerId="ADAL" clId="{E0869EA6-4C43-47CF-B5D8-AB3BA58199AC}" dt="2022-06-08T17:44:55.130" v="2044" actId="9405"/>
          <ac:inkMkLst>
            <pc:docMk/>
            <pc:sldMk cId="3583376658" sldId="2327"/>
            <ac:inkMk id="27" creationId="{1EEE4D71-478B-94D8-0B15-DB31E773E644}"/>
          </ac:inkMkLst>
        </pc:inkChg>
        <pc:inkChg chg="add mod">
          <ac:chgData name="Amy Doneen" userId="3cf40fa7-752e-417a-a77a-5d001f70783d" providerId="ADAL" clId="{E0869EA6-4C43-47CF-B5D8-AB3BA58199AC}" dt="2022-06-08T18:12:56.911" v="3157" actId="14100"/>
          <ac:inkMkLst>
            <pc:docMk/>
            <pc:sldMk cId="3583376658" sldId="2327"/>
            <ac:inkMk id="28" creationId="{BBFA3BDB-60E9-C2A3-EC27-5DABBE75D3A7}"/>
          </ac:inkMkLst>
        </pc:inkChg>
        <pc:inkChg chg="add">
          <ac:chgData name="Amy Doneen" userId="3cf40fa7-752e-417a-a77a-5d001f70783d" providerId="ADAL" clId="{E0869EA6-4C43-47CF-B5D8-AB3BA58199AC}" dt="2022-06-08T17:45:04.880" v="2046" actId="9405"/>
          <ac:inkMkLst>
            <pc:docMk/>
            <pc:sldMk cId="3583376658" sldId="2327"/>
            <ac:inkMk id="29" creationId="{FCCDA556-E2C2-34BD-E09A-C6DCABA7218E}"/>
          </ac:inkMkLst>
        </pc:inkChg>
        <pc:inkChg chg="add">
          <ac:chgData name="Amy Doneen" userId="3cf40fa7-752e-417a-a77a-5d001f70783d" providerId="ADAL" clId="{E0869EA6-4C43-47CF-B5D8-AB3BA58199AC}" dt="2022-06-08T17:45:08.265" v="2047" actId="9405"/>
          <ac:inkMkLst>
            <pc:docMk/>
            <pc:sldMk cId="3583376658" sldId="2327"/>
            <ac:inkMk id="30" creationId="{9871A935-6270-0C2C-F428-147C98B75E29}"/>
          </ac:inkMkLst>
        </pc:inkChg>
        <pc:inkChg chg="add">
          <ac:chgData name="Amy Doneen" userId="3cf40fa7-752e-417a-a77a-5d001f70783d" providerId="ADAL" clId="{E0869EA6-4C43-47CF-B5D8-AB3BA58199AC}" dt="2022-06-08T17:45:09.321" v="2048" actId="9405"/>
          <ac:inkMkLst>
            <pc:docMk/>
            <pc:sldMk cId="3583376658" sldId="2327"/>
            <ac:inkMk id="31" creationId="{4EFDBF35-AF06-9540-5B3E-266BCAD3A809}"/>
          </ac:inkMkLst>
        </pc:inkChg>
      </pc:sldChg>
      <pc:sldChg chg="modSp new mod modAnim">
        <pc:chgData name="Amy Doneen" userId="3cf40fa7-752e-417a-a77a-5d001f70783d" providerId="ADAL" clId="{E0869EA6-4C43-47CF-B5D8-AB3BA58199AC}" dt="2022-06-08T18:07:23.686" v="2934"/>
        <pc:sldMkLst>
          <pc:docMk/>
          <pc:sldMk cId="3741345793" sldId="2328"/>
        </pc:sldMkLst>
        <pc:spChg chg="mod">
          <ac:chgData name="Amy Doneen" userId="3cf40fa7-752e-417a-a77a-5d001f70783d" providerId="ADAL" clId="{E0869EA6-4C43-47CF-B5D8-AB3BA58199AC}" dt="2022-06-08T18:06:35.590" v="2908" actId="1076"/>
          <ac:spMkLst>
            <pc:docMk/>
            <pc:sldMk cId="3741345793" sldId="2328"/>
            <ac:spMk id="2" creationId="{E1548F7E-02DD-1821-5A86-6A5C9D6FB551}"/>
          </ac:spMkLst>
        </pc:spChg>
        <pc:spChg chg="mod">
          <ac:chgData name="Amy Doneen" userId="3cf40fa7-752e-417a-a77a-5d001f70783d" providerId="ADAL" clId="{E0869EA6-4C43-47CF-B5D8-AB3BA58199AC}" dt="2022-06-08T18:06:45.360" v="2927" actId="20577"/>
          <ac:spMkLst>
            <pc:docMk/>
            <pc:sldMk cId="3741345793" sldId="2328"/>
            <ac:spMk id="3" creationId="{5A847D32-5DAF-4E1B-0932-C190EC1356D4}"/>
          </ac:spMkLst>
        </pc:spChg>
      </pc:sldChg>
      <pc:sldChg chg="delSp modSp new mod">
        <pc:chgData name="Amy Doneen" userId="3cf40fa7-752e-417a-a77a-5d001f70783d" providerId="ADAL" clId="{E0869EA6-4C43-47CF-B5D8-AB3BA58199AC}" dt="2022-06-08T18:01:30.953" v="2311" actId="1076"/>
        <pc:sldMkLst>
          <pc:docMk/>
          <pc:sldMk cId="531328385" sldId="2329"/>
        </pc:sldMkLst>
        <pc:spChg chg="mod">
          <ac:chgData name="Amy Doneen" userId="3cf40fa7-752e-417a-a77a-5d001f70783d" providerId="ADAL" clId="{E0869EA6-4C43-47CF-B5D8-AB3BA58199AC}" dt="2022-06-08T18:01:30.953" v="2311" actId="1076"/>
          <ac:spMkLst>
            <pc:docMk/>
            <pc:sldMk cId="531328385" sldId="2329"/>
            <ac:spMk id="2" creationId="{1909D35B-0364-44D9-648B-01B7938E4546}"/>
          </ac:spMkLst>
        </pc:spChg>
        <pc:spChg chg="del">
          <ac:chgData name="Amy Doneen" userId="3cf40fa7-752e-417a-a77a-5d001f70783d" providerId="ADAL" clId="{E0869EA6-4C43-47CF-B5D8-AB3BA58199AC}" dt="2022-06-08T18:01:27.609" v="2310" actId="21"/>
          <ac:spMkLst>
            <pc:docMk/>
            <pc:sldMk cId="531328385" sldId="2329"/>
            <ac:spMk id="3" creationId="{15E61772-B949-ABB6-C11D-ADED7F6B0C1A}"/>
          </ac:spMkLst>
        </pc:spChg>
      </pc:sldChg>
      <pc:sldChg chg="add">
        <pc:chgData name="Amy Doneen" userId="3cf40fa7-752e-417a-a77a-5d001f70783d" providerId="ADAL" clId="{E0869EA6-4C43-47CF-B5D8-AB3BA58199AC}" dt="2022-06-08T18:08:42.607" v="2935"/>
        <pc:sldMkLst>
          <pc:docMk/>
          <pc:sldMk cId="3644833073" sldId="2828"/>
        </pc:sldMkLst>
      </pc:sldChg>
      <pc:sldChg chg="add">
        <pc:chgData name="Amy Doneen" userId="3cf40fa7-752e-417a-a77a-5d001f70783d" providerId="ADAL" clId="{E0869EA6-4C43-47CF-B5D8-AB3BA58199AC}" dt="2022-06-08T18:08:42.607" v="2935"/>
        <pc:sldMkLst>
          <pc:docMk/>
          <pc:sldMk cId="726958003" sldId="2835"/>
        </pc:sldMkLst>
      </pc:sldChg>
      <pc:sldChg chg="add">
        <pc:chgData name="Amy Doneen" userId="3cf40fa7-752e-417a-a77a-5d001f70783d" providerId="ADAL" clId="{E0869EA6-4C43-47CF-B5D8-AB3BA58199AC}" dt="2022-06-08T18:08:42.607" v="2935"/>
        <pc:sldMkLst>
          <pc:docMk/>
          <pc:sldMk cId="2268127355" sldId="2836"/>
        </pc:sldMkLst>
      </pc:sldChg>
      <pc:sldChg chg="add">
        <pc:chgData name="Amy Doneen" userId="3cf40fa7-752e-417a-a77a-5d001f70783d" providerId="ADAL" clId="{E0869EA6-4C43-47CF-B5D8-AB3BA58199AC}" dt="2022-06-08T18:08:42.607" v="2935"/>
        <pc:sldMkLst>
          <pc:docMk/>
          <pc:sldMk cId="2178543071" sldId="2837"/>
        </pc:sldMkLst>
      </pc:sldChg>
      <pc:sldChg chg="add">
        <pc:chgData name="Amy Doneen" userId="3cf40fa7-752e-417a-a77a-5d001f70783d" providerId="ADAL" clId="{E0869EA6-4C43-47CF-B5D8-AB3BA58199AC}" dt="2022-06-08T18:08:42.607" v="2935"/>
        <pc:sldMkLst>
          <pc:docMk/>
          <pc:sldMk cId="3590845531" sldId="2842"/>
        </pc:sldMkLst>
      </pc:sldChg>
      <pc:sldChg chg="delSp modSp new mod">
        <pc:chgData name="Amy Doneen" userId="3cf40fa7-752e-417a-a77a-5d001f70783d" providerId="ADAL" clId="{E0869EA6-4C43-47CF-B5D8-AB3BA58199AC}" dt="2022-06-08T18:09:49.043" v="3086" actId="1076"/>
        <pc:sldMkLst>
          <pc:docMk/>
          <pc:sldMk cId="921145019" sldId="2843"/>
        </pc:sldMkLst>
        <pc:spChg chg="mod">
          <ac:chgData name="Amy Doneen" userId="3cf40fa7-752e-417a-a77a-5d001f70783d" providerId="ADAL" clId="{E0869EA6-4C43-47CF-B5D8-AB3BA58199AC}" dt="2022-06-08T18:09:49.043" v="3086" actId="1076"/>
          <ac:spMkLst>
            <pc:docMk/>
            <pc:sldMk cId="921145019" sldId="2843"/>
            <ac:spMk id="2" creationId="{0604904F-6401-0F33-0D91-B778D9945BD2}"/>
          </ac:spMkLst>
        </pc:spChg>
        <pc:spChg chg="del">
          <ac:chgData name="Amy Doneen" userId="3cf40fa7-752e-417a-a77a-5d001f70783d" providerId="ADAL" clId="{E0869EA6-4C43-47CF-B5D8-AB3BA58199AC}" dt="2022-06-08T18:09:24.835" v="3082" actId="21"/>
          <ac:spMkLst>
            <pc:docMk/>
            <pc:sldMk cId="921145019" sldId="2843"/>
            <ac:spMk id="3" creationId="{7818A783-7C42-0D79-D4FA-DBADEB042497}"/>
          </ac:spMkLst>
        </pc:spChg>
      </pc:sldChg>
      <pc:sldChg chg="add del">
        <pc:chgData name="Amy Doneen" userId="3cf40fa7-752e-417a-a77a-5d001f70783d" providerId="ADAL" clId="{E0869EA6-4C43-47CF-B5D8-AB3BA58199AC}" dt="2022-06-05T18:41:13.255" v="423" actId="2696"/>
        <pc:sldMkLst>
          <pc:docMk/>
          <pc:sldMk cId="333832364" sldId="292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7:44:55.130"/>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7:45:01.449"/>
    </inkml:context>
    <inkml:brush xml:id="br0">
      <inkml:brushProperty name="width" value="0.35" units="cm"/>
      <inkml:brushProperty name="height" value="0.35" units="cm"/>
      <inkml:brushProperty name="color" value="#E71224"/>
    </inkml:brush>
  </inkml:definitions>
  <inkml:trace contextRef="#ctx0" brushRef="#br0">3931 431 24575,'-131'0'-6036,"-174"0"11998,265-2-5916,-59-14 1,58 7-56,-54-1-1,-501 11 10,551 0 0,0 2 0,0 3 0,0 3 0,1 2 0,0 3 0,1 2 0,0 3 0,1 2 0,0 3 0,-52 42 0,26-3 0,-12 10 0,-146 130 0,33-27 0,144-137 0,1 3 0,2 3 0,1 3 0,-64 88 0,-52 81 0,136-186 0,2 2 0,1 1 0,-32 62 0,-14 19 0,-2 2 0,35-36 0,2 1 0,3 2 0,-23 99 0,-27 156 0,7-25 0,-86 227 0,106-371 0,-5 19 0,19-23 0,-36 249 0,7 177 0,41-270 0,6 327 0,22 1312 0,1-1918 0,2 0 0,0-1 0,15 66 0,2 23 0,-11-60 0,2 0 0,3-1 0,2-1 0,2-1 0,2-2 0,55 125 0,-49-124 0,-2 1 0,-2 2 0,25 114 0,-29-105 0,2-2 0,51 134 0,-42-143 0,-2 2 0,20 75 0,-38-113 0,1-1 0,1 0 0,1-1 0,1-1 0,1 0 0,24 35 0,-8-15 0,-13-17 0,1-2 0,2 0 0,0-1 0,34 34 0,-1-22 0,-36-29 0,30 29 0,10 19 0,89 85 0,-74-80 0,-2 5 0,-2 4 0,91 129 0,-92-118 0,3-4 0,89 78 0,-75-77 0,169 169 0,-25-64 0,13-23 0,-119-82 0,70 46 0,-163-109 0,49 22 0,8 3 0,-59-28 0,0-1 0,1-3 0,0-1 0,0-2 0,1-1 0,0-2 0,50 0 0,196-6 0,156 11 0,345 13 0,-550-26 0,-146 1 0,-1-6 0,0-4 0,-1-5 0,100-37 0,396-178 0,-472 183 0,194-131 0,-278 166 0,19-11 0,-2-3 0,0-2 0,-2-2 0,0-2 0,-2-2 0,41-55 0,-37 38 0,28-38 0,67-124 0,-103 160 0,1 3 0,2 1 0,1 2 0,2 2 0,73-76 0,5 19 0,129-127 0,-192 177 0,-2-2 0,74-115 0,116-285 0,-195 367 0,-18 38 0,-1-2 0,-2-1 0,-2-2 0,19-80 0,80-347 0,-7 32 0,-85 326 0,14-147 0,-2-128 0,-20-436 0,-19 615 0,-3 102 0,-19-143 0,9 123 0,-60-514 0,58 566 0,-30-101 0,7 33 0,17 58 0,-76-359 0,70 326 0,-5 1 0,-60-166 0,62 214 0,-2 2 0,-2 2 0,-54-89 0,-144-192 0,221 339 0,-59-92 0,4-4 0,-75-169 0,-90-268 0,78 172 0,127 321 0,-1 1 0,-2 1 0,-1 3 0,-3 1 0,-62-75 0,-52-39 0,-75-92 0,34 18 0,-7-10 0,160 201 0,-2 2 0,-1 2 0,-66-58 0,-13-7 0,79 72 0,-1 1 0,-1 3 0,-55-34 0,11 22 0,-1 6 0,-130-38 0,173 68 0,-1 2 0,-47 1 0,-89 10 0,50 1 0,95-4 0,10-1 0,-43 6 0,59-3 0,0 1 0,0-1 0,0 2 0,1 0 0,-1 0 0,1 1 0,0 0 0,-12 10 0,3-1 0,-2-2 0,1 0 0,-1-2 0,-30 11 0,-35 20 0,63-29 0,-165 113 0,155-103 0,0-2 0,-58 25 0,-19 11 0,91-44-273,-1-2 0,0-1 0,-1-1 0,-30 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7:45:04.880"/>
    </inkml:context>
    <inkml:brush xml:id="br0">
      <inkml:brushProperty name="width" value="0.35" units="cm"/>
      <inkml:brushProperty name="height" value="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7:45:08.265"/>
    </inkml:context>
    <inkml:brush xml:id="br0">
      <inkml:brushProperty name="width" value="0.35" units="cm"/>
      <inkml:brushProperty name="height" value="0.35" units="cm"/>
      <inkml:brushProperty name="color" value="#E71224"/>
    </inkml:brush>
  </inkml:definitions>
  <inkml:trace contextRef="#ctx0" brushRef="#br0">4219 317 24575,'-20'-1'0,"-1"-1"0,1-1 0,-24-6 0,12 2 0,-136-28 0,-298-50 0,-149 20 0,303 16 0,-25-3 0,-264 44 0,341 11 0,47 2 0,176-1 0,-1 1 0,1 2 0,-59 18 0,69-14 0,1 2 0,1 0 0,0 2 0,-40 32 0,-12 6 0,40-27 0,1 3 0,1 1 0,1 1 0,-36 45 0,39-38 0,3 1 0,-44 79 0,58-94 0,-15 31 0,-42 109 0,-4 64 0,30-83 0,14-69 0,22-57 0,1 0 0,1 1 0,0 0 0,2 0 0,-5 27 0,7 182 0,5-140 0,0-17 0,2 0 0,16 81 0,-14-122 0,2 0 0,0 0 0,2-1 0,2 0 0,0-1 0,2 0 0,24 35 0,-27-48 0,1-1 0,1-1 0,0 0 0,1-1 0,0-1 0,22 15 0,102 54 0,-90-55 0,20 11 0,290 158 0,-314-173 0,2-2 0,0-2 0,1-2 0,0-2 0,92 14 0,3-4 0,103 14 0,113-18 0,1-21 0,-156-1 0,50-12 0,-204 8 0,0-3 0,-1-2 0,52-19 0,333-152 0,-348 144 0,264-139 0,-232 115 0,27-16 0,-20 4 0,-47 29 0,93-70 0,-134 87 0,-19 17 0,-1-2 0,0 0 0,-1 0 0,-1-2 0,0 0 0,21-30 0,-25 28 0,0-1 0,-1 0 0,-1-1 0,-1 0 0,-1 0 0,-1-1 0,4-20 0,-4-2 0,-1 0 0,-2-57 0,-6-258 0,3 337 0,-1-1 0,0 1 0,-2 0 0,0 0 0,-12-33 0,8 36 0,-2-1 0,1 1 0,-2 1 0,-17-21 0,25 32 0,-17-19 0,-1 1 0,-27-24 0,32 31 0,0-1 0,-22-35 0,22 31 0,-26-30 0,10 21 0,22 21 0,0 0 0,1 0 0,0-1 0,-13-17 0,9 8 0,0 2 0,-1 0 0,-1 0 0,-1 2 0,-30-25 0,40 35-341,0-1 0,0 0-1,-7-9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17:45:09.321"/>
    </inkml:context>
    <inkml:brush xml:id="br0">
      <inkml:brushProperty name="width" value="0.35" units="cm"/>
      <inkml:brushProperty name="height" value="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E039E-99A6-4C20-97FE-ABE73B3C03D6}"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A6041-60D2-4E9E-9650-8C882285AF34}" type="slidenum">
              <a:rPr lang="en-US" smtClean="0"/>
              <a:t>‹#›</a:t>
            </a:fld>
            <a:endParaRPr lang="en-US"/>
          </a:p>
        </p:txBody>
      </p:sp>
    </p:spTree>
    <p:extLst>
      <p:ext uri="{BB962C8B-B14F-4D97-AF65-F5344CB8AC3E}">
        <p14:creationId xmlns:p14="http://schemas.microsoft.com/office/powerpoint/2010/main" val="248384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2E22A040-0BC4-4BBA-8327-DD73E38C58F4}" type="slidenum">
              <a:rPr lang="en-US" smtClean="0">
                <a:solidFill>
                  <a:prstClr val="black"/>
                </a:solidFill>
              </a:rPr>
              <a:pPr/>
              <a:t>9</a:t>
            </a:fld>
            <a:endParaRPr lang="en-US">
              <a:solidFill>
                <a:prstClr val="black"/>
              </a:solidFill>
            </a:endParaRPr>
          </a:p>
        </p:txBody>
      </p:sp>
      <p:sp>
        <p:nvSpPr>
          <p:cNvPr id="450563" name="Rectangle 2"/>
          <p:cNvSpPr>
            <a:spLocks noGrp="1" noRot="1" noChangeAspect="1" noChangeArrowheads="1" noTextEdit="1"/>
          </p:cNvSpPr>
          <p:nvPr>
            <p:ph type="sldImg"/>
          </p:nvPr>
        </p:nvSpPr>
        <p:spPr>
          <a:xfrm>
            <a:off x="285750" y="706438"/>
            <a:ext cx="6299200" cy="3544887"/>
          </a:xfrm>
          <a:ln/>
        </p:spPr>
      </p:sp>
      <p:sp>
        <p:nvSpPr>
          <p:cNvPr id="450564" name="Rectangle 3"/>
          <p:cNvSpPr>
            <a:spLocks noGrp="1" noChangeArrowheads="1"/>
          </p:cNvSpPr>
          <p:nvPr>
            <p:ph type="body" idx="1"/>
          </p:nvPr>
        </p:nvSpPr>
        <p:spPr>
          <a:xfrm>
            <a:off x="731838" y="4490751"/>
            <a:ext cx="5319712" cy="4472614"/>
          </a:xfrm>
          <a:noFill/>
          <a:ln/>
        </p:spPr>
        <p:txBody>
          <a:bodyPr/>
          <a:lstStyle/>
          <a:p>
            <a:pPr eaLnBrk="1" hangingPunct="1"/>
            <a:r>
              <a:rPr lang="en-US"/>
              <a:t>The third major group of patients who may considered as having CHD risk equivalent to those with established clinical CHD are those with atherosclerotic disease elsewhere in the arterial tree. Obviously, the cellular and molecular forces which lead to development of fatty streaks and their ultimate development into plaques which may occlude and/or rupture are not confined only to the coronary arterial circulation. Atherosclerosis in one region is often associated with and predictive of disease in other branches of the arterial tree. As a result, peripheral arterial atherosclerosis is considered to be a powerful predictor of future CHD in patients without clinical CHD symptoms or signs as yet.</a:t>
            </a:r>
          </a:p>
          <a:p>
            <a:pPr eaLnBrk="1" hangingPunct="1"/>
            <a:r>
              <a:rPr lang="en-US"/>
              <a:t>The three most important subgroups, as discussed by the ATP III study group, include those with peripheral arterial disease, abdominal aortic aneurysm, and carotid artery disease.</a:t>
            </a:r>
          </a:p>
        </p:txBody>
      </p:sp>
    </p:spTree>
    <p:extLst>
      <p:ext uri="{BB962C8B-B14F-4D97-AF65-F5344CB8AC3E}">
        <p14:creationId xmlns:p14="http://schemas.microsoft.com/office/powerpoint/2010/main" val="308434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a:extLst>
              <a:ext uri="{FF2B5EF4-FFF2-40B4-BE49-F238E27FC236}">
                <a16:creationId xmlns:a16="http://schemas.microsoft.com/office/drawing/2014/main" id="{07C487A0-05C1-4956-B0CE-54F6CAD8CDAE}"/>
              </a:ext>
            </a:extLst>
          </p:cNvPr>
          <p:cNvSpPr>
            <a:spLocks noGrp="1" noRot="1" noChangeAspect="1" noChangeArrowheads="1" noTextEdit="1"/>
          </p:cNvSpPr>
          <p:nvPr>
            <p:ph type="sldImg"/>
          </p:nvPr>
        </p:nvSpPr>
        <p:spPr>
          <a:ln/>
        </p:spPr>
      </p:sp>
      <p:sp>
        <p:nvSpPr>
          <p:cNvPr id="412675" name="Notes Placeholder 2">
            <a:extLst>
              <a:ext uri="{FF2B5EF4-FFF2-40B4-BE49-F238E27FC236}">
                <a16:creationId xmlns:a16="http://schemas.microsoft.com/office/drawing/2014/main" id="{C54D9265-B567-47D1-8872-8BED5D45C4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2676" name="Slide Number Placeholder 3">
            <a:extLst>
              <a:ext uri="{FF2B5EF4-FFF2-40B4-BE49-F238E27FC236}">
                <a16:creationId xmlns:a16="http://schemas.microsoft.com/office/drawing/2014/main" id="{A308FF48-A978-4F90-85F1-2DA3004E8E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1F2AB7F-4437-4D7A-B05A-3DEA9EC0FCBD}"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346590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3476979-708A-4423-A1FF-F63F6C233C31}" type="slidenum">
              <a:rPr lang="en-US" smtClean="0">
                <a:latin typeface="Arial" pitchFamily="34" charset="0"/>
              </a:rPr>
              <a:pPr/>
              <a:t>29</a:t>
            </a:fld>
            <a:endParaRPr lang="en-US">
              <a:latin typeface="Arial" pitchFamily="34" charset="0"/>
            </a:endParaRPr>
          </a:p>
        </p:txBody>
      </p:sp>
      <p:sp>
        <p:nvSpPr>
          <p:cNvPr id="81923" name="Rectangle 2"/>
          <p:cNvSpPr>
            <a:spLocks noGrp="1" noRot="1" noChangeAspect="1" noChangeArrowheads="1" noTextEdit="1"/>
          </p:cNvSpPr>
          <p:nvPr>
            <p:ph type="sldImg"/>
          </p:nvPr>
        </p:nvSpPr>
        <p:spPr>
          <a:xfrm>
            <a:off x="417513" y="701675"/>
            <a:ext cx="6242050" cy="3511550"/>
          </a:xfrm>
          <a:ln/>
        </p:spPr>
      </p:sp>
      <p:sp>
        <p:nvSpPr>
          <p:cNvPr id="81924" name="Rectangle 3"/>
          <p:cNvSpPr>
            <a:spLocks noGrp="1" noChangeArrowheads="1"/>
          </p:cNvSpPr>
          <p:nvPr>
            <p:ph type="body" idx="1"/>
          </p:nvPr>
        </p:nvSpPr>
        <p:spPr>
          <a:noFill/>
          <a:ln/>
        </p:spPr>
        <p:txBody>
          <a:bodyPr/>
          <a:lstStyle/>
          <a:p>
            <a:pPr defTabSz="939363">
              <a:defRPr/>
            </a:pPr>
            <a:r>
              <a:rPr lang="en-US" dirty="0"/>
              <a:t>Serial CIMTs over 39 months</a:t>
            </a:r>
          </a:p>
          <a:p>
            <a:pPr>
              <a:defRPr/>
            </a:pPr>
            <a:r>
              <a:rPr lang="en-US" dirty="0"/>
              <a:t>393 patients with IGT (FG 95-125mg/</a:t>
            </a:r>
            <a:r>
              <a:rPr lang="en-US" dirty="0" err="1"/>
              <a:t>dL</a:t>
            </a:r>
            <a:r>
              <a:rPr lang="en-US" dirty="0"/>
              <a:t> &amp; or OGTT 140-199 mg/</a:t>
            </a:r>
            <a:r>
              <a:rPr lang="en-US" dirty="0" err="1"/>
              <a:t>dL</a:t>
            </a:r>
            <a:r>
              <a:rPr lang="en-US" dirty="0"/>
              <a:t>)</a:t>
            </a:r>
          </a:p>
          <a:p>
            <a:pPr>
              <a:defRPr/>
            </a:pPr>
            <a:r>
              <a:rPr lang="en-US" dirty="0"/>
              <a:t>Baseline: </a:t>
            </a:r>
            <a:r>
              <a:rPr lang="en-US" dirty="0" err="1"/>
              <a:t>avg</a:t>
            </a:r>
            <a:r>
              <a:rPr lang="en-US" dirty="0"/>
              <a:t> age 53 yrs, 54% female, </a:t>
            </a:r>
            <a:r>
              <a:rPr lang="en-US" dirty="0" err="1"/>
              <a:t>avg</a:t>
            </a:r>
            <a:r>
              <a:rPr lang="en-US" dirty="0"/>
              <a:t> BMI 33.2, </a:t>
            </a:r>
            <a:r>
              <a:rPr lang="en-US" dirty="0" err="1"/>
              <a:t>avg</a:t>
            </a:r>
            <a:r>
              <a:rPr lang="en-US" dirty="0"/>
              <a:t> A</a:t>
            </a:r>
            <a:r>
              <a:rPr lang="en-US" baseline="-25000" dirty="0"/>
              <a:t>1C</a:t>
            </a:r>
            <a:r>
              <a:rPr lang="en-US" dirty="0"/>
              <a:t> 5.4%.</a:t>
            </a:r>
          </a:p>
          <a:p>
            <a:pPr>
              <a:defRPr/>
            </a:pPr>
            <a:r>
              <a:rPr lang="en-US" dirty="0"/>
              <a:t>Randomized </a:t>
            </a:r>
            <a:r>
              <a:rPr lang="en-US" dirty="0" err="1"/>
              <a:t>pioglitazone</a:t>
            </a:r>
            <a:r>
              <a:rPr lang="en-US" dirty="0"/>
              <a:t> 30 -45 mg or placebo</a:t>
            </a:r>
          </a:p>
          <a:p>
            <a:r>
              <a:rPr lang="en-US" dirty="0">
                <a:latin typeface="Arial" pitchFamily="34" charset="0"/>
              </a:rPr>
              <a:t>annual rate of change in CIMT was 38% lower</a:t>
            </a:r>
          </a:p>
          <a:p>
            <a:r>
              <a:rPr lang="en-US" dirty="0">
                <a:latin typeface="Arial" pitchFamily="34" charset="0"/>
              </a:rPr>
              <a:t>The findings reinforce the notion that </a:t>
            </a:r>
            <a:r>
              <a:rPr lang="en-US" dirty="0" err="1">
                <a:latin typeface="Arial" pitchFamily="34" charset="0"/>
              </a:rPr>
              <a:t>pioglitazone</a:t>
            </a:r>
            <a:r>
              <a:rPr lang="en-US" dirty="0">
                <a:latin typeface="Arial" pitchFamily="34" charset="0"/>
              </a:rPr>
              <a:t> prevents </a:t>
            </a:r>
            <a:r>
              <a:rPr lang="en-US" dirty="0" err="1">
                <a:latin typeface="Arial" pitchFamily="34" charset="0"/>
              </a:rPr>
              <a:t>macrovascular</a:t>
            </a:r>
            <a:r>
              <a:rPr lang="en-US" dirty="0">
                <a:latin typeface="Arial" pitchFamily="34" charset="0"/>
              </a:rPr>
              <a:t> disease," echoed </a:t>
            </a:r>
            <a:r>
              <a:rPr lang="en-US" b="1" dirty="0">
                <a:latin typeface="Arial" pitchFamily="34" charset="0"/>
              </a:rPr>
              <a:t>Dr R Paul Robertson</a:t>
            </a:r>
            <a:r>
              <a:rPr lang="en-US" dirty="0">
                <a:latin typeface="Arial" pitchFamily="34" charset="0"/>
              </a:rPr>
              <a:t> (Swedish Medical Center, Seattle, WA), the ADA's president of medicine and science</a:t>
            </a:r>
          </a:p>
          <a:p>
            <a:r>
              <a:rPr lang="en-US" dirty="0">
                <a:latin typeface="Arial" pitchFamily="34" charset="0"/>
              </a:rPr>
              <a:t>"We should be treating all patients with </a:t>
            </a:r>
            <a:r>
              <a:rPr lang="en-US" dirty="0" err="1">
                <a:latin typeface="Arial" pitchFamily="34" charset="0"/>
              </a:rPr>
              <a:t>prediabetes</a:t>
            </a:r>
            <a:r>
              <a:rPr lang="en-US" dirty="0">
                <a:latin typeface="Arial" pitchFamily="34" charset="0"/>
              </a:rPr>
              <a:t> with early, aggressive treatment," Robertson advised</a:t>
            </a:r>
          </a:p>
          <a:p>
            <a:pPr eaLnBrk="1" hangingPunct="1"/>
            <a:r>
              <a:rPr lang="en-US" dirty="0">
                <a:latin typeface="Arial" pitchFamily="34" charset="0"/>
              </a:rPr>
              <a:t>"By waiting, we are wasting time and allowing subclinical disease progression; with early treatment, we might even be able to head off disease."</a:t>
            </a:r>
          </a:p>
          <a:p>
            <a:endParaRPr lang="en-US" dirty="0">
              <a:latin typeface="Arial" pitchFamily="34" charset="0"/>
            </a:endParaRPr>
          </a:p>
        </p:txBody>
      </p:sp>
    </p:spTree>
    <p:extLst>
      <p:ext uri="{BB962C8B-B14F-4D97-AF65-F5344CB8AC3E}">
        <p14:creationId xmlns:p14="http://schemas.microsoft.com/office/powerpoint/2010/main" val="378583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r>
              <a:rPr lang="en-US" dirty="0"/>
              <a:t>This type of CAD lesions are usually associated with a high prevalence of coronary events (particularly revascularization)</a:t>
            </a:r>
          </a:p>
          <a:p>
            <a:r>
              <a:rPr lang="en-US" dirty="0"/>
              <a:t>prospective, randomized, placebo-controlled study</a:t>
            </a:r>
          </a:p>
          <a:p>
            <a:r>
              <a:rPr lang="en-US" dirty="0"/>
              <a:t>Indications for angiography were: (1) chest pain, or angina with </a:t>
            </a:r>
            <a:r>
              <a:rPr lang="en-US" dirty="0" err="1"/>
              <a:t>painworsening</a:t>
            </a:r>
            <a:endParaRPr lang="en-US" dirty="0"/>
          </a:p>
          <a:p>
            <a:r>
              <a:rPr lang="en-US" dirty="0"/>
              <a:t>upon exertion or strenuous physical activity; (2) suspected </a:t>
            </a:r>
            <a:r>
              <a:rPr lang="en-US" dirty="0" err="1"/>
              <a:t>Prinzmetal’s</a:t>
            </a:r>
            <a:r>
              <a:rPr lang="en-US" dirty="0"/>
              <a:t> variant of angina pectoris; and (3) unexplained pain in the jaw, neck or arm (usually the left arm).  Patients </a:t>
            </a:r>
            <a:r>
              <a:rPr lang="en-US" dirty="0" err="1"/>
              <a:t>examed</a:t>
            </a:r>
            <a:r>
              <a:rPr lang="en-US" dirty="0"/>
              <a:t> monthly. </a:t>
            </a:r>
          </a:p>
          <a:p>
            <a:r>
              <a:rPr lang="en-US" dirty="0"/>
              <a:t>standard therapy, included aspirin, b-blockers, nitrates (if necessary), ACEI or ARB  All </a:t>
            </a:r>
            <a:r>
              <a:rPr lang="en-US" dirty="0" err="1"/>
              <a:t>atorvastatin</a:t>
            </a:r>
            <a:r>
              <a:rPr lang="en-US" dirty="0"/>
              <a:t> 20 mg daily for 3 months, followed by 10 mg</a:t>
            </a:r>
          </a:p>
          <a:p>
            <a:r>
              <a:rPr lang="en-US" dirty="0"/>
              <a:t>No significant differences were found in the baseline clinical variables between the two groups.</a:t>
            </a:r>
          </a:p>
          <a:p>
            <a:r>
              <a:rPr lang="en-US" dirty="0"/>
              <a:t>Fifty lesions from 30 patients were included in this study. Two patients withdrew prematurely because they did not wish to participate in the follow-up study. Hence, the results comprised 48 lesions from 28 patients.</a:t>
            </a:r>
          </a:p>
        </p:txBody>
      </p:sp>
      <p:sp>
        <p:nvSpPr>
          <p:cNvPr id="4" name="Slide Number Placeholder 3"/>
          <p:cNvSpPr>
            <a:spLocks noGrp="1"/>
          </p:cNvSpPr>
          <p:nvPr>
            <p:ph type="sldNum" sz="quarter" idx="10"/>
          </p:nvPr>
        </p:nvSpPr>
        <p:spPr/>
        <p:txBody>
          <a:bodyPr/>
          <a:lstStyle/>
          <a:p>
            <a:pPr>
              <a:defRPr/>
            </a:pPr>
            <a:fld id="{7D7D7914-86DA-4FD1-A600-6604B13C3323}" type="slidenum">
              <a:rPr lang="en-US" smtClean="0"/>
              <a:pPr>
                <a:defRPr/>
              </a:pPr>
              <a:t>30</a:t>
            </a:fld>
            <a:endParaRPr lang="en-US"/>
          </a:p>
        </p:txBody>
      </p:sp>
    </p:spTree>
    <p:extLst>
      <p:ext uri="{BB962C8B-B14F-4D97-AF65-F5344CB8AC3E}">
        <p14:creationId xmlns:p14="http://schemas.microsoft.com/office/powerpoint/2010/main" val="99645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r>
              <a:rPr lang="en-US"/>
              <a:t>No significant differences were found in left ventricular ejection fraction and serum lipid levels pre- and post-trial</a:t>
            </a:r>
          </a:p>
        </p:txBody>
      </p:sp>
      <p:sp>
        <p:nvSpPr>
          <p:cNvPr id="4" name="Slide Number Placeholder 3"/>
          <p:cNvSpPr>
            <a:spLocks noGrp="1"/>
          </p:cNvSpPr>
          <p:nvPr>
            <p:ph type="sldNum" sz="quarter" idx="10"/>
          </p:nvPr>
        </p:nvSpPr>
        <p:spPr/>
        <p:txBody>
          <a:bodyPr/>
          <a:lstStyle/>
          <a:p>
            <a:pPr>
              <a:defRPr/>
            </a:pPr>
            <a:fld id="{7D7D7914-86DA-4FD1-A600-6604B13C3323}" type="slidenum">
              <a:rPr lang="en-US" smtClean="0"/>
              <a:pPr>
                <a:defRPr/>
              </a:pPr>
              <a:t>31</a:t>
            </a:fld>
            <a:endParaRPr lang="en-US"/>
          </a:p>
        </p:txBody>
      </p:sp>
    </p:spTree>
    <p:extLst>
      <p:ext uri="{BB962C8B-B14F-4D97-AF65-F5344CB8AC3E}">
        <p14:creationId xmlns:p14="http://schemas.microsoft.com/office/powerpoint/2010/main" val="4135514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r>
              <a:rPr lang="en-US"/>
              <a:t>No significant differences were found in left ventricular ejection fraction and serum lipid levels pre- and post-trial</a:t>
            </a:r>
          </a:p>
        </p:txBody>
      </p:sp>
      <p:sp>
        <p:nvSpPr>
          <p:cNvPr id="4" name="Slide Number Placeholder 3"/>
          <p:cNvSpPr>
            <a:spLocks noGrp="1"/>
          </p:cNvSpPr>
          <p:nvPr>
            <p:ph type="sldNum" sz="quarter" idx="10"/>
          </p:nvPr>
        </p:nvSpPr>
        <p:spPr/>
        <p:txBody>
          <a:bodyPr/>
          <a:lstStyle/>
          <a:p>
            <a:pPr>
              <a:defRPr/>
            </a:pPr>
            <a:fld id="{7D7D7914-86DA-4FD1-A600-6604B13C3323}" type="slidenum">
              <a:rPr lang="en-US" smtClean="0"/>
              <a:pPr>
                <a:defRPr/>
              </a:pPr>
              <a:t>32</a:t>
            </a:fld>
            <a:endParaRPr lang="en-US"/>
          </a:p>
        </p:txBody>
      </p:sp>
    </p:spTree>
    <p:extLst>
      <p:ext uri="{BB962C8B-B14F-4D97-AF65-F5344CB8AC3E}">
        <p14:creationId xmlns:p14="http://schemas.microsoft.com/office/powerpoint/2010/main" val="129024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a:t>Insulin Resistance</a:t>
            </a:r>
            <a:r>
              <a:rPr lang="en-US" baseline="0" dirty="0"/>
              <a:t> </a:t>
            </a:r>
            <a:r>
              <a:rPr lang="en-US" dirty="0"/>
              <a:t>Intervention after Stroke (IRIS) trial</a:t>
            </a:r>
          </a:p>
          <a:p>
            <a:r>
              <a:rPr lang="en-US" dirty="0"/>
              <a:t>HOMA-IR value</a:t>
            </a:r>
            <a:r>
              <a:rPr lang="en-US" baseline="0" dirty="0"/>
              <a:t> </a:t>
            </a:r>
            <a:r>
              <a:rPr lang="en-US" dirty="0"/>
              <a:t>was calculated as the level of fasting glucose</a:t>
            </a:r>
            <a:r>
              <a:rPr lang="en-US" baseline="0" dirty="0"/>
              <a:t> </a:t>
            </a:r>
            <a:r>
              <a:rPr lang="en-US" dirty="0"/>
              <a:t>(measured in </a:t>
            </a:r>
            <a:r>
              <a:rPr lang="en-US" dirty="0" err="1"/>
              <a:t>millimoles</a:t>
            </a:r>
            <a:r>
              <a:rPr lang="en-US" dirty="0"/>
              <a:t> per liter) times the</a:t>
            </a:r>
            <a:r>
              <a:rPr lang="en-US" baseline="0" dirty="0"/>
              <a:t> </a:t>
            </a:r>
            <a:r>
              <a:rPr lang="en-US" dirty="0"/>
              <a:t>level of fasting insulin (measured in </a:t>
            </a:r>
            <a:r>
              <a:rPr lang="en-US" dirty="0" err="1"/>
              <a:t>microunits</a:t>
            </a:r>
            <a:r>
              <a:rPr lang="en-US" baseline="0" dirty="0"/>
              <a:t> </a:t>
            </a:r>
            <a:r>
              <a:rPr lang="en-US" dirty="0"/>
              <a:t>per milliliter) divided by 22.5.</a:t>
            </a:r>
          </a:p>
          <a:p>
            <a:r>
              <a:rPr lang="en-US" dirty="0"/>
              <a:t>Because insulin sensitivity may be transiently</a:t>
            </a:r>
            <a:r>
              <a:rPr lang="en-US" baseline="0" dirty="0"/>
              <a:t> </a:t>
            </a:r>
            <a:r>
              <a:rPr lang="en-US" dirty="0"/>
              <a:t>impaired after a stroke,21 the screening</a:t>
            </a:r>
            <a:r>
              <a:rPr lang="en-US" baseline="0" dirty="0"/>
              <a:t> </a:t>
            </a:r>
            <a:r>
              <a:rPr lang="en-US" dirty="0"/>
              <a:t>blood test was conducted at least 14 days after</a:t>
            </a:r>
            <a:r>
              <a:rPr lang="en-US" baseline="0" dirty="0"/>
              <a:t> </a:t>
            </a:r>
            <a:r>
              <a:rPr lang="en-US" dirty="0"/>
              <a:t>the index event.</a:t>
            </a:r>
          </a:p>
          <a:p>
            <a:r>
              <a:rPr lang="en-US" dirty="0"/>
              <a:t>Diabetes was diagnosed if a potential participant was taking medication for diabetes or met the 2005 criteria of the American Diabetes Association (ADA) for fasting plasma glucose (i.e., ≥126 mg per deciliter [7 </a:t>
            </a:r>
            <a:r>
              <a:rPr lang="en-US" dirty="0" err="1"/>
              <a:t>mmol</a:t>
            </a:r>
            <a:r>
              <a:rPr lang="en-US" dirty="0"/>
              <a:t> per liter]), as confirmed by repeated testing.22 We did not perform an oral glucose-tolerance test but excluded</a:t>
            </a:r>
          </a:p>
          <a:p>
            <a:r>
              <a:rPr lang="en-US" dirty="0"/>
              <a:t>patients with a glycated hemoglobin level of 7.0% or more. We also excluded patients with New York Heart Association class 3 or 4 heart failure or class 2 heart failure with a reduced ejection fraction.</a:t>
            </a:r>
          </a:p>
          <a:p>
            <a:r>
              <a:rPr lang="en-US" dirty="0"/>
              <a:t>A reduction in study-drug dose was included in the algorithms and was also permitted by the internal safety committee if such a reduction allowed the patient</a:t>
            </a:r>
          </a:p>
          <a:p>
            <a:r>
              <a:rPr lang="en-US" dirty="0"/>
              <a:t>to continue taking the drug. Pioglitazone and placebo were permanently discontinued if heart failure or bladder cancer developed or if a patient had two distinct low-energy bone fractures (i.e., resulting from a fall from a sitting or standing position or from a low platform, such as a bed).</a:t>
            </a:r>
          </a:p>
        </p:txBody>
      </p:sp>
      <p:sp>
        <p:nvSpPr>
          <p:cNvPr id="4" name="Slide Number Placeholder 3"/>
          <p:cNvSpPr>
            <a:spLocks noGrp="1"/>
          </p:cNvSpPr>
          <p:nvPr>
            <p:ph type="sldNum" sz="quarter" idx="10"/>
          </p:nvPr>
        </p:nvSpPr>
        <p:spPr/>
        <p:txBody>
          <a:bodyPr/>
          <a:lstStyle/>
          <a:p>
            <a:fld id="{290A3E62-959E-4E57-854E-88F147ED586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9022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0A3E62-959E-4E57-854E-88F147ED58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663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xfrm>
            <a:off x="417513" y="701675"/>
            <a:ext cx="6242050" cy="3511550"/>
          </a:xfrm>
          <a:ln/>
        </p:spPr>
      </p:sp>
      <p:sp>
        <p:nvSpPr>
          <p:cNvPr id="380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0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B7A622-1D8E-43C1-BD6D-920FE824FD8A}"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2236194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AF32E7C-C1BE-464B-95D5-79BCB3FAF2DB}" type="slidenum">
              <a:rPr lang="en-US" smtClean="0"/>
              <a:pPr/>
              <a:t>36</a:t>
            </a:fld>
            <a:endParaRPr lang="en-US"/>
          </a:p>
        </p:txBody>
      </p:sp>
      <p:sp>
        <p:nvSpPr>
          <p:cNvPr id="8195" name="Rectangle 2"/>
          <p:cNvSpPr>
            <a:spLocks noGrp="1" noRot="1" noChangeAspect="1" noChangeArrowheads="1" noTextEdit="1"/>
          </p:cNvSpPr>
          <p:nvPr>
            <p:ph type="sldImg"/>
          </p:nvPr>
        </p:nvSpPr>
        <p:spPr>
          <a:xfrm>
            <a:off x="417513" y="701675"/>
            <a:ext cx="6242050" cy="3511550"/>
          </a:xfrm>
          <a:ln/>
        </p:spPr>
      </p:sp>
      <p:sp>
        <p:nvSpPr>
          <p:cNvPr id="8196" name="Rectangle 3"/>
          <p:cNvSpPr>
            <a:spLocks noGrp="1" noChangeArrowheads="1"/>
          </p:cNvSpPr>
          <p:nvPr>
            <p:ph type="body" idx="1"/>
          </p:nvPr>
        </p:nvSpPr>
        <p:spPr>
          <a:noFill/>
          <a:ln/>
        </p:spPr>
        <p:txBody>
          <a:bodyPr/>
          <a:lstStyle/>
          <a:p>
            <a:r>
              <a:rPr lang="en-US"/>
              <a:t>7.6% of pts. in placebo arm converted to DM; 2.1% in pioglitazone arm = approx. 22 vs. 6</a:t>
            </a:r>
          </a:p>
          <a:p>
            <a:endParaRPr lang="en-US"/>
          </a:p>
        </p:txBody>
      </p:sp>
    </p:spTree>
    <p:extLst>
      <p:ext uri="{BB962C8B-B14F-4D97-AF65-F5344CB8AC3E}">
        <p14:creationId xmlns:p14="http://schemas.microsoft.com/office/powerpoint/2010/main" val="281353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B617B24D-0122-4B80-BB35-1E2BC9E30931}"/>
              </a:ext>
            </a:extLst>
          </p:cNvPr>
          <p:cNvSpPr>
            <a:spLocks noGrp="1" noRot="1" noChangeAspect="1" noChangeArrowheads="1" noTextEdit="1"/>
          </p:cNvSpPr>
          <p:nvPr>
            <p:ph type="sldImg"/>
          </p:nvPr>
        </p:nvSpPr>
        <p:spPr>
          <a:xfrm>
            <a:off x="717550" y="1162050"/>
            <a:ext cx="5575300" cy="3136900"/>
          </a:xfrm>
          <a:ln/>
        </p:spPr>
      </p:sp>
      <p:sp>
        <p:nvSpPr>
          <p:cNvPr id="121859" name="Notes Placeholder 2">
            <a:extLst>
              <a:ext uri="{FF2B5EF4-FFF2-40B4-BE49-F238E27FC236}">
                <a16:creationId xmlns:a16="http://schemas.microsoft.com/office/drawing/2014/main" id="{694B0057-8AF3-4330-801E-E3A51F2F41D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1860" name="Slide Number Placeholder 3">
            <a:extLst>
              <a:ext uri="{FF2B5EF4-FFF2-40B4-BE49-F238E27FC236}">
                <a16:creationId xmlns:a16="http://schemas.microsoft.com/office/drawing/2014/main" id="{CE397B47-ED1C-42F9-836F-EE7E310F907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E0A7F2-9F54-49A6-A654-82CD2C55A5D4}"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19845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31F4DEA-3079-487D-A7D0-E7DCD34E9A0E}"/>
              </a:ext>
            </a:extLst>
          </p:cNvPr>
          <p:cNvSpPr>
            <a:spLocks noGrp="1" noRot="1" noChangeAspect="1" noChangeArrowheads="1" noTextEdit="1"/>
          </p:cNvSpPr>
          <p:nvPr>
            <p:ph type="sldImg"/>
          </p:nvPr>
        </p:nvSpPr>
        <p:spPr>
          <a:xfrm>
            <a:off x="381000" y="685800"/>
            <a:ext cx="6096000" cy="3429000"/>
          </a:xfrm>
          <a:ln/>
        </p:spPr>
      </p:sp>
      <p:sp>
        <p:nvSpPr>
          <p:cNvPr id="78851" name="Notes Placeholder 2">
            <a:extLst>
              <a:ext uri="{FF2B5EF4-FFF2-40B4-BE49-F238E27FC236}">
                <a16:creationId xmlns:a16="http://schemas.microsoft.com/office/drawing/2014/main" id="{84B4C8B5-B7EF-4D53-AD04-60EA68B56D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BE792279-0B57-4C93-A23E-08C8303FF2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DCEF37-DD7B-40A4-9A68-C98786CD294A}" type="slidenum">
              <a:rPr lang="en-US" altLang="en-US" smtClean="0">
                <a:solidFill>
                  <a:srgbClr val="000000"/>
                </a:solidFill>
              </a:rPr>
              <a:pPr/>
              <a:t>11</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2E22A040-0BC4-4BBA-8327-DD73E38C58F4}" type="slidenum">
              <a:rPr lang="en-US" smtClean="0">
                <a:solidFill>
                  <a:prstClr val="black"/>
                </a:solidFill>
              </a:rPr>
              <a:pPr/>
              <a:t>12</a:t>
            </a:fld>
            <a:endParaRPr lang="en-US">
              <a:solidFill>
                <a:prstClr val="black"/>
              </a:solidFill>
            </a:endParaRPr>
          </a:p>
        </p:txBody>
      </p:sp>
      <p:sp>
        <p:nvSpPr>
          <p:cNvPr id="450563" name="Rectangle 2"/>
          <p:cNvSpPr>
            <a:spLocks noGrp="1" noRot="1" noChangeAspect="1" noChangeArrowheads="1" noTextEdit="1"/>
          </p:cNvSpPr>
          <p:nvPr>
            <p:ph type="sldImg"/>
          </p:nvPr>
        </p:nvSpPr>
        <p:spPr>
          <a:xfrm>
            <a:off x="285750" y="706438"/>
            <a:ext cx="6299200" cy="3544887"/>
          </a:xfrm>
          <a:ln/>
        </p:spPr>
      </p:sp>
      <p:sp>
        <p:nvSpPr>
          <p:cNvPr id="450564" name="Rectangle 3"/>
          <p:cNvSpPr>
            <a:spLocks noGrp="1" noChangeArrowheads="1"/>
          </p:cNvSpPr>
          <p:nvPr>
            <p:ph type="body" idx="1"/>
          </p:nvPr>
        </p:nvSpPr>
        <p:spPr>
          <a:xfrm>
            <a:off x="731838" y="4490751"/>
            <a:ext cx="5319712" cy="4472614"/>
          </a:xfrm>
          <a:noFill/>
          <a:ln/>
        </p:spPr>
        <p:txBody>
          <a:bodyPr/>
          <a:lstStyle/>
          <a:p>
            <a:pPr eaLnBrk="1" hangingPunct="1"/>
            <a:r>
              <a:rPr lang="en-US"/>
              <a:t>The third major group of patients who may considered as having CHD risk equivalent to those with established clinical CHD are those with atherosclerotic disease elsewhere in the arterial tree. Obviously, the cellular and molecular forces which lead to development of fatty streaks and their ultimate development into plaques which may occlude and/or rupture are not confined only to the coronary arterial circulation. Atherosclerosis in one region is often associated with and predictive of disease in other branches of the arterial tree. As a result, peripheral arterial atherosclerosis is considered to be a powerful predictor of future CHD in patients without clinical CHD symptoms or signs as yet.</a:t>
            </a:r>
          </a:p>
          <a:p>
            <a:pPr eaLnBrk="1" hangingPunct="1"/>
            <a:r>
              <a:rPr lang="en-US"/>
              <a:t>The three most important subgroups, as discussed by the ATP III study group, include those with peripheral arterial disease, abdominal aortic aneurysm, and carotid artery disease.</a:t>
            </a:r>
          </a:p>
        </p:txBody>
      </p:sp>
    </p:spTree>
    <p:extLst>
      <p:ext uri="{BB962C8B-B14F-4D97-AF65-F5344CB8AC3E}">
        <p14:creationId xmlns:p14="http://schemas.microsoft.com/office/powerpoint/2010/main" val="62862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2E22A040-0BC4-4BBA-8327-DD73E38C58F4}" type="slidenum">
              <a:rPr lang="en-US" smtClean="0">
                <a:solidFill>
                  <a:prstClr val="black"/>
                </a:solidFill>
              </a:rPr>
              <a:pPr/>
              <a:t>14</a:t>
            </a:fld>
            <a:endParaRPr lang="en-US">
              <a:solidFill>
                <a:prstClr val="black"/>
              </a:solidFill>
            </a:endParaRPr>
          </a:p>
        </p:txBody>
      </p:sp>
      <p:sp>
        <p:nvSpPr>
          <p:cNvPr id="450563" name="Rectangle 2"/>
          <p:cNvSpPr>
            <a:spLocks noGrp="1" noRot="1" noChangeAspect="1" noChangeArrowheads="1" noTextEdit="1"/>
          </p:cNvSpPr>
          <p:nvPr>
            <p:ph type="sldImg"/>
          </p:nvPr>
        </p:nvSpPr>
        <p:spPr>
          <a:xfrm>
            <a:off x="285750" y="706438"/>
            <a:ext cx="6299200" cy="3544887"/>
          </a:xfrm>
          <a:ln/>
        </p:spPr>
      </p:sp>
      <p:sp>
        <p:nvSpPr>
          <p:cNvPr id="450564" name="Rectangle 3"/>
          <p:cNvSpPr>
            <a:spLocks noGrp="1" noChangeArrowheads="1"/>
          </p:cNvSpPr>
          <p:nvPr>
            <p:ph type="body" idx="1"/>
          </p:nvPr>
        </p:nvSpPr>
        <p:spPr>
          <a:xfrm>
            <a:off x="731838" y="4490751"/>
            <a:ext cx="5319712" cy="4472614"/>
          </a:xfrm>
          <a:noFill/>
          <a:ln/>
        </p:spPr>
        <p:txBody>
          <a:bodyPr/>
          <a:lstStyle/>
          <a:p>
            <a:pPr eaLnBrk="1" hangingPunct="1"/>
            <a:r>
              <a:rPr lang="en-US"/>
              <a:t>The third major group of patients who may considered as having CHD risk equivalent to those with established clinical CHD are those with atherosclerotic disease elsewhere in the arterial tree. Obviously, the cellular and molecular forces which lead to development of fatty streaks and their ultimate development into plaques which may occlude and/or rupture are not confined only to the coronary arterial circulation. Atherosclerosis in one region is often associated with and predictive of disease in other branches of the arterial tree. As a result, peripheral arterial atherosclerosis is considered to be a powerful predictor of future CHD in patients without clinical CHD symptoms or signs as yet.</a:t>
            </a:r>
          </a:p>
          <a:p>
            <a:pPr eaLnBrk="1" hangingPunct="1"/>
            <a:r>
              <a:rPr lang="en-US"/>
              <a:t>The three most important subgroups, as discussed by the ATP III study group, include those with peripheral arterial disease, abdominal aortic aneurysm, and carotid artery disease.</a:t>
            </a:r>
          </a:p>
        </p:txBody>
      </p:sp>
    </p:spTree>
    <p:extLst>
      <p:ext uri="{BB962C8B-B14F-4D97-AF65-F5344CB8AC3E}">
        <p14:creationId xmlns:p14="http://schemas.microsoft.com/office/powerpoint/2010/main" val="150571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2E22A040-0BC4-4BBA-8327-DD73E38C58F4}" type="slidenum">
              <a:rPr lang="en-US" smtClean="0">
                <a:solidFill>
                  <a:prstClr val="black"/>
                </a:solidFill>
              </a:rPr>
              <a:pPr/>
              <a:t>16</a:t>
            </a:fld>
            <a:endParaRPr lang="en-US">
              <a:solidFill>
                <a:prstClr val="black"/>
              </a:solidFill>
            </a:endParaRPr>
          </a:p>
        </p:txBody>
      </p:sp>
      <p:sp>
        <p:nvSpPr>
          <p:cNvPr id="450563" name="Rectangle 2"/>
          <p:cNvSpPr>
            <a:spLocks noGrp="1" noRot="1" noChangeAspect="1" noChangeArrowheads="1" noTextEdit="1"/>
          </p:cNvSpPr>
          <p:nvPr>
            <p:ph type="sldImg"/>
          </p:nvPr>
        </p:nvSpPr>
        <p:spPr>
          <a:xfrm>
            <a:off x="285750" y="706438"/>
            <a:ext cx="6299200" cy="3544887"/>
          </a:xfrm>
          <a:ln/>
        </p:spPr>
      </p:sp>
      <p:sp>
        <p:nvSpPr>
          <p:cNvPr id="450564" name="Rectangle 3"/>
          <p:cNvSpPr>
            <a:spLocks noGrp="1" noChangeArrowheads="1"/>
          </p:cNvSpPr>
          <p:nvPr>
            <p:ph type="body" idx="1"/>
          </p:nvPr>
        </p:nvSpPr>
        <p:spPr>
          <a:xfrm>
            <a:off x="731838" y="4490751"/>
            <a:ext cx="5319712" cy="4472614"/>
          </a:xfrm>
          <a:noFill/>
          <a:ln/>
        </p:spPr>
        <p:txBody>
          <a:bodyPr/>
          <a:lstStyle/>
          <a:p>
            <a:pPr eaLnBrk="1" hangingPunct="1"/>
            <a:r>
              <a:rPr lang="en-US"/>
              <a:t>The third major group of patients who may considered as having CHD risk equivalent to those with established clinical CHD are those with atherosclerotic disease elsewhere in the arterial tree. Obviously, the cellular and molecular forces which lead to development of fatty streaks and their ultimate development into plaques which may occlude and/or rupture are not confined only to the coronary arterial circulation. Atherosclerosis in one region is often associated with and predictive of disease in other branches of the arterial tree. As a result, peripheral arterial atherosclerosis is considered to be a powerful predictor of future CHD in patients without clinical CHD symptoms or signs as yet.</a:t>
            </a:r>
          </a:p>
          <a:p>
            <a:pPr eaLnBrk="1" hangingPunct="1"/>
            <a:r>
              <a:rPr lang="en-US"/>
              <a:t>The three most important subgroups, as discussed by the ATP III study group, include those with peripheral arterial disease, abdominal aortic aneurysm, and carotid artery disease.</a:t>
            </a:r>
          </a:p>
        </p:txBody>
      </p:sp>
    </p:spTree>
    <p:extLst>
      <p:ext uri="{BB962C8B-B14F-4D97-AF65-F5344CB8AC3E}">
        <p14:creationId xmlns:p14="http://schemas.microsoft.com/office/powerpoint/2010/main" val="359682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xfrm>
            <a:off x="381000" y="685800"/>
            <a:ext cx="6096000" cy="3429000"/>
          </a:xfrm>
          <a:ln/>
        </p:spPr>
      </p:sp>
      <p:sp>
        <p:nvSpPr>
          <p:cNvPr id="314371" name="Notes Placeholder 2"/>
          <p:cNvSpPr>
            <a:spLocks noGrp="1"/>
          </p:cNvSpPr>
          <p:nvPr>
            <p:ph type="body" idx="1"/>
          </p:nvPr>
        </p:nvSpPr>
        <p:spPr>
          <a:xfrm>
            <a:off x="1030288" y="4511015"/>
            <a:ext cx="4914900" cy="359267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8515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1000" y="685800"/>
            <a:ext cx="6096000" cy="3429000"/>
          </a:xfrm>
          <a:ln/>
        </p:spPr>
      </p:sp>
      <p:sp>
        <p:nvSpPr>
          <p:cNvPr id="5123" name="Notes Placeholder 2"/>
          <p:cNvSpPr>
            <a:spLocks noGrp="1"/>
          </p:cNvSpPr>
          <p:nvPr>
            <p:ph type="body" idx="1"/>
          </p:nvPr>
        </p:nvSpPr>
        <p:spPr>
          <a:noFill/>
          <a:ln/>
        </p:spPr>
        <p:txBody>
          <a:bodyPr/>
          <a:lstStyle/>
          <a:p>
            <a:r>
              <a:rPr lang="en-US"/>
              <a:t>2.4 million Americans have A1c  &gt;6.5%; 7 million have A1c &gt; 6.0%; this study: 77.6% Caucasian; 57.7% female; mean age 56.7; mean A1c was 5.5 and fasting glucose 104.7 mg/dL; mean follow-up 14 yrs. </a:t>
            </a:r>
          </a:p>
          <a:p>
            <a:r>
              <a:rPr lang="en-US"/>
              <a:t>Incidence of DM was 6%, 12%, 21%, 44%, 79% for the A1c categories; interesting that an A1c of &lt;5% had half the risk of 5-5.5%</a:t>
            </a:r>
          </a:p>
          <a:p>
            <a:r>
              <a:rPr lang="en-US"/>
              <a:t>Stroke risk went up with A1c &gt;5.5%: 1.17,2.22, 3.16 respectively</a:t>
            </a:r>
          </a:p>
          <a:p>
            <a:r>
              <a:rPr lang="en-US"/>
              <a:t>Interestingly all cause mortality was higher with A1c&lt;5% compared to 5-5.5%</a:t>
            </a:r>
          </a:p>
          <a:p>
            <a:r>
              <a:rPr lang="en-US"/>
              <a:t>FBG btw 100-125 mg/dL did not predict CHD, stroke or mortality</a:t>
            </a:r>
          </a:p>
          <a:p>
            <a:r>
              <a:rPr lang="en-US"/>
              <a:t>When adjusted for: age, sex, race, LDL, HDL, TG, BMI, waist-hip ratio, FamHx DM, education, alcohol, smoking and exercise only the A1c’s </a:t>
            </a:r>
            <a:r>
              <a:rPr lang="en-US" u="sng"/>
              <a:t>&gt;</a:t>
            </a:r>
            <a:r>
              <a:rPr lang="en-US"/>
              <a:t>6.5% were significant with a p value of &lt;0.001 for trend</a:t>
            </a:r>
          </a:p>
        </p:txBody>
      </p:sp>
      <p:sp>
        <p:nvSpPr>
          <p:cNvPr id="5124" name="Slide Number Placeholder 3"/>
          <p:cNvSpPr>
            <a:spLocks noGrp="1"/>
          </p:cNvSpPr>
          <p:nvPr>
            <p:ph type="sldNum" sz="quarter" idx="5"/>
          </p:nvPr>
        </p:nvSpPr>
        <p:spPr>
          <a:noFill/>
        </p:spPr>
        <p:txBody>
          <a:bodyPr/>
          <a:lstStyle/>
          <a:p>
            <a:fld id="{3DBA885B-647E-494F-8F86-32706CE31F7F}" type="slidenum">
              <a:rPr lang="en-US" smtClean="0"/>
              <a:pPr/>
              <a:t>25</a:t>
            </a:fld>
            <a:endParaRPr lang="en-US"/>
          </a:p>
        </p:txBody>
      </p:sp>
    </p:spTree>
    <p:extLst>
      <p:ext uri="{BB962C8B-B14F-4D97-AF65-F5344CB8AC3E}">
        <p14:creationId xmlns:p14="http://schemas.microsoft.com/office/powerpoint/2010/main" val="416259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381000" y="685800"/>
            <a:ext cx="6096000" cy="3429000"/>
          </a:xfrm>
          <a:ln/>
        </p:spPr>
      </p:sp>
      <p:sp>
        <p:nvSpPr>
          <p:cNvPr id="161795" name="Notes Placeholder 2"/>
          <p:cNvSpPr>
            <a:spLocks noGrp="1"/>
          </p:cNvSpPr>
          <p:nvPr>
            <p:ph type="body" idx="1"/>
          </p:nvPr>
        </p:nvSpPr>
        <p:spPr>
          <a:xfrm>
            <a:off x="1008063" y="4364038"/>
            <a:ext cx="4808537" cy="3476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2971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C1A-5BC0-4CB4-89FD-1FFE1F006C0B}"/>
              </a:ext>
            </a:extLst>
          </p:cNvPr>
          <p:cNvSpPr>
            <a:spLocks noGrp="1"/>
          </p:cNvSpPr>
          <p:nvPr>
            <p:ph type="ctrTitle"/>
          </p:nvPr>
        </p:nvSpPr>
        <p:spPr>
          <a:xfrm>
            <a:off x="1524000" y="1122363"/>
            <a:ext cx="9144000" cy="2387600"/>
          </a:xfrm>
        </p:spPr>
        <p:txBody>
          <a:bodyPr anchor="b"/>
          <a:lstStyle>
            <a:lvl1pPr algn="ct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9668CC-14FC-4F31-86C5-D0A706201D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40A8F8-35DC-4A8A-A570-DBFDF728BD42}"/>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5" name="Footer Placeholder 4">
            <a:extLst>
              <a:ext uri="{FF2B5EF4-FFF2-40B4-BE49-F238E27FC236}">
                <a16:creationId xmlns:a16="http://schemas.microsoft.com/office/drawing/2014/main" id="{41115444-A849-4702-A8A1-2F90D2BA9F0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45A645-2A92-4203-98EA-74C6BA35DCF8}"/>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416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642D5-C95F-426B-A167-CC5ABEF683D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9A3DB-330D-4308-9E91-7CA63B9253C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91A6A-2028-4603-A709-57CBC34EA268}"/>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5" name="Footer Placeholder 4">
            <a:extLst>
              <a:ext uri="{FF2B5EF4-FFF2-40B4-BE49-F238E27FC236}">
                <a16:creationId xmlns:a16="http://schemas.microsoft.com/office/drawing/2014/main" id="{553C999D-4168-4818-939D-1FC9F870AC64}"/>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A8F0C-D0F6-4A6E-82A8-F6F7C7FD266E}"/>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645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CCB-697D-4E7B-96AD-8E24AE8BF317}"/>
              </a:ext>
            </a:extLst>
          </p:cNvPr>
          <p:cNvSpPr>
            <a:spLocks noGrp="1"/>
          </p:cNvSpPr>
          <p:nvPr>
            <p:ph type="title"/>
          </p:nvPr>
        </p:nvSpPr>
        <p:spPr/>
        <p:txBody>
          <a:bodyPr/>
          <a:lstStyle>
            <a:lvl1pPr>
              <a:defRPr baseline="0">
                <a:solidFill>
                  <a:srgbClr val="003C71"/>
                </a:solidFill>
                <a:latin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53CC33-61B6-40C0-B5AD-4DAEA9ABC3CF}"/>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2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A99-299F-4E6D-8874-346562DB1B7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26575-3360-4730-9742-8B8CF869030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9F0-F9EE-4E2F-AC9A-60D20BA660D3}"/>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5" name="Footer Placeholder 4">
            <a:extLst>
              <a:ext uri="{FF2B5EF4-FFF2-40B4-BE49-F238E27FC236}">
                <a16:creationId xmlns:a16="http://schemas.microsoft.com/office/drawing/2014/main" id="{CD93F61D-EF52-4B09-A24E-422235FF33A5}"/>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7818A-B5CC-4AF1-9934-0E54D5468B54}"/>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891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FD16-B09F-45F6-A2D2-B5A2AFDB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6DBB4-B197-4DDA-BA8D-B3BA7243E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011C4-5E44-4E8A-A601-C4F654FD4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DB9D-E285-470A-AD14-3E48E15E111B}"/>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6" name="Footer Placeholder 5">
            <a:extLst>
              <a:ext uri="{FF2B5EF4-FFF2-40B4-BE49-F238E27FC236}">
                <a16:creationId xmlns:a16="http://schemas.microsoft.com/office/drawing/2014/main" id="{6DBB5938-20D5-4A83-A032-03D20B78B584}"/>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299210-1A2C-4664-BF8D-C1F72181FD97}"/>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5350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831-A58A-4D19-BCD2-5315CAF9FD9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E18C8-6746-4B35-B798-1B846F76366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E0C8-EB68-416D-A5A9-5EB20A2D8E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B1F9-F01E-4E6F-9FF4-838C1AC477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1305-5403-4BEA-B921-6AA3976E755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141F8-24FB-45DB-90A1-E0FE37C986E3}"/>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8" name="Footer Placeholder 7">
            <a:extLst>
              <a:ext uri="{FF2B5EF4-FFF2-40B4-BE49-F238E27FC236}">
                <a16:creationId xmlns:a16="http://schemas.microsoft.com/office/drawing/2014/main" id="{64893CFB-3278-43E6-AEF3-19E445D6B4C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24CD76-7E49-441A-9EE9-C3547FC71626}"/>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6806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285-12E7-4189-AC63-654992ACA2AC}"/>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3" name="Footer Placeholder 2">
            <a:extLst>
              <a:ext uri="{FF2B5EF4-FFF2-40B4-BE49-F238E27FC236}">
                <a16:creationId xmlns:a16="http://schemas.microsoft.com/office/drawing/2014/main" id="{084163F4-8B8B-47C2-BB29-D6E3AEB7064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D939B-161D-4448-B62C-08D2E6A29A12}"/>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960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55E6-4ECF-430E-A592-FEA77822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B466C-23F3-4028-B9AA-ACD084633A9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FBDA9-BF6B-4C98-A9FE-A700E76F2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4FAEA-9A6E-4E47-A29F-EB968551C8AD}"/>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6" name="Footer Placeholder 5">
            <a:extLst>
              <a:ext uri="{FF2B5EF4-FFF2-40B4-BE49-F238E27FC236}">
                <a16:creationId xmlns:a16="http://schemas.microsoft.com/office/drawing/2014/main" id="{4E394010-BC2A-4333-BFBE-145BA5990A2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562DE-4D64-48B0-8D9F-7C99791E4A4F}"/>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3866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ECC-1D0F-4AA1-9217-73EF37DC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1DC64-B52F-46FD-939B-6E2E9FF280E6}"/>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A218CC-2E03-48D3-9933-EB8D15B6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F9701-6E48-4864-800A-93B565BDB23C}"/>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6" name="Footer Placeholder 5">
            <a:extLst>
              <a:ext uri="{FF2B5EF4-FFF2-40B4-BE49-F238E27FC236}">
                <a16:creationId xmlns:a16="http://schemas.microsoft.com/office/drawing/2014/main" id="{CFAF7528-330F-42CF-83A0-7FA40DC9015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B7662-D83E-4A87-8EEF-114206F1FB6A}"/>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81286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3ECD-4D9A-41E6-AC18-6DC91D46B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91EDD-E4CF-470A-9FF8-9A6DE12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FE8B-6C95-4F46-B049-9583EB81C3A3}"/>
              </a:ext>
            </a:extLst>
          </p:cNvPr>
          <p:cNvSpPr>
            <a:spLocks noGrp="1"/>
          </p:cNvSpPr>
          <p:nvPr>
            <p:ph type="dt" sz="half" idx="10"/>
          </p:nvPr>
        </p:nvSpPr>
        <p:spPr>
          <a:xfrm>
            <a:off x="838200" y="6356352"/>
            <a:ext cx="2743200" cy="365125"/>
          </a:xfrm>
          <a:prstGeom prst="rect">
            <a:avLst/>
          </a:prstGeom>
        </p:spPr>
        <p:txBody>
          <a:bodyPr/>
          <a:lstStyle/>
          <a:p>
            <a:fld id="{A0D399BD-8C83-45F0-8EA3-15212DAF6EA3}" type="datetimeFigureOut">
              <a:rPr lang="en-US" smtClean="0"/>
              <a:t>6/8/2022</a:t>
            </a:fld>
            <a:endParaRPr lang="en-US"/>
          </a:p>
        </p:txBody>
      </p:sp>
      <p:sp>
        <p:nvSpPr>
          <p:cNvPr id="5" name="Footer Placeholder 4">
            <a:extLst>
              <a:ext uri="{FF2B5EF4-FFF2-40B4-BE49-F238E27FC236}">
                <a16:creationId xmlns:a16="http://schemas.microsoft.com/office/drawing/2014/main" id="{2CB31302-45FF-4BF4-9D7B-704ABF71EEB7}"/>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429F1-6C14-4009-8463-CAF99AF24FE9}"/>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5016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E64B-B394-4878-AFA4-54903EA4055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C048D-6314-4CDF-8A8E-6636F374A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60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2.xml"/><Relationship Id="rId10" Type="http://schemas.openxmlformats.org/officeDocument/2006/relationships/customXml" Target="../ink/ink5.xml"/><Relationship Id="rId4" Type="http://schemas.openxmlformats.org/officeDocument/2006/relationships/image" Target="../media/image18.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arry85victoria.wikidot.co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CFAE-00E9-F7F8-D0A6-AAFAB888689D}"/>
              </a:ext>
            </a:extLst>
          </p:cNvPr>
          <p:cNvSpPr>
            <a:spLocks noGrp="1"/>
          </p:cNvSpPr>
          <p:nvPr>
            <p:ph type="title"/>
          </p:nvPr>
        </p:nvSpPr>
        <p:spPr>
          <a:xfrm>
            <a:off x="838200" y="365127"/>
            <a:ext cx="10515600" cy="648333"/>
          </a:xfrm>
        </p:spPr>
        <p:txBody>
          <a:bodyPr>
            <a:normAutofit/>
          </a:bodyPr>
          <a:lstStyle/>
          <a:p>
            <a:pPr algn="ctr"/>
            <a:r>
              <a:rPr lang="en-US" sz="2800" dirty="0"/>
              <a:t>E-mail sent to the BDM community 6/1/2022</a:t>
            </a:r>
          </a:p>
        </p:txBody>
      </p:sp>
      <p:sp>
        <p:nvSpPr>
          <p:cNvPr id="3" name="Content Placeholder 2">
            <a:extLst>
              <a:ext uri="{FF2B5EF4-FFF2-40B4-BE49-F238E27FC236}">
                <a16:creationId xmlns:a16="http://schemas.microsoft.com/office/drawing/2014/main" id="{43F71DB7-3DB5-6212-CB4C-5A59F2B8895D}"/>
              </a:ext>
            </a:extLst>
          </p:cNvPr>
          <p:cNvSpPr>
            <a:spLocks noGrp="1"/>
          </p:cNvSpPr>
          <p:nvPr>
            <p:ph idx="1"/>
          </p:nvPr>
        </p:nvSpPr>
        <p:spPr>
          <a:xfrm>
            <a:off x="838200" y="937260"/>
            <a:ext cx="10515600" cy="5239703"/>
          </a:xfrm>
        </p:spPr>
        <p:txBody>
          <a:bodyPr>
            <a:normAutofit fontScale="92500" lnSpcReduction="2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Good morning,</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would very much appreciate your ideas and recommendations regarding one of my patients.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buNone/>
            </a:pPr>
            <a:r>
              <a:rPr lang="en-US" sz="1800" dirty="0">
                <a:effectLst/>
                <a:latin typeface="Calibri" panose="020F0502020204030204" pitchFamily="34" charset="0"/>
                <a:ea typeface="Calibri" panose="020F0502020204030204" pitchFamily="34" charset="0"/>
              </a:rPr>
              <a:t>He is a 66-year-old architect with atherosclerotic disease based on CIMT tests and without major improvements on the second CIMT. 6’ tall, weight 190, Waist 40 inches</a:t>
            </a:r>
          </a:p>
          <a:p>
            <a:pPr marL="0" marR="0" indent="0">
              <a:buNone/>
            </a:pPr>
            <a:r>
              <a:rPr lang="en-US" sz="1800" dirty="0">
                <a:effectLst/>
                <a:latin typeface="Calibri" panose="020F0502020204030204" pitchFamily="34" charset="0"/>
                <a:ea typeface="Calibri" panose="020F0502020204030204" pitchFamily="34" charset="0"/>
              </a:rPr>
              <a:t>The second CIMT test revealed improvements in the numbers as compared to the first one (the plaque burden went down from 14 to 13.3, and the second showed echogenicity in a plaque as compared to all heterogeneous plaques in the first CIMT). In spite of that, he still has elevated early event risk, and elevated mean and maximum CCAs.</a:t>
            </a:r>
          </a:p>
          <a:p>
            <a:pPr marL="0" marR="0" indent="0">
              <a:buNone/>
            </a:pPr>
            <a:r>
              <a:rPr lang="en-US" sz="1800" dirty="0">
                <a:effectLst/>
                <a:latin typeface="Calibri" panose="020F0502020204030204" pitchFamily="34" charset="0"/>
                <a:ea typeface="Calibri" panose="020F0502020204030204" pitchFamily="34" charset="0"/>
              </a:rPr>
              <a:t> Contributing factors to his atherosclerosis are: hypertension, mildly elevated FBS (normal insulin and HgA1c), asymptomatic mild hyperuricemia, mildly elevated </a:t>
            </a:r>
            <a:r>
              <a:rPr lang="en-US" sz="1800" dirty="0" err="1">
                <a:effectLst/>
                <a:latin typeface="Calibri" panose="020F0502020204030204" pitchFamily="34" charset="0"/>
                <a:ea typeface="Calibri" panose="020F0502020204030204" pitchFamily="34" charset="0"/>
              </a:rPr>
              <a:t>apoB</a:t>
            </a:r>
            <a:r>
              <a:rPr lang="en-US" sz="1800" dirty="0">
                <a:effectLst/>
                <a:latin typeface="Calibri" panose="020F0502020204030204" pitchFamily="34" charset="0"/>
                <a:ea typeface="Calibri" panose="020F0502020204030204" pitchFamily="34" charset="0"/>
              </a:rPr>
              <a:t>, and low testosterone.</a:t>
            </a:r>
          </a:p>
          <a:p>
            <a:pPr marL="0" marR="0" indent="0">
              <a:buNone/>
            </a:pPr>
            <a:r>
              <a:rPr lang="en-US" sz="1800" dirty="0">
                <a:effectLst/>
                <a:latin typeface="Calibri" panose="020F0502020204030204" pitchFamily="34" charset="0"/>
                <a:ea typeface="Calibri" panose="020F0502020204030204" pitchFamily="34" charset="0"/>
              </a:rPr>
              <a:t>He does not appear to have any sleep disorders, he tries to follow a low glycemic index nutritional plans, and he walks regularly. His stress level appears very reasonable.</a:t>
            </a:r>
          </a:p>
          <a:p>
            <a:pPr marL="0" marR="0" indent="0">
              <a:buNone/>
            </a:pPr>
            <a:r>
              <a:rPr lang="en-US" sz="1800" dirty="0">
                <a:effectLst/>
                <a:latin typeface="Calibri" panose="020F0502020204030204" pitchFamily="34" charset="0"/>
                <a:ea typeface="Calibri" panose="020F0502020204030204" pitchFamily="34" charset="0"/>
              </a:rPr>
              <a:t>His evaluation included: 9p21 non carrier, apoE2/3, and optimal levels of myeloperoxidase, oxidized LDL, lp-pla2, ADMA, homocysteine, vitamin D, and CRP.</a:t>
            </a:r>
          </a:p>
          <a:p>
            <a:pPr marL="0" marR="0" indent="0">
              <a:buNone/>
            </a:pPr>
            <a:r>
              <a:rPr lang="en-US" sz="1800" dirty="0">
                <a:effectLst/>
                <a:latin typeface="Calibri" panose="020F0502020204030204" pitchFamily="34" charset="0"/>
                <a:ea typeface="Calibri" panose="020F0502020204030204" pitchFamily="34" charset="0"/>
              </a:rPr>
              <a:t>He is on testosterone, amlodipine/benazepril (blood pressure not very well controlled), aspirin, metformin, rosuvastatin, coQ10, resveratrol, and magnesium.</a:t>
            </a:r>
          </a:p>
          <a:p>
            <a:pPr marL="0" marR="0" indent="0">
              <a:buNone/>
            </a:pPr>
            <a:r>
              <a:rPr lang="en-US" sz="1800" dirty="0">
                <a:effectLst/>
                <a:latin typeface="Calibri" panose="020F0502020204030204" pitchFamily="34" charset="0"/>
                <a:ea typeface="Calibri" panose="020F0502020204030204" pitchFamily="34" charset="0"/>
              </a:rPr>
              <a:t>What else could I explore? Shall I do OGTT? Ramipril instead of Amlodipine? Try Actos instead of metformin? Others?</a:t>
            </a:r>
          </a:p>
          <a:p>
            <a:pPr marL="0" marR="0" indent="0">
              <a:buNone/>
            </a:pPr>
            <a:r>
              <a:rPr lang="en-US" sz="1800" dirty="0">
                <a:effectLst/>
                <a:latin typeface="Calibri" panose="020F0502020204030204" pitchFamily="34" charset="0"/>
                <a:ea typeface="Calibri" panose="020F0502020204030204" pitchFamily="34" charset="0"/>
              </a:rPr>
              <a:t> </a:t>
            </a:r>
          </a:p>
          <a:p>
            <a:pPr marL="0" marR="0" indent="0">
              <a:buNone/>
            </a:pPr>
            <a:r>
              <a:rPr lang="en-US" sz="1800" dirty="0">
                <a:effectLst/>
                <a:latin typeface="Calibri" panose="020F0502020204030204" pitchFamily="34" charset="0"/>
                <a:ea typeface="Calibri" panose="020F0502020204030204" pitchFamily="34" charset="0"/>
              </a:rPr>
              <a:t>Thank you so much for your time,</a:t>
            </a:r>
          </a:p>
          <a:p>
            <a:pPr marL="0" marR="0" indent="0">
              <a:buNone/>
            </a:pPr>
            <a:r>
              <a:rPr lang="en-US" sz="1800" dirty="0">
                <a:effectLst/>
                <a:latin typeface="Calibri" panose="020F0502020204030204" pitchFamily="34" charset="0"/>
                <a:ea typeface="Calibri" panose="020F0502020204030204" pitchFamily="34" charset="0"/>
              </a:rPr>
              <a:t>Jorge Pelaez.</a:t>
            </a:r>
          </a:p>
          <a:p>
            <a:endParaRPr lang="en-US" dirty="0"/>
          </a:p>
        </p:txBody>
      </p:sp>
    </p:spTree>
    <p:extLst>
      <p:ext uri="{BB962C8B-B14F-4D97-AF65-F5344CB8AC3E}">
        <p14:creationId xmlns:p14="http://schemas.microsoft.com/office/powerpoint/2010/main" val="34486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B125-8C73-44BB-BFE2-1E055E3D0EBC}"/>
              </a:ext>
            </a:extLst>
          </p:cNvPr>
          <p:cNvSpPr>
            <a:spLocks noGrp="1"/>
          </p:cNvSpPr>
          <p:nvPr>
            <p:ph type="title"/>
          </p:nvPr>
        </p:nvSpPr>
        <p:spPr>
          <a:xfrm>
            <a:off x="838200" y="146051"/>
            <a:ext cx="11049000" cy="960437"/>
          </a:xfrm>
        </p:spPr>
        <p:txBody>
          <a:bodyPr>
            <a:noAutofit/>
          </a:bodyPr>
          <a:lstStyle/>
          <a:p>
            <a:pPr algn="ctr">
              <a:defRPr/>
            </a:pPr>
            <a:r>
              <a:rPr lang="en-US" sz="2800" b="1" dirty="0"/>
              <a:t>6 years ago (2016) – Ultrasound can be used to reclassify risk and monitor treatment effects </a:t>
            </a:r>
          </a:p>
        </p:txBody>
      </p:sp>
      <p:sp>
        <p:nvSpPr>
          <p:cNvPr id="120835" name="TextBox 5">
            <a:extLst>
              <a:ext uri="{FF2B5EF4-FFF2-40B4-BE49-F238E27FC236}">
                <a16:creationId xmlns:a16="http://schemas.microsoft.com/office/drawing/2014/main" id="{6B9E74F5-4958-4A3A-9B25-241714804627}"/>
              </a:ext>
            </a:extLst>
          </p:cNvPr>
          <p:cNvSpPr txBox="1">
            <a:spLocks noChangeArrowheads="1"/>
          </p:cNvSpPr>
          <p:nvPr/>
        </p:nvSpPr>
        <p:spPr bwMode="auto">
          <a:xfrm>
            <a:off x="762000" y="6019800"/>
            <a:ext cx="9220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en-US" altLang="en-US" sz="2000" dirty="0">
                <a:solidFill>
                  <a:schemeClr val="accent3"/>
                </a:solidFill>
                <a:cs typeface="Arial" panose="020B0604020202020204" pitchFamily="34" charset="0"/>
              </a:rPr>
              <a:t>Nicolaides, A., &amp; Panayiotou, A. G. (2016). Screening for Atherosclerotic Cardiovascular Risk Using Ultrasound∗. </a:t>
            </a:r>
            <a:r>
              <a:rPr lang="en-US" altLang="en-US" sz="2000" i="1" dirty="0">
                <a:solidFill>
                  <a:schemeClr val="accent3"/>
                </a:solidFill>
                <a:cs typeface="Arial" panose="020B0604020202020204" pitchFamily="34" charset="0"/>
              </a:rPr>
              <a:t>J Am Coll </a:t>
            </a:r>
            <a:r>
              <a:rPr lang="en-US" altLang="en-US" sz="2000" i="1" dirty="0" err="1">
                <a:solidFill>
                  <a:schemeClr val="accent3"/>
                </a:solidFill>
                <a:cs typeface="Arial" panose="020B0604020202020204" pitchFamily="34" charset="0"/>
              </a:rPr>
              <a:t>Cardiol</a:t>
            </a:r>
            <a:r>
              <a:rPr lang="en-US" altLang="en-US" sz="2000" i="1" dirty="0">
                <a:solidFill>
                  <a:schemeClr val="accent3"/>
                </a:solidFill>
                <a:cs typeface="Arial" panose="020B0604020202020204" pitchFamily="34" charset="0"/>
              </a:rPr>
              <a:t>, 67</a:t>
            </a:r>
            <a:r>
              <a:rPr lang="en-US" altLang="en-US" sz="2000" dirty="0">
                <a:solidFill>
                  <a:schemeClr val="accent3"/>
                </a:solidFill>
                <a:cs typeface="Arial" panose="020B0604020202020204" pitchFamily="34" charset="0"/>
              </a:rPr>
              <a:t>(11), 1275-1277. </a:t>
            </a:r>
          </a:p>
        </p:txBody>
      </p:sp>
      <p:pic>
        <p:nvPicPr>
          <p:cNvPr id="120836" name="Picture 4">
            <a:extLst>
              <a:ext uri="{FF2B5EF4-FFF2-40B4-BE49-F238E27FC236}">
                <a16:creationId xmlns:a16="http://schemas.microsoft.com/office/drawing/2014/main" id="{D3601FAF-2A69-4151-9244-4B27D0128F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106488"/>
            <a:ext cx="7670800" cy="468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0D74E9E-DF54-4158-900C-06896C5B6829}"/>
              </a:ext>
            </a:extLst>
          </p:cNvPr>
          <p:cNvSpPr/>
          <p:nvPr/>
        </p:nvSpPr>
        <p:spPr>
          <a:xfrm>
            <a:off x="10287697" y="2514600"/>
            <a:ext cx="16891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Stratification</a:t>
            </a:r>
          </a:p>
        </p:txBody>
      </p:sp>
      <p:sp>
        <p:nvSpPr>
          <p:cNvPr id="7" name="Rectangle 6">
            <a:extLst>
              <a:ext uri="{FF2B5EF4-FFF2-40B4-BE49-F238E27FC236}">
                <a16:creationId xmlns:a16="http://schemas.microsoft.com/office/drawing/2014/main" id="{9619925B-F815-4E18-BC75-7F480A5042BF}"/>
              </a:ext>
            </a:extLst>
          </p:cNvPr>
          <p:cNvSpPr/>
          <p:nvPr/>
        </p:nvSpPr>
        <p:spPr>
          <a:xfrm>
            <a:off x="10302565" y="4343400"/>
            <a:ext cx="14541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Monitoring</a:t>
            </a:r>
          </a:p>
        </p:txBody>
      </p:sp>
    </p:spTree>
    <p:extLst>
      <p:ext uri="{BB962C8B-B14F-4D97-AF65-F5344CB8AC3E}">
        <p14:creationId xmlns:p14="http://schemas.microsoft.com/office/powerpoint/2010/main" val="22285124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8D1956E-017B-4171-8A52-29B978DC50CB}"/>
              </a:ext>
            </a:extLst>
          </p:cNvPr>
          <p:cNvSpPr>
            <a:spLocks noGrp="1"/>
          </p:cNvSpPr>
          <p:nvPr>
            <p:ph type="title"/>
          </p:nvPr>
        </p:nvSpPr>
        <p:spPr>
          <a:xfrm>
            <a:off x="1066800" y="57149"/>
            <a:ext cx="10591800" cy="1066800"/>
          </a:xfrm>
        </p:spPr>
        <p:txBody>
          <a:bodyPr/>
          <a:lstStyle/>
          <a:p>
            <a:pPr algn="ctr" eaLnBrk="1" hangingPunct="1"/>
            <a:r>
              <a:rPr lang="en-US" altLang="en-US" sz="4000" b="1" dirty="0">
                <a:latin typeface="Arial" panose="020B0604020202020204" pitchFamily="34" charset="0"/>
              </a:rPr>
              <a:t>Imaging increases Compliance!</a:t>
            </a:r>
          </a:p>
        </p:txBody>
      </p:sp>
      <p:sp>
        <p:nvSpPr>
          <p:cNvPr id="77827" name="Content Placeholder 2">
            <a:extLst>
              <a:ext uri="{FF2B5EF4-FFF2-40B4-BE49-F238E27FC236}">
                <a16:creationId xmlns:a16="http://schemas.microsoft.com/office/drawing/2014/main" id="{724B3B43-3E16-4039-A078-3F0DE84E1DC1}"/>
              </a:ext>
            </a:extLst>
          </p:cNvPr>
          <p:cNvSpPr>
            <a:spLocks noGrp="1"/>
          </p:cNvSpPr>
          <p:nvPr>
            <p:ph idx="1"/>
          </p:nvPr>
        </p:nvSpPr>
        <p:spPr>
          <a:xfrm>
            <a:off x="1476866" y="1074360"/>
            <a:ext cx="7695414" cy="3524250"/>
          </a:xfrm>
        </p:spPr>
        <p:txBody>
          <a:bodyPr/>
          <a:lstStyle/>
          <a:p>
            <a:pPr marL="0" indent="0" algn="ctr" eaLnBrk="1" hangingPunct="1">
              <a:buNone/>
            </a:pPr>
            <a:r>
              <a:rPr lang="en-US" altLang="en-US" dirty="0">
                <a:latin typeface="Arial" panose="020B0604020202020204" pitchFamily="34" charset="0"/>
              </a:rPr>
              <a:t>Image-based information is an effective tool in prevention.</a:t>
            </a:r>
          </a:p>
          <a:p>
            <a:pPr marL="0" indent="0" algn="ctr" eaLnBrk="1" hangingPunct="1">
              <a:buNone/>
            </a:pPr>
            <a:r>
              <a:rPr lang="en-US" altLang="en-US" b="1" dirty="0">
                <a:highlight>
                  <a:srgbClr val="FFFF00"/>
                </a:highlight>
                <a:latin typeface="Arial" panose="020B0604020202020204" pitchFamily="34" charset="0"/>
              </a:rPr>
              <a:t>Compliance with management is enhanced</a:t>
            </a:r>
          </a:p>
        </p:txBody>
      </p:sp>
      <p:pic>
        <p:nvPicPr>
          <p:cNvPr id="3" name="Picture 2">
            <a:extLst>
              <a:ext uri="{FF2B5EF4-FFF2-40B4-BE49-F238E27FC236}">
                <a16:creationId xmlns:a16="http://schemas.microsoft.com/office/drawing/2014/main" id="{5FF55F5C-D2DA-447A-BA02-974F396B47CF}"/>
              </a:ext>
            </a:extLst>
          </p:cNvPr>
          <p:cNvPicPr>
            <a:picLocks noChangeAspect="1"/>
          </p:cNvPicPr>
          <p:nvPr/>
        </p:nvPicPr>
        <p:blipFill>
          <a:blip r:embed="rId3"/>
          <a:stretch>
            <a:fillRect/>
          </a:stretch>
        </p:blipFill>
        <p:spPr>
          <a:xfrm>
            <a:off x="1766771" y="2593355"/>
            <a:ext cx="8867775" cy="2702546"/>
          </a:xfrm>
          <a:prstGeom prst="rect">
            <a:avLst/>
          </a:prstGeom>
        </p:spPr>
      </p:pic>
      <p:sp>
        <p:nvSpPr>
          <p:cNvPr id="7" name="TextBox 5">
            <a:extLst>
              <a:ext uri="{FF2B5EF4-FFF2-40B4-BE49-F238E27FC236}">
                <a16:creationId xmlns:a16="http://schemas.microsoft.com/office/drawing/2014/main" id="{49255AE5-A660-4936-9106-38335C8AF661}"/>
              </a:ext>
            </a:extLst>
          </p:cNvPr>
          <p:cNvSpPr txBox="1">
            <a:spLocks noChangeArrowheads="1"/>
          </p:cNvSpPr>
          <p:nvPr/>
        </p:nvSpPr>
        <p:spPr bwMode="auto">
          <a:xfrm>
            <a:off x="1905000" y="5517530"/>
            <a:ext cx="7772400"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panose="020F0502020204030203"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Lato" panose="020F0502020204030203"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Lato" panose="020F0502020204030203"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Lato" panose="020F0502020204030203"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Lato" panose="020F0502020204030203"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panose="020F0502020204030203"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panose="020F0502020204030203"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panose="020F0502020204030203"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panose="020F0502020204030203" charset="0"/>
                <a:ea typeface="MS PGothic" panose="020B0600070205080204" pitchFamily="34" charset="-128"/>
              </a:defRPr>
            </a:lvl9pPr>
          </a:lstStyle>
          <a:p>
            <a:pPr algn="ctr">
              <a:lnSpc>
                <a:spcPct val="100000"/>
              </a:lnSpc>
              <a:spcBef>
                <a:spcPct val="0"/>
              </a:spcBef>
              <a:buFontTx/>
              <a:buNone/>
              <a:defRPr/>
            </a:pPr>
            <a:r>
              <a:rPr lang="en-US" altLang="en-US" sz="1800" dirty="0">
                <a:solidFill>
                  <a:schemeClr val="accent3"/>
                </a:solidFill>
                <a:latin typeface="Arial" panose="020B0604020202020204" pitchFamily="34" charset="0"/>
              </a:rPr>
              <a:t>Ulf </a:t>
            </a:r>
            <a:r>
              <a:rPr lang="en-US" altLang="en-US" sz="1800" dirty="0" err="1">
                <a:solidFill>
                  <a:schemeClr val="accent3"/>
                </a:solidFill>
                <a:latin typeface="Arial" panose="020B0604020202020204" pitchFamily="34" charset="0"/>
              </a:rPr>
              <a:t>Näslund</a:t>
            </a:r>
            <a:r>
              <a:rPr lang="en-US" altLang="en-US" sz="1800" dirty="0">
                <a:solidFill>
                  <a:schemeClr val="accent3"/>
                </a:solidFill>
                <a:latin typeface="Arial" panose="020B0604020202020204" pitchFamily="34" charset="0"/>
              </a:rPr>
              <a:t>, et. al. Visualization of asymptomatic atherosclerotic disease for optimum cardiovascular prevention (VIPVIZA): a pragmatic, open-label, </a:t>
            </a:r>
            <a:r>
              <a:rPr lang="en-US" altLang="en-US" sz="1800" dirty="0" err="1">
                <a:solidFill>
                  <a:schemeClr val="accent3"/>
                </a:solidFill>
                <a:latin typeface="Arial" panose="020B0604020202020204" pitchFamily="34" charset="0"/>
              </a:rPr>
              <a:t>randomised</a:t>
            </a:r>
            <a:r>
              <a:rPr lang="en-US" altLang="en-US" sz="1800" dirty="0">
                <a:solidFill>
                  <a:schemeClr val="accent3"/>
                </a:solidFill>
                <a:latin typeface="Arial" panose="020B0604020202020204" pitchFamily="34" charset="0"/>
              </a:rPr>
              <a:t> controlled trial. </a:t>
            </a:r>
            <a:r>
              <a:rPr lang="en-US" altLang="en-US" sz="1800" i="1" dirty="0">
                <a:solidFill>
                  <a:schemeClr val="accent3"/>
                </a:solidFill>
                <a:latin typeface="Arial" panose="020B0604020202020204" pitchFamily="34" charset="0"/>
              </a:rPr>
              <a:t>The Lancet </a:t>
            </a:r>
            <a:r>
              <a:rPr lang="en-US" altLang="en-US" sz="1800" dirty="0">
                <a:solidFill>
                  <a:schemeClr val="accent3"/>
                </a:solidFill>
                <a:latin typeface="Arial" panose="020B0604020202020204" pitchFamily="34" charset="0"/>
              </a:rPr>
              <a:t>(2018). http://dx.doi.org/10.1016/S0140-6736(18)32818-6</a:t>
            </a:r>
          </a:p>
        </p:txBody>
      </p:sp>
      <p:pic>
        <p:nvPicPr>
          <p:cNvPr id="4" name="Picture 3">
            <a:extLst>
              <a:ext uri="{FF2B5EF4-FFF2-40B4-BE49-F238E27FC236}">
                <a16:creationId xmlns:a16="http://schemas.microsoft.com/office/drawing/2014/main" id="{A9974850-7D9F-7444-37D2-85578F439683}"/>
              </a:ext>
            </a:extLst>
          </p:cNvPr>
          <p:cNvPicPr>
            <a:picLocks noChangeAspect="1"/>
          </p:cNvPicPr>
          <p:nvPr/>
        </p:nvPicPr>
        <p:blipFill>
          <a:blip r:embed="rId4"/>
          <a:stretch>
            <a:fillRect/>
          </a:stretch>
        </p:blipFill>
        <p:spPr>
          <a:xfrm>
            <a:off x="9378552" y="1345578"/>
            <a:ext cx="2578896" cy="2431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1297354" y="0"/>
            <a:ext cx="10464800" cy="539262"/>
          </a:xfrm>
        </p:spPr>
        <p:txBody>
          <a:bodyPr>
            <a:normAutofit fontScale="90000"/>
          </a:bodyPr>
          <a:lstStyle/>
          <a:p>
            <a:pPr algn="ctr" eaLnBrk="1" hangingPunct="1">
              <a:defRPr/>
            </a:pPr>
            <a:br>
              <a:rPr lang="en-US" sz="3200" dirty="0">
                <a:cs typeface="Times New Roman" pitchFamily="18" charset="0"/>
              </a:rPr>
            </a:br>
            <a:br>
              <a:rPr lang="en-US" sz="3200" dirty="0">
                <a:cs typeface="Times New Roman" pitchFamily="18" charset="0"/>
              </a:rPr>
            </a:br>
            <a:br>
              <a:rPr lang="en-US" sz="4000" dirty="0">
                <a:cs typeface="Times New Roman" pitchFamily="18" charset="0"/>
              </a:rPr>
            </a:br>
            <a:r>
              <a:rPr lang="en-US" sz="4900" b="1" dirty="0">
                <a:cs typeface="Times New Roman" pitchFamily="18" charset="0"/>
              </a:rPr>
              <a:t>Is CIMT a valid surrogate marker for systemic CVD and events?</a:t>
            </a:r>
          </a:p>
        </p:txBody>
      </p:sp>
      <p:sp>
        <p:nvSpPr>
          <p:cNvPr id="131075" name="Rectangle 3"/>
          <p:cNvSpPr>
            <a:spLocks noGrp="1" noRot="1" noChangeArrowheads="1"/>
          </p:cNvSpPr>
          <p:nvPr>
            <p:ph type="body" idx="1"/>
          </p:nvPr>
        </p:nvSpPr>
        <p:spPr>
          <a:xfrm>
            <a:off x="1371600" y="2209800"/>
            <a:ext cx="10167815" cy="3470031"/>
          </a:xfrm>
        </p:spPr>
        <p:txBody>
          <a:bodyPr/>
          <a:lstStyle/>
          <a:p>
            <a:pPr marL="0" indent="0" algn="ctr">
              <a:spcBef>
                <a:spcPct val="35000"/>
              </a:spcBef>
              <a:buNone/>
              <a:defRPr/>
            </a:pPr>
            <a:r>
              <a:rPr lang="en-US" dirty="0">
                <a:cs typeface="Times New Roman" pitchFamily="18" charset="0"/>
              </a:rPr>
              <a:t>Does reducing the CIMT progression translate to a                      reduction in CV events?</a:t>
            </a:r>
          </a:p>
          <a:p>
            <a:pPr marL="0" indent="0" algn="ctr">
              <a:spcBef>
                <a:spcPct val="35000"/>
              </a:spcBef>
              <a:buNone/>
              <a:defRPr/>
            </a:pPr>
            <a:endParaRPr lang="en-US" dirty="0">
              <a:cs typeface="Times New Roman" pitchFamily="18" charset="0"/>
            </a:endParaRPr>
          </a:p>
          <a:p>
            <a:pPr marL="0" indent="0" algn="ctr">
              <a:spcBef>
                <a:spcPct val="35000"/>
              </a:spcBef>
              <a:buNone/>
              <a:defRPr/>
            </a:pPr>
            <a:r>
              <a:rPr lang="en-US" dirty="0">
                <a:cs typeface="Times New Roman" pitchFamily="18" charset="0"/>
              </a:rPr>
              <a:t>If so, it would mean CIMT progression is a valid                       surrogate marker for systemic CVD.</a:t>
            </a:r>
          </a:p>
        </p:txBody>
      </p:sp>
      <p:sp>
        <p:nvSpPr>
          <p:cNvPr id="91141" name="Text Box 4"/>
          <p:cNvSpPr txBox="1">
            <a:spLocks noChangeArrowheads="1"/>
          </p:cNvSpPr>
          <p:nvPr/>
        </p:nvSpPr>
        <p:spPr bwMode="auto">
          <a:xfrm>
            <a:off x="1297354" y="5867400"/>
            <a:ext cx="8194675" cy="2585323"/>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dirty="0" err="1">
                <a:solidFill>
                  <a:schemeClr val="accent3"/>
                </a:solidFill>
                <a:latin typeface="Verdana" pitchFamily="34" charset="0"/>
              </a:rPr>
              <a:t>Willeit</a:t>
            </a:r>
            <a:r>
              <a:rPr lang="en-US" dirty="0">
                <a:solidFill>
                  <a:schemeClr val="accent3"/>
                </a:solidFill>
                <a:latin typeface="Verdana" pitchFamily="34" charset="0"/>
              </a:rPr>
              <a:t>, P., et al. (2020). "Carotid Intima-Media Thickness Progression as Surrogate Marker for Cardiovascular Risk."                                    </a:t>
            </a:r>
            <a:r>
              <a:rPr lang="en-US" u="sng" dirty="0">
                <a:solidFill>
                  <a:schemeClr val="accent3"/>
                </a:solidFill>
                <a:latin typeface="Verdana" pitchFamily="34" charset="0"/>
              </a:rPr>
              <a:t>Circulation</a:t>
            </a:r>
            <a:r>
              <a:rPr lang="en-US" dirty="0">
                <a:solidFill>
                  <a:schemeClr val="accent3"/>
                </a:solidFill>
                <a:latin typeface="Verdana" pitchFamily="34" charset="0"/>
              </a:rPr>
              <a:t> </a:t>
            </a:r>
            <a:r>
              <a:rPr lang="en-US" b="1" dirty="0">
                <a:solidFill>
                  <a:schemeClr val="accent3"/>
                </a:solidFill>
                <a:latin typeface="Verdana" pitchFamily="34" charset="0"/>
              </a:rPr>
              <a:t>142</a:t>
            </a:r>
            <a:r>
              <a:rPr lang="en-US" dirty="0">
                <a:solidFill>
                  <a:schemeClr val="accent3"/>
                </a:solidFill>
                <a:latin typeface="Verdana" pitchFamily="34" charset="0"/>
              </a:rPr>
              <a:t>(7): 621-642.</a:t>
            </a:r>
          </a:p>
          <a:p>
            <a:pPr algn="ctr" eaLnBrk="0" fontAlgn="base" hangingPunct="0">
              <a:spcBef>
                <a:spcPct val="50000"/>
              </a:spcBef>
              <a:spcAft>
                <a:spcPct val="0"/>
              </a:spcAft>
            </a:pPr>
            <a:r>
              <a:rPr lang="en-US" dirty="0">
                <a:solidFill>
                  <a:schemeClr val="tx1">
                    <a:lumMod val="60000"/>
                    <a:lumOff val="40000"/>
                  </a:schemeClr>
                </a:solidFill>
                <a:latin typeface="Verdana" pitchFamily="34" charset="0"/>
              </a:rPr>
              <a:t>	</a:t>
            </a:r>
          </a:p>
          <a:p>
            <a:pPr algn="ctr" eaLnBrk="0" fontAlgn="base" hangingPunct="0">
              <a:spcBef>
                <a:spcPct val="50000"/>
              </a:spcBef>
              <a:spcAft>
                <a:spcPct val="0"/>
              </a:spcAft>
            </a:pPr>
            <a:r>
              <a:rPr lang="en-US" dirty="0">
                <a:solidFill>
                  <a:schemeClr val="tx1">
                    <a:lumMod val="60000"/>
                    <a:lumOff val="40000"/>
                  </a:schemeClr>
                </a:solidFill>
                <a:latin typeface="Verdana" pitchFamily="34" charset="0"/>
              </a:rPr>
              <a:t>.</a:t>
            </a:r>
          </a:p>
          <a:p>
            <a:pPr algn="ctr" eaLnBrk="0" fontAlgn="base" hangingPunct="0">
              <a:spcBef>
                <a:spcPct val="50000"/>
              </a:spcBef>
              <a:spcAft>
                <a:spcPct val="0"/>
              </a:spcAft>
            </a:pPr>
            <a:r>
              <a:rPr lang="en-US" dirty="0">
                <a:solidFill>
                  <a:schemeClr val="tx1">
                    <a:lumMod val="60000"/>
                    <a:lumOff val="40000"/>
                  </a:schemeClr>
                </a:solidFill>
                <a:latin typeface="Verdana" pitchFamily="34" charset="0"/>
              </a:rPr>
              <a:t>	</a:t>
            </a:r>
          </a:p>
          <a:p>
            <a:pPr algn="ctr" eaLnBrk="0" fontAlgn="base" hangingPunct="0">
              <a:spcBef>
                <a:spcPct val="50000"/>
              </a:spcBef>
              <a:spcAft>
                <a:spcPct val="0"/>
              </a:spcAft>
            </a:pPr>
            <a:r>
              <a:rPr lang="en-US" dirty="0">
                <a:solidFill>
                  <a:schemeClr val="tx1">
                    <a:lumMod val="60000"/>
                    <a:lumOff val="40000"/>
                  </a:schemeClr>
                </a:solidFill>
                <a:latin typeface="Verdana" pitchFamily="34" charset="0"/>
              </a:rPr>
              <a:t>. </a:t>
            </a:r>
            <a:endParaRPr lang="en-US" i="1" dirty="0">
              <a:solidFill>
                <a:schemeClr val="tx1">
                  <a:lumMod val="60000"/>
                  <a:lumOff val="40000"/>
                </a:schemeClr>
              </a:solidFill>
              <a:latin typeface="Verdana" pitchFamily="34" charset="0"/>
            </a:endParaRPr>
          </a:p>
        </p:txBody>
      </p:sp>
    </p:spTree>
    <p:extLst>
      <p:ext uri="{BB962C8B-B14F-4D97-AF65-F5344CB8AC3E}">
        <p14:creationId xmlns:p14="http://schemas.microsoft.com/office/powerpoint/2010/main" val="11996635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FE1A57-211C-42CE-B729-91BE136B7A95}"/>
              </a:ext>
            </a:extLst>
          </p:cNvPr>
          <p:cNvSpPr txBox="1"/>
          <p:nvPr/>
        </p:nvSpPr>
        <p:spPr>
          <a:xfrm>
            <a:off x="2069007" y="5970852"/>
            <a:ext cx="6752026" cy="830997"/>
          </a:xfrm>
          <a:prstGeom prst="rect">
            <a:avLst/>
          </a:prstGeom>
          <a:noFill/>
        </p:spPr>
        <p:txBody>
          <a:bodyPr wrap="square" rtlCol="0">
            <a:spAutoFit/>
          </a:bodyPr>
          <a:lstStyle/>
          <a:p>
            <a:pPr algn="ctr"/>
            <a:r>
              <a:rPr lang="en-US" sz="1600" dirty="0" err="1">
                <a:solidFill>
                  <a:schemeClr val="accent3"/>
                </a:solidFill>
              </a:rPr>
              <a:t>Willeit</a:t>
            </a:r>
            <a:r>
              <a:rPr lang="en-US" sz="1600" dirty="0">
                <a:solidFill>
                  <a:schemeClr val="accent3"/>
                </a:solidFill>
              </a:rPr>
              <a:t>, P., </a:t>
            </a:r>
            <a:r>
              <a:rPr lang="en-US" sz="1600" dirty="0" err="1">
                <a:solidFill>
                  <a:schemeClr val="accent3"/>
                </a:solidFill>
              </a:rPr>
              <a:t>Tschiderer</a:t>
            </a:r>
            <a:r>
              <a:rPr lang="en-US" sz="1600" dirty="0">
                <a:solidFill>
                  <a:schemeClr val="accent3"/>
                </a:solidFill>
              </a:rPr>
              <a:t>, L., Sweeting, M. et al. (2020). Carotid intima-media thickness progression as surrogate marker for cardiovascular risk. </a:t>
            </a:r>
            <a:r>
              <a:rPr lang="en-US" sz="1600" i="1" dirty="0">
                <a:solidFill>
                  <a:schemeClr val="accent3"/>
                </a:solidFill>
              </a:rPr>
              <a:t>Circulation. </a:t>
            </a:r>
            <a:r>
              <a:rPr lang="en-US" sz="1600" dirty="0">
                <a:solidFill>
                  <a:schemeClr val="accent3"/>
                </a:solidFill>
              </a:rPr>
              <a:t>2020;142:621–642</a:t>
            </a:r>
          </a:p>
        </p:txBody>
      </p:sp>
      <p:sp>
        <p:nvSpPr>
          <p:cNvPr id="3" name="TextBox 2">
            <a:extLst>
              <a:ext uri="{FF2B5EF4-FFF2-40B4-BE49-F238E27FC236}">
                <a16:creationId xmlns:a16="http://schemas.microsoft.com/office/drawing/2014/main" id="{C0A082B6-B6C9-458E-BFF5-8886275CAB85}"/>
              </a:ext>
            </a:extLst>
          </p:cNvPr>
          <p:cNvSpPr txBox="1"/>
          <p:nvPr/>
        </p:nvSpPr>
        <p:spPr>
          <a:xfrm>
            <a:off x="1371600" y="120120"/>
            <a:ext cx="10134600" cy="1077218"/>
          </a:xfrm>
          <a:prstGeom prst="rect">
            <a:avLst/>
          </a:prstGeom>
          <a:noFill/>
        </p:spPr>
        <p:txBody>
          <a:bodyPr wrap="square" rtlCol="0">
            <a:spAutoFit/>
          </a:bodyPr>
          <a:lstStyle/>
          <a:p>
            <a:pPr algn="ctr"/>
            <a:r>
              <a:rPr lang="en-US" sz="3200" b="1" dirty="0"/>
              <a:t>Carotid Intima-Media Thickness is a surrogate marker for CV risk. </a:t>
            </a:r>
          </a:p>
        </p:txBody>
      </p:sp>
      <p:pic>
        <p:nvPicPr>
          <p:cNvPr id="6" name="Picture 5">
            <a:extLst>
              <a:ext uri="{FF2B5EF4-FFF2-40B4-BE49-F238E27FC236}">
                <a16:creationId xmlns:a16="http://schemas.microsoft.com/office/drawing/2014/main" id="{52845DB8-85D6-48F5-B0CC-B9D52B20CFA2}"/>
              </a:ext>
            </a:extLst>
          </p:cNvPr>
          <p:cNvPicPr>
            <a:picLocks noChangeAspect="1"/>
          </p:cNvPicPr>
          <p:nvPr/>
        </p:nvPicPr>
        <p:blipFill>
          <a:blip r:embed="rId2"/>
          <a:stretch>
            <a:fillRect/>
          </a:stretch>
        </p:blipFill>
        <p:spPr>
          <a:xfrm>
            <a:off x="835579" y="1219200"/>
            <a:ext cx="7963152" cy="4565945"/>
          </a:xfrm>
          <a:prstGeom prst="rect">
            <a:avLst/>
          </a:prstGeom>
        </p:spPr>
      </p:pic>
      <p:sp>
        <p:nvSpPr>
          <p:cNvPr id="7" name="TextBox 6">
            <a:extLst>
              <a:ext uri="{FF2B5EF4-FFF2-40B4-BE49-F238E27FC236}">
                <a16:creationId xmlns:a16="http://schemas.microsoft.com/office/drawing/2014/main" id="{8A33B4F7-42E5-4E9E-8375-BBE86BF7DF65}"/>
              </a:ext>
            </a:extLst>
          </p:cNvPr>
          <p:cNvSpPr txBox="1"/>
          <p:nvPr/>
        </p:nvSpPr>
        <p:spPr>
          <a:xfrm>
            <a:off x="8991600" y="1778623"/>
            <a:ext cx="2971800" cy="3447098"/>
          </a:xfrm>
          <a:prstGeom prst="rect">
            <a:avLst/>
          </a:prstGeom>
          <a:noFill/>
          <a:ln w="25400">
            <a:solidFill>
              <a:schemeClr val="tx1"/>
            </a:solidFill>
          </a:ln>
        </p:spPr>
        <p:txBody>
          <a:bodyPr wrap="square" rtlCol="0">
            <a:spAutoFit/>
          </a:bodyPr>
          <a:lstStyle/>
          <a:p>
            <a:pPr algn="ctr"/>
            <a:r>
              <a:rPr lang="en-US" sz="2000" b="0" i="0" u="sng" strike="noStrike" baseline="0" dirty="0"/>
              <a:t>18 trials</a:t>
            </a:r>
            <a:r>
              <a:rPr lang="en-US" sz="2000" b="0" i="0" u="none" strike="noStrike" baseline="0" dirty="0"/>
              <a:t>:</a:t>
            </a:r>
          </a:p>
          <a:p>
            <a:pPr algn="ctr"/>
            <a:r>
              <a:rPr lang="en-US" sz="2000" b="0" i="0" u="none" strike="noStrike" baseline="0" dirty="0"/>
              <a:t>antidiabetic agents</a:t>
            </a:r>
          </a:p>
          <a:p>
            <a:pPr algn="ctr"/>
            <a:r>
              <a:rPr lang="en-US" sz="2000" u="sng" dirty="0"/>
              <a:t>19 trials</a:t>
            </a:r>
            <a:r>
              <a:rPr lang="en-US" sz="2000" dirty="0"/>
              <a:t>: antihypertensives</a:t>
            </a:r>
          </a:p>
          <a:p>
            <a:pPr algn="ctr"/>
            <a:r>
              <a:rPr lang="en-US" sz="2000" b="0" i="0" u="sng" strike="noStrike" baseline="0" dirty="0"/>
              <a:t>20 trials</a:t>
            </a:r>
            <a:r>
              <a:rPr lang="en-US" sz="2000" b="0" i="0" u="none" strike="noStrike" baseline="0" dirty="0"/>
              <a:t>:</a:t>
            </a:r>
          </a:p>
          <a:p>
            <a:pPr algn="ctr"/>
            <a:r>
              <a:rPr lang="en-US" sz="2000" b="0" i="0" u="none" strike="noStrike" baseline="0" dirty="0"/>
              <a:t> dietary/vitamin D</a:t>
            </a:r>
          </a:p>
          <a:p>
            <a:pPr algn="ctr"/>
            <a:r>
              <a:rPr lang="en-US" sz="2000" u="sng" dirty="0"/>
              <a:t>33 trials</a:t>
            </a:r>
            <a:r>
              <a:rPr lang="en-US" sz="2000" dirty="0"/>
              <a:t>:</a:t>
            </a:r>
          </a:p>
          <a:p>
            <a:pPr algn="ctr"/>
            <a:r>
              <a:rPr lang="en-US" sz="2000" dirty="0"/>
              <a:t>lipid lowering therapy</a:t>
            </a:r>
          </a:p>
          <a:p>
            <a:pPr algn="ctr"/>
            <a:r>
              <a:rPr lang="en-US" sz="2000" b="0" i="0" u="sng" strike="noStrike" baseline="0" dirty="0"/>
              <a:t>37 trials</a:t>
            </a:r>
            <a:r>
              <a:rPr lang="en-US" sz="2000" b="0" i="0" u="none" strike="noStrike" baseline="0" dirty="0"/>
              <a:t>:</a:t>
            </a:r>
          </a:p>
          <a:p>
            <a:pPr algn="ctr"/>
            <a:r>
              <a:rPr lang="en-US" sz="2000" b="0" i="0" u="none" strike="noStrike" baseline="0" dirty="0"/>
              <a:t>other treatments</a:t>
            </a:r>
          </a:p>
          <a:p>
            <a:endParaRPr lang="en-US" dirty="0"/>
          </a:p>
        </p:txBody>
      </p:sp>
    </p:spTree>
    <p:extLst>
      <p:ext uri="{BB962C8B-B14F-4D97-AF65-F5344CB8AC3E}">
        <p14:creationId xmlns:p14="http://schemas.microsoft.com/office/powerpoint/2010/main" val="401159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Rot="1" noChangeArrowheads="1"/>
          </p:cNvSpPr>
          <p:nvPr>
            <p:ph type="body" idx="1"/>
          </p:nvPr>
        </p:nvSpPr>
        <p:spPr>
          <a:xfrm>
            <a:off x="1219200" y="2209800"/>
            <a:ext cx="10167815" cy="3036277"/>
          </a:xfrm>
          <a:ln w="28575">
            <a:solidFill>
              <a:schemeClr val="tx1"/>
            </a:solidFill>
          </a:ln>
        </p:spPr>
        <p:txBody>
          <a:bodyPr/>
          <a:lstStyle/>
          <a:p>
            <a:pPr marL="0" indent="0" algn="ctr">
              <a:spcBef>
                <a:spcPct val="35000"/>
              </a:spcBef>
              <a:buNone/>
              <a:defRPr/>
            </a:pPr>
            <a:r>
              <a:rPr lang="en-US" dirty="0">
                <a:cs typeface="Times New Roman" pitchFamily="18" charset="0"/>
              </a:rPr>
              <a:t>For each 0.010 mm annual </a:t>
            </a:r>
            <a:r>
              <a:rPr lang="en-US" b="1" dirty="0">
                <a:cs typeface="Times New Roman" pitchFamily="18" charset="0"/>
              </a:rPr>
              <a:t>reduction in CIMT progression </a:t>
            </a:r>
            <a:r>
              <a:rPr lang="en-US" dirty="0">
                <a:cs typeface="Times New Roman" pitchFamily="18" charset="0"/>
              </a:rPr>
              <a:t>there was a 12% decrease in risk of CV events.</a:t>
            </a:r>
          </a:p>
          <a:p>
            <a:pPr marL="0" indent="0" algn="ctr">
              <a:spcBef>
                <a:spcPct val="35000"/>
              </a:spcBef>
              <a:buNone/>
              <a:defRPr/>
            </a:pPr>
            <a:r>
              <a:rPr lang="en-US" dirty="0">
                <a:cs typeface="Times New Roman" pitchFamily="18" charset="0"/>
              </a:rPr>
              <a:t>RR-0.88 (95% CI, 0.85-0.91)</a:t>
            </a:r>
          </a:p>
          <a:p>
            <a:pPr marL="0" indent="0" algn="ctr">
              <a:spcBef>
                <a:spcPct val="35000"/>
              </a:spcBef>
              <a:buNone/>
              <a:defRPr/>
            </a:pPr>
            <a:endParaRPr lang="en-US" dirty="0">
              <a:cs typeface="Times New Roman" pitchFamily="18" charset="0"/>
            </a:endParaRPr>
          </a:p>
          <a:p>
            <a:pPr marL="0" indent="0" algn="ctr">
              <a:spcBef>
                <a:spcPct val="35000"/>
              </a:spcBef>
              <a:buNone/>
              <a:defRPr/>
            </a:pPr>
            <a:r>
              <a:rPr lang="en-US" dirty="0">
                <a:cs typeface="Times New Roman" pitchFamily="18" charset="0"/>
              </a:rPr>
              <a:t>Change in CIMT with </a:t>
            </a:r>
            <a:r>
              <a:rPr lang="en-US" dirty="0" err="1">
                <a:cs typeface="Times New Roman" pitchFamily="18" charset="0"/>
              </a:rPr>
              <a:t>rx</a:t>
            </a:r>
            <a:r>
              <a:rPr lang="en-US" dirty="0">
                <a:cs typeface="Times New Roman" pitchFamily="18" charset="0"/>
              </a:rPr>
              <a:t> is a strong surrogate marker                    for the risk of CV events.</a:t>
            </a:r>
          </a:p>
          <a:p>
            <a:pPr marL="0" indent="0" algn="ctr">
              <a:spcBef>
                <a:spcPct val="35000"/>
              </a:spcBef>
              <a:buNone/>
              <a:defRPr/>
            </a:pPr>
            <a:endParaRPr lang="en-US" dirty="0">
              <a:cs typeface="Times New Roman" pitchFamily="18" charset="0"/>
            </a:endParaRPr>
          </a:p>
        </p:txBody>
      </p:sp>
      <p:sp>
        <p:nvSpPr>
          <p:cNvPr id="5" name="TextBox 4">
            <a:extLst>
              <a:ext uri="{FF2B5EF4-FFF2-40B4-BE49-F238E27FC236}">
                <a16:creationId xmlns:a16="http://schemas.microsoft.com/office/drawing/2014/main" id="{9F2794A5-84D5-4983-B0CE-69E884446EBE}"/>
              </a:ext>
            </a:extLst>
          </p:cNvPr>
          <p:cNvSpPr txBox="1"/>
          <p:nvPr/>
        </p:nvSpPr>
        <p:spPr>
          <a:xfrm>
            <a:off x="2209800" y="6027003"/>
            <a:ext cx="6752026" cy="830997"/>
          </a:xfrm>
          <a:prstGeom prst="rect">
            <a:avLst/>
          </a:prstGeom>
          <a:noFill/>
        </p:spPr>
        <p:txBody>
          <a:bodyPr wrap="square" rtlCol="0">
            <a:spAutoFit/>
          </a:bodyPr>
          <a:lstStyle/>
          <a:p>
            <a:pPr algn="ctr"/>
            <a:r>
              <a:rPr lang="en-US" sz="1600" dirty="0" err="1">
                <a:solidFill>
                  <a:schemeClr val="accent3"/>
                </a:solidFill>
              </a:rPr>
              <a:t>Willeit</a:t>
            </a:r>
            <a:r>
              <a:rPr lang="en-US" sz="1600" dirty="0">
                <a:solidFill>
                  <a:schemeClr val="accent3"/>
                </a:solidFill>
              </a:rPr>
              <a:t>, P., </a:t>
            </a:r>
            <a:r>
              <a:rPr lang="en-US" sz="1600" dirty="0" err="1">
                <a:solidFill>
                  <a:schemeClr val="accent3"/>
                </a:solidFill>
              </a:rPr>
              <a:t>Tschiderer</a:t>
            </a:r>
            <a:r>
              <a:rPr lang="en-US" sz="1600" dirty="0">
                <a:solidFill>
                  <a:schemeClr val="accent3"/>
                </a:solidFill>
              </a:rPr>
              <a:t>, L., Sweeting, M. et al. (2020). Carotid intima-media thickness progression as surrogate marker for cardiovascular risk. </a:t>
            </a:r>
            <a:r>
              <a:rPr lang="en-US" sz="1600" i="1" dirty="0">
                <a:solidFill>
                  <a:schemeClr val="accent3"/>
                </a:solidFill>
              </a:rPr>
              <a:t>Circulation. </a:t>
            </a:r>
            <a:r>
              <a:rPr lang="en-US" sz="1600" dirty="0">
                <a:solidFill>
                  <a:schemeClr val="accent3"/>
                </a:solidFill>
              </a:rPr>
              <a:t>2020;142:621–642</a:t>
            </a:r>
          </a:p>
        </p:txBody>
      </p:sp>
      <p:sp>
        <p:nvSpPr>
          <p:cNvPr id="6" name="TextBox 5">
            <a:extLst>
              <a:ext uri="{FF2B5EF4-FFF2-40B4-BE49-F238E27FC236}">
                <a16:creationId xmlns:a16="http://schemas.microsoft.com/office/drawing/2014/main" id="{4D3B1F88-5950-44BF-A3A5-BFE3C6FE2573}"/>
              </a:ext>
            </a:extLst>
          </p:cNvPr>
          <p:cNvSpPr txBox="1"/>
          <p:nvPr/>
        </p:nvSpPr>
        <p:spPr>
          <a:xfrm>
            <a:off x="2133600" y="304800"/>
            <a:ext cx="8181155" cy="1077218"/>
          </a:xfrm>
          <a:prstGeom prst="rect">
            <a:avLst/>
          </a:prstGeom>
          <a:noFill/>
        </p:spPr>
        <p:txBody>
          <a:bodyPr wrap="square" rtlCol="0">
            <a:spAutoFit/>
          </a:bodyPr>
          <a:lstStyle/>
          <a:p>
            <a:pPr algn="ctr"/>
            <a:r>
              <a:rPr lang="en-US" sz="3200" b="1" dirty="0"/>
              <a:t>Carotid Intima-Media Thickness is a surrogate marker for CV risk. </a:t>
            </a:r>
          </a:p>
        </p:txBody>
      </p:sp>
    </p:spTree>
    <p:extLst>
      <p:ext uri="{BB962C8B-B14F-4D97-AF65-F5344CB8AC3E}">
        <p14:creationId xmlns:p14="http://schemas.microsoft.com/office/powerpoint/2010/main" val="41242812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E679-993E-8B04-3606-A4780259EECF}"/>
              </a:ext>
            </a:extLst>
          </p:cNvPr>
          <p:cNvSpPr>
            <a:spLocks noGrp="1"/>
          </p:cNvSpPr>
          <p:nvPr>
            <p:ph type="title"/>
          </p:nvPr>
        </p:nvSpPr>
        <p:spPr>
          <a:xfrm>
            <a:off x="851240" y="-146151"/>
            <a:ext cx="10515600" cy="1325563"/>
          </a:xfrm>
        </p:spPr>
        <p:txBody>
          <a:bodyPr/>
          <a:lstStyle/>
          <a:p>
            <a:pPr algn="ctr"/>
            <a:r>
              <a:rPr lang="en-US" dirty="0"/>
              <a:t>So, with Jorge’s patient – let’s evaluate:</a:t>
            </a:r>
          </a:p>
        </p:txBody>
      </p:sp>
      <p:sp>
        <p:nvSpPr>
          <p:cNvPr id="3" name="Content Placeholder 2">
            <a:extLst>
              <a:ext uri="{FF2B5EF4-FFF2-40B4-BE49-F238E27FC236}">
                <a16:creationId xmlns:a16="http://schemas.microsoft.com/office/drawing/2014/main" id="{C27A069E-4C84-4FD1-D36B-46254729F151}"/>
              </a:ext>
            </a:extLst>
          </p:cNvPr>
          <p:cNvSpPr>
            <a:spLocks noGrp="1"/>
          </p:cNvSpPr>
          <p:nvPr>
            <p:ph idx="1"/>
          </p:nvPr>
        </p:nvSpPr>
        <p:spPr/>
        <p:txBody>
          <a:bodyPr/>
          <a:lstStyle/>
          <a:p>
            <a:pPr marL="0" indent="0" algn="ctr">
              <a:buNone/>
            </a:pPr>
            <a:r>
              <a:rPr lang="en-US" b="1" dirty="0"/>
              <a:t>2020 Mean CCA IMT:   1.47mm</a:t>
            </a:r>
          </a:p>
          <a:p>
            <a:pPr marL="0" indent="0" algn="ctr">
              <a:buNone/>
            </a:pPr>
            <a:r>
              <a:rPr lang="en-US" b="1" dirty="0"/>
              <a:t>2022 Mean CCA IMT:   1.37mm</a:t>
            </a:r>
          </a:p>
          <a:p>
            <a:pPr marL="0" indent="0" algn="ctr">
              <a:buNone/>
            </a:pPr>
            <a:endParaRPr lang="en-US" dirty="0"/>
          </a:p>
          <a:p>
            <a:pPr marL="0" indent="0" algn="ctr">
              <a:buNone/>
            </a:pPr>
            <a:r>
              <a:rPr lang="en-US" dirty="0"/>
              <a:t>This represents a 0.10mm regression – EXCELLENT!  </a:t>
            </a:r>
          </a:p>
          <a:p>
            <a:pPr marL="0" indent="0">
              <a:buNone/>
            </a:pPr>
            <a:endParaRPr lang="en-US" dirty="0"/>
          </a:p>
        </p:txBody>
      </p:sp>
      <p:pic>
        <p:nvPicPr>
          <p:cNvPr id="5" name="Picture 4">
            <a:extLst>
              <a:ext uri="{FF2B5EF4-FFF2-40B4-BE49-F238E27FC236}">
                <a16:creationId xmlns:a16="http://schemas.microsoft.com/office/drawing/2014/main" id="{414E08DB-2BF5-5B26-C26F-BBC35F0822C3}"/>
              </a:ext>
            </a:extLst>
          </p:cNvPr>
          <p:cNvPicPr>
            <a:picLocks noChangeAspect="1"/>
          </p:cNvPicPr>
          <p:nvPr/>
        </p:nvPicPr>
        <p:blipFill>
          <a:blip r:embed="rId2"/>
          <a:stretch>
            <a:fillRect/>
          </a:stretch>
        </p:blipFill>
        <p:spPr>
          <a:xfrm>
            <a:off x="6594419" y="3898774"/>
            <a:ext cx="3093242" cy="2672154"/>
          </a:xfrm>
          <a:prstGeom prst="rect">
            <a:avLst/>
          </a:prstGeom>
        </p:spPr>
      </p:pic>
      <p:pic>
        <p:nvPicPr>
          <p:cNvPr id="7" name="Picture 6">
            <a:extLst>
              <a:ext uri="{FF2B5EF4-FFF2-40B4-BE49-F238E27FC236}">
                <a16:creationId xmlns:a16="http://schemas.microsoft.com/office/drawing/2014/main" id="{2A8D88F6-310B-1284-C83F-AD9ECF0752D5}"/>
              </a:ext>
            </a:extLst>
          </p:cNvPr>
          <p:cNvPicPr>
            <a:picLocks noChangeAspect="1"/>
          </p:cNvPicPr>
          <p:nvPr/>
        </p:nvPicPr>
        <p:blipFill>
          <a:blip r:embed="rId3"/>
          <a:stretch>
            <a:fillRect/>
          </a:stretch>
        </p:blipFill>
        <p:spPr>
          <a:xfrm>
            <a:off x="2701166" y="3898774"/>
            <a:ext cx="3093242" cy="2672154"/>
          </a:xfrm>
          <a:prstGeom prst="rect">
            <a:avLst/>
          </a:prstGeom>
        </p:spPr>
      </p:pic>
      <p:sp>
        <p:nvSpPr>
          <p:cNvPr id="8" name="TextBox 7">
            <a:extLst>
              <a:ext uri="{FF2B5EF4-FFF2-40B4-BE49-F238E27FC236}">
                <a16:creationId xmlns:a16="http://schemas.microsoft.com/office/drawing/2014/main" id="{695AA450-AAF6-DF8E-94E1-F97A62F72600}"/>
              </a:ext>
            </a:extLst>
          </p:cNvPr>
          <p:cNvSpPr txBox="1"/>
          <p:nvPr/>
        </p:nvSpPr>
        <p:spPr>
          <a:xfrm>
            <a:off x="3378467" y="4620126"/>
            <a:ext cx="723275" cy="369332"/>
          </a:xfrm>
          <a:prstGeom prst="rect">
            <a:avLst/>
          </a:prstGeom>
          <a:noFill/>
        </p:spPr>
        <p:txBody>
          <a:bodyPr wrap="none" rtlCol="0">
            <a:spAutoFit/>
          </a:bodyPr>
          <a:lstStyle/>
          <a:p>
            <a:r>
              <a:rPr lang="en-US" dirty="0"/>
              <a:t>2020</a:t>
            </a:r>
          </a:p>
        </p:txBody>
      </p:sp>
      <p:sp>
        <p:nvSpPr>
          <p:cNvPr id="9" name="TextBox 8">
            <a:extLst>
              <a:ext uri="{FF2B5EF4-FFF2-40B4-BE49-F238E27FC236}">
                <a16:creationId xmlns:a16="http://schemas.microsoft.com/office/drawing/2014/main" id="{21BC228C-469B-42E3-B683-F14C5691BE34}"/>
              </a:ext>
            </a:extLst>
          </p:cNvPr>
          <p:cNvSpPr txBox="1"/>
          <p:nvPr/>
        </p:nvSpPr>
        <p:spPr>
          <a:xfrm>
            <a:off x="7295736" y="4620126"/>
            <a:ext cx="723275" cy="369332"/>
          </a:xfrm>
          <a:prstGeom prst="rect">
            <a:avLst/>
          </a:prstGeom>
          <a:noFill/>
        </p:spPr>
        <p:txBody>
          <a:bodyPr wrap="none" rtlCol="0">
            <a:spAutoFit/>
          </a:bodyPr>
          <a:lstStyle/>
          <a:p>
            <a:r>
              <a:rPr lang="en-US" dirty="0"/>
              <a:t>2022</a:t>
            </a:r>
          </a:p>
        </p:txBody>
      </p:sp>
      <p:sp>
        <p:nvSpPr>
          <p:cNvPr id="4" name="TextBox 3">
            <a:extLst>
              <a:ext uri="{FF2B5EF4-FFF2-40B4-BE49-F238E27FC236}">
                <a16:creationId xmlns:a16="http://schemas.microsoft.com/office/drawing/2014/main" id="{9B4D72E6-072F-E0C4-C38B-7D662D6FEEF8}"/>
              </a:ext>
            </a:extLst>
          </p:cNvPr>
          <p:cNvSpPr txBox="1"/>
          <p:nvPr/>
        </p:nvSpPr>
        <p:spPr>
          <a:xfrm>
            <a:off x="2191942" y="1053229"/>
            <a:ext cx="7834196" cy="646331"/>
          </a:xfrm>
          <a:prstGeom prst="rect">
            <a:avLst/>
          </a:prstGeom>
          <a:noFill/>
        </p:spPr>
        <p:txBody>
          <a:bodyPr wrap="none" rtlCol="0">
            <a:spAutoFit/>
          </a:bodyPr>
          <a:lstStyle/>
          <a:p>
            <a:r>
              <a:rPr lang="en-US" b="1" i="1" u="sng" dirty="0"/>
              <a:t>CCA IMT </a:t>
            </a:r>
            <a:r>
              <a:rPr lang="en-US" b="1" i="1" dirty="0"/>
              <a:t>: 6 one cm segments (3 angles R and L) = 6 linear cm total surface area</a:t>
            </a:r>
          </a:p>
          <a:p>
            <a:pPr algn="ctr"/>
            <a:r>
              <a:rPr lang="en-US" b="1" i="1" u="sng" dirty="0"/>
              <a:t>Mean CCA IMT </a:t>
            </a:r>
            <a:r>
              <a:rPr lang="en-US" b="1" i="1" dirty="0"/>
              <a:t>– average high and low, </a:t>
            </a:r>
            <a:r>
              <a:rPr lang="en-US" b="1" i="1" u="sng" dirty="0"/>
              <a:t>Max Mean CCA </a:t>
            </a:r>
            <a:r>
              <a:rPr lang="en-US" b="1" i="1" dirty="0"/>
              <a:t>– average high</a:t>
            </a:r>
          </a:p>
        </p:txBody>
      </p:sp>
    </p:spTree>
    <p:extLst>
      <p:ext uri="{BB962C8B-B14F-4D97-AF65-F5344CB8AC3E}">
        <p14:creationId xmlns:p14="http://schemas.microsoft.com/office/powerpoint/2010/main" val="32997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1293446" y="508000"/>
            <a:ext cx="10464800" cy="898769"/>
          </a:xfrm>
        </p:spPr>
        <p:txBody>
          <a:bodyPr>
            <a:normAutofit fontScale="90000"/>
          </a:bodyPr>
          <a:lstStyle/>
          <a:p>
            <a:pPr algn="ctr" eaLnBrk="1" hangingPunct="1">
              <a:defRPr/>
            </a:pPr>
            <a:r>
              <a:rPr lang="en-US" sz="4000" b="1" dirty="0">
                <a:cs typeface="Times New Roman" pitchFamily="18" charset="0"/>
              </a:rPr>
              <a:t>Lipid Core of Carotid Plaque Independently Predicts Risk of CV Events</a:t>
            </a:r>
          </a:p>
        </p:txBody>
      </p:sp>
      <p:sp>
        <p:nvSpPr>
          <p:cNvPr id="131075" name="Rectangle 3"/>
          <p:cNvSpPr>
            <a:spLocks noGrp="1" noRot="1" noChangeArrowheads="1"/>
          </p:cNvSpPr>
          <p:nvPr>
            <p:ph type="body" idx="1"/>
          </p:nvPr>
        </p:nvSpPr>
        <p:spPr>
          <a:xfrm>
            <a:off x="1752600" y="1671467"/>
            <a:ext cx="9525000" cy="4009292"/>
          </a:xfrm>
        </p:spPr>
        <p:txBody>
          <a:bodyPr/>
          <a:lstStyle/>
          <a:p>
            <a:pPr marL="0" indent="0" algn="ctr">
              <a:spcBef>
                <a:spcPct val="35000"/>
              </a:spcBef>
              <a:buNone/>
              <a:defRPr/>
            </a:pPr>
            <a:r>
              <a:rPr lang="en-US" sz="2400" dirty="0">
                <a:cs typeface="Times New Roman" pitchFamily="18" charset="0"/>
              </a:rPr>
              <a:t>1,256 symptomatic patients (56% women) baseline MRI of carotid arteries; follow-up 10.5 </a:t>
            </a:r>
            <a:r>
              <a:rPr lang="en-US" sz="2400" dirty="0" err="1">
                <a:cs typeface="Times New Roman" pitchFamily="18" charset="0"/>
              </a:rPr>
              <a:t>yrs</a:t>
            </a:r>
            <a:endParaRPr lang="en-US" sz="2400" dirty="0">
              <a:cs typeface="Times New Roman" pitchFamily="18" charset="0"/>
            </a:endParaRPr>
          </a:p>
          <a:p>
            <a:pPr marL="0" indent="0" algn="ctr">
              <a:spcBef>
                <a:spcPct val="35000"/>
              </a:spcBef>
              <a:buNone/>
              <a:defRPr/>
            </a:pPr>
            <a:r>
              <a:rPr lang="en-US" sz="2400" dirty="0">
                <a:cs typeface="Times New Roman" pitchFamily="18" charset="0"/>
              </a:rPr>
              <a:t>After adjusting for plaque burden and clinical factors,</a:t>
            </a:r>
          </a:p>
          <a:p>
            <a:pPr marL="0" indent="0" algn="ctr">
              <a:spcBef>
                <a:spcPct val="35000"/>
              </a:spcBef>
              <a:buNone/>
              <a:defRPr/>
            </a:pPr>
            <a:r>
              <a:rPr lang="en-US" sz="2400" dirty="0">
                <a:highlight>
                  <a:srgbClr val="FFFF00"/>
                </a:highlight>
                <a:cs typeface="Times New Roman" pitchFamily="18" charset="0"/>
              </a:rPr>
              <a:t> only the </a:t>
            </a:r>
            <a:r>
              <a:rPr lang="en-US" sz="2400" b="1" dirty="0">
                <a:highlight>
                  <a:srgbClr val="FFFF00"/>
                </a:highlight>
                <a:cs typeface="Times New Roman" pitchFamily="18" charset="0"/>
              </a:rPr>
              <a:t>presence of lipid core </a:t>
            </a:r>
            <a:r>
              <a:rPr lang="en-US" sz="2400" dirty="0">
                <a:highlight>
                  <a:srgbClr val="FFFF00"/>
                </a:highlight>
                <a:cs typeface="Times New Roman" pitchFamily="18" charset="0"/>
              </a:rPr>
              <a:t>was significantly associated   </a:t>
            </a:r>
          </a:p>
          <a:p>
            <a:pPr marL="0" indent="0" algn="ctr">
              <a:spcBef>
                <a:spcPct val="35000"/>
              </a:spcBef>
              <a:buNone/>
              <a:defRPr/>
            </a:pPr>
            <a:r>
              <a:rPr lang="en-US" sz="2400" dirty="0">
                <a:highlight>
                  <a:srgbClr val="FFFF00"/>
                </a:highlight>
                <a:cs typeface="Times New Roman" pitchFamily="18" charset="0"/>
              </a:rPr>
              <a:t>with incident CV events.</a:t>
            </a:r>
          </a:p>
        </p:txBody>
      </p:sp>
      <p:sp>
        <p:nvSpPr>
          <p:cNvPr id="91141" name="Text Box 4"/>
          <p:cNvSpPr txBox="1">
            <a:spLocks noChangeArrowheads="1"/>
          </p:cNvSpPr>
          <p:nvPr/>
        </p:nvSpPr>
        <p:spPr bwMode="auto">
          <a:xfrm>
            <a:off x="1447800" y="6189564"/>
            <a:ext cx="8194675" cy="1477328"/>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dirty="0">
                <a:solidFill>
                  <a:schemeClr val="accent3"/>
                </a:solidFill>
                <a:latin typeface="Verdana" pitchFamily="34" charset="0"/>
              </a:rPr>
              <a:t>Brunner, G., et al. (2020). </a:t>
            </a:r>
            <a:r>
              <a:rPr lang="pt-BR" dirty="0">
                <a:solidFill>
                  <a:schemeClr val="accent3"/>
                </a:solidFill>
                <a:latin typeface="Verdana" pitchFamily="34" charset="0"/>
              </a:rPr>
              <a:t>JAMA Cardiol. Online Nov. 18. E1-8 doi:10.1001/jamacardio.2020.5573</a:t>
            </a:r>
            <a:endParaRPr lang="en-US" dirty="0">
              <a:solidFill>
                <a:schemeClr val="accent3"/>
              </a:solidFill>
              <a:latin typeface="Verdana" pitchFamily="34" charset="0"/>
            </a:endParaRPr>
          </a:p>
          <a:p>
            <a:pPr algn="ctr" eaLnBrk="0" fontAlgn="base" hangingPunct="0">
              <a:spcBef>
                <a:spcPct val="50000"/>
              </a:spcBef>
              <a:spcAft>
                <a:spcPct val="0"/>
              </a:spcAft>
            </a:pPr>
            <a:r>
              <a:rPr lang="en-US" dirty="0">
                <a:solidFill>
                  <a:schemeClr val="accent3"/>
                </a:solidFill>
                <a:latin typeface="Verdana" pitchFamily="34" charset="0"/>
              </a:rPr>
              <a:t>	</a:t>
            </a:r>
          </a:p>
          <a:p>
            <a:pPr algn="ctr" eaLnBrk="0" fontAlgn="base" hangingPunct="0">
              <a:spcBef>
                <a:spcPct val="50000"/>
              </a:spcBef>
              <a:spcAft>
                <a:spcPct val="0"/>
              </a:spcAft>
            </a:pPr>
            <a:r>
              <a:rPr lang="en-US" dirty="0">
                <a:solidFill>
                  <a:schemeClr val="accent3"/>
                </a:solidFill>
                <a:latin typeface="Verdana" pitchFamily="34" charset="0"/>
              </a:rPr>
              <a:t>. </a:t>
            </a:r>
            <a:endParaRPr lang="en-US" i="1" dirty="0">
              <a:solidFill>
                <a:schemeClr val="accent3"/>
              </a:solidFill>
              <a:latin typeface="Verdana" pitchFamily="34" charset="0"/>
            </a:endParaRPr>
          </a:p>
        </p:txBody>
      </p:sp>
      <p:pic>
        <p:nvPicPr>
          <p:cNvPr id="5" name="Picture 4">
            <a:extLst>
              <a:ext uri="{FF2B5EF4-FFF2-40B4-BE49-F238E27FC236}">
                <a16:creationId xmlns:a16="http://schemas.microsoft.com/office/drawing/2014/main" id="{0EA6517B-1759-48CF-9E5A-887670DD0B33}"/>
              </a:ext>
            </a:extLst>
          </p:cNvPr>
          <p:cNvPicPr>
            <a:picLocks noChangeAspect="1"/>
          </p:cNvPicPr>
          <p:nvPr/>
        </p:nvPicPr>
        <p:blipFill>
          <a:blip r:embed="rId3"/>
          <a:stretch>
            <a:fillRect/>
          </a:stretch>
        </p:blipFill>
        <p:spPr>
          <a:xfrm>
            <a:off x="2514600" y="3866815"/>
            <a:ext cx="7835590" cy="2287857"/>
          </a:xfrm>
          <a:prstGeom prst="rect">
            <a:avLst/>
          </a:prstGeom>
        </p:spPr>
      </p:pic>
      <p:sp>
        <p:nvSpPr>
          <p:cNvPr id="6" name="Rectangle 8">
            <a:extLst>
              <a:ext uri="{FF2B5EF4-FFF2-40B4-BE49-F238E27FC236}">
                <a16:creationId xmlns:a16="http://schemas.microsoft.com/office/drawing/2014/main" id="{33BC4DE7-A54E-40EB-93B5-CBF0871444FF}"/>
              </a:ext>
            </a:extLst>
          </p:cNvPr>
          <p:cNvSpPr>
            <a:spLocks noChangeArrowheads="1"/>
          </p:cNvSpPr>
          <p:nvPr/>
        </p:nvSpPr>
        <p:spPr bwMode="auto">
          <a:xfrm>
            <a:off x="10350190" y="4038600"/>
            <a:ext cx="1778447" cy="381000"/>
          </a:xfrm>
          <a:prstGeom prst="rect">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en-US" altLang="en-US" sz="1800" dirty="0">
                <a:solidFill>
                  <a:schemeClr val="accent3"/>
                </a:solidFill>
              </a:rPr>
              <a:t>Sun, J., et. al. (2017). </a:t>
            </a:r>
            <a:r>
              <a:rPr lang="en-US" altLang="en-US" sz="1800" i="1" dirty="0">
                <a:solidFill>
                  <a:schemeClr val="accent3"/>
                </a:solidFill>
              </a:rPr>
              <a:t>JACC Imaging. 10</a:t>
            </a:r>
            <a:r>
              <a:rPr lang="en-US" altLang="en-US" sz="1800" dirty="0">
                <a:solidFill>
                  <a:schemeClr val="accent3"/>
                </a:solidFill>
              </a:rPr>
              <a:t>(3), 241-249. </a:t>
            </a:r>
          </a:p>
        </p:txBody>
      </p:sp>
    </p:spTree>
    <p:extLst>
      <p:ext uri="{BB962C8B-B14F-4D97-AF65-F5344CB8AC3E}">
        <p14:creationId xmlns:p14="http://schemas.microsoft.com/office/powerpoint/2010/main" val="26213787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A35DB9-BD9D-C540-C3F2-735B48358517}"/>
              </a:ext>
            </a:extLst>
          </p:cNvPr>
          <p:cNvPicPr>
            <a:picLocks noGrp="1" noChangeAspect="1"/>
          </p:cNvPicPr>
          <p:nvPr>
            <p:ph idx="1"/>
          </p:nvPr>
        </p:nvPicPr>
        <p:blipFill>
          <a:blip r:embed="rId2"/>
          <a:stretch>
            <a:fillRect/>
          </a:stretch>
        </p:blipFill>
        <p:spPr>
          <a:xfrm>
            <a:off x="1346226" y="205361"/>
            <a:ext cx="8321705" cy="5971223"/>
          </a:xfrm>
          <a:ln w="31750">
            <a:solidFill>
              <a:schemeClr val="tx1"/>
            </a:solidFill>
          </a:ln>
        </p:spPr>
      </p:pic>
      <p:sp>
        <p:nvSpPr>
          <p:cNvPr id="6" name="Rectangle 5">
            <a:extLst>
              <a:ext uri="{FF2B5EF4-FFF2-40B4-BE49-F238E27FC236}">
                <a16:creationId xmlns:a16="http://schemas.microsoft.com/office/drawing/2014/main" id="{6E19EA5A-6285-A5D6-FC25-0523798B3BBA}"/>
              </a:ext>
            </a:extLst>
          </p:cNvPr>
          <p:cNvSpPr/>
          <p:nvPr/>
        </p:nvSpPr>
        <p:spPr>
          <a:xfrm>
            <a:off x="3459637" y="801278"/>
            <a:ext cx="1470582" cy="30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C8DD2F-C2C0-EF44-406E-CFCA4019D549}"/>
              </a:ext>
            </a:extLst>
          </p:cNvPr>
          <p:cNvSpPr txBox="1"/>
          <p:nvPr/>
        </p:nvSpPr>
        <p:spPr>
          <a:xfrm>
            <a:off x="4009010" y="5076432"/>
            <a:ext cx="3581430" cy="461665"/>
          </a:xfrm>
          <a:prstGeom prst="rect">
            <a:avLst/>
          </a:prstGeom>
          <a:noFill/>
        </p:spPr>
        <p:txBody>
          <a:bodyPr wrap="none" rtlCol="0">
            <a:spAutoFit/>
          </a:bodyPr>
          <a:lstStyle/>
          <a:p>
            <a:r>
              <a:rPr lang="en-US" sz="2400" dirty="0"/>
              <a:t>Plaque all heterogeneous</a:t>
            </a:r>
          </a:p>
        </p:txBody>
      </p:sp>
      <p:sp>
        <p:nvSpPr>
          <p:cNvPr id="3" name="Multiplication Sign 2">
            <a:extLst>
              <a:ext uri="{FF2B5EF4-FFF2-40B4-BE49-F238E27FC236}">
                <a16:creationId xmlns:a16="http://schemas.microsoft.com/office/drawing/2014/main" id="{40775A84-C3EA-6CC5-E1A9-ED912F947283}"/>
              </a:ext>
            </a:extLst>
          </p:cNvPr>
          <p:cNvSpPr/>
          <p:nvPr/>
        </p:nvSpPr>
        <p:spPr>
          <a:xfrm>
            <a:off x="4331368" y="4067491"/>
            <a:ext cx="598851" cy="64633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A751615C-11A5-EB95-C885-9E391771B0B6}"/>
              </a:ext>
            </a:extLst>
          </p:cNvPr>
          <p:cNvSpPr/>
          <p:nvPr/>
        </p:nvSpPr>
        <p:spPr>
          <a:xfrm>
            <a:off x="5621153" y="3429000"/>
            <a:ext cx="234215" cy="240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7CF8444-8AC8-1D26-A849-96B09EE0D1BD}"/>
              </a:ext>
            </a:extLst>
          </p:cNvPr>
          <p:cNvSpPr/>
          <p:nvPr/>
        </p:nvSpPr>
        <p:spPr>
          <a:xfrm>
            <a:off x="2641529" y="5538097"/>
            <a:ext cx="234215" cy="240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5CF008-AA1D-457B-76D7-D98052B2C779}"/>
              </a:ext>
            </a:extLst>
          </p:cNvPr>
          <p:cNvSpPr txBox="1"/>
          <p:nvPr/>
        </p:nvSpPr>
        <p:spPr>
          <a:xfrm>
            <a:off x="4009010" y="5538097"/>
            <a:ext cx="6280346" cy="461665"/>
          </a:xfrm>
          <a:prstGeom prst="rect">
            <a:avLst/>
          </a:prstGeom>
          <a:noFill/>
        </p:spPr>
        <p:txBody>
          <a:bodyPr wrap="square">
            <a:spAutoFit/>
          </a:bodyPr>
          <a:lstStyle/>
          <a:p>
            <a:r>
              <a:rPr lang="en-US" sz="2400" dirty="0"/>
              <a:t>Early Event Risk – largest plaque 3.4mm</a:t>
            </a:r>
          </a:p>
        </p:txBody>
      </p:sp>
      <p:sp>
        <p:nvSpPr>
          <p:cNvPr id="12" name="Flowchart: Connector 11">
            <a:extLst>
              <a:ext uri="{FF2B5EF4-FFF2-40B4-BE49-F238E27FC236}">
                <a16:creationId xmlns:a16="http://schemas.microsoft.com/office/drawing/2014/main" id="{9696A736-025E-D17C-24DC-4BF21DF267BC}"/>
              </a:ext>
            </a:extLst>
          </p:cNvPr>
          <p:cNvSpPr/>
          <p:nvPr/>
        </p:nvSpPr>
        <p:spPr>
          <a:xfrm>
            <a:off x="3842564" y="5641592"/>
            <a:ext cx="234215" cy="240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9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animBg="1"/>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9DBAB8-14F1-7E22-140A-F10703398ADE}"/>
              </a:ext>
            </a:extLst>
          </p:cNvPr>
          <p:cNvPicPr>
            <a:picLocks noGrp="1" noChangeAspect="1"/>
          </p:cNvPicPr>
          <p:nvPr>
            <p:ph idx="1"/>
          </p:nvPr>
        </p:nvPicPr>
        <p:blipFill>
          <a:blip r:embed="rId2"/>
          <a:stretch>
            <a:fillRect/>
          </a:stretch>
        </p:blipFill>
        <p:spPr>
          <a:xfrm>
            <a:off x="1282047" y="263951"/>
            <a:ext cx="8207438" cy="5969573"/>
          </a:xfrm>
          <a:ln w="31750">
            <a:solidFill>
              <a:schemeClr val="tx1"/>
            </a:solidFill>
          </a:ln>
        </p:spPr>
      </p:pic>
      <p:sp>
        <p:nvSpPr>
          <p:cNvPr id="6" name="Rectangle 5">
            <a:extLst>
              <a:ext uri="{FF2B5EF4-FFF2-40B4-BE49-F238E27FC236}">
                <a16:creationId xmlns:a16="http://schemas.microsoft.com/office/drawing/2014/main" id="{F78913DB-5465-624F-CDF4-44544CF80FEC}"/>
              </a:ext>
            </a:extLst>
          </p:cNvPr>
          <p:cNvSpPr/>
          <p:nvPr/>
        </p:nvSpPr>
        <p:spPr>
          <a:xfrm>
            <a:off x="3374796" y="952107"/>
            <a:ext cx="1470582" cy="30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5D235263-95BB-674A-E406-C78B4EF6314F}"/>
              </a:ext>
            </a:extLst>
          </p:cNvPr>
          <p:cNvSpPr/>
          <p:nvPr/>
        </p:nvSpPr>
        <p:spPr>
          <a:xfrm>
            <a:off x="5486399" y="3429000"/>
            <a:ext cx="234215" cy="240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66FC458B-4DFD-6C0C-533F-70DE80C1F61F}"/>
              </a:ext>
            </a:extLst>
          </p:cNvPr>
          <p:cNvSpPr/>
          <p:nvPr/>
        </p:nvSpPr>
        <p:spPr>
          <a:xfrm>
            <a:off x="2468300" y="5313947"/>
            <a:ext cx="234215" cy="2406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8F8E7D55-5DF5-547B-9B1F-1E29F60DFC30}"/>
              </a:ext>
            </a:extLst>
          </p:cNvPr>
          <p:cNvSpPr/>
          <p:nvPr/>
        </p:nvSpPr>
        <p:spPr>
          <a:xfrm>
            <a:off x="3984959" y="4957011"/>
            <a:ext cx="394536" cy="240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7A8D74-5396-CDD1-E773-6AA4A8393036}"/>
              </a:ext>
            </a:extLst>
          </p:cNvPr>
          <p:cNvPicPr>
            <a:picLocks noGrp="1" noChangeAspect="1"/>
          </p:cNvPicPr>
          <p:nvPr>
            <p:ph idx="1"/>
          </p:nvPr>
        </p:nvPicPr>
        <p:blipFill>
          <a:blip r:embed="rId2"/>
          <a:stretch>
            <a:fillRect/>
          </a:stretch>
        </p:blipFill>
        <p:spPr>
          <a:xfrm rot="5400000">
            <a:off x="1316631" y="338939"/>
            <a:ext cx="6223085" cy="6388324"/>
          </a:xfrm>
        </p:spPr>
      </p:pic>
      <p:sp>
        <p:nvSpPr>
          <p:cNvPr id="6" name="TextBox 5">
            <a:extLst>
              <a:ext uri="{FF2B5EF4-FFF2-40B4-BE49-F238E27FC236}">
                <a16:creationId xmlns:a16="http://schemas.microsoft.com/office/drawing/2014/main" id="{F3934C22-326D-CD6E-5FB7-40DB19D26476}"/>
              </a:ext>
            </a:extLst>
          </p:cNvPr>
          <p:cNvSpPr txBox="1"/>
          <p:nvPr/>
        </p:nvSpPr>
        <p:spPr>
          <a:xfrm>
            <a:off x="8160932" y="851774"/>
            <a:ext cx="3558139" cy="4154984"/>
          </a:xfrm>
          <a:prstGeom prst="rect">
            <a:avLst/>
          </a:prstGeom>
          <a:noFill/>
        </p:spPr>
        <p:txBody>
          <a:bodyPr wrap="square" rtlCol="0">
            <a:spAutoFit/>
          </a:bodyPr>
          <a:lstStyle/>
          <a:p>
            <a:pPr algn="ctr"/>
            <a:r>
              <a:rPr lang="en-US" sz="2400" dirty="0"/>
              <a:t>Plaque Burden Score isn’t reproducible. </a:t>
            </a:r>
          </a:p>
          <a:p>
            <a:pPr algn="ctr"/>
            <a:endParaRPr lang="en-US" sz="2400" dirty="0"/>
          </a:p>
          <a:p>
            <a:pPr algn="ctr"/>
            <a:r>
              <a:rPr lang="en-US" sz="2400" dirty="0"/>
              <a:t>Simply represents the sum of the areas that meet a qualification of “plaque” within a field of view</a:t>
            </a:r>
          </a:p>
          <a:p>
            <a:pPr algn="ctr"/>
            <a:endParaRPr lang="en-US" sz="2400" dirty="0"/>
          </a:p>
          <a:p>
            <a:pPr algn="ctr"/>
            <a:r>
              <a:rPr lang="en-US" sz="2400" dirty="0"/>
              <a:t>“Plaque” definition happens to be </a:t>
            </a:r>
            <a:r>
              <a:rPr lang="en-US" sz="2400" u="sng" dirty="0"/>
              <a:t>&gt;</a:t>
            </a:r>
            <a:r>
              <a:rPr lang="en-US" sz="2400" dirty="0"/>
              <a:t> 1.3mm</a:t>
            </a:r>
          </a:p>
        </p:txBody>
      </p:sp>
    </p:spTree>
    <p:extLst>
      <p:ext uri="{BB962C8B-B14F-4D97-AF65-F5344CB8AC3E}">
        <p14:creationId xmlns:p14="http://schemas.microsoft.com/office/powerpoint/2010/main" val="302429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6F59-1B7B-97EC-AA3D-47088CB2D74B}"/>
              </a:ext>
            </a:extLst>
          </p:cNvPr>
          <p:cNvSpPr>
            <a:spLocks noGrp="1"/>
          </p:cNvSpPr>
          <p:nvPr>
            <p:ph idx="1"/>
          </p:nvPr>
        </p:nvSpPr>
        <p:spPr>
          <a:xfrm>
            <a:off x="838200" y="1253331"/>
            <a:ext cx="10515600" cy="4351338"/>
          </a:xfrm>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My patient is a 66-year-old male architect with fairly unremarkable PMH. </a:t>
            </a: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His primary care physician  first diagnosed him with hypertension in 2018. Besides that, he was overweight ( BMI now is 28), he had hyperuricemia, and low testosterone. Non-smoker, but his nutrition and exercise habits were poor ( not anymore).</a:t>
            </a:r>
          </a:p>
          <a:p>
            <a:pPr marL="0" indent="0">
              <a:spcBef>
                <a:spcPts val="0"/>
              </a:spcBef>
              <a:buNone/>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His family history is significant for hypertension and dementia.</a:t>
            </a:r>
          </a:p>
          <a:p>
            <a:endParaRPr lang="en-US" dirty="0"/>
          </a:p>
        </p:txBody>
      </p:sp>
    </p:spTree>
    <p:extLst>
      <p:ext uri="{BB962C8B-B14F-4D97-AF65-F5344CB8AC3E}">
        <p14:creationId xmlns:p14="http://schemas.microsoft.com/office/powerpoint/2010/main" val="334677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78421"/>
            <a:ext cx="9220200" cy="964579"/>
          </a:xfrm>
        </p:spPr>
        <p:txBody>
          <a:bodyPr>
            <a:noAutofit/>
          </a:bodyPr>
          <a:lstStyle/>
          <a:p>
            <a:pPr algn="ctr">
              <a:defRPr/>
            </a:pPr>
            <a:r>
              <a:rPr lang="en-US" sz="3200" b="1" dirty="0"/>
              <a:t>BDM Generates a Positive Effect on Carotid Artery Disease</a:t>
            </a:r>
          </a:p>
        </p:txBody>
      </p:sp>
      <p:sp>
        <p:nvSpPr>
          <p:cNvPr id="313348" name="TextBox 4"/>
          <p:cNvSpPr txBox="1">
            <a:spLocks noChangeArrowheads="1"/>
          </p:cNvSpPr>
          <p:nvPr/>
        </p:nvSpPr>
        <p:spPr bwMode="auto">
          <a:xfrm>
            <a:off x="2667000" y="5029201"/>
            <a:ext cx="6858000" cy="27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490" tIns="34247" rIns="68490" bIns="34247">
            <a:spAutoFit/>
          </a:bodyPr>
          <a:lstStyle>
            <a:lvl1pPr defTabSz="1006475">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defTabSz="100647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defTabSz="1006475">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defTabSz="1006475">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1006475">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a:spcBef>
                <a:spcPct val="0"/>
              </a:spcBef>
              <a:buClr>
                <a:srgbClr val="000000"/>
              </a:buClr>
              <a:buFont typeface="Wingdings" panose="05000000000000000000" pitchFamily="2" charset="2"/>
              <a:buNone/>
            </a:pPr>
            <a:endParaRPr lang="en-US" altLang="en-US" sz="1350">
              <a:solidFill>
                <a:srgbClr val="FFC000"/>
              </a:solidFill>
            </a:endParaRPr>
          </a:p>
        </p:txBody>
      </p:sp>
      <p:sp>
        <p:nvSpPr>
          <p:cNvPr id="313349" name="TextBox 2"/>
          <p:cNvSpPr txBox="1">
            <a:spLocks noChangeArrowheads="1"/>
          </p:cNvSpPr>
          <p:nvPr/>
        </p:nvSpPr>
        <p:spPr bwMode="auto">
          <a:xfrm>
            <a:off x="685800" y="5503743"/>
            <a:ext cx="8991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en-US" altLang="en-US" sz="1800" dirty="0">
                <a:solidFill>
                  <a:schemeClr val="accent3"/>
                </a:solidFill>
              </a:rPr>
              <a:t>Cheng, H. G., Patel, B. S., Martin, S. S., </a:t>
            </a:r>
            <a:r>
              <a:rPr lang="en-US" altLang="en-US" sz="1800" dirty="0" err="1">
                <a:solidFill>
                  <a:schemeClr val="accent3"/>
                </a:solidFill>
              </a:rPr>
              <a:t>Blaha</a:t>
            </a:r>
            <a:r>
              <a:rPr lang="en-US" altLang="en-US" sz="1800" dirty="0">
                <a:solidFill>
                  <a:schemeClr val="accent3"/>
                </a:solidFill>
              </a:rPr>
              <a:t>, M., Doneen, A., Bale, B., &amp; Jones, S. R. (2016). Effect of comprehensive cardiovascular disease risk management on longitudinal changes in carotid artery intima-media thickness in a community-based prevention clinic. </a:t>
            </a:r>
            <a:r>
              <a:rPr lang="en-US" altLang="en-US" sz="1800" i="1" dirty="0">
                <a:solidFill>
                  <a:schemeClr val="accent3"/>
                </a:solidFill>
              </a:rPr>
              <a:t>Archives of Medical Science, 12</a:t>
            </a:r>
            <a:r>
              <a:rPr lang="en-US" altLang="en-US" sz="1800" dirty="0">
                <a:solidFill>
                  <a:schemeClr val="accent3"/>
                </a:solidFill>
              </a:rPr>
              <a:t>(4), 728-735. </a:t>
            </a:r>
          </a:p>
        </p:txBody>
      </p:sp>
      <p:pic>
        <p:nvPicPr>
          <p:cNvPr id="6" name="Picture 2">
            <a:extLst>
              <a:ext uri="{FF2B5EF4-FFF2-40B4-BE49-F238E27FC236}">
                <a16:creationId xmlns:a16="http://schemas.microsoft.com/office/drawing/2014/main" id="{FA0EB2C2-204E-4B4F-9CD9-8A318AD3D90D}"/>
              </a:ext>
            </a:extLst>
          </p:cNvPr>
          <p:cNvPicPr>
            <a:picLocks noChangeAspect="1" noChangeArrowheads="1"/>
          </p:cNvPicPr>
          <p:nvPr/>
        </p:nvPicPr>
        <p:blipFill>
          <a:blip r:embed="rId3" cstate="print"/>
          <a:srcRect/>
          <a:stretch>
            <a:fillRect/>
          </a:stretch>
        </p:blipFill>
        <p:spPr bwMode="auto">
          <a:xfrm>
            <a:off x="7346384" y="814564"/>
            <a:ext cx="2041808" cy="1253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a:extLst>
              <a:ext uri="{FF2B5EF4-FFF2-40B4-BE49-F238E27FC236}">
                <a16:creationId xmlns:a16="http://schemas.microsoft.com/office/drawing/2014/main" id="{23775954-0DA8-41D7-AEE0-B687FB382C27}"/>
              </a:ext>
            </a:extLst>
          </p:cNvPr>
          <p:cNvPicPr>
            <a:picLocks noChangeAspect="1"/>
          </p:cNvPicPr>
          <p:nvPr/>
        </p:nvPicPr>
        <p:blipFill>
          <a:blip r:embed="rId4"/>
          <a:stretch>
            <a:fillRect/>
          </a:stretch>
        </p:blipFill>
        <p:spPr>
          <a:xfrm>
            <a:off x="2072992" y="882392"/>
            <a:ext cx="2041808" cy="1185837"/>
          </a:xfrm>
          <a:prstGeom prst="rect">
            <a:avLst/>
          </a:prstGeom>
          <a:ln w="31750">
            <a:solidFill>
              <a:schemeClr val="accent1">
                <a:shade val="50000"/>
              </a:schemeClr>
            </a:solidFill>
          </a:ln>
        </p:spPr>
      </p:pic>
      <p:pic>
        <p:nvPicPr>
          <p:cNvPr id="8" name="Content Placeholder 4">
            <a:extLst>
              <a:ext uri="{FF2B5EF4-FFF2-40B4-BE49-F238E27FC236}">
                <a16:creationId xmlns:a16="http://schemas.microsoft.com/office/drawing/2014/main" id="{D4D6CB23-012A-4E43-9CFE-FC6F29205CEB}"/>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r="50862" b="47787"/>
          <a:stretch/>
        </p:blipFill>
        <p:spPr>
          <a:xfrm>
            <a:off x="2182586" y="2758593"/>
            <a:ext cx="7315200" cy="2634988"/>
          </a:xfrm>
          <a:ln w="31750">
            <a:solidFill>
              <a:schemeClr val="accent1">
                <a:shade val="50000"/>
              </a:schemeClr>
            </a:solidFill>
          </a:ln>
        </p:spPr>
      </p:pic>
      <p:sp>
        <p:nvSpPr>
          <p:cNvPr id="9" name="TextBox 8">
            <a:extLst>
              <a:ext uri="{FF2B5EF4-FFF2-40B4-BE49-F238E27FC236}">
                <a16:creationId xmlns:a16="http://schemas.microsoft.com/office/drawing/2014/main" id="{88291032-1A5F-454F-BE12-FA595A711A26}"/>
              </a:ext>
            </a:extLst>
          </p:cNvPr>
          <p:cNvSpPr txBox="1"/>
          <p:nvPr/>
        </p:nvSpPr>
        <p:spPr>
          <a:xfrm>
            <a:off x="4343400" y="1411665"/>
            <a:ext cx="2597716" cy="1200329"/>
          </a:xfrm>
          <a:prstGeom prst="rect">
            <a:avLst/>
          </a:prstGeom>
          <a:solidFill>
            <a:schemeClr val="tx1"/>
          </a:solidFill>
        </p:spPr>
        <p:txBody>
          <a:bodyPr wrap="square" rtlCol="0">
            <a:spAutoFit/>
          </a:bodyPr>
          <a:lstStyle/>
          <a:p>
            <a:pPr algn="ctr"/>
            <a:r>
              <a:rPr lang="en-US" sz="2400" dirty="0">
                <a:solidFill>
                  <a:schemeClr val="bg1"/>
                </a:solidFill>
              </a:rPr>
              <a:t>Lipid rich plaque reduced to zero at five </a:t>
            </a:r>
            <a:r>
              <a:rPr lang="en-US" sz="2400" dirty="0" err="1">
                <a:solidFill>
                  <a:schemeClr val="bg1"/>
                </a:solidFill>
              </a:rPr>
              <a:t>yrs</a:t>
            </a:r>
            <a:r>
              <a:rPr lang="en-US" sz="2400" dirty="0">
                <a:solidFill>
                  <a:schemeClr val="bg1"/>
                </a:solidFill>
              </a:rPr>
              <a:t>!</a:t>
            </a:r>
          </a:p>
        </p:txBody>
      </p:sp>
    </p:spTree>
    <p:extLst>
      <p:ext uri="{BB962C8B-B14F-4D97-AF65-F5344CB8AC3E}">
        <p14:creationId xmlns:p14="http://schemas.microsoft.com/office/powerpoint/2010/main" val="3199085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2E9B-E37F-820C-1F40-14B9C1E6F20B}"/>
              </a:ext>
            </a:extLst>
          </p:cNvPr>
          <p:cNvSpPr>
            <a:spLocks noGrp="1"/>
          </p:cNvSpPr>
          <p:nvPr>
            <p:ph type="title"/>
          </p:nvPr>
        </p:nvSpPr>
        <p:spPr>
          <a:xfrm>
            <a:off x="838200" y="365127"/>
            <a:ext cx="10515600" cy="777873"/>
          </a:xfrm>
        </p:spPr>
        <p:txBody>
          <a:bodyPr/>
          <a:lstStyle/>
          <a:p>
            <a:pPr algn="ctr"/>
            <a:r>
              <a:rPr lang="en-US" dirty="0"/>
              <a:t>1</a:t>
            </a:r>
            <a:r>
              <a:rPr lang="en-US" baseline="30000" dirty="0"/>
              <a:t>st</a:t>
            </a:r>
            <a:r>
              <a:rPr lang="en-US" dirty="0"/>
              <a:t> Question - cIMT</a:t>
            </a:r>
          </a:p>
        </p:txBody>
      </p:sp>
      <p:sp>
        <p:nvSpPr>
          <p:cNvPr id="3" name="Content Placeholder 2">
            <a:extLst>
              <a:ext uri="{FF2B5EF4-FFF2-40B4-BE49-F238E27FC236}">
                <a16:creationId xmlns:a16="http://schemas.microsoft.com/office/drawing/2014/main" id="{B0EC116D-45B5-FC40-393C-7EF57F82E349}"/>
              </a:ext>
            </a:extLst>
          </p:cNvPr>
          <p:cNvSpPr>
            <a:spLocks noGrp="1"/>
          </p:cNvSpPr>
          <p:nvPr>
            <p:ph idx="1"/>
          </p:nvPr>
        </p:nvSpPr>
        <p:spPr>
          <a:xfrm>
            <a:off x="838200" y="1690690"/>
            <a:ext cx="10515600" cy="4351338"/>
          </a:xfrm>
        </p:spPr>
        <p:txBody>
          <a:bodyPr>
            <a:normAutofit fontScale="85000" lnSpcReduction="20000"/>
          </a:bodyPr>
          <a:lstStyle/>
          <a:p>
            <a:pPr marL="0" marR="0" indent="0" algn="ctr">
              <a:buNone/>
            </a:pPr>
            <a:r>
              <a:rPr lang="en-US" sz="2800" i="1" dirty="0">
                <a:effectLst/>
                <a:latin typeface="Calibri" panose="020F0502020204030204" pitchFamily="34" charset="0"/>
                <a:ea typeface="Calibri" panose="020F0502020204030204" pitchFamily="34" charset="0"/>
              </a:rPr>
              <a:t>He is a 66-year-old architect with atherosclerotic disease based on CIMT tests and without major improvements on the second CIMT.</a:t>
            </a:r>
          </a:p>
          <a:p>
            <a:pPr marL="0" marR="0" indent="0" algn="ctr">
              <a:buNone/>
            </a:pPr>
            <a:endParaRPr lang="en-US" sz="2800" i="1" dirty="0">
              <a:effectLst/>
              <a:latin typeface="Calibri" panose="020F0502020204030204" pitchFamily="34" charset="0"/>
              <a:ea typeface="Calibri" panose="020F0502020204030204" pitchFamily="34" charset="0"/>
            </a:endParaRPr>
          </a:p>
          <a:p>
            <a:pPr marL="0" marR="0" indent="0" algn="ctr">
              <a:buNone/>
            </a:pPr>
            <a:r>
              <a:rPr lang="en-US" sz="2800" i="1" dirty="0">
                <a:effectLst/>
                <a:latin typeface="Calibri" panose="020F0502020204030204" pitchFamily="34" charset="0"/>
                <a:ea typeface="Calibri" panose="020F0502020204030204" pitchFamily="34" charset="0"/>
              </a:rPr>
              <a:t>The second CIMT test revealed improvements in the numbers as compared to the first one (the plaque burden went down from 14 to 13.3, and the </a:t>
            </a:r>
            <a:r>
              <a:rPr lang="en-US" sz="2800" i="1" dirty="0">
                <a:effectLst/>
                <a:highlight>
                  <a:srgbClr val="FFFF00"/>
                </a:highlight>
                <a:latin typeface="Calibri" panose="020F0502020204030204" pitchFamily="34" charset="0"/>
                <a:ea typeface="Calibri" panose="020F0502020204030204" pitchFamily="34" charset="0"/>
              </a:rPr>
              <a:t>second showed echogenicity </a:t>
            </a:r>
            <a:r>
              <a:rPr lang="en-US" sz="2800" i="1" dirty="0">
                <a:effectLst/>
                <a:latin typeface="Calibri" panose="020F0502020204030204" pitchFamily="34" charset="0"/>
                <a:ea typeface="Calibri" panose="020F0502020204030204" pitchFamily="34" charset="0"/>
              </a:rPr>
              <a:t>in a plaque as compared to all heterogeneous plaques in the first CIMT). </a:t>
            </a:r>
          </a:p>
          <a:p>
            <a:pPr marL="0" marR="0" indent="0" algn="ctr">
              <a:buNone/>
            </a:pPr>
            <a:endParaRPr lang="en-US" i="1" dirty="0">
              <a:latin typeface="Calibri" panose="020F0502020204030204" pitchFamily="34" charset="0"/>
              <a:ea typeface="Calibri" panose="020F0502020204030204" pitchFamily="34" charset="0"/>
            </a:endParaRPr>
          </a:p>
          <a:p>
            <a:pPr marL="0" marR="0" indent="0" algn="ctr">
              <a:buNone/>
            </a:pPr>
            <a:r>
              <a:rPr lang="en-US" sz="2800" i="1" dirty="0">
                <a:effectLst/>
                <a:latin typeface="Calibri" panose="020F0502020204030204" pitchFamily="34" charset="0"/>
                <a:ea typeface="Calibri" panose="020F0502020204030204" pitchFamily="34" charset="0"/>
              </a:rPr>
              <a:t>Despite that, he still has elevated early event risk, and elevated mean and maximum CCAs.</a:t>
            </a:r>
          </a:p>
          <a:p>
            <a:pPr marL="0" marR="0" indent="0" algn="ctr">
              <a:buNone/>
            </a:pPr>
            <a:endParaRPr lang="en-US" i="1" dirty="0">
              <a:latin typeface="Calibri" panose="020F0502020204030204" pitchFamily="34" charset="0"/>
              <a:ea typeface="Calibri" panose="020F0502020204030204" pitchFamily="34" charset="0"/>
            </a:endParaRPr>
          </a:p>
          <a:p>
            <a:pPr marL="0" marR="0" indent="0" algn="ctr">
              <a:buNone/>
            </a:pPr>
            <a:r>
              <a:rPr lang="en-US" i="1" dirty="0">
                <a:latin typeface="Calibri" panose="020F0502020204030204" pitchFamily="34" charset="0"/>
                <a:ea typeface="Calibri" panose="020F0502020204030204" pitchFamily="34" charset="0"/>
              </a:rPr>
              <a:t> </a:t>
            </a:r>
            <a:r>
              <a:rPr lang="en-US" i="1" dirty="0">
                <a:highlight>
                  <a:srgbClr val="FFFF00"/>
                </a:highlight>
                <a:latin typeface="Calibri" panose="020F0502020204030204" pitchFamily="34" charset="0"/>
                <a:ea typeface="Calibri" panose="020F0502020204030204" pitchFamily="34" charset="0"/>
              </a:rPr>
              <a:t>(He will remain high risk until all plaque stable and ALL inflammatory markers and risk factors are optimized)</a:t>
            </a:r>
            <a:endParaRPr lang="en-US" sz="2800" i="1" dirty="0">
              <a:effectLst/>
              <a:highlight>
                <a:srgbClr val="FFFF00"/>
              </a:highligh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0878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C025-1FD4-5D5D-3E0A-8C6B11668BA3}"/>
              </a:ext>
            </a:extLst>
          </p:cNvPr>
          <p:cNvSpPr>
            <a:spLocks noGrp="1"/>
          </p:cNvSpPr>
          <p:nvPr>
            <p:ph type="title"/>
          </p:nvPr>
        </p:nvSpPr>
        <p:spPr/>
        <p:txBody>
          <a:bodyPr/>
          <a:lstStyle/>
          <a:p>
            <a:r>
              <a:rPr lang="en-US" dirty="0"/>
              <a:t>Second part of Jorge’s question(s) - </a:t>
            </a:r>
          </a:p>
        </p:txBody>
      </p:sp>
      <p:sp>
        <p:nvSpPr>
          <p:cNvPr id="3" name="Content Placeholder 2">
            <a:extLst>
              <a:ext uri="{FF2B5EF4-FFF2-40B4-BE49-F238E27FC236}">
                <a16:creationId xmlns:a16="http://schemas.microsoft.com/office/drawing/2014/main" id="{E1F02076-C1A3-5CB9-42A6-5DEED6DD8F99}"/>
              </a:ext>
            </a:extLst>
          </p:cNvPr>
          <p:cNvSpPr>
            <a:spLocks noGrp="1"/>
          </p:cNvSpPr>
          <p:nvPr>
            <p:ph idx="1"/>
          </p:nvPr>
        </p:nvSpPr>
        <p:spPr/>
        <p:txBody>
          <a:bodyPr/>
          <a:lstStyle/>
          <a:p>
            <a:pPr marL="514350" indent="-514350">
              <a:buAutoNum type="arabicPeriod"/>
            </a:pPr>
            <a:r>
              <a:rPr lang="en-US" dirty="0"/>
              <a:t>Should current treatment be changed/augmented? </a:t>
            </a:r>
          </a:p>
          <a:p>
            <a:pPr marL="514350" indent="-514350">
              <a:buAutoNum type="arabicPeriod"/>
            </a:pPr>
            <a:r>
              <a:rPr lang="en-US" dirty="0"/>
              <a:t>Any missed root causes?  </a:t>
            </a:r>
          </a:p>
          <a:p>
            <a:pPr marL="514350" indent="-514350">
              <a:buAutoNum type="arabicPeriod"/>
            </a:pPr>
            <a:r>
              <a:rPr lang="en-US" dirty="0"/>
              <a:t>Plan moving forward for this patient. </a:t>
            </a:r>
          </a:p>
          <a:p>
            <a:endParaRPr lang="en-US" dirty="0"/>
          </a:p>
        </p:txBody>
      </p:sp>
    </p:spTree>
    <p:extLst>
      <p:ext uri="{BB962C8B-B14F-4D97-AF65-F5344CB8AC3E}">
        <p14:creationId xmlns:p14="http://schemas.microsoft.com/office/powerpoint/2010/main" val="346312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58C8E-9BC8-2008-9031-50D2C0268DEB}"/>
              </a:ext>
            </a:extLst>
          </p:cNvPr>
          <p:cNvSpPr>
            <a:spLocks noGrp="1"/>
          </p:cNvSpPr>
          <p:nvPr>
            <p:ph idx="1"/>
          </p:nvPr>
        </p:nvSpPr>
        <p:spPr>
          <a:xfrm>
            <a:off x="905577" y="702645"/>
            <a:ext cx="10515600" cy="5782327"/>
          </a:xfrm>
        </p:spPr>
        <p:txBody>
          <a:bodyPr>
            <a:normAutofit fontScale="85000" lnSpcReduction="20000"/>
          </a:bodyPr>
          <a:lstStyle/>
          <a:p>
            <a:pPr marL="0" marR="0" indent="0">
              <a:buNone/>
            </a:pPr>
            <a:r>
              <a:rPr lang="en-US" sz="2800" i="1" dirty="0">
                <a:effectLst/>
                <a:latin typeface="Calibri" panose="020F0502020204030204" pitchFamily="34" charset="0"/>
                <a:ea typeface="Calibri" panose="020F0502020204030204" pitchFamily="34" charset="0"/>
              </a:rPr>
              <a:t>From Jorge: </a:t>
            </a:r>
          </a:p>
          <a:p>
            <a:pPr marL="0" marR="0" indent="0">
              <a:buNone/>
            </a:pPr>
            <a:r>
              <a:rPr lang="en-US" sz="2800" i="1" dirty="0">
                <a:effectLst/>
                <a:latin typeface="Calibri" panose="020F0502020204030204" pitchFamily="34" charset="0"/>
                <a:ea typeface="Calibri" panose="020F0502020204030204" pitchFamily="34" charset="0"/>
              </a:rPr>
              <a:t>Contributing factors to his atherosclerosis are: hypertension, mildly elevated FBS (normal insulin and HgA1c), asymptomatic mild hyperuricemia, mildly elevated </a:t>
            </a:r>
            <a:r>
              <a:rPr lang="en-US" sz="2800" i="1" dirty="0" err="1">
                <a:effectLst/>
                <a:latin typeface="Calibri" panose="020F0502020204030204" pitchFamily="34" charset="0"/>
                <a:ea typeface="Calibri" panose="020F0502020204030204" pitchFamily="34" charset="0"/>
              </a:rPr>
              <a:t>apoB</a:t>
            </a:r>
            <a:r>
              <a:rPr lang="en-US" sz="2800" i="1" dirty="0">
                <a:effectLst/>
                <a:latin typeface="Calibri" panose="020F0502020204030204" pitchFamily="34" charset="0"/>
                <a:ea typeface="Calibri" panose="020F0502020204030204" pitchFamily="34" charset="0"/>
              </a:rPr>
              <a:t>, and low testosterone. Lipo(a) negative.</a:t>
            </a:r>
          </a:p>
          <a:p>
            <a:pPr marL="0" marR="0" indent="0">
              <a:buNone/>
            </a:pPr>
            <a:endParaRPr lang="en-US" sz="2800" i="1" dirty="0">
              <a:effectLst/>
              <a:latin typeface="Calibri" panose="020F0502020204030204" pitchFamily="34" charset="0"/>
              <a:ea typeface="Calibri" panose="020F0502020204030204" pitchFamily="34" charset="0"/>
            </a:endParaRPr>
          </a:p>
          <a:p>
            <a:pPr marL="0" marR="0" indent="0">
              <a:buNone/>
            </a:pPr>
            <a:r>
              <a:rPr lang="en-US" sz="2800" i="1" dirty="0">
                <a:effectLst/>
                <a:latin typeface="Calibri" panose="020F0502020204030204" pitchFamily="34" charset="0"/>
                <a:ea typeface="Calibri" panose="020F0502020204030204" pitchFamily="34" charset="0"/>
              </a:rPr>
              <a:t>He does not appear to have any sleep disorders, he tries to follow a low glycemic index nutritional plans, and he walks regularly. His stress level appears very reasonable.</a:t>
            </a:r>
          </a:p>
          <a:p>
            <a:pPr marL="0" marR="0" indent="0">
              <a:buNone/>
            </a:pPr>
            <a:endParaRPr lang="en-US" sz="2800" i="1" dirty="0">
              <a:effectLst/>
              <a:latin typeface="Calibri" panose="020F0502020204030204" pitchFamily="34" charset="0"/>
              <a:ea typeface="Calibri" panose="020F0502020204030204" pitchFamily="34" charset="0"/>
            </a:endParaRPr>
          </a:p>
          <a:p>
            <a:pPr marL="0" marR="0" indent="0">
              <a:buNone/>
            </a:pPr>
            <a:r>
              <a:rPr lang="en-US" sz="2800" i="1" dirty="0">
                <a:effectLst/>
                <a:latin typeface="Calibri" panose="020F0502020204030204" pitchFamily="34" charset="0"/>
                <a:ea typeface="Calibri" panose="020F0502020204030204" pitchFamily="34" charset="0"/>
              </a:rPr>
              <a:t>His evaluation included: 9p21 non carrier, apoE2/3, and optimal levels of myeloperoxidase, oxidized LDL, lp-pla2, ADMA, homocysteine, vitamin D, and CRP.</a:t>
            </a:r>
          </a:p>
          <a:p>
            <a:pPr marL="0" marR="0" indent="0">
              <a:buNone/>
            </a:pPr>
            <a:endParaRPr lang="en-US" sz="2800" i="1" dirty="0">
              <a:effectLst/>
              <a:latin typeface="Calibri" panose="020F0502020204030204" pitchFamily="34" charset="0"/>
              <a:ea typeface="Calibri" panose="020F0502020204030204" pitchFamily="34" charset="0"/>
            </a:endParaRPr>
          </a:p>
          <a:p>
            <a:pPr marL="0" marR="0" indent="0">
              <a:buNone/>
            </a:pPr>
            <a:r>
              <a:rPr lang="en-US" sz="2800" i="1" dirty="0">
                <a:effectLst/>
                <a:latin typeface="Calibri" panose="020F0502020204030204" pitchFamily="34" charset="0"/>
                <a:ea typeface="Calibri" panose="020F0502020204030204" pitchFamily="34" charset="0"/>
              </a:rPr>
              <a:t>He is on testosterone, amlodipine/benazepril (blood pressure not very well controlled), aspirin, metformin, rosuvastatin, coQ10, resveratrol, and magnesium.</a:t>
            </a:r>
          </a:p>
          <a:p>
            <a:pPr marL="0" marR="0" indent="0">
              <a:buNone/>
            </a:pPr>
            <a:endParaRPr lang="en-US" sz="2800" i="1" dirty="0">
              <a:effectLst/>
              <a:latin typeface="Calibri" panose="020F0502020204030204" pitchFamily="34" charset="0"/>
              <a:ea typeface="Calibri" panose="020F0502020204030204" pitchFamily="34" charset="0"/>
            </a:endParaRPr>
          </a:p>
          <a:p>
            <a:pPr marL="0" marR="0" indent="0">
              <a:buNone/>
            </a:pPr>
            <a:r>
              <a:rPr lang="en-US" sz="2800" i="1" dirty="0">
                <a:effectLst/>
                <a:latin typeface="Calibri" panose="020F0502020204030204" pitchFamily="34" charset="0"/>
                <a:ea typeface="Calibri" panose="020F0502020204030204" pitchFamily="34" charset="0"/>
              </a:rPr>
              <a:t>What else could I explore? Shall I do OGTT? Ramipril instead of Amlodipine? Try Actos instead of metformin? Others?</a:t>
            </a:r>
          </a:p>
          <a:p>
            <a:endParaRPr lang="en-US" dirty="0"/>
          </a:p>
        </p:txBody>
      </p:sp>
    </p:spTree>
    <p:extLst>
      <p:ext uri="{BB962C8B-B14F-4D97-AF65-F5344CB8AC3E}">
        <p14:creationId xmlns:p14="http://schemas.microsoft.com/office/powerpoint/2010/main" val="9362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A20FD9-9C94-A866-4C74-F9DCF40F3A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713" y="235670"/>
            <a:ext cx="8415556" cy="6365103"/>
          </a:xfrm>
          <a:prstGeom prst="rect">
            <a:avLst/>
          </a:prstGeom>
        </p:spPr>
      </p:pic>
      <p:sp>
        <p:nvSpPr>
          <p:cNvPr id="25" name="TextBox 24">
            <a:extLst>
              <a:ext uri="{FF2B5EF4-FFF2-40B4-BE49-F238E27FC236}">
                <a16:creationId xmlns:a16="http://schemas.microsoft.com/office/drawing/2014/main" id="{6B28E097-F02F-83DB-330A-8805C7337B8E}"/>
              </a:ext>
            </a:extLst>
          </p:cNvPr>
          <p:cNvSpPr txBox="1"/>
          <p:nvPr/>
        </p:nvSpPr>
        <p:spPr>
          <a:xfrm>
            <a:off x="9455085" y="612742"/>
            <a:ext cx="2047355" cy="4247317"/>
          </a:xfrm>
          <a:prstGeom prst="rect">
            <a:avLst/>
          </a:prstGeom>
          <a:noFill/>
        </p:spPr>
        <p:txBody>
          <a:bodyPr wrap="none" rtlCol="0">
            <a:spAutoFit/>
          </a:bodyPr>
          <a:lstStyle/>
          <a:p>
            <a:r>
              <a:rPr lang="en-US" sz="2800" u="sng" dirty="0"/>
              <a:t>Concerns:</a:t>
            </a:r>
          </a:p>
          <a:p>
            <a:r>
              <a:rPr lang="en-US" sz="2800" dirty="0"/>
              <a:t>Waist 40”</a:t>
            </a:r>
          </a:p>
          <a:p>
            <a:r>
              <a:rPr lang="en-US" sz="2800" dirty="0"/>
              <a:t>BP 130/94</a:t>
            </a:r>
          </a:p>
          <a:p>
            <a:r>
              <a:rPr lang="en-US" sz="2800" dirty="0"/>
              <a:t>Apo B 97</a:t>
            </a:r>
          </a:p>
          <a:p>
            <a:r>
              <a:rPr lang="en-US" sz="2800" dirty="0"/>
              <a:t>FBS 104</a:t>
            </a:r>
          </a:p>
          <a:p>
            <a:r>
              <a:rPr lang="en-US" sz="2800" dirty="0"/>
              <a:t>A1C 5.1</a:t>
            </a:r>
          </a:p>
          <a:p>
            <a:r>
              <a:rPr lang="en-US" sz="2800" dirty="0" err="1"/>
              <a:t>Hx</a:t>
            </a:r>
            <a:r>
              <a:rPr lang="en-US" sz="2800" dirty="0"/>
              <a:t> uric acid</a:t>
            </a:r>
          </a:p>
          <a:p>
            <a:r>
              <a:rPr lang="en-US" sz="2800" dirty="0" err="1"/>
              <a:t>Hx</a:t>
            </a:r>
            <a:r>
              <a:rPr lang="en-US" sz="2800" dirty="0"/>
              <a:t> low T</a:t>
            </a:r>
          </a:p>
          <a:p>
            <a:endParaRPr lang="en-US" sz="2800" dirty="0"/>
          </a:p>
          <a:p>
            <a:endParaRPr lang="en-US" dirty="0"/>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1EEE4D71-478B-94D8-0B15-DB31E773E644}"/>
                  </a:ext>
                </a:extLst>
              </p14:cNvPr>
              <p14:cNvContentPartPr/>
              <p14:nvPr/>
            </p14:nvContentPartPr>
            <p14:xfrm>
              <a:off x="10199758" y="348499"/>
              <a:ext cx="360" cy="360"/>
            </p14:xfrm>
          </p:contentPart>
        </mc:Choice>
        <mc:Fallback xmlns="">
          <p:pic>
            <p:nvPicPr>
              <p:cNvPr id="27" name="Ink 26">
                <a:extLst>
                  <a:ext uri="{FF2B5EF4-FFF2-40B4-BE49-F238E27FC236}">
                    <a16:creationId xmlns:a16="http://schemas.microsoft.com/office/drawing/2014/main" id="{1EEE4D71-478B-94D8-0B15-DB31E773E644}"/>
                  </a:ext>
                </a:extLst>
              </p:cNvPr>
              <p:cNvPicPr/>
              <p:nvPr/>
            </p:nvPicPr>
            <p:blipFill>
              <a:blip r:embed="rId4"/>
              <a:stretch>
                <a:fillRect/>
              </a:stretch>
            </p:blipFill>
            <p:spPr>
              <a:xfrm>
                <a:off x="10137118" y="28585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BBFA3BDB-60E9-C2A3-EC27-5DABBE75D3A7}"/>
                  </a:ext>
                </a:extLst>
              </p14:cNvPr>
              <p14:cNvContentPartPr/>
              <p14:nvPr/>
            </p14:nvContentPartPr>
            <p14:xfrm>
              <a:off x="8784958" y="233299"/>
              <a:ext cx="3149640" cy="4602570"/>
            </p14:xfrm>
          </p:contentPart>
        </mc:Choice>
        <mc:Fallback xmlns="">
          <p:pic>
            <p:nvPicPr>
              <p:cNvPr id="28" name="Ink 27">
                <a:extLst>
                  <a:ext uri="{FF2B5EF4-FFF2-40B4-BE49-F238E27FC236}">
                    <a16:creationId xmlns:a16="http://schemas.microsoft.com/office/drawing/2014/main" id="{BBFA3BDB-60E9-C2A3-EC27-5DABBE75D3A7}"/>
                  </a:ext>
                </a:extLst>
              </p:cNvPr>
              <p:cNvPicPr/>
              <p:nvPr/>
            </p:nvPicPr>
            <p:blipFill>
              <a:blip r:embed="rId6"/>
              <a:stretch>
                <a:fillRect/>
              </a:stretch>
            </p:blipFill>
            <p:spPr>
              <a:xfrm>
                <a:off x="8722318" y="170294"/>
                <a:ext cx="3275280" cy="47282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FCCDA556-E2C2-34BD-E09A-C6DCABA7218E}"/>
                  </a:ext>
                </a:extLst>
              </p14:cNvPr>
              <p14:cNvContentPartPr/>
              <p14:nvPr/>
            </p14:nvContentPartPr>
            <p14:xfrm>
              <a:off x="2997598" y="4835869"/>
              <a:ext cx="360" cy="360"/>
            </p14:xfrm>
          </p:contentPart>
        </mc:Choice>
        <mc:Fallback xmlns="">
          <p:pic>
            <p:nvPicPr>
              <p:cNvPr id="29" name="Ink 28">
                <a:extLst>
                  <a:ext uri="{FF2B5EF4-FFF2-40B4-BE49-F238E27FC236}">
                    <a16:creationId xmlns:a16="http://schemas.microsoft.com/office/drawing/2014/main" id="{FCCDA556-E2C2-34BD-E09A-C6DCABA7218E}"/>
                  </a:ext>
                </a:extLst>
              </p:cNvPr>
              <p:cNvPicPr/>
              <p:nvPr/>
            </p:nvPicPr>
            <p:blipFill>
              <a:blip r:embed="rId4"/>
              <a:stretch>
                <a:fillRect/>
              </a:stretch>
            </p:blipFill>
            <p:spPr>
              <a:xfrm>
                <a:off x="2934958" y="477322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9871A935-6270-0C2C-F428-147C98B75E29}"/>
                  </a:ext>
                </a:extLst>
              </p14:cNvPr>
              <p14:cNvContentPartPr/>
              <p14:nvPr/>
            </p14:nvContentPartPr>
            <p14:xfrm>
              <a:off x="1714558" y="4420099"/>
              <a:ext cx="1718280" cy="1067760"/>
            </p14:xfrm>
          </p:contentPart>
        </mc:Choice>
        <mc:Fallback xmlns="">
          <p:pic>
            <p:nvPicPr>
              <p:cNvPr id="30" name="Ink 29">
                <a:extLst>
                  <a:ext uri="{FF2B5EF4-FFF2-40B4-BE49-F238E27FC236}">
                    <a16:creationId xmlns:a16="http://schemas.microsoft.com/office/drawing/2014/main" id="{9871A935-6270-0C2C-F428-147C98B75E29}"/>
                  </a:ext>
                </a:extLst>
              </p:cNvPr>
              <p:cNvPicPr/>
              <p:nvPr/>
            </p:nvPicPr>
            <p:blipFill>
              <a:blip r:embed="rId9"/>
              <a:stretch>
                <a:fillRect/>
              </a:stretch>
            </p:blipFill>
            <p:spPr>
              <a:xfrm>
                <a:off x="1651558" y="4357459"/>
                <a:ext cx="1843920" cy="119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4EFDBF35-AF06-9540-5B3E-266BCAD3A809}"/>
                  </a:ext>
                </a:extLst>
              </p14:cNvPr>
              <p14:cNvContentPartPr/>
              <p14:nvPr/>
            </p14:nvContentPartPr>
            <p14:xfrm>
              <a:off x="4355158" y="7701499"/>
              <a:ext cx="360" cy="360"/>
            </p14:xfrm>
          </p:contentPart>
        </mc:Choice>
        <mc:Fallback xmlns="">
          <p:pic>
            <p:nvPicPr>
              <p:cNvPr id="31" name="Ink 30">
                <a:extLst>
                  <a:ext uri="{FF2B5EF4-FFF2-40B4-BE49-F238E27FC236}">
                    <a16:creationId xmlns:a16="http://schemas.microsoft.com/office/drawing/2014/main" id="{4EFDBF35-AF06-9540-5B3E-266BCAD3A809}"/>
                  </a:ext>
                </a:extLst>
              </p:cNvPr>
              <p:cNvPicPr/>
              <p:nvPr/>
            </p:nvPicPr>
            <p:blipFill>
              <a:blip r:embed="rId4"/>
              <a:stretch>
                <a:fillRect/>
              </a:stretch>
            </p:blipFill>
            <p:spPr>
              <a:xfrm>
                <a:off x="4292158" y="7638859"/>
                <a:ext cx="126000" cy="126000"/>
              </a:xfrm>
              <a:prstGeom prst="rect">
                <a:avLst/>
              </a:prstGeom>
            </p:spPr>
          </p:pic>
        </mc:Fallback>
      </mc:AlternateContent>
    </p:spTree>
    <p:extLst>
      <p:ext uri="{BB962C8B-B14F-4D97-AF65-F5344CB8AC3E}">
        <p14:creationId xmlns:p14="http://schemas.microsoft.com/office/powerpoint/2010/main" val="358337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608" y="254524"/>
            <a:ext cx="10755984" cy="1219200"/>
          </a:xfrm>
        </p:spPr>
        <p:txBody>
          <a:bodyPr>
            <a:normAutofit/>
          </a:bodyPr>
          <a:lstStyle/>
          <a:p>
            <a:pPr algn="ctr">
              <a:defRPr/>
            </a:pPr>
            <a:r>
              <a:rPr lang="en-US" sz="3600" b="1" dirty="0">
                <a:solidFill>
                  <a:schemeClr val="tx1"/>
                </a:solidFill>
              </a:rPr>
              <a:t>A1c Significantly Predicts New Onset DM in ‘Healthy’ Subjects Only if </a:t>
            </a:r>
            <a:r>
              <a:rPr lang="en-US" sz="3600" b="1" u="sng" dirty="0">
                <a:solidFill>
                  <a:schemeClr val="tx1"/>
                </a:solidFill>
              </a:rPr>
              <a:t>&gt;</a:t>
            </a:r>
            <a:r>
              <a:rPr lang="en-US" sz="3600" b="1" dirty="0">
                <a:solidFill>
                  <a:schemeClr val="tx1"/>
                </a:solidFill>
              </a:rPr>
              <a:t>6.5%</a:t>
            </a:r>
          </a:p>
        </p:txBody>
      </p:sp>
      <p:sp>
        <p:nvSpPr>
          <p:cNvPr id="3" name="Content Placeholder 2"/>
          <p:cNvSpPr>
            <a:spLocks noGrp="1"/>
          </p:cNvSpPr>
          <p:nvPr>
            <p:ph idx="1"/>
          </p:nvPr>
        </p:nvSpPr>
        <p:spPr>
          <a:xfrm>
            <a:off x="1074655" y="1752600"/>
            <a:ext cx="10492033" cy="4114800"/>
          </a:xfrm>
        </p:spPr>
        <p:txBody>
          <a:bodyPr>
            <a:normAutofit fontScale="85000" lnSpcReduction="20000"/>
          </a:bodyPr>
          <a:lstStyle/>
          <a:p>
            <a:pPr marL="0" indent="0" algn="ctr">
              <a:buNone/>
              <a:defRPr/>
            </a:pPr>
            <a:r>
              <a:rPr lang="en-US" sz="3600" dirty="0"/>
              <a:t>11,092 ‘healthy’ ARIC pts.; mean age 57; follow-up 14 yrs.</a:t>
            </a:r>
          </a:p>
          <a:p>
            <a:pPr algn="ctr">
              <a:buNone/>
              <a:defRPr/>
            </a:pPr>
            <a:endParaRPr lang="en-US" sz="3600" dirty="0"/>
          </a:p>
          <a:p>
            <a:pPr marL="0" indent="0" algn="ctr">
              <a:buNone/>
              <a:defRPr/>
            </a:pPr>
            <a:r>
              <a:rPr lang="en-US" sz="3600" dirty="0"/>
              <a:t>Five categories of A1c%: &lt;5.0; 5.0 to &lt;5.5; 5.5 to &lt;6.0; 6.0 to &lt; 6.5; </a:t>
            </a:r>
            <a:r>
              <a:rPr lang="en-US" sz="3600" u="sng" dirty="0"/>
              <a:t>&gt;</a:t>
            </a:r>
            <a:r>
              <a:rPr lang="en-US" sz="3600" dirty="0"/>
              <a:t>6.5</a:t>
            </a:r>
          </a:p>
          <a:p>
            <a:pPr algn="ctr">
              <a:buNone/>
              <a:defRPr/>
            </a:pPr>
            <a:endParaRPr lang="en-US" sz="3600" dirty="0"/>
          </a:p>
          <a:p>
            <a:pPr marL="0" indent="0" algn="ctr">
              <a:buNone/>
              <a:defRPr/>
            </a:pPr>
            <a:r>
              <a:rPr lang="en-US" sz="3600" dirty="0"/>
              <a:t>HR for new onset DM after # adjustments was only significant with A1c </a:t>
            </a:r>
            <a:r>
              <a:rPr lang="en-US" sz="3600" u="sng" dirty="0"/>
              <a:t>&gt;</a:t>
            </a:r>
            <a:r>
              <a:rPr lang="en-US" sz="3600" dirty="0"/>
              <a:t>6.5 with p&lt;0.001</a:t>
            </a:r>
          </a:p>
          <a:p>
            <a:pPr algn="ctr">
              <a:defRPr/>
            </a:pPr>
            <a:endParaRPr lang="en-US" sz="3600" dirty="0"/>
          </a:p>
          <a:p>
            <a:pPr>
              <a:buNone/>
              <a:defRPr/>
            </a:pPr>
            <a:endParaRPr lang="en-US" sz="2400" dirty="0"/>
          </a:p>
          <a:p>
            <a:pPr>
              <a:buFont typeface="Wingdings" pitchFamily="2" charset="2"/>
              <a:buNone/>
              <a:defRPr/>
            </a:pPr>
            <a:r>
              <a:rPr lang="en-US" sz="2400" dirty="0"/>
              <a:t>                     </a:t>
            </a:r>
          </a:p>
        </p:txBody>
      </p:sp>
      <p:sp>
        <p:nvSpPr>
          <p:cNvPr id="3077" name="TextBox 4"/>
          <p:cNvSpPr txBox="1">
            <a:spLocks noChangeArrowheads="1"/>
          </p:cNvSpPr>
          <p:nvPr/>
        </p:nvSpPr>
        <p:spPr bwMode="auto">
          <a:xfrm>
            <a:off x="729007" y="5867400"/>
            <a:ext cx="9150284" cy="984798"/>
          </a:xfrm>
          <a:prstGeom prst="rect">
            <a:avLst/>
          </a:prstGeom>
          <a:noFill/>
          <a:ln w="9525">
            <a:noFill/>
            <a:miter lim="800000"/>
            <a:headEnd/>
            <a:tailEnd/>
          </a:ln>
        </p:spPr>
        <p:txBody>
          <a:bodyPr wrap="square" lIns="91350" tIns="45677" rIns="91350" bIns="45677">
            <a:spAutoFit/>
          </a:bodyPr>
          <a:lstStyle/>
          <a:p>
            <a:pPr algn="ctr"/>
            <a:r>
              <a:rPr lang="en-US" sz="2000" dirty="0">
                <a:solidFill>
                  <a:schemeClr val="accent3"/>
                </a:solidFill>
              </a:rPr>
              <a:t>Selvin, E., et al. (2010). "Glycated hemoglobin, diabetes, and cardiovascular risk in nondiabetic adults."  </a:t>
            </a:r>
            <a:r>
              <a:rPr lang="en-US" sz="2000" u="sng" dirty="0">
                <a:solidFill>
                  <a:schemeClr val="accent3"/>
                </a:solidFill>
              </a:rPr>
              <a:t>N </a:t>
            </a:r>
            <a:r>
              <a:rPr lang="en-US" sz="2000" u="sng" dirty="0" err="1">
                <a:solidFill>
                  <a:schemeClr val="accent3"/>
                </a:solidFill>
              </a:rPr>
              <a:t>Engl</a:t>
            </a:r>
            <a:r>
              <a:rPr lang="en-US" sz="2000" u="sng" dirty="0">
                <a:solidFill>
                  <a:schemeClr val="accent3"/>
                </a:solidFill>
              </a:rPr>
              <a:t> J Med</a:t>
            </a:r>
            <a:r>
              <a:rPr lang="en-US" sz="2000" dirty="0">
                <a:solidFill>
                  <a:schemeClr val="accent3"/>
                </a:solidFill>
              </a:rPr>
              <a:t> </a:t>
            </a:r>
            <a:r>
              <a:rPr lang="en-US" sz="2000" b="1" dirty="0">
                <a:solidFill>
                  <a:schemeClr val="accent3"/>
                </a:solidFill>
              </a:rPr>
              <a:t>362</a:t>
            </a:r>
            <a:r>
              <a:rPr lang="en-US" sz="2000" dirty="0">
                <a:solidFill>
                  <a:schemeClr val="accent3"/>
                </a:solidFill>
              </a:rPr>
              <a:t>(9): 800-811.</a:t>
            </a:r>
          </a:p>
          <a:p>
            <a:pPr algn="ctr"/>
            <a:r>
              <a:rPr lang="en-US" dirty="0">
                <a:solidFill>
                  <a:schemeClr val="tx1">
                    <a:lumMod val="60000"/>
                    <a:lumOff val="40000"/>
                  </a:schemeClr>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61" y="0"/>
            <a:ext cx="10972800" cy="1066800"/>
          </a:xfrm>
        </p:spPr>
        <p:txBody>
          <a:bodyPr>
            <a:noAutofit/>
          </a:bodyPr>
          <a:lstStyle/>
          <a:p>
            <a:pPr algn="ctr">
              <a:defRPr/>
            </a:pPr>
            <a:r>
              <a:rPr lang="en-US" sz="4000" b="1" dirty="0"/>
              <a:t>A1c Misses ~Half of Patients with </a:t>
            </a:r>
            <a:br>
              <a:rPr lang="en-US" sz="4000" b="1" dirty="0"/>
            </a:br>
            <a:r>
              <a:rPr lang="en-US" sz="4000" b="1" dirty="0"/>
              <a:t>Pre-diabetes</a:t>
            </a:r>
          </a:p>
        </p:txBody>
      </p:sp>
      <p:sp>
        <p:nvSpPr>
          <p:cNvPr id="3" name="Content Placeholder 2"/>
          <p:cNvSpPr>
            <a:spLocks noGrp="1"/>
          </p:cNvSpPr>
          <p:nvPr>
            <p:ph idx="1"/>
          </p:nvPr>
        </p:nvSpPr>
        <p:spPr>
          <a:xfrm>
            <a:off x="838200" y="1205295"/>
            <a:ext cx="10972799" cy="2960687"/>
          </a:xfrm>
        </p:spPr>
        <p:txBody>
          <a:bodyPr/>
          <a:lstStyle/>
          <a:p>
            <a:pPr marL="0" indent="0" algn="ctr">
              <a:buNone/>
              <a:defRPr/>
            </a:pPr>
            <a:r>
              <a:rPr lang="en-US" dirty="0"/>
              <a:t>501 pts screened for pre-diabetes with 75-gram OGTT; also had A1c drawn.</a:t>
            </a:r>
          </a:p>
          <a:p>
            <a:pPr marL="0" indent="0" algn="ctr">
              <a:buNone/>
              <a:defRPr/>
            </a:pPr>
            <a:endParaRPr lang="en-US" dirty="0"/>
          </a:p>
          <a:p>
            <a:pPr marL="0" indent="0" algn="ctr">
              <a:buNone/>
              <a:defRPr/>
            </a:pPr>
            <a:r>
              <a:rPr lang="en-US" dirty="0"/>
              <a:t>193 pts had IFG and or IGT-’pre-diabetic’</a:t>
            </a:r>
          </a:p>
          <a:p>
            <a:pPr marL="0" indent="0" algn="ctr">
              <a:buNone/>
              <a:defRPr/>
            </a:pPr>
            <a:endParaRPr lang="en-US" dirty="0"/>
          </a:p>
          <a:p>
            <a:pPr marL="0" indent="0" algn="ctr">
              <a:buNone/>
              <a:defRPr/>
            </a:pPr>
            <a:r>
              <a:rPr lang="en-US" dirty="0"/>
              <a:t>A1c missed 90 of the pre-diabetics</a:t>
            </a:r>
          </a:p>
        </p:txBody>
      </p:sp>
      <p:sp>
        <p:nvSpPr>
          <p:cNvPr id="160773" name="TextBox 4"/>
          <p:cNvSpPr txBox="1">
            <a:spLocks noChangeArrowheads="1"/>
          </p:cNvSpPr>
          <p:nvPr/>
        </p:nvSpPr>
        <p:spPr bwMode="auto">
          <a:xfrm>
            <a:off x="650449" y="5216798"/>
            <a:ext cx="9484150" cy="1569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20" tIns="45663" rIns="91320" bIns="45663">
            <a:spAutoFit/>
          </a:bodyPr>
          <a:lstStyle>
            <a:lvl1pPr defTabSz="1006475">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defTabSz="1006475">
              <a:spcBef>
                <a:spcPct val="20000"/>
              </a:spcBef>
              <a:buChar char="–"/>
              <a:defRPr sz="2800">
                <a:solidFill>
                  <a:schemeClr val="tx1"/>
                </a:solidFill>
                <a:latin typeface="Arial" panose="020B0604020202020204" pitchFamily="34" charset="0"/>
              </a:defRPr>
            </a:lvl2pPr>
            <a:lvl3pPr marL="1143000" indent="-228600" defTabSz="1006475">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defTabSz="1006475">
              <a:spcBef>
                <a:spcPct val="20000"/>
              </a:spcBef>
              <a:buChar char="–"/>
              <a:defRPr sz="2000">
                <a:solidFill>
                  <a:schemeClr val="tx1"/>
                </a:solidFill>
                <a:latin typeface="Arial" panose="020B0604020202020204" pitchFamily="34" charset="0"/>
              </a:defRPr>
            </a:lvl4pPr>
            <a:lvl5pPr marL="2057400" indent="-228600" defTabSz="1006475">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1006475"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a:spcBef>
                <a:spcPct val="0"/>
              </a:spcBef>
              <a:buClr>
                <a:srgbClr val="000000"/>
              </a:buClr>
              <a:buFont typeface="Wingdings" panose="05000000000000000000" pitchFamily="2" charset="2"/>
              <a:buNone/>
            </a:pPr>
            <a:r>
              <a:rPr lang="en-US" altLang="en-US" sz="2400" dirty="0" err="1">
                <a:solidFill>
                  <a:schemeClr val="accent3"/>
                </a:solidFill>
              </a:rPr>
              <a:t>Chilelli</a:t>
            </a:r>
            <a:r>
              <a:rPr lang="en-US" altLang="en-US" sz="2400" dirty="0">
                <a:solidFill>
                  <a:schemeClr val="accent3"/>
                </a:solidFill>
              </a:rPr>
              <a:t>, N. C., et. al. (2014). Screening with HbA1c identifies only one in two individuals with diagnosis of prediabetes at oral glucose tolerance test: findings in a real-world Caucasian population.                                           </a:t>
            </a:r>
            <a:r>
              <a:rPr lang="en-US" altLang="en-US" sz="2400" i="1" dirty="0">
                <a:solidFill>
                  <a:schemeClr val="accent3"/>
                </a:solidFill>
              </a:rPr>
              <a:t>Acta </a:t>
            </a:r>
            <a:r>
              <a:rPr lang="en-US" altLang="en-US" sz="2400" i="1" dirty="0" err="1">
                <a:solidFill>
                  <a:schemeClr val="accent3"/>
                </a:solidFill>
              </a:rPr>
              <a:t>Diabetol</a:t>
            </a:r>
            <a:r>
              <a:rPr lang="en-US" altLang="en-US" sz="2400" i="1" dirty="0">
                <a:solidFill>
                  <a:schemeClr val="accent3"/>
                </a:solidFill>
              </a:rPr>
              <a:t>, 51</a:t>
            </a:r>
            <a:r>
              <a:rPr lang="en-US" altLang="en-US" sz="2400" dirty="0">
                <a:solidFill>
                  <a:schemeClr val="accent3"/>
                </a:solidFill>
              </a:rPr>
              <a:t>(5), 875-882. </a:t>
            </a:r>
          </a:p>
        </p:txBody>
      </p:sp>
      <p:sp>
        <p:nvSpPr>
          <p:cNvPr id="5" name="TextBox 4"/>
          <p:cNvSpPr txBox="1"/>
          <p:nvPr/>
        </p:nvSpPr>
        <p:spPr>
          <a:xfrm>
            <a:off x="5088903" y="4304477"/>
            <a:ext cx="2286000" cy="523220"/>
          </a:xfrm>
          <a:prstGeom prst="rect">
            <a:avLst/>
          </a:prstGeom>
          <a:solidFill>
            <a:schemeClr val="tx2"/>
          </a:solidFill>
        </p:spPr>
        <p:txBody>
          <a:bodyPr wrap="square" rtlCol="0">
            <a:spAutoFit/>
          </a:bodyPr>
          <a:lstStyle/>
          <a:p>
            <a:r>
              <a:rPr lang="en-US" sz="2800" dirty="0">
                <a:solidFill>
                  <a:schemeClr val="bg1"/>
                </a:solidFill>
                <a:highlight>
                  <a:srgbClr val="FF0000"/>
                </a:highlight>
              </a:rPr>
              <a:t>47% missed!</a:t>
            </a:r>
          </a:p>
        </p:txBody>
      </p:sp>
    </p:spTree>
    <p:extLst>
      <p:ext uri="{BB962C8B-B14F-4D97-AF65-F5344CB8AC3E}">
        <p14:creationId xmlns:p14="http://schemas.microsoft.com/office/powerpoint/2010/main" val="1985822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A93-E621-45D0-A30E-CE1E0406D0C6}"/>
              </a:ext>
            </a:extLst>
          </p:cNvPr>
          <p:cNvSpPr>
            <a:spLocks noGrp="1"/>
          </p:cNvSpPr>
          <p:nvPr>
            <p:ph type="title"/>
          </p:nvPr>
        </p:nvSpPr>
        <p:spPr>
          <a:xfrm>
            <a:off x="782425" y="0"/>
            <a:ext cx="11409575" cy="1600200"/>
          </a:xfrm>
        </p:spPr>
        <p:txBody>
          <a:bodyPr>
            <a:normAutofit/>
          </a:bodyPr>
          <a:lstStyle/>
          <a:p>
            <a:pPr algn="ctr">
              <a:defRPr/>
            </a:pPr>
            <a:r>
              <a:rPr lang="en-US" sz="3600" b="1" dirty="0"/>
              <a:t>(OGTT) Should be Used to Accurately Evaluate for Diabetes and Pre-diabetes As Opposed to Hg A1c</a:t>
            </a:r>
          </a:p>
        </p:txBody>
      </p:sp>
      <p:sp>
        <p:nvSpPr>
          <p:cNvPr id="411652" name="TextBox 5">
            <a:extLst>
              <a:ext uri="{FF2B5EF4-FFF2-40B4-BE49-F238E27FC236}">
                <a16:creationId xmlns:a16="http://schemas.microsoft.com/office/drawing/2014/main" id="{55451450-BCC6-4D3D-8FCD-43B7405DF972}"/>
              </a:ext>
            </a:extLst>
          </p:cNvPr>
          <p:cNvSpPr txBox="1">
            <a:spLocks noChangeArrowheads="1"/>
          </p:cNvSpPr>
          <p:nvPr/>
        </p:nvSpPr>
        <p:spPr bwMode="auto">
          <a:xfrm>
            <a:off x="782425" y="4670196"/>
            <a:ext cx="1111420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dirty="0">
                <a:solidFill>
                  <a:srgbClr val="FFC000"/>
                </a:solidFill>
              </a:rPr>
              <a:t>		</a:t>
            </a:r>
          </a:p>
          <a:p>
            <a:pPr algn="ctr">
              <a:spcBef>
                <a:spcPct val="0"/>
              </a:spcBef>
              <a:buClrTx/>
              <a:buFontTx/>
              <a:buNone/>
            </a:pPr>
            <a:r>
              <a:rPr lang="en-US" altLang="en-US" sz="1800" dirty="0">
                <a:solidFill>
                  <a:srgbClr val="FFC000"/>
                </a:solidFill>
              </a:rPr>
              <a:t>	</a:t>
            </a:r>
            <a:r>
              <a:rPr lang="en-US" altLang="en-US" sz="1800" dirty="0">
                <a:solidFill>
                  <a:schemeClr val="tx1">
                    <a:lumMod val="60000"/>
                    <a:lumOff val="40000"/>
                  </a:schemeClr>
                </a:solidFill>
              </a:rPr>
              <a:t> </a:t>
            </a:r>
            <a:r>
              <a:rPr lang="en-US" altLang="en-US" sz="2400" dirty="0">
                <a:solidFill>
                  <a:schemeClr val="accent3"/>
                </a:solidFill>
              </a:rPr>
              <a:t>Chang </a:t>
            </a:r>
            <a:r>
              <a:rPr lang="en-US" altLang="en-US" sz="2400" dirty="0" err="1">
                <a:solidFill>
                  <a:schemeClr val="accent3"/>
                </a:solidFill>
              </a:rPr>
              <a:t>Villacreses</a:t>
            </a:r>
            <a:r>
              <a:rPr lang="en-US" altLang="en-US" sz="2400" dirty="0">
                <a:solidFill>
                  <a:schemeClr val="accent3"/>
                </a:solidFill>
              </a:rPr>
              <a:t> MM, et. al. Underestimation of the prevalence of diabetes and overestimation of the prevalence of glucose tolerance by using hemoglobin A1c criteria. Presented at: ENDO 2019; March 23-26, 2019; New Orleans, LA. Abstract SAT-125</a:t>
            </a:r>
            <a:r>
              <a:rPr lang="en-US" altLang="en-US" sz="1800" dirty="0">
                <a:solidFill>
                  <a:srgbClr val="FFC000"/>
                </a:solidFill>
              </a:rPr>
              <a:t>. </a:t>
            </a:r>
            <a:endParaRPr lang="en-US" altLang="en-US" sz="1800" i="1" dirty="0">
              <a:solidFill>
                <a:schemeClr val="tx1">
                  <a:lumMod val="60000"/>
                  <a:lumOff val="40000"/>
                </a:schemeClr>
              </a:solidFill>
            </a:endParaRPr>
          </a:p>
        </p:txBody>
      </p:sp>
      <p:sp>
        <p:nvSpPr>
          <p:cNvPr id="6" name="Content Placeholder 5">
            <a:extLst>
              <a:ext uri="{FF2B5EF4-FFF2-40B4-BE49-F238E27FC236}">
                <a16:creationId xmlns:a16="http://schemas.microsoft.com/office/drawing/2014/main" id="{34845090-6A50-4F32-8695-09F882CCCE9F}"/>
              </a:ext>
            </a:extLst>
          </p:cNvPr>
          <p:cNvSpPr>
            <a:spLocks noGrp="1"/>
          </p:cNvSpPr>
          <p:nvPr>
            <p:ph idx="1"/>
          </p:nvPr>
        </p:nvSpPr>
        <p:spPr>
          <a:xfrm>
            <a:off x="942680" y="1905001"/>
            <a:ext cx="10793691" cy="2895600"/>
          </a:xfrm>
        </p:spPr>
        <p:txBody>
          <a:bodyPr>
            <a:normAutofit/>
          </a:bodyPr>
          <a:lstStyle/>
          <a:p>
            <a:pPr marL="0" indent="0" algn="ctr">
              <a:buNone/>
            </a:pPr>
            <a:r>
              <a:rPr lang="en-US" dirty="0"/>
              <a:t>9,000 non-diabetic adults; evaluated accuracy of  HbA1c compared to OGTT for diagnosing DM and normal glucose tolerance.</a:t>
            </a:r>
          </a:p>
          <a:p>
            <a:pPr marL="0" indent="0" algn="ctr">
              <a:buNone/>
            </a:pPr>
            <a:endParaRPr lang="en-US" dirty="0"/>
          </a:p>
          <a:p>
            <a:pPr marL="0" indent="0" algn="ctr">
              <a:buNone/>
            </a:pPr>
            <a:r>
              <a:rPr lang="en-US" dirty="0"/>
              <a:t>HbA1c over-diagnosed normal glucose tolerance (NGT) by 42% and under-diagnosed DM in 73% of adults. </a:t>
            </a:r>
          </a:p>
        </p:txBody>
      </p:sp>
    </p:spTree>
    <p:extLst>
      <p:ext uri="{BB962C8B-B14F-4D97-AF65-F5344CB8AC3E}">
        <p14:creationId xmlns:p14="http://schemas.microsoft.com/office/powerpoint/2010/main" val="395657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D35B-0364-44D9-648B-01B7938E4546}"/>
              </a:ext>
            </a:extLst>
          </p:cNvPr>
          <p:cNvSpPr>
            <a:spLocks noGrp="1"/>
          </p:cNvSpPr>
          <p:nvPr>
            <p:ph type="title"/>
          </p:nvPr>
        </p:nvSpPr>
        <p:spPr>
          <a:xfrm>
            <a:off x="1177565" y="2222207"/>
            <a:ext cx="10515600" cy="1325563"/>
          </a:xfrm>
        </p:spPr>
        <p:txBody>
          <a:bodyPr/>
          <a:lstStyle/>
          <a:p>
            <a:pPr algn="ctr"/>
            <a:r>
              <a:rPr lang="en-US" dirty="0"/>
              <a:t>Why is pioglitazone a missing treatment for this patient? </a:t>
            </a:r>
          </a:p>
        </p:txBody>
      </p:sp>
    </p:spTree>
    <p:extLst>
      <p:ext uri="{BB962C8B-B14F-4D97-AF65-F5344CB8AC3E}">
        <p14:creationId xmlns:p14="http://schemas.microsoft.com/office/powerpoint/2010/main" val="53132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Rot="1" noChangeArrowheads="1"/>
          </p:cNvSpPr>
          <p:nvPr>
            <p:ph type="title"/>
          </p:nvPr>
        </p:nvSpPr>
        <p:spPr>
          <a:xfrm>
            <a:off x="838200" y="152400"/>
            <a:ext cx="11125200" cy="1143000"/>
          </a:xfrm>
        </p:spPr>
        <p:txBody>
          <a:bodyPr>
            <a:noAutofit/>
          </a:bodyPr>
          <a:lstStyle/>
          <a:p>
            <a:pPr algn="ctr">
              <a:defRPr/>
            </a:pPr>
            <a:r>
              <a:rPr lang="en-US" sz="4000" dirty="0" err="1"/>
              <a:t>Pioglitazone</a:t>
            </a:r>
            <a:r>
              <a:rPr lang="en-US" sz="4000" dirty="0"/>
              <a:t> Slows Progression of Carotid Atherosclerosis in Pre-diabetics</a:t>
            </a:r>
          </a:p>
        </p:txBody>
      </p:sp>
      <p:sp>
        <p:nvSpPr>
          <p:cNvPr id="1229827" name="Rectangle 3"/>
          <p:cNvSpPr>
            <a:spLocks noGrp="1" noRot="1" noChangeArrowheads="1"/>
          </p:cNvSpPr>
          <p:nvPr>
            <p:ph idx="1"/>
          </p:nvPr>
        </p:nvSpPr>
        <p:spPr>
          <a:xfrm>
            <a:off x="2446867" y="1648363"/>
            <a:ext cx="7772400" cy="3276600"/>
          </a:xfrm>
        </p:spPr>
        <p:txBody>
          <a:bodyPr/>
          <a:lstStyle/>
          <a:p>
            <a:pPr marL="0" indent="0" algn="ctr">
              <a:buNone/>
              <a:defRPr/>
            </a:pPr>
            <a:r>
              <a:rPr lang="en-US" sz="2800" dirty="0"/>
              <a:t>ACTNOW data</a:t>
            </a:r>
          </a:p>
          <a:p>
            <a:pPr algn="ctr">
              <a:buNone/>
              <a:defRPr/>
            </a:pPr>
            <a:endParaRPr lang="en-US" sz="2800" dirty="0"/>
          </a:p>
          <a:p>
            <a:pPr marL="0" indent="0" algn="ctr">
              <a:buNone/>
              <a:defRPr/>
            </a:pPr>
            <a:r>
              <a:rPr lang="en-US" sz="2800" dirty="0"/>
              <a:t>CIMT progression in pre-diabetics reduced compared to placebo.</a:t>
            </a:r>
          </a:p>
          <a:p>
            <a:pPr marL="0" indent="0" algn="ctr">
              <a:buNone/>
              <a:defRPr/>
            </a:pPr>
            <a:r>
              <a:rPr lang="en-US" sz="2800" dirty="0"/>
              <a:t>p=0.025</a:t>
            </a:r>
          </a:p>
          <a:p>
            <a:pPr>
              <a:buNone/>
              <a:defRPr/>
            </a:pPr>
            <a:endParaRPr lang="en-US" sz="2800" dirty="0"/>
          </a:p>
        </p:txBody>
      </p:sp>
      <p:sp>
        <p:nvSpPr>
          <p:cNvPr id="28677" name="Text Box 5"/>
          <p:cNvSpPr txBox="1">
            <a:spLocks noChangeArrowheads="1"/>
          </p:cNvSpPr>
          <p:nvPr/>
        </p:nvSpPr>
        <p:spPr bwMode="auto">
          <a:xfrm>
            <a:off x="2446867" y="4924963"/>
            <a:ext cx="7772400" cy="1231106"/>
          </a:xfrm>
          <a:prstGeom prst="rect">
            <a:avLst/>
          </a:prstGeom>
          <a:noFill/>
          <a:ln w="9525">
            <a:noFill/>
            <a:miter lim="800000"/>
            <a:headEnd/>
            <a:tailEnd/>
          </a:ln>
        </p:spPr>
        <p:txBody>
          <a:bodyPr wrap="square">
            <a:spAutoFit/>
          </a:bodyPr>
          <a:lstStyle/>
          <a:p>
            <a:pPr algn="ctr"/>
            <a:r>
              <a:rPr lang="en-US" sz="2000" dirty="0">
                <a:solidFill>
                  <a:schemeClr val="accent3"/>
                </a:solidFill>
              </a:rPr>
              <a:t> </a:t>
            </a:r>
            <a:r>
              <a:rPr lang="en-US" dirty="0" err="1">
                <a:solidFill>
                  <a:schemeClr val="accent3"/>
                </a:solidFill>
              </a:rPr>
              <a:t>Reaven</a:t>
            </a:r>
            <a:r>
              <a:rPr lang="en-US" dirty="0">
                <a:solidFill>
                  <a:schemeClr val="accent3"/>
                </a:solidFill>
              </a:rPr>
              <a:t> PD, </a:t>
            </a:r>
            <a:r>
              <a:rPr lang="en-US" dirty="0" err="1">
                <a:solidFill>
                  <a:schemeClr val="accent3"/>
                </a:solidFill>
              </a:rPr>
              <a:t>Schwenke</a:t>
            </a:r>
            <a:r>
              <a:rPr lang="en-US" dirty="0">
                <a:solidFill>
                  <a:schemeClr val="accent3"/>
                </a:solidFill>
              </a:rPr>
              <a:t> DC, Buchanan TZ, et al. Pioglitazone reduces long-term progression of carotid atherosclerosis in IGT. American Diabetes Association 2009 Scientific Sessions; June 7, 2009; New Orleans, LA. Abstract 15-LB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7D4C-FE81-6254-FFD8-178588A61DBD}"/>
              </a:ext>
            </a:extLst>
          </p:cNvPr>
          <p:cNvSpPr>
            <a:spLocks noGrp="1"/>
          </p:cNvSpPr>
          <p:nvPr>
            <p:ph type="title"/>
          </p:nvPr>
        </p:nvSpPr>
        <p:spPr>
          <a:xfrm>
            <a:off x="838200" y="365127"/>
            <a:ext cx="10515600" cy="503553"/>
          </a:xfrm>
        </p:spPr>
        <p:txBody>
          <a:bodyPr>
            <a:normAutofit fontScale="90000"/>
          </a:bodyPr>
          <a:lstStyle/>
          <a:p>
            <a:r>
              <a:rPr lang="en-US" dirty="0"/>
              <a:t>THANK YOU, Jorge for submitting!</a:t>
            </a:r>
          </a:p>
        </p:txBody>
      </p:sp>
      <p:sp>
        <p:nvSpPr>
          <p:cNvPr id="3" name="Content Placeholder 2">
            <a:extLst>
              <a:ext uri="{FF2B5EF4-FFF2-40B4-BE49-F238E27FC236}">
                <a16:creationId xmlns:a16="http://schemas.microsoft.com/office/drawing/2014/main" id="{18D5673A-3A6E-AC69-1920-C14858B4F4D6}"/>
              </a:ext>
            </a:extLst>
          </p:cNvPr>
          <p:cNvSpPr>
            <a:spLocks noGrp="1"/>
          </p:cNvSpPr>
          <p:nvPr>
            <p:ph idx="1"/>
          </p:nvPr>
        </p:nvSpPr>
        <p:spPr>
          <a:xfrm>
            <a:off x="838200" y="1188720"/>
            <a:ext cx="10515600" cy="4988243"/>
          </a:xfrm>
        </p:spPr>
        <p:txBody>
          <a:bodyPr/>
          <a:lstStyle/>
          <a:p>
            <a:pPr marL="0" indent="0">
              <a:buNone/>
            </a:pPr>
            <a:r>
              <a:rPr lang="en-US" dirty="0"/>
              <a:t>Summary of questions – </a:t>
            </a:r>
          </a:p>
          <a:p>
            <a:pPr marL="0" indent="0">
              <a:buNone/>
            </a:pPr>
            <a:endParaRPr lang="en-US" dirty="0"/>
          </a:p>
          <a:p>
            <a:pPr marL="514350" indent="-514350">
              <a:buAutoNum type="arabicPeriod"/>
            </a:pPr>
            <a:r>
              <a:rPr lang="en-US" dirty="0"/>
              <a:t>cIMT interpretation</a:t>
            </a:r>
          </a:p>
          <a:p>
            <a:pPr marL="514350" indent="-514350">
              <a:buAutoNum type="arabicPeriod"/>
            </a:pPr>
            <a:r>
              <a:rPr lang="en-US" dirty="0"/>
              <a:t>Should current treatment be changed/augmented? </a:t>
            </a:r>
          </a:p>
          <a:p>
            <a:pPr marL="514350" indent="-514350">
              <a:buAutoNum type="arabicPeriod"/>
            </a:pPr>
            <a:r>
              <a:rPr lang="en-US" dirty="0"/>
              <a:t>Any missed root causes?  </a:t>
            </a:r>
          </a:p>
          <a:p>
            <a:pPr marL="514350" indent="-514350">
              <a:buAutoNum type="arabicPeriod"/>
            </a:pPr>
            <a:r>
              <a:rPr lang="en-US" dirty="0"/>
              <a:t>Plan moving forward for this patient. </a:t>
            </a:r>
          </a:p>
        </p:txBody>
      </p:sp>
    </p:spTree>
    <p:extLst>
      <p:ext uri="{BB962C8B-B14F-4D97-AF65-F5344CB8AC3E}">
        <p14:creationId xmlns:p14="http://schemas.microsoft.com/office/powerpoint/2010/main" val="374348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
            <a:ext cx="10668000" cy="1554163"/>
          </a:xfrm>
        </p:spPr>
        <p:txBody>
          <a:bodyPr>
            <a:noAutofit/>
          </a:bodyPr>
          <a:lstStyle/>
          <a:p>
            <a:pPr algn="ctr">
              <a:defRPr/>
            </a:pPr>
            <a:r>
              <a:rPr lang="en-US" sz="4000" dirty="0" err="1"/>
              <a:t>Pioglitazone</a:t>
            </a:r>
            <a:r>
              <a:rPr lang="en-US" sz="4000" dirty="0"/>
              <a:t> Regressed CAD, Reduced Inflammation and Improved Endothelial Function in Pre-diabetics</a:t>
            </a:r>
          </a:p>
        </p:txBody>
      </p:sp>
      <p:sp>
        <p:nvSpPr>
          <p:cNvPr id="3" name="Content Placeholder 2"/>
          <p:cNvSpPr>
            <a:spLocks noGrp="1"/>
          </p:cNvSpPr>
          <p:nvPr>
            <p:ph idx="1"/>
          </p:nvPr>
        </p:nvSpPr>
        <p:spPr>
          <a:xfrm>
            <a:off x="857839" y="1905002"/>
            <a:ext cx="10668000" cy="3276601"/>
          </a:xfrm>
        </p:spPr>
        <p:txBody>
          <a:bodyPr>
            <a:normAutofit/>
          </a:bodyPr>
          <a:lstStyle/>
          <a:p>
            <a:pPr marL="0" indent="0" algn="ctr">
              <a:buNone/>
              <a:defRPr/>
            </a:pPr>
            <a:r>
              <a:rPr lang="en-US" sz="2600" dirty="0"/>
              <a:t>30 pre-diabetic pts; IVUS; 40-70% stenotic CAD lesions with thin caps and large necrotic core; randomized to 6 mos. </a:t>
            </a:r>
            <a:r>
              <a:rPr lang="en-US" sz="2600" dirty="0" err="1"/>
              <a:t>pio</a:t>
            </a:r>
            <a:r>
              <a:rPr lang="en-US" sz="2600" dirty="0"/>
              <a:t> 15mg/d or placebo; both got ‘standard’ </a:t>
            </a:r>
            <a:r>
              <a:rPr lang="en-US" sz="2600" dirty="0" err="1"/>
              <a:t>rx</a:t>
            </a:r>
            <a:endParaRPr lang="en-US" sz="2600" dirty="0"/>
          </a:p>
          <a:p>
            <a:pPr marL="0" indent="0" algn="ctr">
              <a:buNone/>
            </a:pPr>
            <a:endParaRPr lang="en-US" sz="2600" dirty="0"/>
          </a:p>
          <a:p>
            <a:pPr algn="ctr">
              <a:buNone/>
            </a:pPr>
            <a:r>
              <a:rPr lang="en-US" sz="2600" dirty="0"/>
              <a:t>         1) plaque burden decreased 10.3% p &lt;0.05</a:t>
            </a:r>
          </a:p>
          <a:p>
            <a:pPr algn="ctr">
              <a:buNone/>
            </a:pPr>
            <a:r>
              <a:rPr lang="en-US" sz="2600" dirty="0"/>
              <a:t>        2) thin-cap fibroatheroma prevalence 11% vs. 22% p &lt; 0.05</a:t>
            </a:r>
          </a:p>
          <a:p>
            <a:pPr algn="ctr">
              <a:buNone/>
            </a:pPr>
            <a:r>
              <a:rPr lang="en-US" sz="2600" dirty="0"/>
              <a:t>         3) necrotic core area 16.8% vs. 31.7%  p &lt; 0.05</a:t>
            </a:r>
          </a:p>
          <a:p>
            <a:pPr>
              <a:defRPr/>
            </a:pPr>
            <a:endParaRPr lang="en-US" sz="2800" dirty="0"/>
          </a:p>
        </p:txBody>
      </p:sp>
      <p:sp>
        <p:nvSpPr>
          <p:cNvPr id="5" name="TextBox 4"/>
          <p:cNvSpPr txBox="1"/>
          <p:nvPr/>
        </p:nvSpPr>
        <p:spPr>
          <a:xfrm>
            <a:off x="2438400" y="5553670"/>
            <a:ext cx="7772400" cy="923330"/>
          </a:xfrm>
          <a:prstGeom prst="rect">
            <a:avLst/>
          </a:prstGeom>
          <a:noFill/>
        </p:spPr>
        <p:txBody>
          <a:bodyPr wrap="square" rtlCol="0">
            <a:spAutoFit/>
          </a:bodyPr>
          <a:lstStyle/>
          <a:p>
            <a:pPr algn="ctr"/>
            <a:r>
              <a:rPr lang="en-US" dirty="0">
                <a:solidFill>
                  <a:schemeClr val="accent3"/>
                </a:solidFill>
              </a:rPr>
              <a:t>Yang, H. B., et. al. (2012). Pioglitazone induces regression and stabilization of coronary atherosclerotic plaques in patients with impaired glucose tolerance. </a:t>
            </a:r>
            <a:r>
              <a:rPr lang="en-US" i="1" dirty="0" err="1">
                <a:solidFill>
                  <a:schemeClr val="accent3"/>
                </a:solidFill>
              </a:rPr>
              <a:t>Diabet</a:t>
            </a:r>
            <a:r>
              <a:rPr lang="en-US" i="1" dirty="0">
                <a:solidFill>
                  <a:schemeClr val="accent3"/>
                </a:solidFill>
              </a:rPr>
              <a:t> Med, 29</a:t>
            </a:r>
            <a:r>
              <a:rPr lang="en-US" dirty="0">
                <a:solidFill>
                  <a:schemeClr val="accent3"/>
                </a:solidFill>
              </a:rPr>
              <a:t>(3), 359-365.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261" y="433636"/>
            <a:ext cx="10363200" cy="1554163"/>
          </a:xfrm>
        </p:spPr>
        <p:txBody>
          <a:bodyPr>
            <a:noAutofit/>
          </a:bodyPr>
          <a:lstStyle/>
          <a:p>
            <a:pPr algn="ctr">
              <a:defRPr/>
            </a:pPr>
            <a:r>
              <a:rPr lang="en-US" sz="4000" dirty="0" err="1"/>
              <a:t>Pioglitazone</a:t>
            </a:r>
            <a:r>
              <a:rPr lang="en-US" sz="4000" dirty="0"/>
              <a:t> Regressed CAD, Reduced Inflammation and Improved Endothelial Function in Pre-diabetics</a:t>
            </a:r>
          </a:p>
        </p:txBody>
      </p:sp>
      <p:sp>
        <p:nvSpPr>
          <p:cNvPr id="3" name="Content Placeholder 2"/>
          <p:cNvSpPr>
            <a:spLocks noGrp="1"/>
          </p:cNvSpPr>
          <p:nvPr>
            <p:ph idx="1"/>
          </p:nvPr>
        </p:nvSpPr>
        <p:spPr>
          <a:xfrm>
            <a:off x="1571134" y="2530311"/>
            <a:ext cx="9601200" cy="2971800"/>
          </a:xfrm>
        </p:spPr>
        <p:txBody>
          <a:bodyPr>
            <a:normAutofit/>
          </a:bodyPr>
          <a:lstStyle/>
          <a:p>
            <a:pPr marL="0" indent="0" algn="ctr">
              <a:buNone/>
              <a:defRPr/>
            </a:pPr>
            <a:r>
              <a:rPr lang="en-US" sz="3600" dirty="0"/>
              <a:t>Pio regressed and stabilized CAD.</a:t>
            </a:r>
          </a:p>
          <a:p>
            <a:pPr marL="0" indent="0" algn="ctr">
              <a:buNone/>
              <a:defRPr/>
            </a:pPr>
            <a:endParaRPr lang="en-US" sz="3600" dirty="0"/>
          </a:p>
          <a:p>
            <a:pPr marL="0" indent="0" algn="ctr">
              <a:buNone/>
              <a:defRPr/>
            </a:pPr>
            <a:r>
              <a:rPr lang="en-US" sz="3600" dirty="0"/>
              <a:t>Pio is beneficial in insulin resistant individuals at high risk for coronary events.</a:t>
            </a:r>
          </a:p>
        </p:txBody>
      </p:sp>
      <p:sp>
        <p:nvSpPr>
          <p:cNvPr id="5" name="TextBox 4"/>
          <p:cNvSpPr txBox="1"/>
          <p:nvPr/>
        </p:nvSpPr>
        <p:spPr>
          <a:xfrm>
            <a:off x="3048003" y="5791200"/>
            <a:ext cx="6419717" cy="369332"/>
          </a:xfrm>
          <a:prstGeom prst="rect">
            <a:avLst/>
          </a:prstGeom>
          <a:noFill/>
        </p:spPr>
        <p:txBody>
          <a:bodyPr wrap="square" rtlCol="0">
            <a:spAutoFit/>
          </a:bodyPr>
          <a:lstStyle/>
          <a:p>
            <a:pPr algn="ctr"/>
            <a:r>
              <a:rPr lang="en-US" dirty="0">
                <a:solidFill>
                  <a:schemeClr val="accent3"/>
                </a:solidFill>
              </a:rPr>
              <a:t>Yang, H.-B., et. al. </a:t>
            </a:r>
            <a:r>
              <a:rPr lang="da-DK" dirty="0">
                <a:solidFill>
                  <a:schemeClr val="accent3"/>
                </a:solidFill>
              </a:rPr>
              <a:t>Diabet. Med. 3/1/2012. 29:359–365</a:t>
            </a:r>
            <a:endParaRPr lang="en-US" dirty="0">
              <a:solidFill>
                <a:schemeClr val="accent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
            <a:ext cx="9753600" cy="1554163"/>
          </a:xfrm>
        </p:spPr>
        <p:txBody>
          <a:bodyPr>
            <a:normAutofit/>
          </a:bodyPr>
          <a:lstStyle/>
          <a:p>
            <a:pPr algn="ctr">
              <a:defRPr/>
            </a:pPr>
            <a:r>
              <a:rPr lang="en-US" sz="4000" dirty="0"/>
              <a:t>Pioglitazone Has Anti-thrombotic Effects</a:t>
            </a:r>
          </a:p>
        </p:txBody>
      </p:sp>
      <p:sp>
        <p:nvSpPr>
          <p:cNvPr id="3" name="Content Placeholder 2"/>
          <p:cNvSpPr>
            <a:spLocks noGrp="1"/>
          </p:cNvSpPr>
          <p:nvPr>
            <p:ph idx="1"/>
          </p:nvPr>
        </p:nvSpPr>
        <p:spPr>
          <a:xfrm>
            <a:off x="1524000" y="2209800"/>
            <a:ext cx="9601200" cy="2971800"/>
          </a:xfrm>
        </p:spPr>
        <p:txBody>
          <a:bodyPr/>
          <a:lstStyle/>
          <a:p>
            <a:pPr marL="0" indent="0" algn="ctr">
              <a:buNone/>
              <a:defRPr/>
            </a:pPr>
            <a:r>
              <a:rPr lang="en-US" sz="2800" dirty="0"/>
              <a:t>Pioglitazone inhibits platelet function, directly.</a:t>
            </a:r>
          </a:p>
          <a:p>
            <a:pPr marL="0" indent="0" algn="ctr">
              <a:buNone/>
              <a:defRPr/>
            </a:pPr>
            <a:endParaRPr lang="en-US" sz="2800" dirty="0"/>
          </a:p>
          <a:p>
            <a:pPr marL="0" indent="0" algn="ctr">
              <a:buNone/>
              <a:defRPr/>
            </a:pPr>
            <a:r>
              <a:rPr lang="en-US" sz="2800" dirty="0"/>
              <a:t>Pio also potentiates the anti-platelet effect of aspirin.</a:t>
            </a:r>
          </a:p>
        </p:txBody>
      </p:sp>
      <p:sp>
        <p:nvSpPr>
          <p:cNvPr id="5" name="TextBox 4"/>
          <p:cNvSpPr txBox="1"/>
          <p:nvPr/>
        </p:nvSpPr>
        <p:spPr>
          <a:xfrm>
            <a:off x="2438400" y="5410201"/>
            <a:ext cx="7772400" cy="1200329"/>
          </a:xfrm>
          <a:prstGeom prst="rect">
            <a:avLst/>
          </a:prstGeom>
          <a:noFill/>
        </p:spPr>
        <p:txBody>
          <a:bodyPr wrap="square" rtlCol="0">
            <a:spAutoFit/>
          </a:bodyPr>
          <a:lstStyle/>
          <a:p>
            <a:pPr algn="ctr"/>
            <a:r>
              <a:rPr lang="en-US" dirty="0">
                <a:solidFill>
                  <a:schemeClr val="accent3"/>
                </a:solidFill>
              </a:rPr>
              <a:t>.</a:t>
            </a:r>
            <a:r>
              <a:rPr lang="en-US" dirty="0" err="1">
                <a:solidFill>
                  <a:schemeClr val="accent3"/>
                </a:solidFill>
              </a:rPr>
              <a:t>Mongan</a:t>
            </a:r>
            <a:r>
              <a:rPr lang="en-US" dirty="0">
                <a:solidFill>
                  <a:schemeClr val="accent3"/>
                </a:solidFill>
              </a:rPr>
              <a:t>, J., et al. (2012). "Pioglitazone inhibits platelet function and potentiates the effects of aspirin: a prospective observation study."                   </a:t>
            </a:r>
            <a:r>
              <a:rPr lang="en-US" u="sng" dirty="0" err="1">
                <a:solidFill>
                  <a:schemeClr val="accent3"/>
                </a:solidFill>
              </a:rPr>
              <a:t>Thromb</a:t>
            </a:r>
            <a:r>
              <a:rPr lang="en-US" u="sng" dirty="0">
                <a:solidFill>
                  <a:schemeClr val="accent3"/>
                </a:solidFill>
              </a:rPr>
              <a:t> Res</a:t>
            </a:r>
            <a:r>
              <a:rPr lang="en-US" dirty="0">
                <a:solidFill>
                  <a:schemeClr val="accent3"/>
                </a:solidFill>
              </a:rPr>
              <a:t> </a:t>
            </a:r>
            <a:r>
              <a:rPr lang="en-US" b="1" dirty="0">
                <a:solidFill>
                  <a:schemeClr val="accent3"/>
                </a:solidFill>
              </a:rPr>
              <a:t>129</a:t>
            </a:r>
            <a:r>
              <a:rPr lang="en-US" dirty="0">
                <a:solidFill>
                  <a:schemeClr val="accent3"/>
                </a:solidFill>
              </a:rPr>
              <a:t>(6): 760-764.</a:t>
            </a:r>
          </a:p>
          <a:p>
            <a:pPr algn="ctr"/>
            <a:r>
              <a:rPr lang="en-US" dirty="0">
                <a:solidFill>
                  <a:schemeClr val="tx1">
                    <a:lumMod val="60000"/>
                    <a:lumOff val="40000"/>
                  </a:schemeClr>
                </a:solidFill>
              </a:rPr>
              <a:t>	</a:t>
            </a:r>
            <a:endParaRPr lang="en-US" b="1" dirty="0">
              <a:solidFill>
                <a:schemeClr val="tx1">
                  <a:lumMod val="60000"/>
                  <a:lumOff val="40000"/>
                </a:schemeClr>
              </a:solidFill>
            </a:endParaRPr>
          </a:p>
        </p:txBody>
      </p:sp>
    </p:spTree>
    <p:extLst>
      <p:ext uri="{BB962C8B-B14F-4D97-AF65-F5344CB8AC3E}">
        <p14:creationId xmlns:p14="http://schemas.microsoft.com/office/powerpoint/2010/main" val="396112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3"/>
            <a:ext cx="9982200" cy="914399"/>
          </a:xfrm>
        </p:spPr>
        <p:txBody>
          <a:bodyPr>
            <a:noAutofit/>
          </a:bodyPr>
          <a:lstStyle/>
          <a:p>
            <a:pPr algn="ctr"/>
            <a:r>
              <a:rPr lang="en-US" sz="4000" dirty="0"/>
              <a:t>Pioglitazone Reduces CV Risk in                 Post Stroke Non-Diabetics</a:t>
            </a:r>
          </a:p>
        </p:txBody>
      </p:sp>
      <p:sp>
        <p:nvSpPr>
          <p:cNvPr id="3" name="Content Placeholder 2"/>
          <p:cNvSpPr>
            <a:spLocks noGrp="1"/>
          </p:cNvSpPr>
          <p:nvPr>
            <p:ph idx="1"/>
          </p:nvPr>
        </p:nvSpPr>
        <p:spPr>
          <a:xfrm>
            <a:off x="1371600" y="1295400"/>
            <a:ext cx="9753600" cy="4114800"/>
          </a:xfrm>
        </p:spPr>
        <p:txBody>
          <a:bodyPr>
            <a:normAutofit/>
          </a:bodyPr>
          <a:lstStyle/>
          <a:p>
            <a:pPr marL="0" indent="0" algn="ctr">
              <a:buNone/>
            </a:pPr>
            <a:r>
              <a:rPr lang="en-US" sz="2800" dirty="0"/>
              <a:t>3,876 pts 6 mos. post ischemic stroke (IS) or TIA; </a:t>
            </a:r>
            <a:r>
              <a:rPr lang="en-US" sz="2800" u="sng" dirty="0"/>
              <a:t>&gt;</a:t>
            </a:r>
            <a:r>
              <a:rPr lang="en-US" sz="2800" dirty="0"/>
              <a:t>40 </a:t>
            </a:r>
            <a:r>
              <a:rPr lang="en-US" sz="2800" dirty="0" err="1"/>
              <a:t>yo</a:t>
            </a:r>
            <a:r>
              <a:rPr lang="en-US" sz="2800" dirty="0"/>
              <a:t> (mean 63.5); 88% had IS; IR in highest quartile of HOMA without DM (mean A1c 5.8%).</a:t>
            </a:r>
          </a:p>
          <a:p>
            <a:pPr marL="0" indent="0" algn="ctr">
              <a:buNone/>
            </a:pPr>
            <a:endParaRPr lang="en-US" sz="2800" dirty="0"/>
          </a:p>
          <a:p>
            <a:pPr marL="0" indent="0" algn="ctr">
              <a:buNone/>
            </a:pPr>
            <a:r>
              <a:rPr lang="en-US" sz="2800" dirty="0"/>
              <a:t>Randomly assigned to therapy with </a:t>
            </a:r>
            <a:r>
              <a:rPr lang="en-US" sz="2800" dirty="0" err="1"/>
              <a:t>pio</a:t>
            </a:r>
            <a:r>
              <a:rPr lang="en-US" sz="2800" dirty="0"/>
              <a:t> 45mg (after titration over 8 </a:t>
            </a:r>
            <a:r>
              <a:rPr lang="en-US" sz="2800" dirty="0" err="1"/>
              <a:t>wks</a:t>
            </a:r>
            <a:r>
              <a:rPr lang="en-US" sz="2800" dirty="0"/>
              <a:t>) or placebo for five years.</a:t>
            </a:r>
          </a:p>
          <a:p>
            <a:pPr marL="0" indent="0" algn="ctr">
              <a:buNone/>
            </a:pPr>
            <a:endParaRPr lang="en-US" sz="2800" dirty="0"/>
          </a:p>
          <a:p>
            <a:pPr marL="0" indent="0" algn="ctr">
              <a:buNone/>
            </a:pPr>
            <a:r>
              <a:rPr lang="en-US" sz="2800" dirty="0"/>
              <a:t>Primary outcome was fatal or nonfatal stroke or                myocardial infarction.</a:t>
            </a:r>
          </a:p>
        </p:txBody>
      </p:sp>
      <p:sp>
        <p:nvSpPr>
          <p:cNvPr id="4" name="Footer Placeholder 3"/>
          <p:cNvSpPr>
            <a:spLocks noGrp="1"/>
          </p:cNvSpPr>
          <p:nvPr>
            <p:ph type="ftr" sz="quarter" idx="4294967295"/>
          </p:nvPr>
        </p:nvSpPr>
        <p:spPr>
          <a:xfrm>
            <a:off x="1524000" y="6245225"/>
            <a:ext cx="2895600" cy="476250"/>
          </a:xfrm>
          <a:prstGeom prst="rect">
            <a:avLst/>
          </a:prstGeom>
        </p:spPr>
        <p:txBody>
          <a:bodyPr/>
          <a:lstStyle/>
          <a:p>
            <a:pPr>
              <a:defRPr/>
            </a:pPr>
            <a:r>
              <a:rPr lang="en-US" dirty="0">
                <a:solidFill>
                  <a:srgbClr val="FFFFFF"/>
                </a:solidFill>
              </a:rPr>
              <a:t>Copyright Bale/Doneen Paradigm</a:t>
            </a:r>
          </a:p>
        </p:txBody>
      </p:sp>
      <p:sp>
        <p:nvSpPr>
          <p:cNvPr id="5" name="TextBox 4"/>
          <p:cNvSpPr txBox="1"/>
          <p:nvPr/>
        </p:nvSpPr>
        <p:spPr>
          <a:xfrm>
            <a:off x="2438400" y="5525870"/>
            <a:ext cx="7772400" cy="923330"/>
          </a:xfrm>
          <a:prstGeom prst="rect">
            <a:avLst/>
          </a:prstGeom>
          <a:noFill/>
        </p:spPr>
        <p:txBody>
          <a:bodyPr wrap="square" rtlCol="0">
            <a:spAutoFit/>
          </a:bodyPr>
          <a:lstStyle/>
          <a:p>
            <a:pPr algn="ctr"/>
            <a:r>
              <a:rPr lang="en-US" dirty="0" err="1">
                <a:solidFill>
                  <a:schemeClr val="accent3"/>
                </a:solidFill>
              </a:rPr>
              <a:t>Kernan</a:t>
            </a:r>
            <a:r>
              <a:rPr lang="en-US" dirty="0">
                <a:solidFill>
                  <a:schemeClr val="accent3"/>
                </a:solidFill>
              </a:rPr>
              <a:t>, W. N., et. al. Pioglitazone after Ischemic Stroke or Transient Ischemic Attack. </a:t>
            </a:r>
            <a:r>
              <a:rPr lang="en-US" i="1" dirty="0">
                <a:solidFill>
                  <a:schemeClr val="accent3"/>
                </a:solidFill>
              </a:rPr>
              <a:t>New England Journal of Medicine, 0</a:t>
            </a:r>
            <a:r>
              <a:rPr lang="en-US" dirty="0">
                <a:solidFill>
                  <a:schemeClr val="accent3"/>
                </a:solidFill>
              </a:rPr>
              <a:t>(0), null. doi:doi:10.1056/NEJMoa1506930</a:t>
            </a:r>
          </a:p>
        </p:txBody>
      </p:sp>
    </p:spTree>
    <p:extLst>
      <p:ext uri="{BB962C8B-B14F-4D97-AF65-F5344CB8AC3E}">
        <p14:creationId xmlns:p14="http://schemas.microsoft.com/office/powerpoint/2010/main" val="184395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2"/>
            <a:ext cx="9906000" cy="914399"/>
          </a:xfrm>
        </p:spPr>
        <p:txBody>
          <a:bodyPr>
            <a:noAutofit/>
          </a:bodyPr>
          <a:lstStyle/>
          <a:p>
            <a:pPr algn="ctr"/>
            <a:r>
              <a:rPr lang="en-US" sz="4000" dirty="0"/>
              <a:t>Pioglitazone Reduces CV Risk Post Stroke Non-diabetics</a:t>
            </a:r>
          </a:p>
        </p:txBody>
      </p:sp>
      <p:sp>
        <p:nvSpPr>
          <p:cNvPr id="3" name="Content Placeholder 2"/>
          <p:cNvSpPr>
            <a:spLocks noGrp="1"/>
          </p:cNvSpPr>
          <p:nvPr>
            <p:ph idx="1"/>
          </p:nvPr>
        </p:nvSpPr>
        <p:spPr>
          <a:xfrm>
            <a:off x="1828800" y="1447800"/>
            <a:ext cx="9448800" cy="3733800"/>
          </a:xfrm>
        </p:spPr>
        <p:txBody>
          <a:bodyPr/>
          <a:lstStyle/>
          <a:p>
            <a:pPr marL="0" indent="0" algn="ctr">
              <a:buNone/>
            </a:pPr>
            <a:r>
              <a:rPr lang="en-US" sz="2800" dirty="0"/>
              <a:t>Pio significantly lowered risk of stroke 24% and MI 31%.</a:t>
            </a:r>
          </a:p>
          <a:p>
            <a:pPr marL="0" indent="0" algn="ctr">
              <a:buNone/>
            </a:pPr>
            <a:endParaRPr lang="en-US" sz="2800" dirty="0"/>
          </a:p>
          <a:p>
            <a:pPr marL="0" indent="0" algn="ctr">
              <a:buNone/>
            </a:pPr>
            <a:r>
              <a:rPr lang="en-US" sz="2800" dirty="0"/>
              <a:t>The MI reduction was driven by severe STEMIs and fatal MIs.*</a:t>
            </a:r>
          </a:p>
          <a:p>
            <a:pPr marL="0" indent="0" algn="ctr">
              <a:buNone/>
            </a:pPr>
            <a:r>
              <a:rPr lang="it-IT" sz="2800" dirty="0"/>
              <a:t>HR- 0.50  (95% CI, 0.28-0.88)  p=0.02 </a:t>
            </a:r>
          </a:p>
          <a:p>
            <a:pPr marL="0" indent="0" algn="ctr">
              <a:buNone/>
            </a:pPr>
            <a:endParaRPr lang="en-US" sz="2800" dirty="0"/>
          </a:p>
          <a:p>
            <a:pPr marL="0" indent="0" algn="ctr">
              <a:buNone/>
            </a:pPr>
            <a:endParaRPr lang="en-US" dirty="0"/>
          </a:p>
          <a:p>
            <a:pPr marL="0" indent="0" algn="ctr">
              <a:buNone/>
            </a:pPr>
            <a:endParaRPr lang="en-US" dirty="0"/>
          </a:p>
        </p:txBody>
      </p:sp>
      <p:sp>
        <p:nvSpPr>
          <p:cNvPr id="4" name="Footer Placeholder 3"/>
          <p:cNvSpPr>
            <a:spLocks noGrp="1"/>
          </p:cNvSpPr>
          <p:nvPr>
            <p:ph type="ftr" sz="quarter" idx="4294967295"/>
          </p:nvPr>
        </p:nvSpPr>
        <p:spPr>
          <a:xfrm>
            <a:off x="1524000" y="6245225"/>
            <a:ext cx="2895600" cy="476250"/>
          </a:xfrm>
          <a:prstGeom prst="rect">
            <a:avLst/>
          </a:prstGeom>
        </p:spPr>
        <p:txBody>
          <a:bodyPr/>
          <a:lstStyle/>
          <a:p>
            <a:pPr>
              <a:defRPr/>
            </a:pPr>
            <a:r>
              <a:rPr lang="en-US">
                <a:solidFill>
                  <a:srgbClr val="FFFFFF"/>
                </a:solidFill>
              </a:rPr>
              <a:t>Copyright Bale/Doneen Paradigm</a:t>
            </a:r>
          </a:p>
        </p:txBody>
      </p:sp>
      <p:sp>
        <p:nvSpPr>
          <p:cNvPr id="5" name="TextBox 4"/>
          <p:cNvSpPr txBox="1"/>
          <p:nvPr/>
        </p:nvSpPr>
        <p:spPr>
          <a:xfrm>
            <a:off x="2438400" y="4549676"/>
            <a:ext cx="7772400" cy="2308324"/>
          </a:xfrm>
          <a:prstGeom prst="rect">
            <a:avLst/>
          </a:prstGeom>
          <a:noFill/>
        </p:spPr>
        <p:txBody>
          <a:bodyPr wrap="square" rtlCol="0">
            <a:spAutoFit/>
          </a:bodyPr>
          <a:lstStyle/>
          <a:p>
            <a:pPr algn="ctr"/>
            <a:r>
              <a:rPr lang="en-US" dirty="0" err="1">
                <a:solidFill>
                  <a:schemeClr val="accent3"/>
                </a:solidFill>
              </a:rPr>
              <a:t>Kernan</a:t>
            </a:r>
            <a:r>
              <a:rPr lang="en-US" dirty="0">
                <a:solidFill>
                  <a:schemeClr val="accent3"/>
                </a:solidFill>
              </a:rPr>
              <a:t>, W. N., et. al. </a:t>
            </a:r>
            <a:r>
              <a:rPr lang="en-US" i="1" dirty="0">
                <a:solidFill>
                  <a:schemeClr val="accent3"/>
                </a:solidFill>
              </a:rPr>
              <a:t>New England Journal of Medicine, 0</a:t>
            </a:r>
            <a:r>
              <a:rPr lang="en-US" dirty="0">
                <a:solidFill>
                  <a:schemeClr val="accent3"/>
                </a:solidFill>
              </a:rPr>
              <a:t>(0), null. doi:doi:10.1056/NEJMoa1506930</a:t>
            </a:r>
          </a:p>
          <a:p>
            <a:pPr algn="ctr"/>
            <a:endParaRPr lang="en-US" dirty="0">
              <a:solidFill>
                <a:schemeClr val="accent3"/>
              </a:solidFill>
            </a:endParaRPr>
          </a:p>
          <a:p>
            <a:pPr algn="ctr"/>
            <a:r>
              <a:rPr lang="en-US" dirty="0">
                <a:solidFill>
                  <a:schemeClr val="accent3"/>
                </a:solidFill>
              </a:rPr>
              <a:t>*Young, L. H., et. al. (2017). Cardiac Outcomes After Ischemic Stroke or TIA: Effects of Pioglitazone in Patients with Insulin Resistance Without Diabetes. Circulation. doi:10.1161/circulationaha.116.024863</a:t>
            </a:r>
          </a:p>
          <a:p>
            <a:pPr algn="ctr"/>
            <a:endParaRPr lang="en-US" dirty="0">
              <a:solidFill>
                <a:srgbClr val="FFC000"/>
              </a:solidFill>
            </a:endParaRPr>
          </a:p>
          <a:p>
            <a:pPr algn="ctr"/>
            <a:endParaRPr lang="en-US" dirty="0">
              <a:solidFill>
                <a:srgbClr val="FFC000"/>
              </a:solidFill>
            </a:endParaRPr>
          </a:p>
        </p:txBody>
      </p:sp>
    </p:spTree>
    <p:extLst>
      <p:ext uri="{BB962C8B-B14F-4D97-AF65-F5344CB8AC3E}">
        <p14:creationId xmlns:p14="http://schemas.microsoft.com/office/powerpoint/2010/main" val="285819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291"/>
            <a:ext cx="10286999" cy="1066800"/>
          </a:xfrm>
        </p:spPr>
        <p:txBody>
          <a:bodyPr>
            <a:noAutofit/>
          </a:bodyPr>
          <a:lstStyle/>
          <a:p>
            <a:pPr algn="ctr">
              <a:defRPr/>
            </a:pPr>
            <a:r>
              <a:rPr lang="en-US" sz="4000" dirty="0"/>
              <a:t>Pio Reduces CV Risk in IR NDM Pts With ASVD</a:t>
            </a:r>
          </a:p>
        </p:txBody>
      </p:sp>
      <p:sp>
        <p:nvSpPr>
          <p:cNvPr id="3" name="Content Placeholder 2"/>
          <p:cNvSpPr>
            <a:spLocks noGrp="1"/>
          </p:cNvSpPr>
          <p:nvPr>
            <p:ph idx="1"/>
          </p:nvPr>
        </p:nvSpPr>
        <p:spPr>
          <a:xfrm>
            <a:off x="1371600" y="1752600"/>
            <a:ext cx="9753600" cy="3810000"/>
          </a:xfrm>
        </p:spPr>
        <p:txBody>
          <a:bodyPr/>
          <a:lstStyle/>
          <a:p>
            <a:pPr marL="0" indent="0" algn="ctr">
              <a:buNone/>
              <a:defRPr/>
            </a:pPr>
            <a:r>
              <a:rPr lang="en-US" sz="2800" dirty="0"/>
              <a:t>Current analysis supports the efficacy of </a:t>
            </a:r>
            <a:r>
              <a:rPr lang="en-US" sz="2800" dirty="0" err="1"/>
              <a:t>pio</a:t>
            </a:r>
            <a:r>
              <a:rPr lang="en-US" sz="2800" dirty="0"/>
              <a:t> for prevention of CV events in pts with ASVD and IR,                                     regardless of DM status.</a:t>
            </a:r>
          </a:p>
          <a:p>
            <a:pPr marL="0" indent="0" algn="ctr">
              <a:buNone/>
              <a:defRPr/>
            </a:pPr>
            <a:endParaRPr lang="en-US" sz="2800" dirty="0"/>
          </a:p>
          <a:p>
            <a:pPr marL="0" indent="0" algn="ctr">
              <a:buNone/>
              <a:defRPr/>
            </a:pPr>
            <a:r>
              <a:rPr lang="en-US" sz="2800" dirty="0"/>
              <a:t>Pio stabilizes coronary artery plaque.</a:t>
            </a:r>
          </a:p>
        </p:txBody>
      </p:sp>
      <p:sp>
        <p:nvSpPr>
          <p:cNvPr id="379909" name="TextBox 5"/>
          <p:cNvSpPr txBox="1">
            <a:spLocks noChangeArrowheads="1"/>
          </p:cNvSpPr>
          <p:nvPr/>
        </p:nvSpPr>
        <p:spPr bwMode="auto">
          <a:xfrm>
            <a:off x="1828800" y="5145089"/>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dirty="0">
                <a:solidFill>
                  <a:schemeClr val="accent3"/>
                </a:solidFill>
              </a:rPr>
              <a:t>Young, L. H., et. al. (2017).                                                                             </a:t>
            </a:r>
            <a:r>
              <a:rPr lang="en-US" altLang="en-US" sz="1800" i="1" dirty="0">
                <a:solidFill>
                  <a:schemeClr val="accent3"/>
                </a:solidFill>
              </a:rPr>
              <a:t>Circulation</a:t>
            </a:r>
            <a:r>
              <a:rPr lang="en-US" altLang="en-US" sz="1800" dirty="0">
                <a:solidFill>
                  <a:schemeClr val="accent3"/>
                </a:solidFill>
              </a:rPr>
              <a:t>. doi:10.1161/circulationaha.116.024863</a:t>
            </a:r>
          </a:p>
        </p:txBody>
      </p:sp>
    </p:spTree>
    <p:extLst>
      <p:ext uri="{BB962C8B-B14F-4D97-AF65-F5344CB8AC3E}">
        <p14:creationId xmlns:p14="http://schemas.microsoft.com/office/powerpoint/2010/main" val="160769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Rot="1" noChangeArrowheads="1"/>
          </p:cNvSpPr>
          <p:nvPr>
            <p:ph type="title"/>
          </p:nvPr>
        </p:nvSpPr>
        <p:spPr>
          <a:xfrm>
            <a:off x="1295400" y="76200"/>
            <a:ext cx="9906000" cy="1143000"/>
          </a:xfrm>
        </p:spPr>
        <p:txBody>
          <a:bodyPr>
            <a:noAutofit/>
          </a:bodyPr>
          <a:lstStyle/>
          <a:p>
            <a:pPr algn="ctr">
              <a:defRPr/>
            </a:pPr>
            <a:r>
              <a:rPr lang="en-US" sz="4000" dirty="0" err="1"/>
              <a:t>Pioglitazone</a:t>
            </a:r>
            <a:r>
              <a:rPr lang="en-US" sz="4000" dirty="0"/>
              <a:t> Slashes Risk of Diabetes Conversion 72%</a:t>
            </a:r>
          </a:p>
        </p:txBody>
      </p:sp>
      <p:sp>
        <p:nvSpPr>
          <p:cNvPr id="1229827" name="Rectangle 3"/>
          <p:cNvSpPr>
            <a:spLocks noGrp="1" noRot="1" noChangeArrowheads="1"/>
          </p:cNvSpPr>
          <p:nvPr>
            <p:ph idx="1"/>
          </p:nvPr>
        </p:nvSpPr>
        <p:spPr>
          <a:xfrm>
            <a:off x="1295400" y="1600200"/>
            <a:ext cx="10058400" cy="3276600"/>
          </a:xfrm>
        </p:spPr>
        <p:txBody>
          <a:bodyPr/>
          <a:lstStyle/>
          <a:p>
            <a:pPr marL="0" indent="0" algn="ctr">
              <a:buNone/>
              <a:defRPr/>
            </a:pPr>
            <a:r>
              <a:rPr lang="en-US" sz="2800" dirty="0"/>
              <a:t>602 patients with IGT (FG 95-125mg/</a:t>
            </a:r>
            <a:r>
              <a:rPr lang="en-US" sz="2800" dirty="0" err="1"/>
              <a:t>dL</a:t>
            </a:r>
            <a:r>
              <a:rPr lang="en-US" sz="2800" dirty="0"/>
              <a:t> &amp; or OGTT 140-199 mg/</a:t>
            </a:r>
            <a:r>
              <a:rPr lang="en-US" sz="2800" dirty="0" err="1"/>
              <a:t>dL</a:t>
            </a:r>
            <a:r>
              <a:rPr lang="en-US" sz="2800" dirty="0"/>
              <a:t>); median follow-up 2.4 yrs.</a:t>
            </a:r>
          </a:p>
          <a:p>
            <a:pPr algn="ctr">
              <a:buFont typeface="Wingdings" pitchFamily="2" charset="2"/>
              <a:buNone/>
              <a:defRPr/>
            </a:pPr>
            <a:endParaRPr lang="en-US" sz="2800" dirty="0"/>
          </a:p>
          <a:p>
            <a:pPr marL="0" indent="0" algn="ctr">
              <a:buNone/>
              <a:defRPr/>
            </a:pPr>
            <a:r>
              <a:rPr lang="en-US" sz="2800" dirty="0"/>
              <a:t>Randomized </a:t>
            </a:r>
            <a:r>
              <a:rPr lang="en-US" sz="2800" dirty="0" err="1"/>
              <a:t>pioglitazone</a:t>
            </a:r>
            <a:r>
              <a:rPr lang="en-US" sz="2800" dirty="0"/>
              <a:t> 30 -45 mg or placebo</a:t>
            </a:r>
          </a:p>
          <a:p>
            <a:pPr algn="ctr">
              <a:buFont typeface="Wingdings" pitchFamily="2" charset="2"/>
              <a:buNone/>
              <a:defRPr/>
            </a:pPr>
            <a:endParaRPr lang="en-US" sz="2800" dirty="0"/>
          </a:p>
          <a:p>
            <a:pPr marL="0" indent="0" algn="ctr">
              <a:buNone/>
              <a:defRPr/>
            </a:pPr>
            <a:r>
              <a:rPr lang="en-US" sz="2800" dirty="0"/>
              <a:t>HR for DM -0.28; p&lt;0.00</a:t>
            </a:r>
          </a:p>
          <a:p>
            <a:pPr>
              <a:buFont typeface="Wingdings" pitchFamily="2" charset="2"/>
              <a:buNone/>
              <a:defRPr/>
            </a:pPr>
            <a:endParaRPr lang="en-US" sz="2400" dirty="0"/>
          </a:p>
        </p:txBody>
      </p:sp>
      <p:sp>
        <p:nvSpPr>
          <p:cNvPr id="3077" name="Text Box 5"/>
          <p:cNvSpPr txBox="1">
            <a:spLocks noChangeArrowheads="1"/>
          </p:cNvSpPr>
          <p:nvPr/>
        </p:nvSpPr>
        <p:spPr bwMode="auto">
          <a:xfrm>
            <a:off x="2438400" y="5325070"/>
            <a:ext cx="7772400" cy="923330"/>
          </a:xfrm>
          <a:prstGeom prst="rect">
            <a:avLst/>
          </a:prstGeom>
          <a:noFill/>
          <a:ln w="9525">
            <a:noFill/>
            <a:miter lim="800000"/>
            <a:headEnd/>
            <a:tailEnd/>
          </a:ln>
        </p:spPr>
        <p:txBody>
          <a:bodyPr wrap="square">
            <a:spAutoFit/>
          </a:bodyPr>
          <a:lstStyle/>
          <a:p>
            <a:pPr algn="ctr"/>
            <a:r>
              <a:rPr lang="en-US" dirty="0" err="1">
                <a:solidFill>
                  <a:schemeClr val="accent3"/>
                </a:solidFill>
              </a:rPr>
              <a:t>DeFronzo</a:t>
            </a:r>
            <a:r>
              <a:rPr lang="en-US" dirty="0">
                <a:solidFill>
                  <a:schemeClr val="accent3"/>
                </a:solidFill>
              </a:rPr>
              <a:t>, R. A., et. al. (2011). Pioglitazone for Diabetes Prevention in Impaired Glucose Tolerance.                                                                                  </a:t>
            </a:r>
            <a:r>
              <a:rPr lang="en-US" i="1" dirty="0">
                <a:solidFill>
                  <a:schemeClr val="accent3"/>
                </a:solidFill>
              </a:rPr>
              <a:t>New England Journal of Medicine, 364</a:t>
            </a:r>
            <a:r>
              <a:rPr lang="en-US" dirty="0">
                <a:solidFill>
                  <a:schemeClr val="accent3"/>
                </a:solidFill>
              </a:rPr>
              <a:t>(12), 1104-1115.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8F7E-02DD-1821-5A86-6A5C9D6FB551}"/>
              </a:ext>
            </a:extLst>
          </p:cNvPr>
          <p:cNvSpPr>
            <a:spLocks noGrp="1"/>
          </p:cNvSpPr>
          <p:nvPr>
            <p:ph type="title"/>
          </p:nvPr>
        </p:nvSpPr>
        <p:spPr>
          <a:xfrm>
            <a:off x="941894" y="0"/>
            <a:ext cx="10515600" cy="1325563"/>
          </a:xfrm>
        </p:spPr>
        <p:txBody>
          <a:bodyPr/>
          <a:lstStyle/>
          <a:p>
            <a:pPr algn="ctr"/>
            <a:r>
              <a:rPr lang="en-US" dirty="0"/>
              <a:t>What about his blood pressure? </a:t>
            </a:r>
          </a:p>
        </p:txBody>
      </p:sp>
      <p:sp>
        <p:nvSpPr>
          <p:cNvPr id="3" name="Content Placeholder 2">
            <a:extLst>
              <a:ext uri="{FF2B5EF4-FFF2-40B4-BE49-F238E27FC236}">
                <a16:creationId xmlns:a16="http://schemas.microsoft.com/office/drawing/2014/main" id="{5A847D32-5DAF-4E1B-0932-C190EC1356D4}"/>
              </a:ext>
            </a:extLst>
          </p:cNvPr>
          <p:cNvSpPr>
            <a:spLocks noGrp="1"/>
          </p:cNvSpPr>
          <p:nvPr>
            <p:ph idx="1"/>
          </p:nvPr>
        </p:nvSpPr>
        <p:spPr>
          <a:xfrm>
            <a:off x="941894" y="1608809"/>
            <a:ext cx="10515600" cy="4351338"/>
          </a:xfrm>
        </p:spPr>
        <p:txBody>
          <a:bodyPr>
            <a:normAutofit fontScale="77500" lnSpcReduction="20000"/>
          </a:bodyPr>
          <a:lstStyle/>
          <a:p>
            <a:pPr marL="0" indent="0">
              <a:buNone/>
            </a:pPr>
            <a:r>
              <a:rPr lang="en-US" dirty="0"/>
              <a:t>Currently – Amlodipine and Benazepril</a:t>
            </a:r>
          </a:p>
          <a:p>
            <a:pPr marL="0" indent="0">
              <a:buNone/>
            </a:pPr>
            <a:endParaRPr lang="en-US" dirty="0"/>
          </a:p>
          <a:p>
            <a:pPr marL="0" indent="0">
              <a:buNone/>
            </a:pPr>
            <a:r>
              <a:rPr lang="en-US" dirty="0"/>
              <a:t>BP remains high at 130/94</a:t>
            </a:r>
          </a:p>
          <a:p>
            <a:pPr marL="0" indent="0">
              <a:buNone/>
            </a:pPr>
            <a:endParaRPr lang="en-US" dirty="0"/>
          </a:p>
          <a:p>
            <a:pPr marL="514350" indent="-514350">
              <a:buAutoNum type="arabicPeriod"/>
            </a:pPr>
            <a:r>
              <a:rPr lang="en-US" dirty="0"/>
              <a:t>Insulin resistance is likely the driver of his stubborn BP</a:t>
            </a:r>
          </a:p>
          <a:p>
            <a:pPr marL="514350" indent="-514350">
              <a:buAutoNum type="arabicPeriod"/>
            </a:pPr>
            <a:r>
              <a:rPr lang="en-US" dirty="0"/>
              <a:t>Absolutely obtain a sleep study (even if he says sleep is ok)</a:t>
            </a:r>
          </a:p>
          <a:p>
            <a:pPr marL="514350" indent="-514350">
              <a:buAutoNum type="arabicPeriod"/>
            </a:pPr>
            <a:r>
              <a:rPr lang="en-US" dirty="0"/>
              <a:t>Consider switch from Benazepril to Ramipril 10mg am and pm</a:t>
            </a:r>
          </a:p>
          <a:p>
            <a:pPr marL="514350" indent="-514350">
              <a:buAutoNum type="arabicPeriod"/>
            </a:pPr>
            <a:r>
              <a:rPr lang="en-US" dirty="0"/>
              <a:t>Pioglitazone will not only improve his IR but will improve everything associated with his insulin resistance including BP.</a:t>
            </a:r>
          </a:p>
          <a:p>
            <a:pPr marL="514350" indent="-514350">
              <a:buAutoNum type="arabicPeriod"/>
            </a:pPr>
            <a:r>
              <a:rPr lang="en-US" dirty="0"/>
              <a:t>Narrowed food window 16:8 for inflammation and IR</a:t>
            </a:r>
          </a:p>
          <a:p>
            <a:pPr marL="514350" indent="-514350">
              <a:buAutoNum type="arabicPeriod"/>
            </a:pPr>
            <a:r>
              <a:rPr lang="en-US" dirty="0"/>
              <a:t>HIIT training 2 times/week with Cardio daily – 30min minimum</a:t>
            </a:r>
          </a:p>
          <a:p>
            <a:pPr marL="514350" indent="-514350">
              <a:buAutoNum type="arabicPeriod"/>
            </a:pPr>
            <a:r>
              <a:rPr lang="en-US" dirty="0"/>
              <a:t>Get waist down to 35 inches!</a:t>
            </a:r>
          </a:p>
        </p:txBody>
      </p:sp>
    </p:spTree>
    <p:extLst>
      <p:ext uri="{BB962C8B-B14F-4D97-AF65-F5344CB8AC3E}">
        <p14:creationId xmlns:p14="http://schemas.microsoft.com/office/powerpoint/2010/main" val="37413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1D1B-3D84-4C07-8985-1A0C49C1CB59}"/>
              </a:ext>
            </a:extLst>
          </p:cNvPr>
          <p:cNvSpPr>
            <a:spLocks noGrp="1"/>
          </p:cNvSpPr>
          <p:nvPr>
            <p:ph type="title"/>
          </p:nvPr>
        </p:nvSpPr>
        <p:spPr/>
        <p:txBody>
          <a:bodyPr/>
          <a:lstStyle/>
          <a:p>
            <a:pPr algn="ctr"/>
            <a:r>
              <a:rPr lang="en-US" b="1" dirty="0"/>
              <a:t>Time Restricted Eating</a:t>
            </a:r>
          </a:p>
        </p:txBody>
      </p:sp>
      <p:pic>
        <p:nvPicPr>
          <p:cNvPr id="5122" name="Picture 2" descr="6 Popular Intermittent Fasting Schedules For Beginners">
            <a:extLst>
              <a:ext uri="{FF2B5EF4-FFF2-40B4-BE49-F238E27FC236}">
                <a16:creationId xmlns:a16="http://schemas.microsoft.com/office/drawing/2014/main" id="{4DC471EB-4BCD-4A28-94F6-1C3257473C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6100" y="1600200"/>
            <a:ext cx="6019800" cy="4405310"/>
          </a:xfrm>
          <a:prstGeom prst="rect">
            <a:avLst/>
          </a:prstGeom>
          <a:noFill/>
          <a:ln w="79375">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58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B98-8AE2-4133-8C2E-326AC1105298}"/>
              </a:ext>
            </a:extLst>
          </p:cNvPr>
          <p:cNvSpPr>
            <a:spLocks noGrp="1"/>
          </p:cNvSpPr>
          <p:nvPr>
            <p:ph type="title"/>
          </p:nvPr>
        </p:nvSpPr>
        <p:spPr>
          <a:xfrm>
            <a:off x="990600" y="350625"/>
            <a:ext cx="10515600" cy="701674"/>
          </a:xfrm>
        </p:spPr>
        <p:txBody>
          <a:bodyPr/>
          <a:lstStyle/>
          <a:p>
            <a:pPr algn="ctr"/>
            <a:r>
              <a:rPr lang="en-US" sz="4000" b="1" dirty="0"/>
              <a:t>Intermittent Fasting Improves CV Health</a:t>
            </a:r>
          </a:p>
        </p:txBody>
      </p:sp>
      <p:sp>
        <p:nvSpPr>
          <p:cNvPr id="3" name="Content Placeholder 2">
            <a:extLst>
              <a:ext uri="{FF2B5EF4-FFF2-40B4-BE49-F238E27FC236}">
                <a16:creationId xmlns:a16="http://schemas.microsoft.com/office/drawing/2014/main" id="{C7CE53DA-4747-4FAD-B266-6088CC614570}"/>
              </a:ext>
            </a:extLst>
          </p:cNvPr>
          <p:cNvSpPr>
            <a:spLocks noGrp="1"/>
          </p:cNvSpPr>
          <p:nvPr>
            <p:ph idx="1"/>
          </p:nvPr>
        </p:nvSpPr>
        <p:spPr>
          <a:xfrm>
            <a:off x="1176454" y="1157500"/>
            <a:ext cx="10515600" cy="4648201"/>
          </a:xfrm>
        </p:spPr>
        <p:txBody>
          <a:bodyPr/>
          <a:lstStyle/>
          <a:p>
            <a:pPr marL="0" indent="0" algn="ctr">
              <a:buNone/>
            </a:pPr>
            <a:endParaRPr lang="en-US" sz="2400" b="0" i="0" u="none" strike="noStrike" baseline="0" dirty="0">
              <a:latin typeface="+mn-lt"/>
            </a:endParaRPr>
          </a:p>
          <a:p>
            <a:pPr marL="0" indent="0" algn="ctr">
              <a:buNone/>
            </a:pPr>
            <a:r>
              <a:rPr lang="en-US" sz="2400" b="1" i="0" u="none" strike="noStrike" baseline="0" dirty="0">
                <a:latin typeface="+mn-lt"/>
              </a:rPr>
              <a:t>Intermittent Fasting (IF) </a:t>
            </a:r>
            <a:r>
              <a:rPr lang="en-US" sz="2400" b="0" i="0" u="none" strike="noStrike" baseline="0" dirty="0">
                <a:latin typeface="+mn-lt"/>
              </a:rPr>
              <a:t>involves taking a normal, daily caloric intake with the use of short, strict calorie restriction. Meals are only consumed within a defined time within a day or week. </a:t>
            </a:r>
          </a:p>
          <a:p>
            <a:pPr marL="0" indent="0" algn="ctr">
              <a:buNone/>
            </a:pPr>
            <a:r>
              <a:rPr lang="en-US" sz="2400" b="0" i="0" u="none" strike="noStrike" baseline="0" dirty="0">
                <a:latin typeface="+mn-lt"/>
              </a:rPr>
              <a:t>The </a:t>
            </a:r>
            <a:r>
              <a:rPr lang="en-US" sz="2400" b="1" i="0" u="none" strike="noStrike" baseline="0" dirty="0">
                <a:latin typeface="+mn-lt"/>
              </a:rPr>
              <a:t>most popular </a:t>
            </a:r>
            <a:r>
              <a:rPr lang="en-US" sz="2400" b="0" i="0" u="none" strike="noStrike" baseline="0" dirty="0">
                <a:latin typeface="+mn-lt"/>
              </a:rPr>
              <a:t>variation is time-restricted feeding. </a:t>
            </a:r>
          </a:p>
          <a:p>
            <a:pPr marL="0" indent="0" algn="ctr">
              <a:buNone/>
            </a:pPr>
            <a:r>
              <a:rPr lang="en-US" sz="2400" dirty="0">
                <a:latin typeface="+mn-lt"/>
              </a:rPr>
              <a:t>16 hour fast with 8 hour eating period </a:t>
            </a:r>
            <a:r>
              <a:rPr lang="en-US" sz="2400" b="1" dirty="0">
                <a:latin typeface="+mn-lt"/>
              </a:rPr>
              <a:t>(16:8)</a:t>
            </a:r>
            <a:endParaRPr lang="en-US" sz="2400" b="1" i="0" u="none" strike="noStrike" baseline="0" dirty="0">
              <a:latin typeface="+mn-lt"/>
            </a:endParaRP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Other variations include days - In the </a:t>
            </a:r>
            <a:r>
              <a:rPr lang="en-US" sz="2400" b="1" i="0" u="none" strike="noStrike" baseline="0" dirty="0">
                <a:latin typeface="+mn-lt"/>
              </a:rPr>
              <a:t>5:2 system</a:t>
            </a:r>
            <a:r>
              <a:rPr lang="en-US" sz="2400" b="0" i="0" u="none" strike="noStrike" baseline="0" dirty="0">
                <a:latin typeface="+mn-lt"/>
              </a:rPr>
              <a:t>, in which caloric restriction is used for two days a week, and a regular diet for 5 days </a:t>
            </a:r>
          </a:p>
          <a:p>
            <a:pPr marL="0" indent="0" algn="ctr">
              <a:buNone/>
            </a:pPr>
            <a:r>
              <a:rPr lang="en-US" sz="2400" b="0" i="0" u="none" strike="noStrike" baseline="0" dirty="0">
                <a:latin typeface="+mn-lt"/>
              </a:rPr>
              <a:t>(400-600 kcal on fasting days)</a:t>
            </a:r>
          </a:p>
          <a:p>
            <a:pPr marL="0" indent="0" algn="ctr">
              <a:buNone/>
            </a:pPr>
            <a:endParaRPr lang="en-US" sz="2400" b="0" i="0" u="none" strike="noStrike" baseline="0" dirty="0">
              <a:latin typeface="+mn-lt"/>
            </a:endParaRPr>
          </a:p>
        </p:txBody>
      </p:sp>
      <p:sp>
        <p:nvSpPr>
          <p:cNvPr id="5" name="TextBox 4">
            <a:extLst>
              <a:ext uri="{FF2B5EF4-FFF2-40B4-BE49-F238E27FC236}">
                <a16:creationId xmlns:a16="http://schemas.microsoft.com/office/drawing/2014/main" id="{934435AF-2B90-4B76-BE90-E0BBF0FBE786}"/>
              </a:ext>
            </a:extLst>
          </p:cNvPr>
          <p:cNvSpPr txBox="1"/>
          <p:nvPr/>
        </p:nvSpPr>
        <p:spPr>
          <a:xfrm>
            <a:off x="1219200" y="5896400"/>
            <a:ext cx="8001000" cy="830997"/>
          </a:xfrm>
          <a:prstGeom prst="rect">
            <a:avLst/>
          </a:prstGeom>
          <a:noFill/>
        </p:spPr>
        <p:txBody>
          <a:bodyPr wrap="square">
            <a:spAutoFit/>
          </a:bodyPr>
          <a:lstStyle/>
          <a:p>
            <a:pPr algn="ctr"/>
            <a:r>
              <a:rPr lang="en-US" sz="1600" b="0" i="0" dirty="0">
                <a:solidFill>
                  <a:schemeClr val="accent3"/>
                </a:solidFill>
                <a:effectLst/>
                <a:latin typeface="+mn-lt"/>
              </a:rPr>
              <a:t>Malinowski B, </a:t>
            </a:r>
            <a:r>
              <a:rPr lang="en-US" sz="1600" b="0" i="0" dirty="0" err="1">
                <a:solidFill>
                  <a:schemeClr val="accent3"/>
                </a:solidFill>
                <a:effectLst/>
                <a:latin typeface="+mn-lt"/>
              </a:rPr>
              <a:t>Zalewska</a:t>
            </a:r>
            <a:r>
              <a:rPr lang="en-US" sz="1600" b="0" i="0" dirty="0">
                <a:solidFill>
                  <a:schemeClr val="accent3"/>
                </a:solidFill>
                <a:effectLst/>
                <a:latin typeface="+mn-lt"/>
              </a:rPr>
              <a:t> K, </a:t>
            </a:r>
            <a:r>
              <a:rPr lang="en-US" sz="1600" b="0" i="0" dirty="0" err="1">
                <a:solidFill>
                  <a:schemeClr val="accent3"/>
                </a:solidFill>
                <a:effectLst/>
                <a:latin typeface="+mn-lt"/>
              </a:rPr>
              <a:t>Węsierska</a:t>
            </a:r>
            <a:r>
              <a:rPr lang="en-US" sz="1600" b="0" i="0" dirty="0">
                <a:solidFill>
                  <a:schemeClr val="accent3"/>
                </a:solidFill>
                <a:effectLst/>
                <a:latin typeface="+mn-lt"/>
              </a:rPr>
              <a:t> A, </a:t>
            </a:r>
            <a:r>
              <a:rPr lang="en-US" sz="1600" b="0" i="0" dirty="0" err="1">
                <a:solidFill>
                  <a:schemeClr val="accent3"/>
                </a:solidFill>
                <a:effectLst/>
                <a:latin typeface="+mn-lt"/>
              </a:rPr>
              <a:t>Sokołowska</a:t>
            </a:r>
            <a:r>
              <a:rPr lang="en-US" sz="1600" b="0" i="0" dirty="0">
                <a:solidFill>
                  <a:schemeClr val="accent3"/>
                </a:solidFill>
                <a:effectLst/>
                <a:latin typeface="+mn-lt"/>
              </a:rPr>
              <a:t> MM, </a:t>
            </a:r>
            <a:r>
              <a:rPr lang="en-US" sz="1600" b="0" i="0" dirty="0" err="1">
                <a:solidFill>
                  <a:schemeClr val="accent3"/>
                </a:solidFill>
                <a:effectLst/>
                <a:latin typeface="+mn-lt"/>
              </a:rPr>
              <a:t>Socha</a:t>
            </a:r>
            <a:r>
              <a:rPr lang="en-US" sz="1600" b="0" i="0" dirty="0">
                <a:solidFill>
                  <a:schemeClr val="accent3"/>
                </a:solidFill>
                <a:effectLst/>
                <a:latin typeface="+mn-lt"/>
              </a:rPr>
              <a:t> M, </a:t>
            </a:r>
            <a:r>
              <a:rPr lang="en-US" sz="1600" b="0" i="0" dirty="0" err="1">
                <a:solidFill>
                  <a:schemeClr val="accent3"/>
                </a:solidFill>
                <a:effectLst/>
                <a:latin typeface="+mn-lt"/>
              </a:rPr>
              <a:t>Liczner</a:t>
            </a:r>
            <a:r>
              <a:rPr lang="en-US" sz="1600" b="0" i="0" dirty="0">
                <a:solidFill>
                  <a:schemeClr val="accent3"/>
                </a:solidFill>
                <a:effectLst/>
                <a:latin typeface="+mn-lt"/>
              </a:rPr>
              <a:t> G, Pawlak-</a:t>
            </a:r>
            <a:r>
              <a:rPr lang="en-US" sz="1600" b="0" i="0" dirty="0" err="1">
                <a:solidFill>
                  <a:schemeClr val="accent3"/>
                </a:solidFill>
                <a:effectLst/>
                <a:latin typeface="+mn-lt"/>
              </a:rPr>
              <a:t>Osińska</a:t>
            </a:r>
            <a:r>
              <a:rPr lang="en-US" sz="1600" b="0" i="0" dirty="0">
                <a:solidFill>
                  <a:schemeClr val="accent3"/>
                </a:solidFill>
                <a:effectLst/>
                <a:latin typeface="+mn-lt"/>
              </a:rPr>
              <a:t> K, </a:t>
            </a:r>
            <a:r>
              <a:rPr lang="en-US" sz="1600" b="0" i="0" dirty="0" err="1">
                <a:solidFill>
                  <a:schemeClr val="accent3"/>
                </a:solidFill>
                <a:effectLst/>
                <a:latin typeface="+mn-lt"/>
              </a:rPr>
              <a:t>Wiciński</a:t>
            </a:r>
            <a:r>
              <a:rPr lang="en-US" sz="1600" b="0" i="0" dirty="0">
                <a:solidFill>
                  <a:schemeClr val="accent3"/>
                </a:solidFill>
                <a:effectLst/>
                <a:latin typeface="+mn-lt"/>
              </a:rPr>
              <a:t> M. Intermittent Fasting in Cardiovascular Disorders-An Overview. Nutrients. 2019 Mar 20;11(3):673.</a:t>
            </a:r>
            <a:endParaRPr lang="en-US" sz="1600" dirty="0">
              <a:solidFill>
                <a:schemeClr val="accent3"/>
              </a:solidFill>
              <a:latin typeface="+mn-lt"/>
            </a:endParaRPr>
          </a:p>
        </p:txBody>
      </p:sp>
    </p:spTree>
    <p:extLst>
      <p:ext uri="{BB962C8B-B14F-4D97-AF65-F5344CB8AC3E}">
        <p14:creationId xmlns:p14="http://schemas.microsoft.com/office/powerpoint/2010/main" val="364483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DE5B8F-215D-A1C2-BF81-52FA75CD512F}"/>
              </a:ext>
            </a:extLst>
          </p:cNvPr>
          <p:cNvPicPr>
            <a:picLocks noGrp="1" noChangeAspect="1"/>
          </p:cNvPicPr>
          <p:nvPr>
            <p:ph idx="1"/>
          </p:nvPr>
        </p:nvPicPr>
        <p:blipFill>
          <a:blip r:embed="rId2"/>
          <a:stretch>
            <a:fillRect/>
          </a:stretch>
        </p:blipFill>
        <p:spPr>
          <a:xfrm>
            <a:off x="2705492" y="612744"/>
            <a:ext cx="7061148" cy="4964468"/>
          </a:xfrm>
          <a:ln w="41275">
            <a:solidFill>
              <a:schemeClr val="tx1"/>
            </a:solidFill>
          </a:ln>
        </p:spPr>
      </p:pic>
    </p:spTree>
    <p:extLst>
      <p:ext uri="{BB962C8B-B14F-4D97-AF65-F5344CB8AC3E}">
        <p14:creationId xmlns:p14="http://schemas.microsoft.com/office/powerpoint/2010/main" val="721815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B98-8AE2-4133-8C2E-326AC1105298}"/>
              </a:ext>
            </a:extLst>
          </p:cNvPr>
          <p:cNvSpPr>
            <a:spLocks noGrp="1"/>
          </p:cNvSpPr>
          <p:nvPr>
            <p:ph type="title"/>
          </p:nvPr>
        </p:nvSpPr>
        <p:spPr>
          <a:xfrm>
            <a:off x="838200" y="365127"/>
            <a:ext cx="10515600" cy="701674"/>
          </a:xfrm>
        </p:spPr>
        <p:txBody>
          <a:bodyPr/>
          <a:lstStyle/>
          <a:p>
            <a:pPr algn="ctr"/>
            <a:r>
              <a:rPr lang="en-US" sz="4000" b="1" dirty="0"/>
              <a:t>Intermittent Fasting Improves CV Health</a:t>
            </a:r>
          </a:p>
        </p:txBody>
      </p:sp>
      <p:pic>
        <p:nvPicPr>
          <p:cNvPr id="6" name="Content Placeholder 5">
            <a:extLst>
              <a:ext uri="{FF2B5EF4-FFF2-40B4-BE49-F238E27FC236}">
                <a16:creationId xmlns:a16="http://schemas.microsoft.com/office/drawing/2014/main" id="{16E8A8C6-96F2-491C-AF6A-35BD8282A53D}"/>
              </a:ext>
            </a:extLst>
          </p:cNvPr>
          <p:cNvPicPr>
            <a:picLocks noGrp="1" noChangeAspect="1"/>
          </p:cNvPicPr>
          <p:nvPr>
            <p:ph idx="1"/>
          </p:nvPr>
        </p:nvPicPr>
        <p:blipFill>
          <a:blip r:embed="rId2"/>
          <a:stretch>
            <a:fillRect/>
          </a:stretch>
        </p:blipFill>
        <p:spPr>
          <a:xfrm>
            <a:off x="869795" y="1245173"/>
            <a:ext cx="10515600" cy="4367653"/>
          </a:xfrm>
          <a:noFill/>
          <a:ln w="22225">
            <a:solidFill>
              <a:schemeClr val="tx1"/>
            </a:solidFill>
          </a:ln>
        </p:spPr>
      </p:pic>
      <p:sp>
        <p:nvSpPr>
          <p:cNvPr id="5" name="TextBox 4">
            <a:extLst>
              <a:ext uri="{FF2B5EF4-FFF2-40B4-BE49-F238E27FC236}">
                <a16:creationId xmlns:a16="http://schemas.microsoft.com/office/drawing/2014/main" id="{934435AF-2B90-4B76-BE90-E0BBF0FBE786}"/>
              </a:ext>
            </a:extLst>
          </p:cNvPr>
          <p:cNvSpPr txBox="1"/>
          <p:nvPr/>
        </p:nvSpPr>
        <p:spPr>
          <a:xfrm>
            <a:off x="1219200" y="5896400"/>
            <a:ext cx="8001000" cy="830997"/>
          </a:xfrm>
          <a:prstGeom prst="rect">
            <a:avLst/>
          </a:prstGeom>
          <a:noFill/>
        </p:spPr>
        <p:txBody>
          <a:bodyPr wrap="square">
            <a:spAutoFit/>
          </a:bodyPr>
          <a:lstStyle/>
          <a:p>
            <a:pPr algn="ctr"/>
            <a:r>
              <a:rPr lang="en-US" sz="1600" b="0" i="0" dirty="0">
                <a:solidFill>
                  <a:schemeClr val="accent3"/>
                </a:solidFill>
                <a:effectLst/>
                <a:latin typeface="+mn-lt"/>
              </a:rPr>
              <a:t>Malinowski B, </a:t>
            </a:r>
            <a:r>
              <a:rPr lang="en-US" sz="1600" b="0" i="0" dirty="0" err="1">
                <a:solidFill>
                  <a:schemeClr val="accent3"/>
                </a:solidFill>
                <a:effectLst/>
                <a:latin typeface="+mn-lt"/>
              </a:rPr>
              <a:t>Zalewska</a:t>
            </a:r>
            <a:r>
              <a:rPr lang="en-US" sz="1600" b="0" i="0" dirty="0">
                <a:solidFill>
                  <a:schemeClr val="accent3"/>
                </a:solidFill>
                <a:effectLst/>
                <a:latin typeface="+mn-lt"/>
              </a:rPr>
              <a:t> K, </a:t>
            </a:r>
            <a:r>
              <a:rPr lang="en-US" sz="1600" b="0" i="0" dirty="0" err="1">
                <a:solidFill>
                  <a:schemeClr val="accent3"/>
                </a:solidFill>
                <a:effectLst/>
                <a:latin typeface="+mn-lt"/>
              </a:rPr>
              <a:t>Węsierska</a:t>
            </a:r>
            <a:r>
              <a:rPr lang="en-US" sz="1600" b="0" i="0" dirty="0">
                <a:solidFill>
                  <a:schemeClr val="accent3"/>
                </a:solidFill>
                <a:effectLst/>
                <a:latin typeface="+mn-lt"/>
              </a:rPr>
              <a:t> A, </a:t>
            </a:r>
            <a:r>
              <a:rPr lang="en-US" sz="1600" b="0" i="0" dirty="0" err="1">
                <a:solidFill>
                  <a:schemeClr val="accent3"/>
                </a:solidFill>
                <a:effectLst/>
                <a:latin typeface="+mn-lt"/>
              </a:rPr>
              <a:t>Sokołowska</a:t>
            </a:r>
            <a:r>
              <a:rPr lang="en-US" sz="1600" b="0" i="0" dirty="0">
                <a:solidFill>
                  <a:schemeClr val="accent3"/>
                </a:solidFill>
                <a:effectLst/>
                <a:latin typeface="+mn-lt"/>
              </a:rPr>
              <a:t> MM, </a:t>
            </a:r>
            <a:r>
              <a:rPr lang="en-US" sz="1600" b="0" i="0" dirty="0" err="1">
                <a:solidFill>
                  <a:schemeClr val="accent3"/>
                </a:solidFill>
                <a:effectLst/>
                <a:latin typeface="+mn-lt"/>
              </a:rPr>
              <a:t>Socha</a:t>
            </a:r>
            <a:r>
              <a:rPr lang="en-US" sz="1600" b="0" i="0" dirty="0">
                <a:solidFill>
                  <a:schemeClr val="accent3"/>
                </a:solidFill>
                <a:effectLst/>
                <a:latin typeface="+mn-lt"/>
              </a:rPr>
              <a:t> M, </a:t>
            </a:r>
            <a:r>
              <a:rPr lang="en-US" sz="1600" b="0" i="0" dirty="0" err="1">
                <a:solidFill>
                  <a:schemeClr val="accent3"/>
                </a:solidFill>
                <a:effectLst/>
                <a:latin typeface="+mn-lt"/>
              </a:rPr>
              <a:t>Liczner</a:t>
            </a:r>
            <a:r>
              <a:rPr lang="en-US" sz="1600" b="0" i="0" dirty="0">
                <a:solidFill>
                  <a:schemeClr val="accent3"/>
                </a:solidFill>
                <a:effectLst/>
                <a:latin typeface="+mn-lt"/>
              </a:rPr>
              <a:t> G, Pawlak-</a:t>
            </a:r>
            <a:r>
              <a:rPr lang="en-US" sz="1600" b="0" i="0" dirty="0" err="1">
                <a:solidFill>
                  <a:schemeClr val="accent3"/>
                </a:solidFill>
                <a:effectLst/>
                <a:latin typeface="+mn-lt"/>
              </a:rPr>
              <a:t>Osińska</a:t>
            </a:r>
            <a:r>
              <a:rPr lang="en-US" sz="1600" b="0" i="0" dirty="0">
                <a:solidFill>
                  <a:schemeClr val="accent3"/>
                </a:solidFill>
                <a:effectLst/>
                <a:latin typeface="+mn-lt"/>
              </a:rPr>
              <a:t> K, </a:t>
            </a:r>
            <a:r>
              <a:rPr lang="en-US" sz="1600" b="0" i="0" dirty="0" err="1">
                <a:solidFill>
                  <a:schemeClr val="accent3"/>
                </a:solidFill>
                <a:effectLst/>
                <a:latin typeface="+mn-lt"/>
              </a:rPr>
              <a:t>Wiciński</a:t>
            </a:r>
            <a:r>
              <a:rPr lang="en-US" sz="1600" b="0" i="0" dirty="0">
                <a:solidFill>
                  <a:schemeClr val="accent3"/>
                </a:solidFill>
                <a:effectLst/>
                <a:latin typeface="+mn-lt"/>
              </a:rPr>
              <a:t> M. Intermittent Fasting in Cardiovascular Disorders-An Overview. Nutrients. 2019 Mar 20;11(3):673.</a:t>
            </a:r>
            <a:endParaRPr lang="en-US" sz="1600" dirty="0">
              <a:solidFill>
                <a:schemeClr val="accent3"/>
              </a:solidFill>
              <a:latin typeface="+mn-lt"/>
            </a:endParaRPr>
          </a:p>
        </p:txBody>
      </p:sp>
      <p:sp>
        <p:nvSpPr>
          <p:cNvPr id="8" name="TextBox 7">
            <a:extLst>
              <a:ext uri="{FF2B5EF4-FFF2-40B4-BE49-F238E27FC236}">
                <a16:creationId xmlns:a16="http://schemas.microsoft.com/office/drawing/2014/main" id="{3EC572CE-47B3-4C06-A941-4D915B8FB3CF}"/>
              </a:ext>
            </a:extLst>
          </p:cNvPr>
          <p:cNvSpPr txBox="1"/>
          <p:nvPr/>
        </p:nvSpPr>
        <p:spPr>
          <a:xfrm>
            <a:off x="7848600" y="2710934"/>
            <a:ext cx="1828800" cy="718066"/>
          </a:xfrm>
          <a:prstGeom prst="rect">
            <a:avLst/>
          </a:prstGeom>
          <a:noFill/>
          <a:ln w="38100">
            <a:solidFill>
              <a:schemeClr val="tx1"/>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6F1A4535-BAC7-4AC8-8A88-1FA2C3F3E5EF}"/>
              </a:ext>
            </a:extLst>
          </p:cNvPr>
          <p:cNvSpPr txBox="1"/>
          <p:nvPr/>
        </p:nvSpPr>
        <p:spPr>
          <a:xfrm>
            <a:off x="7939668" y="3810000"/>
            <a:ext cx="1600200" cy="351880"/>
          </a:xfrm>
          <a:prstGeom prst="rect">
            <a:avLst/>
          </a:prstGeom>
          <a:noFill/>
          <a:ln w="38100">
            <a:solidFill>
              <a:schemeClr val="tx1"/>
            </a:solidFill>
          </a:ln>
        </p:spPr>
        <p:txBody>
          <a:bodyPr wrap="square" rtlCol="0">
            <a:spAutoFit/>
          </a:bodyPr>
          <a:lstStyle/>
          <a:p>
            <a:endParaRPr lang="en-US" dirty="0"/>
          </a:p>
        </p:txBody>
      </p:sp>
      <p:sp>
        <p:nvSpPr>
          <p:cNvPr id="11" name="Rectangle 10">
            <a:extLst>
              <a:ext uri="{FF2B5EF4-FFF2-40B4-BE49-F238E27FC236}">
                <a16:creationId xmlns:a16="http://schemas.microsoft.com/office/drawing/2014/main" id="{CAD97412-5BF5-40CE-A989-8D2331704E43}"/>
              </a:ext>
            </a:extLst>
          </p:cNvPr>
          <p:cNvSpPr/>
          <p:nvPr/>
        </p:nvSpPr>
        <p:spPr>
          <a:xfrm>
            <a:off x="2286000" y="2476499"/>
            <a:ext cx="5181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 2 different studies in overweight/obese individuals 10 &amp; 12 weeks – intermittent fasting statistically improved: </a:t>
            </a:r>
          </a:p>
          <a:p>
            <a:pPr algn="ctr"/>
            <a:r>
              <a:rPr lang="en-US" sz="2800" b="1" dirty="0"/>
              <a:t>CRP, Leptin and Adiponectin</a:t>
            </a:r>
          </a:p>
        </p:txBody>
      </p:sp>
    </p:spTree>
    <p:extLst>
      <p:ext uri="{BB962C8B-B14F-4D97-AF65-F5344CB8AC3E}">
        <p14:creationId xmlns:p14="http://schemas.microsoft.com/office/powerpoint/2010/main" val="22681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B98-8AE2-4133-8C2E-326AC1105298}"/>
              </a:ext>
            </a:extLst>
          </p:cNvPr>
          <p:cNvSpPr>
            <a:spLocks noGrp="1"/>
          </p:cNvSpPr>
          <p:nvPr>
            <p:ph type="title"/>
          </p:nvPr>
        </p:nvSpPr>
        <p:spPr>
          <a:xfrm>
            <a:off x="838200" y="365127"/>
            <a:ext cx="10515600" cy="701674"/>
          </a:xfrm>
        </p:spPr>
        <p:txBody>
          <a:bodyPr/>
          <a:lstStyle/>
          <a:p>
            <a:pPr algn="ctr"/>
            <a:r>
              <a:rPr lang="en-US" sz="4000" b="1" dirty="0"/>
              <a:t>Intermittent Fasting Improves CV Health</a:t>
            </a:r>
          </a:p>
        </p:txBody>
      </p:sp>
      <p:pic>
        <p:nvPicPr>
          <p:cNvPr id="6" name="Content Placeholder 5">
            <a:extLst>
              <a:ext uri="{FF2B5EF4-FFF2-40B4-BE49-F238E27FC236}">
                <a16:creationId xmlns:a16="http://schemas.microsoft.com/office/drawing/2014/main" id="{DD3372F6-396F-4AB0-A4AC-C4F0590EC474}"/>
              </a:ext>
            </a:extLst>
          </p:cNvPr>
          <p:cNvPicPr>
            <a:picLocks noGrp="1" noChangeAspect="1"/>
          </p:cNvPicPr>
          <p:nvPr>
            <p:ph idx="1"/>
          </p:nvPr>
        </p:nvPicPr>
        <p:blipFill>
          <a:blip r:embed="rId2"/>
          <a:stretch>
            <a:fillRect/>
          </a:stretch>
        </p:blipFill>
        <p:spPr>
          <a:xfrm>
            <a:off x="1343607" y="1295400"/>
            <a:ext cx="9504786" cy="4495800"/>
          </a:xfrm>
          <a:ln w="38100">
            <a:solidFill>
              <a:schemeClr val="tx1"/>
            </a:solidFill>
          </a:ln>
        </p:spPr>
      </p:pic>
      <p:sp>
        <p:nvSpPr>
          <p:cNvPr id="5" name="TextBox 4">
            <a:extLst>
              <a:ext uri="{FF2B5EF4-FFF2-40B4-BE49-F238E27FC236}">
                <a16:creationId xmlns:a16="http://schemas.microsoft.com/office/drawing/2014/main" id="{934435AF-2B90-4B76-BE90-E0BBF0FBE786}"/>
              </a:ext>
            </a:extLst>
          </p:cNvPr>
          <p:cNvSpPr txBox="1"/>
          <p:nvPr/>
        </p:nvSpPr>
        <p:spPr>
          <a:xfrm>
            <a:off x="1219200" y="5896400"/>
            <a:ext cx="8001000" cy="830997"/>
          </a:xfrm>
          <a:prstGeom prst="rect">
            <a:avLst/>
          </a:prstGeom>
          <a:noFill/>
        </p:spPr>
        <p:txBody>
          <a:bodyPr wrap="square">
            <a:spAutoFit/>
          </a:bodyPr>
          <a:lstStyle/>
          <a:p>
            <a:pPr algn="ctr"/>
            <a:r>
              <a:rPr lang="en-US" sz="1600" b="0" i="0" dirty="0">
                <a:solidFill>
                  <a:schemeClr val="accent3"/>
                </a:solidFill>
                <a:effectLst/>
                <a:latin typeface="+mn-lt"/>
              </a:rPr>
              <a:t>Malinowski B, </a:t>
            </a:r>
            <a:r>
              <a:rPr lang="en-US" sz="1600" b="0" i="0" dirty="0" err="1">
                <a:solidFill>
                  <a:schemeClr val="accent3"/>
                </a:solidFill>
                <a:effectLst/>
                <a:latin typeface="+mn-lt"/>
              </a:rPr>
              <a:t>Zalewska</a:t>
            </a:r>
            <a:r>
              <a:rPr lang="en-US" sz="1600" b="0" i="0" dirty="0">
                <a:solidFill>
                  <a:schemeClr val="accent3"/>
                </a:solidFill>
                <a:effectLst/>
                <a:latin typeface="+mn-lt"/>
              </a:rPr>
              <a:t> K, </a:t>
            </a:r>
            <a:r>
              <a:rPr lang="en-US" sz="1600" b="0" i="0" dirty="0" err="1">
                <a:solidFill>
                  <a:schemeClr val="accent3"/>
                </a:solidFill>
                <a:effectLst/>
                <a:latin typeface="+mn-lt"/>
              </a:rPr>
              <a:t>Węsierska</a:t>
            </a:r>
            <a:r>
              <a:rPr lang="en-US" sz="1600" b="0" i="0" dirty="0">
                <a:solidFill>
                  <a:schemeClr val="accent3"/>
                </a:solidFill>
                <a:effectLst/>
                <a:latin typeface="+mn-lt"/>
              </a:rPr>
              <a:t> A, </a:t>
            </a:r>
            <a:r>
              <a:rPr lang="en-US" sz="1600" b="0" i="0" dirty="0" err="1">
                <a:solidFill>
                  <a:schemeClr val="accent3"/>
                </a:solidFill>
                <a:effectLst/>
                <a:latin typeface="+mn-lt"/>
              </a:rPr>
              <a:t>Sokołowska</a:t>
            </a:r>
            <a:r>
              <a:rPr lang="en-US" sz="1600" b="0" i="0" dirty="0">
                <a:solidFill>
                  <a:schemeClr val="accent3"/>
                </a:solidFill>
                <a:effectLst/>
                <a:latin typeface="+mn-lt"/>
              </a:rPr>
              <a:t> MM, </a:t>
            </a:r>
            <a:r>
              <a:rPr lang="en-US" sz="1600" b="0" i="0" dirty="0" err="1">
                <a:solidFill>
                  <a:schemeClr val="accent3"/>
                </a:solidFill>
                <a:effectLst/>
                <a:latin typeface="+mn-lt"/>
              </a:rPr>
              <a:t>Socha</a:t>
            </a:r>
            <a:r>
              <a:rPr lang="en-US" sz="1600" b="0" i="0" dirty="0">
                <a:solidFill>
                  <a:schemeClr val="accent3"/>
                </a:solidFill>
                <a:effectLst/>
                <a:latin typeface="+mn-lt"/>
              </a:rPr>
              <a:t> M, </a:t>
            </a:r>
            <a:r>
              <a:rPr lang="en-US" sz="1600" b="0" i="0" dirty="0" err="1">
                <a:solidFill>
                  <a:schemeClr val="accent3"/>
                </a:solidFill>
                <a:effectLst/>
                <a:latin typeface="+mn-lt"/>
              </a:rPr>
              <a:t>Liczner</a:t>
            </a:r>
            <a:r>
              <a:rPr lang="en-US" sz="1600" b="0" i="0" dirty="0">
                <a:solidFill>
                  <a:schemeClr val="accent3"/>
                </a:solidFill>
                <a:effectLst/>
                <a:latin typeface="+mn-lt"/>
              </a:rPr>
              <a:t> G, Pawlak-</a:t>
            </a:r>
            <a:r>
              <a:rPr lang="en-US" sz="1600" b="0" i="0" dirty="0" err="1">
                <a:solidFill>
                  <a:schemeClr val="accent3"/>
                </a:solidFill>
                <a:effectLst/>
                <a:latin typeface="+mn-lt"/>
              </a:rPr>
              <a:t>Osińska</a:t>
            </a:r>
            <a:r>
              <a:rPr lang="en-US" sz="1600" b="0" i="0" dirty="0">
                <a:solidFill>
                  <a:schemeClr val="accent3"/>
                </a:solidFill>
                <a:effectLst/>
                <a:latin typeface="+mn-lt"/>
              </a:rPr>
              <a:t> K, </a:t>
            </a:r>
            <a:r>
              <a:rPr lang="en-US" sz="1600" b="0" i="0" dirty="0" err="1">
                <a:solidFill>
                  <a:schemeClr val="accent3"/>
                </a:solidFill>
                <a:effectLst/>
                <a:latin typeface="+mn-lt"/>
              </a:rPr>
              <a:t>Wiciński</a:t>
            </a:r>
            <a:r>
              <a:rPr lang="en-US" sz="1600" b="0" i="0" dirty="0">
                <a:solidFill>
                  <a:schemeClr val="accent3"/>
                </a:solidFill>
                <a:effectLst/>
                <a:latin typeface="+mn-lt"/>
              </a:rPr>
              <a:t> M. Intermittent Fasting in Cardiovascular Disorders-An Overview. Nutrients. 2019 Mar 20;11(3):673.</a:t>
            </a:r>
            <a:endParaRPr lang="en-US" sz="1600" dirty="0">
              <a:solidFill>
                <a:schemeClr val="accent3"/>
              </a:solidFill>
              <a:latin typeface="+mn-lt"/>
            </a:endParaRPr>
          </a:p>
        </p:txBody>
      </p:sp>
      <p:sp>
        <p:nvSpPr>
          <p:cNvPr id="7" name="TextBox 6">
            <a:extLst>
              <a:ext uri="{FF2B5EF4-FFF2-40B4-BE49-F238E27FC236}">
                <a16:creationId xmlns:a16="http://schemas.microsoft.com/office/drawing/2014/main" id="{AAD6FC80-47B6-49FB-BFF0-D9BA560C9EB5}"/>
              </a:ext>
            </a:extLst>
          </p:cNvPr>
          <p:cNvSpPr txBox="1"/>
          <p:nvPr/>
        </p:nvSpPr>
        <p:spPr>
          <a:xfrm>
            <a:off x="7315200" y="3406698"/>
            <a:ext cx="1600200" cy="1676400"/>
          </a:xfrm>
          <a:prstGeom prst="rect">
            <a:avLst/>
          </a:prstGeom>
          <a:noFill/>
          <a:ln w="38100">
            <a:solidFill>
              <a:schemeClr val="tx1"/>
            </a:solidFill>
          </a:ln>
        </p:spPr>
        <p:txBody>
          <a:bodyPr wrap="square" rtlCol="0">
            <a:spAutoFit/>
          </a:bodyPr>
          <a:lstStyle/>
          <a:p>
            <a:endParaRPr lang="en-US" dirty="0"/>
          </a:p>
        </p:txBody>
      </p:sp>
      <p:sp>
        <p:nvSpPr>
          <p:cNvPr id="8" name="Rectangle 7">
            <a:extLst>
              <a:ext uri="{FF2B5EF4-FFF2-40B4-BE49-F238E27FC236}">
                <a16:creationId xmlns:a16="http://schemas.microsoft.com/office/drawing/2014/main" id="{C91D7AB9-7D56-4B44-AE34-3D94950443CC}"/>
              </a:ext>
            </a:extLst>
          </p:cNvPr>
          <p:cNvSpPr/>
          <p:nvPr/>
        </p:nvSpPr>
        <p:spPr>
          <a:xfrm>
            <a:off x="2057400" y="2667000"/>
            <a:ext cx="5181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Fasting (day and hour) plus caloric restriction reduces systolic and diastolic BP</a:t>
            </a:r>
          </a:p>
        </p:txBody>
      </p:sp>
    </p:spTree>
    <p:extLst>
      <p:ext uri="{BB962C8B-B14F-4D97-AF65-F5344CB8AC3E}">
        <p14:creationId xmlns:p14="http://schemas.microsoft.com/office/powerpoint/2010/main" val="21785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B98-8AE2-4133-8C2E-326AC1105298}"/>
              </a:ext>
            </a:extLst>
          </p:cNvPr>
          <p:cNvSpPr>
            <a:spLocks noGrp="1"/>
          </p:cNvSpPr>
          <p:nvPr>
            <p:ph type="title"/>
          </p:nvPr>
        </p:nvSpPr>
        <p:spPr>
          <a:xfrm>
            <a:off x="838200" y="365127"/>
            <a:ext cx="10515600" cy="701674"/>
          </a:xfrm>
        </p:spPr>
        <p:txBody>
          <a:bodyPr/>
          <a:lstStyle/>
          <a:p>
            <a:pPr algn="ctr"/>
            <a:r>
              <a:rPr lang="en-US" sz="4000" b="1" dirty="0"/>
              <a:t>Intermittent Fasting Improves CV Health</a:t>
            </a:r>
          </a:p>
        </p:txBody>
      </p:sp>
      <p:sp>
        <p:nvSpPr>
          <p:cNvPr id="3" name="Content Placeholder 2">
            <a:extLst>
              <a:ext uri="{FF2B5EF4-FFF2-40B4-BE49-F238E27FC236}">
                <a16:creationId xmlns:a16="http://schemas.microsoft.com/office/drawing/2014/main" id="{C7CE53DA-4747-4FAD-B266-6088CC614570}"/>
              </a:ext>
            </a:extLst>
          </p:cNvPr>
          <p:cNvSpPr>
            <a:spLocks noGrp="1"/>
          </p:cNvSpPr>
          <p:nvPr>
            <p:ph idx="1"/>
          </p:nvPr>
        </p:nvSpPr>
        <p:spPr>
          <a:xfrm>
            <a:off x="1371600" y="1295400"/>
            <a:ext cx="9601200" cy="4495800"/>
          </a:xfrm>
        </p:spPr>
        <p:txBody>
          <a:bodyPr>
            <a:normAutofit lnSpcReduction="10000"/>
          </a:bodyPr>
          <a:lstStyle/>
          <a:p>
            <a:pPr marL="0" indent="0" algn="ctr">
              <a:buNone/>
            </a:pPr>
            <a:endParaRPr lang="en-US" sz="2600" dirty="0">
              <a:latin typeface="+mn-lt"/>
            </a:endParaRPr>
          </a:p>
          <a:p>
            <a:pPr marL="0" indent="0" algn="ctr">
              <a:buNone/>
            </a:pPr>
            <a:r>
              <a:rPr lang="en-US" sz="2600" dirty="0">
                <a:latin typeface="+mn-lt"/>
              </a:rPr>
              <a:t>Intermittent fasting</a:t>
            </a:r>
            <a:r>
              <a:rPr lang="en-US" sz="2600" b="0" i="0" u="none" strike="noStrike" baseline="0" dirty="0">
                <a:latin typeface="+mn-lt"/>
              </a:rPr>
              <a:t> has been shown to </a:t>
            </a:r>
            <a:r>
              <a:rPr lang="en-US" sz="2600" b="1" i="0" u="none" strike="noStrike" baseline="0" dirty="0">
                <a:latin typeface="+mn-lt"/>
              </a:rPr>
              <a:t>improve glucose metabolism and increases the sensitivity of tissues to insulin </a:t>
            </a:r>
            <a:r>
              <a:rPr lang="en-US" sz="2600" b="0" i="0" u="none" strike="noStrike" baseline="0" dirty="0">
                <a:latin typeface="+mn-lt"/>
              </a:rPr>
              <a:t>by increasing the Beta</a:t>
            </a:r>
            <a:r>
              <a:rPr lang="en-US" sz="2600" b="0" i="0" u="none" strike="noStrike" dirty="0">
                <a:latin typeface="+mn-lt"/>
              </a:rPr>
              <a:t> </a:t>
            </a:r>
            <a:r>
              <a:rPr lang="en-US" sz="2600" b="0" i="0" u="none" strike="noStrike" baseline="0" dirty="0">
                <a:latin typeface="+mn-lt"/>
              </a:rPr>
              <a:t>cells of the pancreatic islets. </a:t>
            </a:r>
          </a:p>
          <a:p>
            <a:pPr marL="0" indent="0" algn="ctr">
              <a:buNone/>
            </a:pPr>
            <a:endParaRPr lang="en-US" sz="2600" b="0" i="0" u="none" strike="noStrike" baseline="0" dirty="0">
              <a:latin typeface="+mn-lt"/>
            </a:endParaRPr>
          </a:p>
          <a:p>
            <a:pPr marL="0" indent="0" algn="ctr">
              <a:buNone/>
            </a:pPr>
            <a:r>
              <a:rPr lang="en-US" sz="2600" b="0" i="0" u="none" strike="noStrike" baseline="0" dirty="0">
                <a:latin typeface="+mn-lt"/>
              </a:rPr>
              <a:t>The Intermittent</a:t>
            </a:r>
            <a:r>
              <a:rPr lang="en-US" sz="2600" b="0" i="0" u="none" strike="noStrike" dirty="0">
                <a:latin typeface="+mn-lt"/>
              </a:rPr>
              <a:t> fasting</a:t>
            </a:r>
            <a:r>
              <a:rPr lang="en-US" sz="2600" b="0" i="0" u="none" strike="noStrike" baseline="0" dirty="0">
                <a:latin typeface="+mn-lt"/>
              </a:rPr>
              <a:t> diet also </a:t>
            </a:r>
            <a:r>
              <a:rPr lang="en-US" sz="2600" b="1" i="0" u="none" strike="noStrike" baseline="0" dirty="0">
                <a:latin typeface="+mn-lt"/>
              </a:rPr>
              <a:t>limits cardiac hypertrophy</a:t>
            </a:r>
            <a:r>
              <a:rPr lang="en-US" sz="2600" b="0" i="0" u="none" strike="noStrike" baseline="0" dirty="0">
                <a:latin typeface="+mn-lt"/>
              </a:rPr>
              <a:t>. It remains questionable if benefits are solely due to weight loss or non-weight loss mechanisms. </a:t>
            </a:r>
          </a:p>
          <a:p>
            <a:pPr marL="0" indent="0" algn="ctr">
              <a:buNone/>
            </a:pPr>
            <a:endParaRPr lang="en-US" sz="2600" dirty="0">
              <a:latin typeface="+mn-lt"/>
            </a:endParaRPr>
          </a:p>
          <a:p>
            <a:pPr marL="0" indent="0" algn="ctr">
              <a:buNone/>
            </a:pPr>
            <a:r>
              <a:rPr lang="en-US" sz="2600" dirty="0">
                <a:latin typeface="+mn-lt"/>
              </a:rPr>
              <a:t>Intermittent fasting </a:t>
            </a:r>
            <a:r>
              <a:rPr lang="en-US" sz="2600" b="1" dirty="0">
                <a:latin typeface="+mn-lt"/>
              </a:rPr>
              <a:t>lowers vascular inflammation and lowers blood pressures</a:t>
            </a:r>
            <a:endParaRPr lang="en-US" sz="2600" b="1" i="0" u="none" strike="noStrike" baseline="0" dirty="0">
              <a:latin typeface="+mn-lt"/>
            </a:endParaRPr>
          </a:p>
        </p:txBody>
      </p:sp>
      <p:sp>
        <p:nvSpPr>
          <p:cNvPr id="5" name="TextBox 4">
            <a:extLst>
              <a:ext uri="{FF2B5EF4-FFF2-40B4-BE49-F238E27FC236}">
                <a16:creationId xmlns:a16="http://schemas.microsoft.com/office/drawing/2014/main" id="{934435AF-2B90-4B76-BE90-E0BBF0FBE786}"/>
              </a:ext>
            </a:extLst>
          </p:cNvPr>
          <p:cNvSpPr txBox="1"/>
          <p:nvPr/>
        </p:nvSpPr>
        <p:spPr>
          <a:xfrm>
            <a:off x="1219200" y="5896400"/>
            <a:ext cx="8001000" cy="830997"/>
          </a:xfrm>
          <a:prstGeom prst="rect">
            <a:avLst/>
          </a:prstGeom>
          <a:noFill/>
        </p:spPr>
        <p:txBody>
          <a:bodyPr wrap="square">
            <a:spAutoFit/>
          </a:bodyPr>
          <a:lstStyle/>
          <a:p>
            <a:pPr algn="ctr"/>
            <a:r>
              <a:rPr lang="en-US" sz="1600" b="0" i="0" dirty="0">
                <a:solidFill>
                  <a:schemeClr val="accent3"/>
                </a:solidFill>
                <a:effectLst/>
                <a:latin typeface="+mn-lt"/>
              </a:rPr>
              <a:t>Malinowski B, </a:t>
            </a:r>
            <a:r>
              <a:rPr lang="en-US" sz="1600" b="0" i="0" dirty="0" err="1">
                <a:solidFill>
                  <a:schemeClr val="accent3"/>
                </a:solidFill>
                <a:effectLst/>
                <a:latin typeface="+mn-lt"/>
              </a:rPr>
              <a:t>Zalewska</a:t>
            </a:r>
            <a:r>
              <a:rPr lang="en-US" sz="1600" b="0" i="0" dirty="0">
                <a:solidFill>
                  <a:schemeClr val="accent3"/>
                </a:solidFill>
                <a:effectLst/>
                <a:latin typeface="+mn-lt"/>
              </a:rPr>
              <a:t> K, </a:t>
            </a:r>
            <a:r>
              <a:rPr lang="en-US" sz="1600" b="0" i="0" dirty="0" err="1">
                <a:solidFill>
                  <a:schemeClr val="accent3"/>
                </a:solidFill>
                <a:effectLst/>
                <a:latin typeface="+mn-lt"/>
              </a:rPr>
              <a:t>Węsierska</a:t>
            </a:r>
            <a:r>
              <a:rPr lang="en-US" sz="1600" b="0" i="0" dirty="0">
                <a:solidFill>
                  <a:schemeClr val="accent3"/>
                </a:solidFill>
                <a:effectLst/>
                <a:latin typeface="+mn-lt"/>
              </a:rPr>
              <a:t> A, </a:t>
            </a:r>
            <a:r>
              <a:rPr lang="en-US" sz="1600" b="0" i="0" dirty="0" err="1">
                <a:solidFill>
                  <a:schemeClr val="accent3"/>
                </a:solidFill>
                <a:effectLst/>
                <a:latin typeface="+mn-lt"/>
              </a:rPr>
              <a:t>Sokołowska</a:t>
            </a:r>
            <a:r>
              <a:rPr lang="en-US" sz="1600" b="0" i="0" dirty="0">
                <a:solidFill>
                  <a:schemeClr val="accent3"/>
                </a:solidFill>
                <a:effectLst/>
                <a:latin typeface="+mn-lt"/>
              </a:rPr>
              <a:t> MM, </a:t>
            </a:r>
            <a:r>
              <a:rPr lang="en-US" sz="1600" b="0" i="0" dirty="0" err="1">
                <a:solidFill>
                  <a:schemeClr val="accent3"/>
                </a:solidFill>
                <a:effectLst/>
                <a:latin typeface="+mn-lt"/>
              </a:rPr>
              <a:t>Socha</a:t>
            </a:r>
            <a:r>
              <a:rPr lang="en-US" sz="1600" b="0" i="0" dirty="0">
                <a:solidFill>
                  <a:schemeClr val="accent3"/>
                </a:solidFill>
                <a:effectLst/>
                <a:latin typeface="+mn-lt"/>
              </a:rPr>
              <a:t> M, </a:t>
            </a:r>
            <a:r>
              <a:rPr lang="en-US" sz="1600" b="0" i="0" dirty="0" err="1">
                <a:solidFill>
                  <a:schemeClr val="accent3"/>
                </a:solidFill>
                <a:effectLst/>
                <a:latin typeface="+mn-lt"/>
              </a:rPr>
              <a:t>Liczner</a:t>
            </a:r>
            <a:r>
              <a:rPr lang="en-US" sz="1600" b="0" i="0" dirty="0">
                <a:solidFill>
                  <a:schemeClr val="accent3"/>
                </a:solidFill>
                <a:effectLst/>
                <a:latin typeface="+mn-lt"/>
              </a:rPr>
              <a:t> G, Pawlak-</a:t>
            </a:r>
            <a:r>
              <a:rPr lang="en-US" sz="1600" b="0" i="0" dirty="0" err="1">
                <a:solidFill>
                  <a:schemeClr val="accent3"/>
                </a:solidFill>
                <a:effectLst/>
                <a:latin typeface="+mn-lt"/>
              </a:rPr>
              <a:t>Osińska</a:t>
            </a:r>
            <a:r>
              <a:rPr lang="en-US" sz="1600" b="0" i="0" dirty="0">
                <a:solidFill>
                  <a:schemeClr val="accent3"/>
                </a:solidFill>
                <a:effectLst/>
                <a:latin typeface="+mn-lt"/>
              </a:rPr>
              <a:t> K, </a:t>
            </a:r>
            <a:r>
              <a:rPr lang="en-US" sz="1600" b="0" i="0" dirty="0" err="1">
                <a:solidFill>
                  <a:schemeClr val="accent3"/>
                </a:solidFill>
                <a:effectLst/>
                <a:latin typeface="+mn-lt"/>
              </a:rPr>
              <a:t>Wiciński</a:t>
            </a:r>
            <a:r>
              <a:rPr lang="en-US" sz="1600" b="0" i="0" dirty="0">
                <a:solidFill>
                  <a:schemeClr val="accent3"/>
                </a:solidFill>
                <a:effectLst/>
                <a:latin typeface="+mn-lt"/>
              </a:rPr>
              <a:t> M. Intermittent Fasting in Cardiovascular Disorders-An Overview. Nutrients. 2019 Mar 20;11(3):673.</a:t>
            </a:r>
            <a:endParaRPr lang="en-US" sz="1600" dirty="0">
              <a:solidFill>
                <a:schemeClr val="accent3"/>
              </a:solidFill>
              <a:latin typeface="+mn-lt"/>
            </a:endParaRPr>
          </a:p>
        </p:txBody>
      </p:sp>
    </p:spTree>
    <p:extLst>
      <p:ext uri="{BB962C8B-B14F-4D97-AF65-F5344CB8AC3E}">
        <p14:creationId xmlns:p14="http://schemas.microsoft.com/office/powerpoint/2010/main" val="3590845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F4EF-FCBF-4561-A32E-72F8BFCEA7F5}"/>
              </a:ext>
            </a:extLst>
          </p:cNvPr>
          <p:cNvSpPr>
            <a:spLocks noGrp="1"/>
          </p:cNvSpPr>
          <p:nvPr>
            <p:ph type="title"/>
          </p:nvPr>
        </p:nvSpPr>
        <p:spPr>
          <a:xfrm>
            <a:off x="2026920" y="254730"/>
            <a:ext cx="7635240" cy="685801"/>
          </a:xfrm>
        </p:spPr>
        <p:txBody>
          <a:bodyPr>
            <a:normAutofit fontScale="90000"/>
          </a:bodyPr>
          <a:lstStyle/>
          <a:p>
            <a:pPr algn="ctr"/>
            <a:r>
              <a:rPr lang="en-US" b="1" dirty="0"/>
              <a:t>Intermittent Fasting will also allow you to  Live Longer</a:t>
            </a:r>
          </a:p>
        </p:txBody>
      </p:sp>
      <p:pic>
        <p:nvPicPr>
          <p:cNvPr id="6" name="Content Placeholder 5">
            <a:extLst>
              <a:ext uri="{FF2B5EF4-FFF2-40B4-BE49-F238E27FC236}">
                <a16:creationId xmlns:a16="http://schemas.microsoft.com/office/drawing/2014/main" id="{538ED9CA-438D-4A3E-907A-CD443FEA4A7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5980" y="1165861"/>
            <a:ext cx="7444742" cy="4381500"/>
          </a:xfrm>
        </p:spPr>
      </p:pic>
      <p:sp>
        <p:nvSpPr>
          <p:cNvPr id="3" name="TextBox 2">
            <a:extLst>
              <a:ext uri="{FF2B5EF4-FFF2-40B4-BE49-F238E27FC236}">
                <a16:creationId xmlns:a16="http://schemas.microsoft.com/office/drawing/2014/main" id="{BB1A9E98-4B15-46C0-BC91-59E92CC31C6F}"/>
              </a:ext>
            </a:extLst>
          </p:cNvPr>
          <p:cNvSpPr txBox="1"/>
          <p:nvPr/>
        </p:nvSpPr>
        <p:spPr>
          <a:xfrm>
            <a:off x="4198620" y="4511049"/>
            <a:ext cx="4038600" cy="646331"/>
          </a:xfrm>
          <a:prstGeom prst="rect">
            <a:avLst/>
          </a:prstGeom>
          <a:solidFill>
            <a:srgbClr val="92D050"/>
          </a:solidFill>
        </p:spPr>
        <p:txBody>
          <a:bodyPr wrap="square" rtlCol="0">
            <a:spAutoFit/>
          </a:bodyPr>
          <a:lstStyle/>
          <a:p>
            <a:pPr algn="ctr"/>
            <a:r>
              <a:rPr lang="en-US" dirty="0"/>
              <a:t>Enhances Autophagy*</a:t>
            </a:r>
          </a:p>
          <a:p>
            <a:pPr algn="ctr"/>
            <a:r>
              <a:rPr lang="en-US" dirty="0"/>
              <a:t>Mitigates premature senescence*</a:t>
            </a:r>
          </a:p>
        </p:txBody>
      </p:sp>
      <p:sp>
        <p:nvSpPr>
          <p:cNvPr id="5" name="TextBox 4">
            <a:extLst>
              <a:ext uri="{FF2B5EF4-FFF2-40B4-BE49-F238E27FC236}">
                <a16:creationId xmlns:a16="http://schemas.microsoft.com/office/drawing/2014/main" id="{DF8E356F-85CB-4A31-94F3-28FCC2621556}"/>
              </a:ext>
            </a:extLst>
          </p:cNvPr>
          <p:cNvSpPr txBox="1"/>
          <p:nvPr/>
        </p:nvSpPr>
        <p:spPr>
          <a:xfrm>
            <a:off x="906779" y="5676900"/>
            <a:ext cx="8755381" cy="1077218"/>
          </a:xfrm>
          <a:prstGeom prst="rect">
            <a:avLst/>
          </a:prstGeom>
          <a:noFill/>
        </p:spPr>
        <p:txBody>
          <a:bodyPr wrap="square" rtlCol="0">
            <a:spAutoFit/>
          </a:bodyPr>
          <a:lstStyle/>
          <a:p>
            <a:pPr algn="ctr"/>
            <a:r>
              <a:rPr lang="en-US" sz="1600" dirty="0" err="1">
                <a:solidFill>
                  <a:schemeClr val="accent3"/>
                </a:solidFill>
              </a:rPr>
              <a:t>deCabo</a:t>
            </a:r>
            <a:r>
              <a:rPr lang="en-US" sz="1600" dirty="0">
                <a:solidFill>
                  <a:schemeClr val="accent3"/>
                </a:solidFill>
              </a:rPr>
              <a:t> R, Mattison, MP. (2019) “Effects of Intermittent Fasting on Health, Aging, and Disease.” NEJM 381:2541-51.</a:t>
            </a:r>
          </a:p>
          <a:p>
            <a:pPr algn="ctr"/>
            <a:r>
              <a:rPr lang="en-US" sz="1600" dirty="0">
                <a:solidFill>
                  <a:schemeClr val="accent3"/>
                </a:solidFill>
              </a:rPr>
              <a:t>*Bale, B. F. D. A. L. (2013). Autophagy, Senescence, and Arterial Inflammation: Relationship to Arterial Health and Longevity. </a:t>
            </a:r>
            <a:r>
              <a:rPr lang="en-US" sz="1600" i="1" dirty="0">
                <a:solidFill>
                  <a:schemeClr val="accent3"/>
                </a:solidFill>
              </a:rPr>
              <a:t>Alternative Therapies in Health &amp; Medicine, 19</a:t>
            </a:r>
            <a:r>
              <a:rPr lang="en-US" sz="1600" dirty="0">
                <a:solidFill>
                  <a:schemeClr val="accent3"/>
                </a:solidFill>
              </a:rPr>
              <a:t>(4), 8-10.</a:t>
            </a:r>
            <a:r>
              <a:rPr lang="en-US" sz="1600" dirty="0">
                <a:solidFill>
                  <a:schemeClr val="tx1">
                    <a:lumMod val="60000"/>
                    <a:lumOff val="40000"/>
                  </a:schemeClr>
                </a:solidFill>
              </a:rPr>
              <a:t> </a:t>
            </a:r>
          </a:p>
        </p:txBody>
      </p:sp>
    </p:spTree>
    <p:extLst>
      <p:ext uri="{BB962C8B-B14F-4D97-AF65-F5344CB8AC3E}">
        <p14:creationId xmlns:p14="http://schemas.microsoft.com/office/powerpoint/2010/main" val="2604872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904F-6401-0F33-0D91-B778D9945BD2}"/>
              </a:ext>
            </a:extLst>
          </p:cNvPr>
          <p:cNvSpPr>
            <a:spLocks noGrp="1"/>
          </p:cNvSpPr>
          <p:nvPr>
            <p:ph type="title"/>
          </p:nvPr>
        </p:nvSpPr>
        <p:spPr>
          <a:xfrm>
            <a:off x="904188" y="1760294"/>
            <a:ext cx="10515600" cy="1325563"/>
          </a:xfrm>
        </p:spPr>
        <p:txBody>
          <a:bodyPr>
            <a:normAutofit fontScale="90000"/>
          </a:bodyPr>
          <a:lstStyle/>
          <a:p>
            <a:pPr algn="ctr"/>
            <a:r>
              <a:rPr lang="en-US" dirty="0"/>
              <a:t>Thank you, Jorge for submitting such a wonderful case!  Your patient is so fortunate to be under your care!</a:t>
            </a:r>
          </a:p>
        </p:txBody>
      </p:sp>
    </p:spTree>
    <p:extLst>
      <p:ext uri="{BB962C8B-B14F-4D97-AF65-F5344CB8AC3E}">
        <p14:creationId xmlns:p14="http://schemas.microsoft.com/office/powerpoint/2010/main" val="92114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2E9B-E37F-820C-1F40-14B9C1E6F20B}"/>
              </a:ext>
            </a:extLst>
          </p:cNvPr>
          <p:cNvSpPr>
            <a:spLocks noGrp="1"/>
          </p:cNvSpPr>
          <p:nvPr>
            <p:ph type="title"/>
          </p:nvPr>
        </p:nvSpPr>
        <p:spPr>
          <a:xfrm>
            <a:off x="838200" y="365127"/>
            <a:ext cx="10515600" cy="777873"/>
          </a:xfrm>
        </p:spPr>
        <p:txBody>
          <a:bodyPr/>
          <a:lstStyle/>
          <a:p>
            <a:pPr algn="ctr"/>
            <a:r>
              <a:rPr lang="en-US" dirty="0"/>
              <a:t>1</a:t>
            </a:r>
            <a:r>
              <a:rPr lang="en-US" baseline="30000" dirty="0"/>
              <a:t>st</a:t>
            </a:r>
            <a:r>
              <a:rPr lang="en-US" dirty="0"/>
              <a:t> Question - cIMT</a:t>
            </a:r>
          </a:p>
        </p:txBody>
      </p:sp>
      <p:sp>
        <p:nvSpPr>
          <p:cNvPr id="3" name="Content Placeholder 2">
            <a:extLst>
              <a:ext uri="{FF2B5EF4-FFF2-40B4-BE49-F238E27FC236}">
                <a16:creationId xmlns:a16="http://schemas.microsoft.com/office/drawing/2014/main" id="{B0EC116D-45B5-FC40-393C-7EF57F82E349}"/>
              </a:ext>
            </a:extLst>
          </p:cNvPr>
          <p:cNvSpPr>
            <a:spLocks noGrp="1"/>
          </p:cNvSpPr>
          <p:nvPr>
            <p:ph idx="1"/>
          </p:nvPr>
        </p:nvSpPr>
        <p:spPr>
          <a:xfrm>
            <a:off x="838200" y="1690690"/>
            <a:ext cx="10515600" cy="4351338"/>
          </a:xfrm>
        </p:spPr>
        <p:txBody>
          <a:bodyPr>
            <a:normAutofit lnSpcReduction="10000"/>
          </a:bodyPr>
          <a:lstStyle/>
          <a:p>
            <a:pPr marL="0" marR="0" indent="0" algn="ctr">
              <a:buNone/>
            </a:pPr>
            <a:r>
              <a:rPr lang="en-US" sz="2800" i="1" dirty="0">
                <a:effectLst/>
                <a:latin typeface="Calibri" panose="020F0502020204030204" pitchFamily="34" charset="0"/>
                <a:ea typeface="Calibri" panose="020F0502020204030204" pitchFamily="34" charset="0"/>
              </a:rPr>
              <a:t>He is a 66-year-old architect with atherosclerotic disease based on CIMT tests and without major improvements on the second CIMT.</a:t>
            </a:r>
          </a:p>
          <a:p>
            <a:pPr marL="0" marR="0" indent="0" algn="ctr">
              <a:buNone/>
            </a:pPr>
            <a:endParaRPr lang="en-US" sz="2800" i="1" dirty="0">
              <a:effectLst/>
              <a:latin typeface="Calibri" panose="020F0502020204030204" pitchFamily="34" charset="0"/>
              <a:ea typeface="Calibri" panose="020F0502020204030204" pitchFamily="34" charset="0"/>
            </a:endParaRPr>
          </a:p>
          <a:p>
            <a:pPr marL="0" marR="0" indent="0" algn="ctr">
              <a:buNone/>
            </a:pPr>
            <a:r>
              <a:rPr lang="en-US" sz="2800" i="1" dirty="0">
                <a:effectLst/>
                <a:latin typeface="Calibri" panose="020F0502020204030204" pitchFamily="34" charset="0"/>
                <a:ea typeface="Calibri" panose="020F0502020204030204" pitchFamily="34" charset="0"/>
              </a:rPr>
              <a:t>The second CIMT test revealed improvements in the numbers as compared to the first one (the plaque burden went down from 14 to 13.3, and the second showed echogenicity in a plaque as compared to all heterogeneous plaques in the first CIMT). </a:t>
            </a:r>
          </a:p>
          <a:p>
            <a:pPr marL="0" marR="0" indent="0" algn="ctr">
              <a:buNone/>
            </a:pPr>
            <a:endParaRPr lang="en-US" i="1" dirty="0">
              <a:latin typeface="Calibri" panose="020F0502020204030204" pitchFamily="34" charset="0"/>
              <a:ea typeface="Calibri" panose="020F0502020204030204" pitchFamily="34" charset="0"/>
            </a:endParaRPr>
          </a:p>
          <a:p>
            <a:pPr marL="0" marR="0" indent="0" algn="ctr">
              <a:buNone/>
            </a:pPr>
            <a:r>
              <a:rPr lang="en-US" sz="2800" i="1" dirty="0">
                <a:effectLst/>
                <a:latin typeface="Calibri" panose="020F0502020204030204" pitchFamily="34" charset="0"/>
                <a:ea typeface="Calibri" panose="020F0502020204030204" pitchFamily="34" charset="0"/>
              </a:rPr>
              <a:t>Despite that, he still has elevated early event risk, and elevated mean and maximum CCAs.</a:t>
            </a:r>
          </a:p>
          <a:p>
            <a:endParaRPr lang="en-US" dirty="0"/>
          </a:p>
        </p:txBody>
      </p:sp>
    </p:spTree>
    <p:extLst>
      <p:ext uri="{BB962C8B-B14F-4D97-AF65-F5344CB8AC3E}">
        <p14:creationId xmlns:p14="http://schemas.microsoft.com/office/powerpoint/2010/main" val="9312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A35DB9-BD9D-C540-C3F2-735B48358517}"/>
              </a:ext>
            </a:extLst>
          </p:cNvPr>
          <p:cNvPicPr>
            <a:picLocks noGrp="1" noChangeAspect="1"/>
          </p:cNvPicPr>
          <p:nvPr>
            <p:ph idx="1"/>
          </p:nvPr>
        </p:nvPicPr>
        <p:blipFill>
          <a:blip r:embed="rId2"/>
          <a:stretch>
            <a:fillRect/>
          </a:stretch>
        </p:blipFill>
        <p:spPr>
          <a:xfrm>
            <a:off x="1346226" y="154599"/>
            <a:ext cx="8321705" cy="5971223"/>
          </a:xfrm>
          <a:ln w="31750">
            <a:solidFill>
              <a:schemeClr val="tx1"/>
            </a:solidFill>
          </a:ln>
        </p:spPr>
      </p:pic>
      <p:sp>
        <p:nvSpPr>
          <p:cNvPr id="6" name="Rectangle 5">
            <a:extLst>
              <a:ext uri="{FF2B5EF4-FFF2-40B4-BE49-F238E27FC236}">
                <a16:creationId xmlns:a16="http://schemas.microsoft.com/office/drawing/2014/main" id="{6E19EA5A-6285-A5D6-FC25-0523798B3BBA}"/>
              </a:ext>
            </a:extLst>
          </p:cNvPr>
          <p:cNvSpPr/>
          <p:nvPr/>
        </p:nvSpPr>
        <p:spPr>
          <a:xfrm>
            <a:off x="3459637" y="801278"/>
            <a:ext cx="1470582" cy="30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5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9DBAB8-14F1-7E22-140A-F10703398ADE}"/>
              </a:ext>
            </a:extLst>
          </p:cNvPr>
          <p:cNvPicPr>
            <a:picLocks noGrp="1" noChangeAspect="1"/>
          </p:cNvPicPr>
          <p:nvPr>
            <p:ph idx="1"/>
          </p:nvPr>
        </p:nvPicPr>
        <p:blipFill>
          <a:blip r:embed="rId2"/>
          <a:stretch>
            <a:fillRect/>
          </a:stretch>
        </p:blipFill>
        <p:spPr>
          <a:xfrm>
            <a:off x="1282047" y="263951"/>
            <a:ext cx="8207438" cy="5969573"/>
          </a:xfrm>
          <a:ln w="31750">
            <a:solidFill>
              <a:schemeClr val="tx1"/>
            </a:solidFill>
          </a:ln>
        </p:spPr>
      </p:pic>
      <p:sp>
        <p:nvSpPr>
          <p:cNvPr id="6" name="Rectangle 5">
            <a:extLst>
              <a:ext uri="{FF2B5EF4-FFF2-40B4-BE49-F238E27FC236}">
                <a16:creationId xmlns:a16="http://schemas.microsoft.com/office/drawing/2014/main" id="{F78913DB-5465-624F-CDF4-44544CF80FEC}"/>
              </a:ext>
            </a:extLst>
          </p:cNvPr>
          <p:cNvSpPr/>
          <p:nvPr/>
        </p:nvSpPr>
        <p:spPr>
          <a:xfrm>
            <a:off x="3374796" y="952107"/>
            <a:ext cx="1470582" cy="30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746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7735-C6D6-AF97-9DC0-154174C0B583}"/>
              </a:ext>
            </a:extLst>
          </p:cNvPr>
          <p:cNvSpPr>
            <a:spLocks noGrp="1"/>
          </p:cNvSpPr>
          <p:nvPr>
            <p:ph type="title"/>
          </p:nvPr>
        </p:nvSpPr>
        <p:spPr>
          <a:xfrm>
            <a:off x="979602" y="2103437"/>
            <a:ext cx="10515600" cy="1325563"/>
          </a:xfrm>
        </p:spPr>
        <p:txBody>
          <a:bodyPr>
            <a:normAutofit fontScale="90000"/>
          </a:bodyPr>
          <a:lstStyle/>
          <a:p>
            <a:pPr algn="ctr"/>
            <a:r>
              <a:rPr lang="en-US" dirty="0"/>
              <a:t>Validation that cIMT imaging is an effective clinical strategy for identifying and monitoring ASVD and improves patient compliance</a:t>
            </a:r>
          </a:p>
        </p:txBody>
      </p:sp>
    </p:spTree>
    <p:extLst>
      <p:ext uri="{BB962C8B-B14F-4D97-AF65-F5344CB8AC3E}">
        <p14:creationId xmlns:p14="http://schemas.microsoft.com/office/powerpoint/2010/main" val="254433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690684" y="-24161"/>
            <a:ext cx="11506200" cy="539262"/>
          </a:xfrm>
        </p:spPr>
        <p:txBody>
          <a:bodyPr>
            <a:normAutofit fontScale="90000"/>
          </a:bodyPr>
          <a:lstStyle/>
          <a:p>
            <a:pPr algn="ctr" eaLnBrk="1" hangingPunct="1">
              <a:defRPr/>
            </a:pPr>
            <a:br>
              <a:rPr lang="en-US" sz="3200" dirty="0">
                <a:cs typeface="Times New Roman" pitchFamily="18" charset="0"/>
              </a:rPr>
            </a:br>
            <a:br>
              <a:rPr lang="en-US" sz="3200" dirty="0">
                <a:cs typeface="Times New Roman" pitchFamily="18" charset="0"/>
              </a:rPr>
            </a:br>
            <a:br>
              <a:rPr lang="en-US" sz="4000" dirty="0">
                <a:cs typeface="Times New Roman" pitchFamily="18" charset="0"/>
              </a:rPr>
            </a:br>
            <a:r>
              <a:rPr lang="en-US" sz="4000" b="1" dirty="0">
                <a:cs typeface="Times New Roman" pitchFamily="18" charset="0"/>
              </a:rPr>
              <a:t>21 years later (2020)</a:t>
            </a:r>
            <a:br>
              <a:rPr lang="en-US" sz="4000" dirty="0">
                <a:cs typeface="Times New Roman" pitchFamily="18" charset="0"/>
              </a:rPr>
            </a:br>
            <a:r>
              <a:rPr lang="en-US" sz="4000" b="1" dirty="0">
                <a:cs typeface="Times New Roman" pitchFamily="18" charset="0"/>
              </a:rPr>
              <a:t>Carotid IMT is an effective clinical tool</a:t>
            </a:r>
          </a:p>
        </p:txBody>
      </p:sp>
      <p:sp>
        <p:nvSpPr>
          <p:cNvPr id="131075" name="Rectangle 3"/>
          <p:cNvSpPr>
            <a:spLocks noGrp="1" noRot="1" noChangeArrowheads="1"/>
          </p:cNvSpPr>
          <p:nvPr>
            <p:ph type="body" idx="1"/>
          </p:nvPr>
        </p:nvSpPr>
        <p:spPr>
          <a:xfrm>
            <a:off x="1359876" y="1752600"/>
            <a:ext cx="10167815" cy="4439138"/>
          </a:xfrm>
        </p:spPr>
        <p:txBody>
          <a:bodyPr/>
          <a:lstStyle/>
          <a:p>
            <a:pPr marL="0" indent="0" algn="ctr">
              <a:spcBef>
                <a:spcPct val="35000"/>
              </a:spcBef>
              <a:buNone/>
              <a:defRPr/>
            </a:pPr>
            <a:r>
              <a:rPr lang="en-US" dirty="0">
                <a:cs typeface="Times New Roman" pitchFamily="18" charset="0"/>
              </a:rPr>
              <a:t>Histology of ASVD is highly correlated to CIMT</a:t>
            </a:r>
          </a:p>
          <a:p>
            <a:pPr marL="0" indent="0" algn="ctr">
              <a:spcBef>
                <a:spcPct val="35000"/>
              </a:spcBef>
              <a:buNone/>
              <a:defRPr/>
            </a:pPr>
            <a:r>
              <a:rPr lang="en-US" dirty="0">
                <a:cs typeface="Times New Roman" pitchFamily="18" charset="0"/>
              </a:rPr>
              <a:t>Reproducibility is acceptable</a:t>
            </a:r>
          </a:p>
          <a:p>
            <a:pPr marL="0" indent="0" algn="ctr">
              <a:spcBef>
                <a:spcPct val="35000"/>
              </a:spcBef>
              <a:buNone/>
              <a:defRPr/>
            </a:pPr>
            <a:r>
              <a:rPr lang="en-US" dirty="0">
                <a:cs typeface="Times New Roman" pitchFamily="18" charset="0"/>
              </a:rPr>
              <a:t>CIMT correlated to risk factors and CVD</a:t>
            </a:r>
          </a:p>
          <a:p>
            <a:pPr marL="0" indent="0" algn="ctr">
              <a:spcBef>
                <a:spcPct val="35000"/>
              </a:spcBef>
              <a:buNone/>
              <a:defRPr/>
            </a:pPr>
            <a:r>
              <a:rPr lang="en-US" dirty="0">
                <a:cs typeface="Times New Roman" pitchFamily="18" charset="0"/>
              </a:rPr>
              <a:t>CIMT correlated to ASVD systemically</a:t>
            </a:r>
          </a:p>
          <a:p>
            <a:pPr marL="0" indent="0" algn="ctr">
              <a:spcBef>
                <a:spcPct val="35000"/>
              </a:spcBef>
              <a:buNone/>
              <a:defRPr/>
            </a:pPr>
            <a:r>
              <a:rPr lang="en-US" dirty="0">
                <a:cs typeface="Times New Roman" pitchFamily="18" charset="0"/>
              </a:rPr>
              <a:t>Associated with risk of CV events</a:t>
            </a:r>
          </a:p>
          <a:p>
            <a:pPr marL="0" indent="0" algn="ctr">
              <a:spcBef>
                <a:spcPct val="35000"/>
              </a:spcBef>
              <a:buNone/>
              <a:defRPr/>
            </a:pPr>
            <a:r>
              <a:rPr lang="en-US" dirty="0">
                <a:cs typeface="Times New Roman" pitchFamily="18" charset="0"/>
              </a:rPr>
              <a:t>CIMT changes over time</a:t>
            </a:r>
          </a:p>
          <a:p>
            <a:pPr marL="0" indent="0" algn="ctr">
              <a:spcBef>
                <a:spcPct val="35000"/>
              </a:spcBef>
              <a:buNone/>
              <a:defRPr/>
            </a:pPr>
            <a:r>
              <a:rPr lang="en-US" dirty="0">
                <a:cs typeface="Times New Roman" pitchFamily="18" charset="0"/>
              </a:rPr>
              <a:t>CIMT change influenced by </a:t>
            </a:r>
            <a:r>
              <a:rPr lang="en-US" dirty="0" err="1">
                <a:cs typeface="Times New Roman" pitchFamily="18" charset="0"/>
              </a:rPr>
              <a:t>rx</a:t>
            </a:r>
            <a:endParaRPr lang="en-US" dirty="0">
              <a:cs typeface="Times New Roman" pitchFamily="18" charset="0"/>
            </a:endParaRPr>
          </a:p>
        </p:txBody>
      </p:sp>
      <p:sp>
        <p:nvSpPr>
          <p:cNvPr id="5" name="TextBox 4">
            <a:extLst>
              <a:ext uri="{FF2B5EF4-FFF2-40B4-BE49-F238E27FC236}">
                <a16:creationId xmlns:a16="http://schemas.microsoft.com/office/drawing/2014/main" id="{4DD11D6C-A074-4A9C-AC37-AD289FB8CF6B}"/>
              </a:ext>
            </a:extLst>
          </p:cNvPr>
          <p:cNvSpPr txBox="1"/>
          <p:nvPr/>
        </p:nvSpPr>
        <p:spPr>
          <a:xfrm>
            <a:off x="2209800" y="5900615"/>
            <a:ext cx="6752026" cy="830997"/>
          </a:xfrm>
          <a:prstGeom prst="rect">
            <a:avLst/>
          </a:prstGeom>
          <a:noFill/>
        </p:spPr>
        <p:txBody>
          <a:bodyPr wrap="square" rtlCol="0">
            <a:spAutoFit/>
          </a:bodyPr>
          <a:lstStyle/>
          <a:p>
            <a:pPr algn="ctr"/>
            <a:r>
              <a:rPr lang="en-US" sz="1600" dirty="0" err="1">
                <a:solidFill>
                  <a:schemeClr val="accent3"/>
                </a:solidFill>
              </a:rPr>
              <a:t>Willeit</a:t>
            </a:r>
            <a:r>
              <a:rPr lang="en-US" sz="1600" dirty="0">
                <a:solidFill>
                  <a:schemeClr val="accent3"/>
                </a:solidFill>
              </a:rPr>
              <a:t>, P., </a:t>
            </a:r>
            <a:r>
              <a:rPr lang="en-US" sz="1600" dirty="0" err="1">
                <a:solidFill>
                  <a:schemeClr val="accent3"/>
                </a:solidFill>
              </a:rPr>
              <a:t>Tschiderer</a:t>
            </a:r>
            <a:r>
              <a:rPr lang="en-US" sz="1600" dirty="0">
                <a:solidFill>
                  <a:schemeClr val="accent3"/>
                </a:solidFill>
              </a:rPr>
              <a:t>, L., Sweeting, M. et al. (2020). Carotid intima-media thickness progression as surrogate marker for cardiovascular risk. </a:t>
            </a:r>
            <a:r>
              <a:rPr lang="en-US" sz="1600" i="1" dirty="0">
                <a:solidFill>
                  <a:schemeClr val="accent3"/>
                </a:solidFill>
              </a:rPr>
              <a:t>Circulation. </a:t>
            </a:r>
            <a:r>
              <a:rPr lang="en-US" sz="1600" dirty="0">
                <a:solidFill>
                  <a:schemeClr val="accent3"/>
                </a:solidFill>
              </a:rPr>
              <a:t>2020;142:621–642</a:t>
            </a:r>
          </a:p>
        </p:txBody>
      </p:sp>
    </p:spTree>
    <p:extLst>
      <p:ext uri="{BB962C8B-B14F-4D97-AF65-F5344CB8AC3E}">
        <p14:creationId xmlns:p14="http://schemas.microsoft.com/office/powerpoint/2010/main" val="300807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DM">
  <a:themeElements>
    <a:clrScheme name="Custom 1">
      <a:dk1>
        <a:srgbClr val="003C71"/>
      </a:dk1>
      <a:lt1>
        <a:sysClr val="window" lastClr="FFFFFF"/>
      </a:lt1>
      <a:dk2>
        <a:srgbClr val="789D4A"/>
      </a:dk2>
      <a:lt2>
        <a:srgbClr val="E7E6E6"/>
      </a:lt2>
      <a:accent1>
        <a:srgbClr val="426DA9"/>
      </a:accent1>
      <a:accent2>
        <a:srgbClr val="CC8A00"/>
      </a:accent2>
      <a:accent3>
        <a:srgbClr val="7E5475"/>
      </a:accent3>
      <a:accent4>
        <a:srgbClr val="788F98"/>
      </a:accent4>
      <a:accent5>
        <a:srgbClr val="8C857B"/>
      </a:accent5>
      <a:accent6>
        <a:srgbClr val="B7BF10"/>
      </a:accent6>
      <a:hlink>
        <a:srgbClr val="0563C1"/>
      </a:hlink>
      <a:folHlink>
        <a:srgbClr val="954F72"/>
      </a:folHlink>
    </a:clrScheme>
    <a:fontScheme name="BD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M" id="{4AA08094-3110-4002-9B46-43B9B6D63E8D}" vid="{1C6F82A6-45F6-4ABE-989E-314056DB0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5F75B94D2C640AB04873E96ADA3E6" ma:contentTypeVersion="13" ma:contentTypeDescription="Create a new document." ma:contentTypeScope="" ma:versionID="ff02429ac0ec2a5af490c1fb93949708">
  <xsd:schema xmlns:xsd="http://www.w3.org/2001/XMLSchema" xmlns:xs="http://www.w3.org/2001/XMLSchema" xmlns:p="http://schemas.microsoft.com/office/2006/metadata/properties" xmlns:ns3="09c9fc22-1fbb-45cb-bc97-e8725280e748" xmlns:ns4="b4c32344-5660-4924-ab47-9d6a42f752f0" targetNamespace="http://schemas.microsoft.com/office/2006/metadata/properties" ma:root="true" ma:fieldsID="3199db0505a00b889b96e9a5164de315" ns3:_="" ns4:_="">
    <xsd:import namespace="09c9fc22-1fbb-45cb-bc97-e8725280e748"/>
    <xsd:import namespace="b4c32344-5660-4924-ab47-9d6a42f752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9fc22-1fbb-45cb-bc97-e8725280e7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32344-5660-4924-ab47-9d6a42f752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3F7D8-3074-4D83-834F-86B42E3F4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9fc22-1fbb-45cb-bc97-e8725280e748"/>
    <ds:schemaRef ds:uri="b4c32344-5660-4924-ab47-9d6a42f75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E8160-D2D0-4846-A9B4-60065A8DC77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3DF286-03DE-42B2-B731-EA170FECE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BDM</Template>
  <TotalTime>1558</TotalTime>
  <Words>4478</Words>
  <Application>Microsoft Office PowerPoint</Application>
  <PresentationFormat>Widescreen</PresentationFormat>
  <Paragraphs>312</Paragraphs>
  <Slides>44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Lato</vt:lpstr>
      <vt:lpstr>Times New Roman</vt:lpstr>
      <vt:lpstr>Verdana</vt:lpstr>
      <vt:lpstr>Wingdings</vt:lpstr>
      <vt:lpstr>BDM</vt:lpstr>
      <vt:lpstr>E-mail sent to the BDM community 6/1/2022</vt:lpstr>
      <vt:lpstr>PowerPoint Presentation</vt:lpstr>
      <vt:lpstr>THANK YOU, Jorge for submitting!</vt:lpstr>
      <vt:lpstr>PowerPoint Presentation</vt:lpstr>
      <vt:lpstr>1st Question - cIMT</vt:lpstr>
      <vt:lpstr>PowerPoint Presentation</vt:lpstr>
      <vt:lpstr>PowerPoint Presentation</vt:lpstr>
      <vt:lpstr>Validation that cIMT imaging is an effective clinical strategy for identifying and monitoring ASVD and improves patient compliance</vt:lpstr>
      <vt:lpstr>   21 years later (2020) Carotid IMT is an effective clinical tool</vt:lpstr>
      <vt:lpstr>6 years ago (2016) – Ultrasound can be used to reclassify risk and monitor treatment effects </vt:lpstr>
      <vt:lpstr>Imaging increases Compliance!</vt:lpstr>
      <vt:lpstr>   Is CIMT a valid surrogate marker for systemic CVD and events?</vt:lpstr>
      <vt:lpstr>PowerPoint Presentation</vt:lpstr>
      <vt:lpstr>PowerPoint Presentation</vt:lpstr>
      <vt:lpstr>So, with Jorge’s patient – let’s evaluate:</vt:lpstr>
      <vt:lpstr>Lipid Core of Carotid Plaque Independently Predicts Risk of CV Events</vt:lpstr>
      <vt:lpstr>PowerPoint Presentation</vt:lpstr>
      <vt:lpstr>PowerPoint Presentation</vt:lpstr>
      <vt:lpstr>PowerPoint Presentation</vt:lpstr>
      <vt:lpstr>BDM Generates a Positive Effect on Carotid Artery Disease</vt:lpstr>
      <vt:lpstr>1st Question - cIMT</vt:lpstr>
      <vt:lpstr>Second part of Jorge’s question(s) - </vt:lpstr>
      <vt:lpstr>PowerPoint Presentation</vt:lpstr>
      <vt:lpstr>PowerPoint Presentation</vt:lpstr>
      <vt:lpstr>A1c Significantly Predicts New Onset DM in ‘Healthy’ Subjects Only if &gt;6.5%</vt:lpstr>
      <vt:lpstr>A1c Misses ~Half of Patients with  Pre-diabetes</vt:lpstr>
      <vt:lpstr>(OGTT) Should be Used to Accurately Evaluate for Diabetes and Pre-diabetes As Opposed to Hg A1c</vt:lpstr>
      <vt:lpstr>Why is pioglitazone a missing treatment for this patient? </vt:lpstr>
      <vt:lpstr>Pioglitazone Slows Progression of Carotid Atherosclerosis in Pre-diabetics</vt:lpstr>
      <vt:lpstr>Pioglitazone Regressed CAD, Reduced Inflammation and Improved Endothelial Function in Pre-diabetics</vt:lpstr>
      <vt:lpstr>Pioglitazone Regressed CAD, Reduced Inflammation and Improved Endothelial Function in Pre-diabetics</vt:lpstr>
      <vt:lpstr>Pioglitazone Has Anti-thrombotic Effects</vt:lpstr>
      <vt:lpstr>Pioglitazone Reduces CV Risk in                 Post Stroke Non-Diabetics</vt:lpstr>
      <vt:lpstr>Pioglitazone Reduces CV Risk Post Stroke Non-diabetics</vt:lpstr>
      <vt:lpstr>Pio Reduces CV Risk in IR NDM Pts With ASVD</vt:lpstr>
      <vt:lpstr>Pioglitazone Slashes Risk of Diabetes Conversion 72%</vt:lpstr>
      <vt:lpstr>What about his blood pressure? </vt:lpstr>
      <vt:lpstr>Time Restricted Eating</vt:lpstr>
      <vt:lpstr>Intermittent Fasting Improves CV Health</vt:lpstr>
      <vt:lpstr>Intermittent Fasting Improves CV Health</vt:lpstr>
      <vt:lpstr>Intermittent Fasting Improves CV Health</vt:lpstr>
      <vt:lpstr>Intermittent Fasting Improves CV Health</vt:lpstr>
      <vt:lpstr>Intermittent Fasting will also allow you to  Live Longer</vt:lpstr>
      <vt:lpstr>Thank you, Jorge for submitting such a wonderful case!  Your patient is so fortunate to be under your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Heather Berndt</dc:creator>
  <cp:lastModifiedBy>Amy Doneen</cp:lastModifiedBy>
  <cp:revision>13</cp:revision>
  <dcterms:created xsi:type="dcterms:W3CDTF">2019-06-26T17:23:53Z</dcterms:created>
  <dcterms:modified xsi:type="dcterms:W3CDTF">2022-06-09T01:30:25Z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0x0101006875F75B94D2C640AB04873E96ADA3E6</vt:lpwstr>
  </property>
</Properties>
</file>