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8"/>
  </p:notesMasterIdLst>
  <p:sldIdLst>
    <p:sldId id="351" r:id="rId2"/>
    <p:sldId id="1527" r:id="rId3"/>
    <p:sldId id="354" r:id="rId4"/>
    <p:sldId id="352" r:id="rId5"/>
    <p:sldId id="347" r:id="rId6"/>
    <p:sldId id="1616" r:id="rId7"/>
    <p:sldId id="1494" r:id="rId8"/>
    <p:sldId id="1622" r:id="rId9"/>
    <p:sldId id="1500" r:id="rId10"/>
    <p:sldId id="1498" r:id="rId11"/>
    <p:sldId id="1497" r:id="rId12"/>
    <p:sldId id="1495" r:id="rId13"/>
    <p:sldId id="1499" r:id="rId14"/>
    <p:sldId id="1618" r:id="rId15"/>
    <p:sldId id="1496" r:id="rId16"/>
    <p:sldId id="1619" r:id="rId17"/>
    <p:sldId id="1620" r:id="rId18"/>
    <p:sldId id="1529" r:id="rId19"/>
    <p:sldId id="1530" r:id="rId20"/>
    <p:sldId id="1531" r:id="rId21"/>
    <p:sldId id="1532" r:id="rId22"/>
    <p:sldId id="1533" r:id="rId23"/>
    <p:sldId id="1534" r:id="rId24"/>
    <p:sldId id="1501" r:id="rId25"/>
    <p:sldId id="1535" r:id="rId26"/>
    <p:sldId id="1502" r:id="rId27"/>
    <p:sldId id="1504" r:id="rId28"/>
    <p:sldId id="1505" r:id="rId29"/>
    <p:sldId id="1503" r:id="rId30"/>
    <p:sldId id="1506" r:id="rId31"/>
    <p:sldId id="1536" r:id="rId32"/>
    <p:sldId id="1507" r:id="rId33"/>
    <p:sldId id="1508" r:id="rId34"/>
    <p:sldId id="1537" r:id="rId35"/>
    <p:sldId id="1538" r:id="rId36"/>
    <p:sldId id="1539" r:id="rId37"/>
    <p:sldId id="1540" r:id="rId38"/>
    <p:sldId id="1541" r:id="rId39"/>
    <p:sldId id="1542" r:id="rId40"/>
    <p:sldId id="1543" r:id="rId41"/>
    <p:sldId id="1544" r:id="rId42"/>
    <p:sldId id="1554" r:id="rId43"/>
    <p:sldId id="1545" r:id="rId44"/>
    <p:sldId id="1546" r:id="rId45"/>
    <p:sldId id="1547" r:id="rId46"/>
    <p:sldId id="1548" r:id="rId47"/>
    <p:sldId id="1549" r:id="rId48"/>
    <p:sldId id="1550" r:id="rId49"/>
    <p:sldId id="1551" r:id="rId50"/>
    <p:sldId id="1623" r:id="rId51"/>
    <p:sldId id="1552" r:id="rId52"/>
    <p:sldId id="1553" r:id="rId53"/>
    <p:sldId id="1555" r:id="rId54"/>
    <p:sldId id="1556" r:id="rId55"/>
    <p:sldId id="1610" r:id="rId56"/>
    <p:sldId id="1611" r:id="rId57"/>
    <p:sldId id="1557" r:id="rId58"/>
    <p:sldId id="1558" r:id="rId59"/>
    <p:sldId id="1559" r:id="rId60"/>
    <p:sldId id="1612" r:id="rId61"/>
    <p:sldId id="1613" r:id="rId62"/>
    <p:sldId id="1614" r:id="rId63"/>
    <p:sldId id="1615" r:id="rId64"/>
    <p:sldId id="1624" r:id="rId65"/>
    <p:sldId id="1567" r:id="rId66"/>
    <p:sldId id="1568" r:id="rId67"/>
    <p:sldId id="1569" r:id="rId68"/>
    <p:sldId id="1570" r:id="rId69"/>
    <p:sldId id="1571" r:id="rId70"/>
    <p:sldId id="1572" r:id="rId71"/>
    <p:sldId id="1573" r:id="rId72"/>
    <p:sldId id="1574" r:id="rId73"/>
    <p:sldId id="1575" r:id="rId74"/>
    <p:sldId id="1576" r:id="rId75"/>
    <p:sldId id="1577" r:id="rId76"/>
    <p:sldId id="1578" r:id="rId77"/>
    <p:sldId id="1579" r:id="rId78"/>
    <p:sldId id="1625" r:id="rId79"/>
    <p:sldId id="1626" r:id="rId80"/>
    <p:sldId id="1581" r:id="rId81"/>
    <p:sldId id="1627" r:id="rId82"/>
    <p:sldId id="1595" r:id="rId83"/>
    <p:sldId id="1596" r:id="rId84"/>
    <p:sldId id="1597" r:id="rId85"/>
    <p:sldId id="1598" r:id="rId86"/>
    <p:sldId id="1599" r:id="rId87"/>
    <p:sldId id="1600" r:id="rId88"/>
    <p:sldId id="1601" r:id="rId89"/>
    <p:sldId id="1602" r:id="rId90"/>
    <p:sldId id="1603" r:id="rId91"/>
    <p:sldId id="1580" r:id="rId92"/>
    <p:sldId id="1582" r:id="rId93"/>
    <p:sldId id="1583" r:id="rId94"/>
    <p:sldId id="1584" r:id="rId95"/>
    <p:sldId id="1585" r:id="rId96"/>
    <p:sldId id="1586" r:id="rId97"/>
    <p:sldId id="1587" r:id="rId98"/>
    <p:sldId id="1588" r:id="rId99"/>
    <p:sldId id="1589" r:id="rId100"/>
    <p:sldId id="1590" r:id="rId101"/>
    <p:sldId id="1591" r:id="rId102"/>
    <p:sldId id="1592" r:id="rId103"/>
    <p:sldId id="1593" r:id="rId104"/>
    <p:sldId id="1594" r:id="rId105"/>
    <p:sldId id="1604" r:id="rId106"/>
    <p:sldId id="1605" r:id="rId107"/>
    <p:sldId id="1606" r:id="rId108"/>
    <p:sldId id="1608" r:id="rId109"/>
    <p:sldId id="1607" r:id="rId110"/>
    <p:sldId id="1609" r:id="rId111"/>
    <p:sldId id="1629" r:id="rId112"/>
    <p:sldId id="1632" r:id="rId113"/>
    <p:sldId id="1630" r:id="rId114"/>
    <p:sldId id="257" r:id="rId115"/>
    <p:sldId id="1633" r:id="rId116"/>
    <p:sldId id="1634" r:id="rId11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A4DFC8-0D35-471E-B073-BB87EFE44897}" v="1033" dt="2019-03-14T01:52:58.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94694" autoAdjust="0"/>
  </p:normalViewPr>
  <p:slideViewPr>
    <p:cSldViewPr>
      <p:cViewPr varScale="1">
        <p:scale>
          <a:sx n="121" d="100"/>
          <a:sy n="121" d="100"/>
        </p:scale>
        <p:origin x="1336"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73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p>
        </p:txBody>
      </p:sp>
      <p:sp>
        <p:nvSpPr>
          <p:cNvPr id="11264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p>
        </p:txBody>
      </p:sp>
      <p:sp>
        <p:nvSpPr>
          <p:cNvPr id="11264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13A423B9-2DD4-436F-A2FC-661A8645FD89}" type="slidenum">
              <a:rPr lang="en-US"/>
              <a:pPr>
                <a:defRPr/>
              </a:pPr>
              <a:t>‹#›</a:t>
            </a:fld>
            <a:endParaRPr lang="en-US"/>
          </a:p>
        </p:txBody>
      </p:sp>
    </p:spTree>
    <p:extLst>
      <p:ext uri="{BB962C8B-B14F-4D97-AF65-F5344CB8AC3E}">
        <p14:creationId xmlns:p14="http://schemas.microsoft.com/office/powerpoint/2010/main" val="3417868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9B9530-26F9-4D8C-8C93-01EC30B07613}" type="slidenum">
              <a:rPr lang="en-US" smtClean="0"/>
              <a:pPr>
                <a:defRPr/>
              </a:pPr>
              <a:t>1</a:t>
            </a:fld>
            <a:endParaRPr lang="en-US" dirty="0"/>
          </a:p>
        </p:txBody>
      </p:sp>
    </p:spTree>
    <p:extLst>
      <p:ext uri="{BB962C8B-B14F-4D97-AF65-F5344CB8AC3E}">
        <p14:creationId xmlns:p14="http://schemas.microsoft.com/office/powerpoint/2010/main" val="4682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197D2"/>
                </a:solidFill>
                <a:latin typeface="AdvOT863180fb"/>
              </a:rPr>
              <a:t>Moriyama Y, Miwa K, Tanaka H, et al. Nocturia in men less than 50 years of</a:t>
            </a:r>
          </a:p>
          <a:p>
            <a:r>
              <a:rPr lang="en-US" dirty="0">
                <a:solidFill>
                  <a:srgbClr val="2197D2"/>
                </a:solidFill>
                <a:latin typeface="AdvOT863180fb"/>
              </a:rPr>
              <a:t>age may be associated with obstructive sleep apnea syndrome. Urology</a:t>
            </a:r>
          </a:p>
          <a:p>
            <a:r>
              <a:rPr lang="en-US" dirty="0">
                <a:solidFill>
                  <a:srgbClr val="2197D2"/>
                </a:solidFill>
                <a:latin typeface="AdvOT863180fb"/>
              </a:rPr>
              <a:t>2008;71:1096</a:t>
            </a:r>
            <a:r>
              <a:rPr lang="en-US" dirty="0">
                <a:solidFill>
                  <a:srgbClr val="2197D2"/>
                </a:solidFill>
                <a:latin typeface="AdvPS44A44B"/>
              </a:rPr>
              <a:t>e</a:t>
            </a:r>
            <a:r>
              <a:rPr lang="en-US" dirty="0">
                <a:solidFill>
                  <a:srgbClr val="2197D2"/>
                </a:solidFill>
                <a:latin typeface="AdvOT863180fb"/>
              </a:rPr>
              <a:t>8</a:t>
            </a:r>
            <a:r>
              <a:rPr lang="en-US" dirty="0">
                <a:solidFill>
                  <a:srgbClr val="000000"/>
                </a:solidFill>
                <a:latin typeface="AdvOT863180fb"/>
              </a:rPr>
              <a:t>.</a:t>
            </a:r>
          </a:p>
          <a:p>
            <a:r>
              <a:rPr lang="en-US" dirty="0">
                <a:solidFill>
                  <a:srgbClr val="000000"/>
                </a:solidFill>
                <a:latin typeface="AdvOT863180fb"/>
              </a:rPr>
              <a:t>[22] </a:t>
            </a:r>
            <a:r>
              <a:rPr lang="en-US" dirty="0">
                <a:solidFill>
                  <a:srgbClr val="2197D2"/>
                </a:solidFill>
                <a:latin typeface="AdvOT863180fb"/>
              </a:rPr>
              <a:t>Lin C, </a:t>
            </a:r>
            <a:r>
              <a:rPr lang="en-US" dirty="0" err="1">
                <a:solidFill>
                  <a:srgbClr val="2197D2"/>
                </a:solidFill>
                <a:latin typeface="AdvOT863180fb"/>
              </a:rPr>
              <a:t>Tsan</a:t>
            </a:r>
            <a:r>
              <a:rPr lang="en-US" dirty="0">
                <a:solidFill>
                  <a:srgbClr val="2197D2"/>
                </a:solidFill>
                <a:latin typeface="AdvOT863180fb"/>
              </a:rPr>
              <a:t> K, Lin C-Y. Plasma levels of atrial natriuretic factor in moderate to</a:t>
            </a:r>
          </a:p>
          <a:p>
            <a:r>
              <a:rPr lang="en-US" dirty="0">
                <a:solidFill>
                  <a:srgbClr val="2197D2"/>
                </a:solidFill>
                <a:latin typeface="AdvOT863180fb"/>
              </a:rPr>
              <a:t>severe obstructive sleep apnea syndrome. Sleep 1993;16:37</a:t>
            </a:r>
            <a:r>
              <a:rPr lang="en-US" dirty="0">
                <a:solidFill>
                  <a:srgbClr val="2197D2"/>
                </a:solidFill>
                <a:latin typeface="AdvPS44A44B"/>
              </a:rPr>
              <a:t>e</a:t>
            </a:r>
            <a:r>
              <a:rPr lang="en-US" dirty="0">
                <a:solidFill>
                  <a:srgbClr val="2197D2"/>
                </a:solidFill>
                <a:latin typeface="AdvOT863180fb"/>
              </a:rPr>
              <a:t>9</a:t>
            </a:r>
            <a:r>
              <a:rPr lang="en-US" dirty="0">
                <a:solidFill>
                  <a:srgbClr val="000000"/>
                </a:solidFill>
                <a:latin typeface="AdvOT863180fb"/>
              </a:rPr>
              <a:t>.</a:t>
            </a:r>
          </a:p>
          <a:p>
            <a:r>
              <a:rPr lang="en-US" dirty="0">
                <a:solidFill>
                  <a:srgbClr val="000000"/>
                </a:solidFill>
                <a:latin typeface="AdvOT863180fb"/>
              </a:rPr>
              <a:t>[23] </a:t>
            </a:r>
            <a:r>
              <a:rPr lang="en-US" dirty="0" err="1">
                <a:solidFill>
                  <a:srgbClr val="2197D2"/>
                </a:solidFill>
                <a:latin typeface="AdvOT863180fb"/>
              </a:rPr>
              <a:t>Shigehara</a:t>
            </a:r>
            <a:r>
              <a:rPr lang="en-US" dirty="0">
                <a:solidFill>
                  <a:srgbClr val="2197D2"/>
                </a:solidFill>
                <a:latin typeface="AdvOT863180fb"/>
              </a:rPr>
              <a:t> K, Izumi K, </a:t>
            </a:r>
            <a:r>
              <a:rPr lang="en-US" dirty="0" err="1">
                <a:solidFill>
                  <a:srgbClr val="2197D2"/>
                </a:solidFill>
                <a:latin typeface="AdvOT863180fb"/>
              </a:rPr>
              <a:t>Mizokami</a:t>
            </a:r>
            <a:r>
              <a:rPr lang="en-US" dirty="0">
                <a:solidFill>
                  <a:srgbClr val="2197D2"/>
                </a:solidFill>
                <a:latin typeface="AdvOT863180fb"/>
              </a:rPr>
              <a:t> A, et al. Testosterone de</a:t>
            </a:r>
            <a:r>
              <a:rPr lang="en-US" dirty="0">
                <a:solidFill>
                  <a:srgbClr val="2197D2"/>
                </a:solidFill>
                <a:latin typeface="AdvOT863180fb+fb"/>
              </a:rPr>
              <a:t>fi</a:t>
            </a:r>
            <a:r>
              <a:rPr lang="en-US" dirty="0">
                <a:solidFill>
                  <a:srgbClr val="2197D2"/>
                </a:solidFill>
                <a:latin typeface="AdvOT863180fb"/>
              </a:rPr>
              <a:t>ciency and nocturia:</a:t>
            </a:r>
          </a:p>
          <a:p>
            <a:r>
              <a:rPr lang="en-US" dirty="0">
                <a:solidFill>
                  <a:srgbClr val="2197D2"/>
                </a:solidFill>
                <a:latin typeface="AdvOT863180fb"/>
              </a:rPr>
              <a:t>a review. World J </a:t>
            </a:r>
            <a:r>
              <a:rPr lang="en-US" dirty="0" err="1">
                <a:solidFill>
                  <a:srgbClr val="2197D2"/>
                </a:solidFill>
                <a:latin typeface="AdvOT863180fb"/>
              </a:rPr>
              <a:t>Mens</a:t>
            </a:r>
            <a:r>
              <a:rPr lang="en-US" dirty="0">
                <a:solidFill>
                  <a:srgbClr val="2197D2"/>
                </a:solidFill>
                <a:latin typeface="AdvOT863180fb"/>
              </a:rPr>
              <a:t> Health 2017;35:14</a:t>
            </a:r>
            <a:r>
              <a:rPr lang="en-US" dirty="0">
                <a:solidFill>
                  <a:srgbClr val="2197D2"/>
                </a:solidFill>
                <a:latin typeface="AdvPS44A44B"/>
              </a:rPr>
              <a:t>e</a:t>
            </a:r>
            <a:r>
              <a:rPr lang="en-US" dirty="0">
                <a:solidFill>
                  <a:srgbClr val="2197D2"/>
                </a:solidFill>
                <a:latin typeface="AdvOT863180fb"/>
              </a:rPr>
              <a:t>21</a:t>
            </a:r>
            <a:r>
              <a:rPr lang="en-US" dirty="0">
                <a:solidFill>
                  <a:srgbClr val="000000"/>
                </a:solidFill>
                <a:latin typeface="AdvOT863180fb"/>
              </a:rPr>
              <a: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A423B9-2DD4-436F-A2FC-661A8645FD89}" type="slidenum">
              <a:rPr lang="en-US" smtClean="0"/>
              <a:pPr>
                <a:defRPr/>
              </a:pPr>
              <a:t>51</a:t>
            </a:fld>
            <a:endParaRPr lang="en-US"/>
          </a:p>
        </p:txBody>
      </p:sp>
    </p:spTree>
    <p:extLst>
      <p:ext uri="{BB962C8B-B14F-4D97-AF65-F5344CB8AC3E}">
        <p14:creationId xmlns:p14="http://schemas.microsoft.com/office/powerpoint/2010/main" val="3913700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p:cNvSpPr>
            <a:spLocks noGrp="1" noChangeArrowheads="1"/>
          </p:cNvSpPr>
          <p:nvPr>
            <p:ph type="dt" sz="quarter"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r>
              <a:rPr lang="en-US"/>
              <a:t>Copyright Bale/Doneen Paradigm</a:t>
            </a:r>
          </a:p>
        </p:txBody>
      </p:sp>
      <p:pic>
        <p:nvPicPr>
          <p:cNvPr id="8" name="Picture 18"/>
          <p:cNvPicPr>
            <a:picLocks noChangeAspect="1" noChangeArrowheads="1"/>
          </p:cNvPicPr>
          <p:nvPr userDrawn="1"/>
        </p:nvPicPr>
        <p:blipFill>
          <a:blip r:embed="rId2" cstate="print"/>
          <a:srcRect/>
          <a:stretch>
            <a:fillRect/>
          </a:stretch>
        </p:blipFill>
        <p:spPr bwMode="auto">
          <a:xfrm>
            <a:off x="7848600" y="6324600"/>
            <a:ext cx="1143000" cy="381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6CD6A28B-283C-4D60-BCC7-290062F1A4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0C932D9E-F20E-47C5-BAE8-13E8A7DB650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F0ED6EAE-D4B4-4563-8C1E-4599360760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4B591A5D-6829-4458-B796-5F4F59B4AE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4D749BE2-8B6C-4157-B542-0F75E2D844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p:cNvSpPr>
            <a:spLocks noGrp="1" noChangeArrowheads="1"/>
          </p:cNvSpPr>
          <p:nvPr>
            <p:ph type="sldNum" sz="quarter" idx="12"/>
          </p:nvPr>
        </p:nvSpPr>
        <p:spPr>
          <a:ln/>
        </p:spPr>
        <p:txBody>
          <a:bodyPr/>
          <a:lstStyle>
            <a:lvl1pPr>
              <a:defRPr/>
            </a:lvl1pPr>
          </a:lstStyle>
          <a:p>
            <a:pPr>
              <a:defRPr/>
            </a:pPr>
            <a:fld id="{DF2A4744-8F8E-418D-9792-C396353CA2B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p:cNvSpPr>
            <a:spLocks noGrp="1" noChangeArrowheads="1"/>
          </p:cNvSpPr>
          <p:nvPr>
            <p:ph type="sldNum" sz="quarter" idx="12"/>
          </p:nvPr>
        </p:nvSpPr>
        <p:spPr>
          <a:ln/>
        </p:spPr>
        <p:txBody>
          <a:bodyPr/>
          <a:lstStyle>
            <a:lvl1pPr>
              <a:defRPr/>
            </a:lvl1pPr>
          </a:lstStyle>
          <a:p>
            <a:pPr>
              <a:defRPr/>
            </a:pPr>
            <a:fld id="{761BFCC7-0B5B-452E-BD3E-7142AEBA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p:cNvSpPr>
            <a:spLocks noGrp="1" noChangeArrowheads="1"/>
          </p:cNvSpPr>
          <p:nvPr>
            <p:ph type="sldNum" sz="quarter" idx="12"/>
          </p:nvPr>
        </p:nvSpPr>
        <p:spPr>
          <a:ln/>
        </p:spPr>
        <p:txBody>
          <a:bodyPr/>
          <a:lstStyle>
            <a:lvl1pPr>
              <a:defRPr/>
            </a:lvl1pPr>
          </a:lstStyle>
          <a:p>
            <a:pPr>
              <a:defRPr/>
            </a:pPr>
            <a:fld id="{06B5C3EC-76E5-4656-A217-DDBCB0F86B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B0FA2A8F-C3F8-4998-8C50-3836D075D2E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C5AA8706-BCCA-4C2C-AE64-24A1A9904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87053"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Copyright Bale/Doneen Paradigm</a:t>
            </a:r>
          </a:p>
        </p:txBody>
      </p:sp>
      <p:sp>
        <p:nvSpPr>
          <p:cNvPr id="87054" name="Rectangle 14"/>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047458C-D371-4C0B-BABF-89E861FA4706}" type="slidenum">
              <a:rPr lang="en-US"/>
              <a:pPr>
                <a:defRPr/>
              </a:pPr>
              <a:t>‹#›</a:t>
            </a:fld>
            <a:endParaRPr lang="en-US"/>
          </a:p>
        </p:txBody>
      </p:sp>
      <p:pic>
        <p:nvPicPr>
          <p:cNvPr id="1031" name="Picture 18"/>
          <p:cNvPicPr>
            <a:picLocks noChangeAspect="1" noChangeArrowheads="1"/>
          </p:cNvPicPr>
          <p:nvPr userDrawn="1"/>
        </p:nvPicPr>
        <p:blipFill>
          <a:blip r:embed="rId13" cstate="print"/>
          <a:srcRect/>
          <a:stretch>
            <a:fillRect/>
          </a:stretch>
        </p:blipFill>
        <p:spPr bwMode="auto">
          <a:xfrm>
            <a:off x="7848600" y="6324600"/>
            <a:ext cx="1143000" cy="381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www.baledoneen.com/"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blogography.com/archives/2013/01" TargetMode="External"/><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limentosaudeinfantil.wordpress.com/category/cevada/"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hyperlink" Target="http://sustainable-nano.com/2013/08/27/forensic-nanotechnology-a-scientific-whodunit/"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kell.indstate.edu/public-comm-intro/chapter/interpersonal-communication/"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commons.wikimedia.org/wiki/File:Red_Headed_Young_Man.jpg"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publicdomainpictures.net/view-image.php?image=5561&amp;picture=vermoeid&amp;jazyk=NL"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Women%27s_Health_Initiative"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emdocs.net/preeclampsia-and-eclampsia-common-pitfalls-in-diagnosis-and-management/"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nasrin-sama.blogspot.com/2011/12/when-our-parents-start-calculate.html" TargetMode="External"/><Relationship Id="rId4" Type="http://schemas.openxmlformats.org/officeDocument/2006/relationships/image" Target="../media/image4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journalistsresource.org/studies/society/public-health/abstinence-pledge-teen-pregnancy-sexually-transmitted-disease"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pixabay.com/en/teamwork-team-personal-group-2188039/" TargetMode="Externa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cuadernillosanitario.blogspot.com/2012/04/" TargetMode="Externa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1038/s41586-019-0948-2"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doi.org/10.1007/5584_2019-334"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pngimg.com/download/11626"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13531"/>
            <a:ext cx="8510588" cy="1325563"/>
          </a:xfrm>
        </p:spPr>
        <p:txBody>
          <a:bodyPr/>
          <a:lstStyle/>
          <a:p>
            <a:br>
              <a:rPr lang="en-US" dirty="0"/>
            </a:br>
            <a:r>
              <a:rPr lang="en-US" dirty="0"/>
              <a:t>Bale/Doneen Live </a:t>
            </a:r>
            <a:br>
              <a:rPr lang="en-US" dirty="0"/>
            </a:br>
            <a:r>
              <a:rPr lang="en-US" dirty="0"/>
              <a:t>Scientific Update Session </a:t>
            </a:r>
          </a:p>
        </p:txBody>
      </p:sp>
      <p:sp>
        <p:nvSpPr>
          <p:cNvPr id="3" name="Content Placeholder 2"/>
          <p:cNvSpPr>
            <a:spLocks noGrp="1"/>
          </p:cNvSpPr>
          <p:nvPr>
            <p:ph idx="1"/>
          </p:nvPr>
        </p:nvSpPr>
        <p:spPr>
          <a:xfrm>
            <a:off x="276225" y="1911993"/>
            <a:ext cx="5641975" cy="4422775"/>
          </a:xfrm>
        </p:spPr>
        <p:txBody>
          <a:bodyPr/>
          <a:lstStyle/>
          <a:p>
            <a:pPr marL="0" indent="0" algn="ctr">
              <a:buNone/>
            </a:pPr>
            <a:endParaRPr lang="en-US" dirty="0"/>
          </a:p>
          <a:p>
            <a:pPr marL="0" indent="0" algn="ctr">
              <a:buNone/>
            </a:pPr>
            <a:r>
              <a:rPr lang="en-US" dirty="0"/>
              <a:t>Amy Doneen DNP, ARNP</a:t>
            </a:r>
          </a:p>
          <a:p>
            <a:pPr marL="0" indent="0" algn="ctr">
              <a:buNone/>
            </a:pPr>
            <a:endParaRPr lang="en-US" dirty="0"/>
          </a:p>
          <a:p>
            <a:pPr marL="0" indent="0" algn="ctr">
              <a:buNone/>
            </a:pPr>
            <a:r>
              <a:rPr lang="en-US" dirty="0"/>
              <a:t>March 13, 2019</a:t>
            </a:r>
          </a:p>
          <a:p>
            <a:pPr marL="0" indent="0" algn="ctr">
              <a:buNone/>
            </a:pPr>
            <a:r>
              <a:rPr lang="en-US" dirty="0"/>
              <a:t>5:30-6:30 pm PST</a:t>
            </a:r>
          </a:p>
          <a:p>
            <a:pPr marL="0" indent="0" algn="ctr">
              <a:buNone/>
            </a:pPr>
            <a:endParaRPr lang="en-US" dirty="0"/>
          </a:p>
        </p:txBody>
      </p:sp>
      <p:sp>
        <p:nvSpPr>
          <p:cNvPr id="4" name="Footer Placeholder 3"/>
          <p:cNvSpPr>
            <a:spLocks noGrp="1"/>
          </p:cNvSpPr>
          <p:nvPr>
            <p:ph type="ftr" sz="quarter" idx="11"/>
          </p:nvPr>
        </p:nvSpPr>
        <p:spPr/>
        <p:txBody>
          <a:bodyPr/>
          <a:lstStyle/>
          <a:p>
            <a:pPr>
              <a:defRPr/>
            </a:pPr>
            <a:r>
              <a:rPr lang="en-US" dirty="0"/>
              <a:t>Copyright Bale/Doneen Paradigm</a:t>
            </a:r>
          </a:p>
        </p:txBody>
      </p:sp>
      <p:pic>
        <p:nvPicPr>
          <p:cNvPr id="6" name="Content Placeholder 5">
            <a:extLst>
              <a:ext uri="{FF2B5EF4-FFF2-40B4-BE49-F238E27FC236}">
                <a16:creationId xmlns:a16="http://schemas.microsoft.com/office/drawing/2014/main" id="{CEBA9141-5162-4647-B63C-A3DBF160F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056671" y="2514600"/>
            <a:ext cx="2284858" cy="2057400"/>
          </a:xfrm>
          <a:prstGeom prst="rect">
            <a:avLst/>
          </a:prstGeom>
          <a:noFill/>
          <a:ln w="9525">
            <a:noFill/>
            <a:miter lim="800000"/>
            <a:headEnd/>
            <a:tailEnd/>
          </a:ln>
          <a:effectLst/>
        </p:spPr>
      </p:pic>
    </p:spTree>
    <p:extLst>
      <p:ext uri="{BB962C8B-B14F-4D97-AF65-F5344CB8AC3E}">
        <p14:creationId xmlns:p14="http://schemas.microsoft.com/office/powerpoint/2010/main" val="37413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9" name="Content Placeholder 8">
            <a:extLst>
              <a:ext uri="{FF2B5EF4-FFF2-40B4-BE49-F238E27FC236}">
                <a16:creationId xmlns:a16="http://schemas.microsoft.com/office/drawing/2014/main" id="{FFBA8233-E153-4AB3-9108-5D39E70C8195}"/>
              </a:ext>
            </a:extLst>
          </p:cNvPr>
          <p:cNvSpPr>
            <a:spLocks noGrp="1"/>
          </p:cNvSpPr>
          <p:nvPr>
            <p:ph idx="1"/>
          </p:nvPr>
        </p:nvSpPr>
        <p:spPr>
          <a:xfrm>
            <a:off x="306649" y="1537800"/>
            <a:ext cx="8540750" cy="4015905"/>
          </a:xfrm>
        </p:spPr>
        <p:txBody>
          <a:bodyPr/>
          <a:lstStyle/>
          <a:p>
            <a:pPr marL="0" indent="0" algn="ctr">
              <a:buNone/>
            </a:pPr>
            <a:r>
              <a:rPr lang="en-US" sz="2000" dirty="0">
                <a:effectLst/>
              </a:rPr>
              <a:t>To investigate how sleep might protect against cardiovascular disease, researches subjected atherosclerosis-prone mice to chronic sleep fragmentation (SF). </a:t>
            </a:r>
          </a:p>
          <a:p>
            <a:pPr marL="0" indent="0" algn="ctr">
              <a:buNone/>
            </a:pPr>
            <a:endParaRPr lang="en-US" sz="2000" dirty="0">
              <a:effectLst/>
            </a:endParaRPr>
          </a:p>
          <a:p>
            <a:pPr marL="0" indent="0" algn="ctr">
              <a:buNone/>
            </a:pPr>
            <a:r>
              <a:rPr lang="en-US" sz="2000" dirty="0">
                <a:effectLst/>
              </a:rPr>
              <a:t>Researchers found no changes in body weight, plasma cholesterol or glucose tolerance, however, mice developed progressively larger atherosclerotic lesions compared to controls </a:t>
            </a:r>
          </a:p>
          <a:p>
            <a:pPr marL="0" indent="0" algn="ctr">
              <a:buNone/>
            </a:pPr>
            <a:endParaRPr lang="en-US" sz="2000" dirty="0">
              <a:effectLst/>
            </a:endParaRPr>
          </a:p>
          <a:p>
            <a:pPr marL="0" indent="0" algn="ctr">
              <a:buNone/>
            </a:pPr>
            <a:r>
              <a:rPr lang="en-US" sz="2000" dirty="0">
                <a:effectLst/>
              </a:rPr>
              <a:t>Not only did lesion volume increase in SF mice but aortas from SF mice contained more Ly-6C high monocytes, neutrophils and macrophages.</a:t>
            </a:r>
          </a:p>
        </p:txBody>
      </p:sp>
    </p:spTree>
    <p:extLst>
      <p:ext uri="{BB962C8B-B14F-4D97-AF65-F5344CB8AC3E}">
        <p14:creationId xmlns:p14="http://schemas.microsoft.com/office/powerpoint/2010/main" val="383518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E8DD4DE5-B75B-4783-8F0E-B9DE4178D9CA}"/>
              </a:ext>
            </a:extLst>
          </p:cNvPr>
          <p:cNvPicPr>
            <a:picLocks noGrp="1" noChangeAspect="1"/>
          </p:cNvPicPr>
          <p:nvPr>
            <p:ph idx="1"/>
          </p:nvPr>
        </p:nvPicPr>
        <p:blipFill>
          <a:blip r:embed="rId2"/>
          <a:stretch>
            <a:fillRect/>
          </a:stretch>
        </p:blipFill>
        <p:spPr>
          <a:xfrm>
            <a:off x="762000" y="1073745"/>
            <a:ext cx="7467600" cy="4724400"/>
          </a:xfrm>
          <a:prstGeom prst="rect">
            <a:avLst/>
          </a:prstGeom>
        </p:spPr>
      </p:pic>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2053265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4792611" y="1676400"/>
            <a:ext cx="4041776" cy="3247749"/>
          </a:xfrm>
          <a:prstGeom prst="rect">
            <a:avLst/>
          </a:prstGeom>
        </p:spPr>
        <p:txBody>
          <a:bodyPr wrap="square">
            <a:spAutoFit/>
          </a:bodyPr>
          <a:lstStyle/>
          <a:p>
            <a:pPr marL="0" marR="0" lvl="0" indent="0" algn="ctr">
              <a:lnSpc>
                <a:spcPct val="115000"/>
              </a:lnSpc>
              <a:spcBef>
                <a:spcPts val="0"/>
              </a:spcBef>
              <a:spcAft>
                <a:spcPts val="0"/>
              </a:spcAft>
              <a:buNone/>
            </a:pPr>
            <a:r>
              <a:rPr lang="en-US" sz="2000" dirty="0">
                <a:effectLst/>
              </a:rPr>
              <a:t>The average AHI reduction in the whole group was 10.4, where 13 of 41 patients (31%) experienced AHI reduction by at least 50%;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AHI improved with the appliance in additional 22 patients, but the reduction was less than 50%</a:t>
            </a:r>
          </a:p>
          <a:p>
            <a:pPr marL="0" marR="0" lvl="0" indent="0" algn="ctr">
              <a:lnSpc>
                <a:spcPct val="115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pic>
        <p:nvPicPr>
          <p:cNvPr id="6" name="Picture 5">
            <a:extLst>
              <a:ext uri="{FF2B5EF4-FFF2-40B4-BE49-F238E27FC236}">
                <a16:creationId xmlns:a16="http://schemas.microsoft.com/office/drawing/2014/main" id="{C7E4CFC7-2929-4F65-A303-8DAB37DA7953}"/>
              </a:ext>
            </a:extLst>
          </p:cNvPr>
          <p:cNvPicPr>
            <a:picLocks noChangeAspect="1"/>
          </p:cNvPicPr>
          <p:nvPr/>
        </p:nvPicPr>
        <p:blipFill>
          <a:blip r:embed="rId2"/>
          <a:stretch>
            <a:fillRect/>
          </a:stretch>
        </p:blipFill>
        <p:spPr>
          <a:xfrm>
            <a:off x="152401" y="1126089"/>
            <a:ext cx="4495800" cy="4672056"/>
          </a:xfrm>
          <a:prstGeom prst="rect">
            <a:avLst/>
          </a:prstGeom>
        </p:spPr>
      </p:pic>
    </p:spTree>
    <p:extLst>
      <p:ext uri="{BB962C8B-B14F-4D97-AF65-F5344CB8AC3E}">
        <p14:creationId xmlns:p14="http://schemas.microsoft.com/office/powerpoint/2010/main" val="17680572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120CD65B-E819-4BF6-AF70-A25E43BA55E5}"/>
              </a:ext>
            </a:extLst>
          </p:cNvPr>
          <p:cNvPicPr>
            <a:picLocks noGrp="1" noChangeAspect="1"/>
          </p:cNvPicPr>
          <p:nvPr>
            <p:ph idx="1"/>
          </p:nvPr>
        </p:nvPicPr>
        <p:blipFill>
          <a:blip r:embed="rId2"/>
          <a:stretch>
            <a:fillRect/>
          </a:stretch>
        </p:blipFill>
        <p:spPr>
          <a:xfrm>
            <a:off x="966967" y="1113503"/>
            <a:ext cx="7239000" cy="4724400"/>
          </a:xfrm>
          <a:prstGeom prst="rect">
            <a:avLst/>
          </a:prstGeom>
        </p:spPr>
      </p:pic>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24866994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3E790C25-3459-42B0-9B8D-D7B2AB29AC7B}"/>
              </a:ext>
            </a:extLst>
          </p:cNvPr>
          <p:cNvPicPr>
            <a:picLocks noGrp="1" noChangeAspect="1"/>
          </p:cNvPicPr>
          <p:nvPr>
            <p:ph idx="1"/>
          </p:nvPr>
        </p:nvPicPr>
        <p:blipFill>
          <a:blip r:embed="rId2"/>
          <a:stretch>
            <a:fillRect/>
          </a:stretch>
        </p:blipFill>
        <p:spPr>
          <a:xfrm>
            <a:off x="152400" y="1173362"/>
            <a:ext cx="8689975" cy="4541638"/>
          </a:xfrm>
          <a:prstGeom prst="rect">
            <a:avLst/>
          </a:prstGeom>
        </p:spPr>
      </p:pic>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
        <p:nvSpPr>
          <p:cNvPr id="8" name="Rectangle 7">
            <a:extLst>
              <a:ext uri="{FF2B5EF4-FFF2-40B4-BE49-F238E27FC236}">
                <a16:creationId xmlns:a16="http://schemas.microsoft.com/office/drawing/2014/main" id="{F92919A8-D5A4-4435-8C09-2FD68885FFDE}"/>
              </a:ext>
            </a:extLst>
          </p:cNvPr>
          <p:cNvSpPr/>
          <p:nvPr/>
        </p:nvSpPr>
        <p:spPr bwMode="auto">
          <a:xfrm>
            <a:off x="4953000" y="2514600"/>
            <a:ext cx="3352800" cy="311928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latin typeface="+mn-lt"/>
              </a:rPr>
              <a:t>The appliance led to AHI reduction in almost 86% of patients, on average by 45%, while the baseline AHI mean was 31.3 (severe OSA). </a:t>
            </a:r>
          </a:p>
          <a:p>
            <a:pPr algn="ctr"/>
            <a:endParaRPr lang="en-US" sz="1600" dirty="0">
              <a:latin typeface="+mn-lt"/>
            </a:endParaRPr>
          </a:p>
          <a:p>
            <a:pPr algn="ctr"/>
            <a:r>
              <a:rPr lang="en-US" sz="1600" dirty="0">
                <a:latin typeface="+mn-lt"/>
              </a:rPr>
              <a:t>The highest number of patients showed improvement by 5–25 AHI units. </a:t>
            </a:r>
          </a:p>
          <a:p>
            <a:pPr algn="ctr"/>
            <a:endParaRPr lang="en-US" sz="1600" dirty="0">
              <a:latin typeface="+mn-lt"/>
            </a:endParaRPr>
          </a:p>
          <a:p>
            <a:pPr algn="ctr"/>
            <a:r>
              <a:rPr lang="en-US" sz="1600" dirty="0">
                <a:latin typeface="+mn-lt"/>
              </a:rPr>
              <a:t>AHI was reduced to &lt;10 in 12% of patients.</a:t>
            </a:r>
          </a:p>
        </p:txBody>
      </p:sp>
    </p:spTree>
    <p:extLst>
      <p:ext uri="{BB962C8B-B14F-4D97-AF65-F5344CB8AC3E}">
        <p14:creationId xmlns:p14="http://schemas.microsoft.com/office/powerpoint/2010/main" val="9723792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52400" y="1143000"/>
            <a:ext cx="8689976" cy="4303486"/>
          </a:xfrm>
          <a:prstGeom prst="rect">
            <a:avLst/>
          </a:prstGeom>
        </p:spPr>
        <p:txBody>
          <a:bodyPr wrap="square">
            <a:spAutoFit/>
          </a:bodyPr>
          <a:lstStyle/>
          <a:p>
            <a:pPr marL="0" marR="0" lvl="0" indent="0">
              <a:lnSpc>
                <a:spcPct val="115000"/>
              </a:lnSpc>
              <a:spcBef>
                <a:spcPts val="0"/>
              </a:spcBef>
              <a:spcAft>
                <a:spcPts val="0"/>
              </a:spcAft>
              <a:buNone/>
            </a:pPr>
            <a:r>
              <a:rPr lang="en-US" sz="2400" b="1" u="sng" dirty="0" err="1">
                <a:effectLst/>
                <a:ea typeface="Calibri" panose="020F0502020204030204" pitchFamily="34" charset="0"/>
                <a:cs typeface="Times New Roman" panose="02020603050405020304" pitchFamily="18" charset="0"/>
              </a:rPr>
              <a:t>BaleDoneen</a:t>
            </a:r>
            <a:r>
              <a:rPr lang="en-US" sz="2400" b="1" u="sng" dirty="0">
                <a:effectLst/>
                <a:ea typeface="Calibri" panose="020F0502020204030204" pitchFamily="34" charset="0"/>
                <a:cs typeface="Times New Roman" panose="02020603050405020304" pitchFamily="18" charset="0"/>
              </a:rPr>
              <a:t> Take-Away</a:t>
            </a:r>
            <a:r>
              <a:rPr lang="en-US" sz="2400" dirty="0">
                <a:effectLst/>
                <a:ea typeface="Calibri" panose="020F0502020204030204" pitchFamily="34" charset="0"/>
                <a:cs typeface="Times New Roman" panose="02020603050405020304" pitchFamily="18" charset="0"/>
              </a:rPr>
              <a:t>:</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Oral Appliance therapy for OSA does show effectiveness to reduce AHI to acceptable levels. </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Oral appliance therapy is not a perfect solution for all patients but should be considered as a treatment for OSA.</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Educate patients to use a certified OA provider!  </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Sometimes the refusal of a patient getting a sleep test has to do with the fear of treatment (CPAP) – educate each patient that there are effective treatment options! </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OA isn’t only for people who have failed a trial of CPAP.</a:t>
            </a: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73326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0F47-65A6-4290-9736-539CD0BC2142}"/>
              </a:ext>
            </a:extLst>
          </p:cNvPr>
          <p:cNvSpPr>
            <a:spLocks noGrp="1"/>
          </p:cNvSpPr>
          <p:nvPr>
            <p:ph type="title"/>
          </p:nvPr>
        </p:nvSpPr>
        <p:spPr/>
        <p:txBody>
          <a:bodyPr/>
          <a:lstStyle/>
          <a:p>
            <a:r>
              <a:rPr lang="en-US" dirty="0"/>
              <a:t>Myofunctional Therapy</a:t>
            </a:r>
          </a:p>
        </p:txBody>
      </p:sp>
      <p:pic>
        <p:nvPicPr>
          <p:cNvPr id="5" name="Content Placeholder 4">
            <a:extLst>
              <a:ext uri="{FF2B5EF4-FFF2-40B4-BE49-F238E27FC236}">
                <a16:creationId xmlns:a16="http://schemas.microsoft.com/office/drawing/2014/main" id="{8D3C10D7-3A5D-4522-B053-307209311F9D}"/>
              </a:ext>
            </a:extLst>
          </p:cNvPr>
          <p:cNvPicPr>
            <a:picLocks noGrp="1" noChangeAspect="1"/>
          </p:cNvPicPr>
          <p:nvPr>
            <p:ph idx="1"/>
          </p:nvPr>
        </p:nvPicPr>
        <p:blipFill>
          <a:blip r:embed="rId2"/>
          <a:stretch>
            <a:fillRect/>
          </a:stretch>
        </p:blipFill>
        <p:spPr>
          <a:xfrm>
            <a:off x="228600" y="1371600"/>
            <a:ext cx="8839200" cy="4873625"/>
          </a:xfrm>
          <a:prstGeom prst="rect">
            <a:avLst/>
          </a:prstGeom>
        </p:spPr>
      </p:pic>
      <p:sp>
        <p:nvSpPr>
          <p:cNvPr id="4" name="Footer Placeholder 3">
            <a:extLst>
              <a:ext uri="{FF2B5EF4-FFF2-40B4-BE49-F238E27FC236}">
                <a16:creationId xmlns:a16="http://schemas.microsoft.com/office/drawing/2014/main" id="{EC24EFD2-0AD8-40A5-A7E8-9BE3ABB412D3}"/>
              </a:ext>
            </a:extLst>
          </p:cNvPr>
          <p:cNvSpPr>
            <a:spLocks noGrp="1"/>
          </p:cNvSpPr>
          <p:nvPr>
            <p:ph type="ftr" sz="quarter" idx="11"/>
          </p:nvPr>
        </p:nvSpPr>
        <p:spPr/>
        <p:txBody>
          <a:bodyPr/>
          <a:lstStyle/>
          <a:p>
            <a:pPr>
              <a:defRPr/>
            </a:pPr>
            <a:r>
              <a:rPr lang="en-US" dirty="0"/>
              <a:t>Copyright Bale/Doneen Paradigm</a:t>
            </a:r>
          </a:p>
        </p:txBody>
      </p:sp>
    </p:spTree>
    <p:extLst>
      <p:ext uri="{BB962C8B-B14F-4D97-AF65-F5344CB8AC3E}">
        <p14:creationId xmlns:p14="http://schemas.microsoft.com/office/powerpoint/2010/main" val="17270461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E1AC-3829-45B3-8154-E3B3C423CE2B}"/>
              </a:ext>
            </a:extLst>
          </p:cNvPr>
          <p:cNvSpPr>
            <a:spLocks noGrp="1"/>
          </p:cNvSpPr>
          <p:nvPr>
            <p:ph type="title"/>
          </p:nvPr>
        </p:nvSpPr>
        <p:spPr>
          <a:xfrm>
            <a:off x="316706" y="533400"/>
            <a:ext cx="8510588" cy="609600"/>
          </a:xfrm>
        </p:spPr>
        <p:txBody>
          <a:bodyPr/>
          <a:lstStyle/>
          <a:p>
            <a:r>
              <a:rPr lang="en-US" sz="3600" dirty="0">
                <a:effectLst/>
              </a:rPr>
              <a:t>Obstructive sleep apnea: focus on myofunctional therapy</a:t>
            </a:r>
            <a:br>
              <a:rPr lang="en-US" sz="3600" dirty="0">
                <a:effectLst/>
              </a:rPr>
            </a:br>
            <a:endParaRPr lang="en-US" sz="3600" dirty="0"/>
          </a:p>
        </p:txBody>
      </p:sp>
      <p:sp>
        <p:nvSpPr>
          <p:cNvPr id="3" name="Content Placeholder 2">
            <a:extLst>
              <a:ext uri="{FF2B5EF4-FFF2-40B4-BE49-F238E27FC236}">
                <a16:creationId xmlns:a16="http://schemas.microsoft.com/office/drawing/2014/main" id="{1F58D72F-9B95-42D4-ABB6-B13D1CB68EE1}"/>
              </a:ext>
            </a:extLst>
          </p:cNvPr>
          <p:cNvSpPr>
            <a:spLocks noGrp="1"/>
          </p:cNvSpPr>
          <p:nvPr>
            <p:ph idx="1"/>
          </p:nvPr>
        </p:nvSpPr>
        <p:spPr>
          <a:xfrm>
            <a:off x="301625" y="1143000"/>
            <a:ext cx="8540750" cy="4956175"/>
          </a:xfrm>
        </p:spPr>
        <p:txBody>
          <a:bodyPr/>
          <a:lstStyle/>
          <a:p>
            <a:pPr marL="0" indent="0" algn="ctr">
              <a:buNone/>
            </a:pPr>
            <a:endParaRPr lang="en-US" sz="2400" dirty="0">
              <a:effectLst/>
            </a:endParaRPr>
          </a:p>
          <a:p>
            <a:pPr marL="0" indent="0" algn="ctr">
              <a:buNone/>
            </a:pPr>
            <a:r>
              <a:rPr lang="en-US" sz="2400" dirty="0">
                <a:effectLst/>
              </a:rPr>
              <a:t>Orofacial myofunctional therapy (OMT) is a modality of treatment for children and adults with obstructive sleep apnea (OSA) to promote changes in the musculature of the upper airways. </a:t>
            </a:r>
          </a:p>
          <a:p>
            <a:pPr marL="0" indent="0" algn="ctr">
              <a:buNone/>
            </a:pPr>
            <a:endParaRPr lang="en-US" sz="2400" dirty="0">
              <a:effectLst/>
            </a:endParaRPr>
          </a:p>
          <a:p>
            <a:pPr marL="0" indent="0" algn="ctr">
              <a:buNone/>
            </a:pPr>
            <a:r>
              <a:rPr lang="en-US" sz="2400" dirty="0">
                <a:effectLst/>
              </a:rPr>
              <a:t>This review summarizes and discusses the effects of OMT on OSA, the therapeutic programs employed, and their possible mechanisms of action.</a:t>
            </a:r>
            <a:endParaRPr lang="en-US" sz="2400" dirty="0"/>
          </a:p>
        </p:txBody>
      </p:sp>
      <p:sp>
        <p:nvSpPr>
          <p:cNvPr id="4" name="Footer Placeholder 3">
            <a:extLst>
              <a:ext uri="{FF2B5EF4-FFF2-40B4-BE49-F238E27FC236}">
                <a16:creationId xmlns:a16="http://schemas.microsoft.com/office/drawing/2014/main" id="{7B7B037B-A0A0-47B0-85D1-493FB74B21D5}"/>
              </a:ext>
            </a:extLst>
          </p:cNvPr>
          <p:cNvSpPr>
            <a:spLocks noGrp="1"/>
          </p:cNvSpPr>
          <p:nvPr>
            <p:ph type="ftr" sz="quarter" idx="11"/>
          </p:nvPr>
        </p:nvSpPr>
        <p:spPr/>
        <p:txBody>
          <a:bodyPr/>
          <a:lstStyle/>
          <a:p>
            <a:pPr>
              <a:defRPr/>
            </a:pPr>
            <a:r>
              <a:rPr lang="en-US" dirty="0"/>
              <a:t>Copyright Bale/Doneen Paradigm</a:t>
            </a:r>
          </a:p>
        </p:txBody>
      </p:sp>
      <p:sp>
        <p:nvSpPr>
          <p:cNvPr id="5" name="TextBox 4">
            <a:extLst>
              <a:ext uri="{FF2B5EF4-FFF2-40B4-BE49-F238E27FC236}">
                <a16:creationId xmlns:a16="http://schemas.microsoft.com/office/drawing/2014/main" id="{8ECE14EE-BBF6-44C3-A913-DA312CC09433}"/>
              </a:ext>
            </a:extLst>
          </p:cNvPr>
          <p:cNvSpPr txBox="1"/>
          <p:nvPr/>
        </p:nvSpPr>
        <p:spPr>
          <a:xfrm>
            <a:off x="4114800" y="2158180"/>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720238E-E9B2-43C8-BC4E-C96BF5B74DCD}"/>
              </a:ext>
            </a:extLst>
          </p:cNvPr>
          <p:cNvSpPr txBox="1"/>
          <p:nvPr/>
        </p:nvSpPr>
        <p:spPr>
          <a:xfrm>
            <a:off x="609600" y="624522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AA834CEF-C1B1-444F-9673-DCF1602B030C}"/>
              </a:ext>
            </a:extLst>
          </p:cNvPr>
          <p:cNvSpPr txBox="1"/>
          <p:nvPr/>
        </p:nvSpPr>
        <p:spPr>
          <a:xfrm>
            <a:off x="114300" y="5776009"/>
            <a:ext cx="8001000" cy="646331"/>
          </a:xfrm>
          <a:prstGeom prst="rect">
            <a:avLst/>
          </a:prstGeom>
          <a:noFill/>
        </p:spPr>
        <p:txBody>
          <a:bodyPr wrap="square" rtlCol="0">
            <a:spAutoFit/>
          </a:bodyPr>
          <a:lstStyle/>
          <a:p>
            <a:r>
              <a:rPr lang="en-US" dirty="0" err="1">
                <a:solidFill>
                  <a:srgbClr val="FFC000"/>
                </a:solidFill>
              </a:rPr>
              <a:t>Felicio</a:t>
            </a:r>
            <a:r>
              <a:rPr lang="en-US" dirty="0">
                <a:solidFill>
                  <a:srgbClr val="FFC000"/>
                </a:solidFill>
              </a:rPr>
              <a:t>, C., da Silva Dias, F., </a:t>
            </a:r>
            <a:r>
              <a:rPr lang="en-US" dirty="0" err="1">
                <a:solidFill>
                  <a:srgbClr val="FFC000"/>
                </a:solidFill>
              </a:rPr>
              <a:t>Trawitzki</a:t>
            </a:r>
            <a:r>
              <a:rPr lang="en-US" dirty="0">
                <a:solidFill>
                  <a:srgbClr val="FFC000"/>
                </a:solidFill>
              </a:rPr>
              <a:t>, L. (2018). Obstructive sleep apnea: focus on myofunctional therapy. Nat Sci Sleep. 2018; 10: 271-286</a:t>
            </a:r>
          </a:p>
        </p:txBody>
      </p:sp>
    </p:spTree>
    <p:extLst>
      <p:ext uri="{BB962C8B-B14F-4D97-AF65-F5344CB8AC3E}">
        <p14:creationId xmlns:p14="http://schemas.microsoft.com/office/powerpoint/2010/main" val="14518598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E1AC-3829-45B3-8154-E3B3C423CE2B}"/>
              </a:ext>
            </a:extLst>
          </p:cNvPr>
          <p:cNvSpPr>
            <a:spLocks noGrp="1"/>
          </p:cNvSpPr>
          <p:nvPr>
            <p:ph type="title"/>
          </p:nvPr>
        </p:nvSpPr>
        <p:spPr>
          <a:xfrm>
            <a:off x="316706" y="533400"/>
            <a:ext cx="8510588" cy="609600"/>
          </a:xfrm>
        </p:spPr>
        <p:txBody>
          <a:bodyPr/>
          <a:lstStyle/>
          <a:p>
            <a:r>
              <a:rPr lang="en-US" sz="3600" dirty="0">
                <a:effectLst/>
              </a:rPr>
              <a:t>Obstructive sleep apnea: focus on myofunctional therapy</a:t>
            </a:r>
            <a:br>
              <a:rPr lang="en-US" sz="3600" dirty="0">
                <a:effectLst/>
              </a:rPr>
            </a:br>
            <a:endParaRPr lang="en-US" sz="3600" dirty="0"/>
          </a:p>
        </p:txBody>
      </p:sp>
      <p:sp>
        <p:nvSpPr>
          <p:cNvPr id="3" name="Content Placeholder 2">
            <a:extLst>
              <a:ext uri="{FF2B5EF4-FFF2-40B4-BE49-F238E27FC236}">
                <a16:creationId xmlns:a16="http://schemas.microsoft.com/office/drawing/2014/main" id="{1F58D72F-9B95-42D4-ABB6-B13D1CB68EE1}"/>
              </a:ext>
            </a:extLst>
          </p:cNvPr>
          <p:cNvSpPr>
            <a:spLocks noGrp="1"/>
          </p:cNvSpPr>
          <p:nvPr>
            <p:ph idx="1"/>
          </p:nvPr>
        </p:nvSpPr>
        <p:spPr>
          <a:xfrm>
            <a:off x="309332" y="1289050"/>
            <a:ext cx="8540750" cy="4956175"/>
          </a:xfrm>
        </p:spPr>
        <p:txBody>
          <a:bodyPr/>
          <a:lstStyle/>
          <a:p>
            <a:pPr marL="0" indent="0" algn="ctr">
              <a:buNone/>
            </a:pPr>
            <a:r>
              <a:rPr lang="en-US" sz="2200" dirty="0">
                <a:effectLst/>
              </a:rPr>
              <a:t>Online literature search using MEDLINE/PubMed, EMBASE, and Web of Science. </a:t>
            </a:r>
          </a:p>
          <a:p>
            <a:pPr marL="0" indent="0" algn="ctr">
              <a:buNone/>
            </a:pPr>
            <a:endParaRPr lang="en-US" sz="800" dirty="0">
              <a:effectLst/>
            </a:endParaRPr>
          </a:p>
          <a:p>
            <a:pPr marL="0" indent="0" algn="ctr">
              <a:buNone/>
            </a:pPr>
            <a:r>
              <a:rPr lang="en-US" sz="2200" dirty="0">
                <a:effectLst/>
              </a:rPr>
              <a:t>Eleven studies were included in this review. </a:t>
            </a:r>
          </a:p>
          <a:p>
            <a:pPr marL="0" indent="0" algn="ctr">
              <a:buNone/>
            </a:pPr>
            <a:endParaRPr lang="en-US" sz="800" dirty="0">
              <a:effectLst/>
            </a:endParaRPr>
          </a:p>
          <a:p>
            <a:pPr marL="0" indent="0" algn="ctr">
              <a:buNone/>
            </a:pPr>
            <a:r>
              <a:rPr lang="en-US" sz="2200" dirty="0">
                <a:effectLst/>
              </a:rPr>
              <a:t>The studies reviewed reveal that several benefits of OMT were demonstrated in adults, which include significant decrease of apnea–hypopnea index (AHI), reduced arousal index, improvement in subjective symptoms of daytime sleepiness, sleep quality, and life quality. </a:t>
            </a:r>
          </a:p>
          <a:p>
            <a:pPr marL="0" indent="0" algn="ctr">
              <a:buNone/>
            </a:pPr>
            <a:endParaRPr lang="en-US" sz="800" dirty="0">
              <a:effectLst/>
            </a:endParaRPr>
          </a:p>
          <a:p>
            <a:pPr marL="0" indent="0" algn="ctr">
              <a:buNone/>
            </a:pPr>
            <a:r>
              <a:rPr lang="en-US" sz="2200" dirty="0">
                <a:effectLst/>
              </a:rPr>
              <a:t>In children with residual apnea, OMT promoted a decrease of AHI, increase in oxygen saturation, and improvement of orofacial myofunctional status.</a:t>
            </a:r>
            <a:endParaRPr lang="en-US" sz="2200" dirty="0"/>
          </a:p>
        </p:txBody>
      </p:sp>
      <p:sp>
        <p:nvSpPr>
          <p:cNvPr id="4" name="Footer Placeholder 3">
            <a:extLst>
              <a:ext uri="{FF2B5EF4-FFF2-40B4-BE49-F238E27FC236}">
                <a16:creationId xmlns:a16="http://schemas.microsoft.com/office/drawing/2014/main" id="{7B7B037B-A0A0-47B0-85D1-493FB74B21D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ECE14EE-BBF6-44C3-A913-DA312CC09433}"/>
              </a:ext>
            </a:extLst>
          </p:cNvPr>
          <p:cNvSpPr txBox="1"/>
          <p:nvPr/>
        </p:nvSpPr>
        <p:spPr>
          <a:xfrm>
            <a:off x="4114800" y="2158180"/>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720238E-E9B2-43C8-BC4E-C96BF5B74DCD}"/>
              </a:ext>
            </a:extLst>
          </p:cNvPr>
          <p:cNvSpPr txBox="1"/>
          <p:nvPr/>
        </p:nvSpPr>
        <p:spPr>
          <a:xfrm>
            <a:off x="609600" y="624522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AA834CEF-C1B1-444F-9673-DCF1602B030C}"/>
              </a:ext>
            </a:extLst>
          </p:cNvPr>
          <p:cNvSpPr txBox="1"/>
          <p:nvPr/>
        </p:nvSpPr>
        <p:spPr>
          <a:xfrm>
            <a:off x="114300" y="5776009"/>
            <a:ext cx="8001000" cy="646331"/>
          </a:xfrm>
          <a:prstGeom prst="rect">
            <a:avLst/>
          </a:prstGeom>
          <a:noFill/>
        </p:spPr>
        <p:txBody>
          <a:bodyPr wrap="square" rtlCol="0">
            <a:spAutoFit/>
          </a:bodyPr>
          <a:lstStyle/>
          <a:p>
            <a:r>
              <a:rPr lang="en-US" dirty="0" err="1">
                <a:solidFill>
                  <a:srgbClr val="FFC000"/>
                </a:solidFill>
              </a:rPr>
              <a:t>Felicio</a:t>
            </a:r>
            <a:r>
              <a:rPr lang="en-US" dirty="0">
                <a:solidFill>
                  <a:srgbClr val="FFC000"/>
                </a:solidFill>
              </a:rPr>
              <a:t>, C., da Silva Dias, F., </a:t>
            </a:r>
            <a:r>
              <a:rPr lang="en-US" dirty="0" err="1">
                <a:solidFill>
                  <a:srgbClr val="FFC000"/>
                </a:solidFill>
              </a:rPr>
              <a:t>Trawitzki</a:t>
            </a:r>
            <a:r>
              <a:rPr lang="en-US" dirty="0">
                <a:solidFill>
                  <a:srgbClr val="FFC000"/>
                </a:solidFill>
              </a:rPr>
              <a:t>, L. (2018). Obstructive sleep apnea: focus on myofunctional therapy. Nat Sci Sleep. 2018; 10: 271-286</a:t>
            </a:r>
          </a:p>
        </p:txBody>
      </p:sp>
    </p:spTree>
    <p:extLst>
      <p:ext uri="{BB962C8B-B14F-4D97-AF65-F5344CB8AC3E}">
        <p14:creationId xmlns:p14="http://schemas.microsoft.com/office/powerpoint/2010/main" val="220537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E1AC-3829-45B3-8154-E3B3C423CE2B}"/>
              </a:ext>
            </a:extLst>
          </p:cNvPr>
          <p:cNvSpPr>
            <a:spLocks noGrp="1"/>
          </p:cNvSpPr>
          <p:nvPr>
            <p:ph type="title"/>
          </p:nvPr>
        </p:nvSpPr>
        <p:spPr>
          <a:xfrm>
            <a:off x="316706" y="533400"/>
            <a:ext cx="8510588" cy="609600"/>
          </a:xfrm>
        </p:spPr>
        <p:txBody>
          <a:bodyPr/>
          <a:lstStyle/>
          <a:p>
            <a:r>
              <a:rPr lang="en-US" sz="3600" dirty="0">
                <a:effectLst/>
              </a:rPr>
              <a:t>Obstructive sleep apnea: focus on myofunctional therapy</a:t>
            </a:r>
            <a:br>
              <a:rPr lang="en-US" sz="3600" dirty="0">
                <a:effectLst/>
              </a:rPr>
            </a:br>
            <a:endParaRPr lang="en-US" sz="3600" dirty="0"/>
          </a:p>
        </p:txBody>
      </p:sp>
      <p:pic>
        <p:nvPicPr>
          <p:cNvPr id="8" name="Content Placeholder 7">
            <a:extLst>
              <a:ext uri="{FF2B5EF4-FFF2-40B4-BE49-F238E27FC236}">
                <a16:creationId xmlns:a16="http://schemas.microsoft.com/office/drawing/2014/main" id="{BC5D66A6-3FF6-44FA-94FB-CFDFCC8A61B3}"/>
              </a:ext>
            </a:extLst>
          </p:cNvPr>
          <p:cNvPicPr>
            <a:picLocks noGrp="1" noChangeAspect="1"/>
          </p:cNvPicPr>
          <p:nvPr>
            <p:ph idx="1"/>
          </p:nvPr>
        </p:nvPicPr>
        <p:blipFill>
          <a:blip r:embed="rId2"/>
          <a:stretch>
            <a:fillRect/>
          </a:stretch>
        </p:blipFill>
        <p:spPr>
          <a:xfrm>
            <a:off x="914400" y="1143001"/>
            <a:ext cx="7086599" cy="4572000"/>
          </a:xfrm>
          <a:prstGeom prst="rect">
            <a:avLst/>
          </a:prstGeom>
        </p:spPr>
      </p:pic>
      <p:sp>
        <p:nvSpPr>
          <p:cNvPr id="4" name="Footer Placeholder 3">
            <a:extLst>
              <a:ext uri="{FF2B5EF4-FFF2-40B4-BE49-F238E27FC236}">
                <a16:creationId xmlns:a16="http://schemas.microsoft.com/office/drawing/2014/main" id="{7B7B037B-A0A0-47B0-85D1-493FB74B21D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ECE14EE-BBF6-44C3-A913-DA312CC09433}"/>
              </a:ext>
            </a:extLst>
          </p:cNvPr>
          <p:cNvSpPr txBox="1"/>
          <p:nvPr/>
        </p:nvSpPr>
        <p:spPr>
          <a:xfrm>
            <a:off x="4114800" y="2158180"/>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720238E-E9B2-43C8-BC4E-C96BF5B74DCD}"/>
              </a:ext>
            </a:extLst>
          </p:cNvPr>
          <p:cNvSpPr txBox="1"/>
          <p:nvPr/>
        </p:nvSpPr>
        <p:spPr>
          <a:xfrm>
            <a:off x="609600" y="624522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AA834CEF-C1B1-444F-9673-DCF1602B030C}"/>
              </a:ext>
            </a:extLst>
          </p:cNvPr>
          <p:cNvSpPr txBox="1"/>
          <p:nvPr/>
        </p:nvSpPr>
        <p:spPr>
          <a:xfrm>
            <a:off x="114300" y="5776009"/>
            <a:ext cx="8001000" cy="646331"/>
          </a:xfrm>
          <a:prstGeom prst="rect">
            <a:avLst/>
          </a:prstGeom>
          <a:noFill/>
        </p:spPr>
        <p:txBody>
          <a:bodyPr wrap="square" rtlCol="0">
            <a:spAutoFit/>
          </a:bodyPr>
          <a:lstStyle/>
          <a:p>
            <a:r>
              <a:rPr lang="en-US" dirty="0" err="1">
                <a:solidFill>
                  <a:srgbClr val="FFC000"/>
                </a:solidFill>
              </a:rPr>
              <a:t>Felicio</a:t>
            </a:r>
            <a:r>
              <a:rPr lang="en-US" dirty="0">
                <a:solidFill>
                  <a:srgbClr val="FFC000"/>
                </a:solidFill>
              </a:rPr>
              <a:t>, C., da Silva Dias, F., </a:t>
            </a:r>
            <a:r>
              <a:rPr lang="en-US" dirty="0" err="1">
                <a:solidFill>
                  <a:srgbClr val="FFC000"/>
                </a:solidFill>
              </a:rPr>
              <a:t>Trawitzki</a:t>
            </a:r>
            <a:r>
              <a:rPr lang="en-US" dirty="0">
                <a:solidFill>
                  <a:srgbClr val="FFC000"/>
                </a:solidFill>
              </a:rPr>
              <a:t>, L. (2018). Obstructive sleep apnea: focus on myofunctional therapy. Nat Sci Sleep. 2018; 10: 271-286</a:t>
            </a:r>
          </a:p>
        </p:txBody>
      </p:sp>
    </p:spTree>
    <p:extLst>
      <p:ext uri="{BB962C8B-B14F-4D97-AF65-F5344CB8AC3E}">
        <p14:creationId xmlns:p14="http://schemas.microsoft.com/office/powerpoint/2010/main" val="16694535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E1AC-3829-45B3-8154-E3B3C423CE2B}"/>
              </a:ext>
            </a:extLst>
          </p:cNvPr>
          <p:cNvSpPr>
            <a:spLocks noGrp="1"/>
          </p:cNvSpPr>
          <p:nvPr>
            <p:ph type="title"/>
          </p:nvPr>
        </p:nvSpPr>
        <p:spPr>
          <a:xfrm>
            <a:off x="316706" y="533400"/>
            <a:ext cx="8510588" cy="609600"/>
          </a:xfrm>
        </p:spPr>
        <p:txBody>
          <a:bodyPr/>
          <a:lstStyle/>
          <a:p>
            <a:r>
              <a:rPr lang="en-US" sz="3600" dirty="0">
                <a:effectLst/>
              </a:rPr>
              <a:t>Obstructive sleep apnea: focus on myofunctional therapy</a:t>
            </a:r>
            <a:br>
              <a:rPr lang="en-US" sz="3600" dirty="0">
                <a:effectLst/>
              </a:rPr>
            </a:br>
            <a:endParaRPr lang="en-US" sz="3600" dirty="0"/>
          </a:p>
        </p:txBody>
      </p:sp>
      <p:sp>
        <p:nvSpPr>
          <p:cNvPr id="3" name="Content Placeholder 2">
            <a:extLst>
              <a:ext uri="{FF2B5EF4-FFF2-40B4-BE49-F238E27FC236}">
                <a16:creationId xmlns:a16="http://schemas.microsoft.com/office/drawing/2014/main" id="{1F58D72F-9B95-42D4-ABB6-B13D1CB68EE1}"/>
              </a:ext>
            </a:extLst>
          </p:cNvPr>
          <p:cNvSpPr>
            <a:spLocks noGrp="1"/>
          </p:cNvSpPr>
          <p:nvPr>
            <p:ph idx="1"/>
          </p:nvPr>
        </p:nvSpPr>
        <p:spPr>
          <a:xfrm>
            <a:off x="301625" y="1143000"/>
            <a:ext cx="8540750" cy="4956175"/>
          </a:xfrm>
        </p:spPr>
        <p:txBody>
          <a:bodyPr/>
          <a:lstStyle/>
          <a:p>
            <a:pPr marL="0" indent="0" algn="ctr">
              <a:buNone/>
            </a:pPr>
            <a:r>
              <a:rPr lang="en-US" sz="2400" dirty="0">
                <a:effectLst/>
              </a:rPr>
              <a:t>The present review showed that OMT is effective for the treatment of adults in reducing the severity of OSA and snoring, and improving the quality of life. </a:t>
            </a:r>
          </a:p>
          <a:p>
            <a:pPr marL="0" indent="0" algn="ctr">
              <a:buNone/>
            </a:pPr>
            <a:endParaRPr lang="en-US" sz="2400" dirty="0">
              <a:effectLst/>
            </a:endParaRPr>
          </a:p>
          <a:p>
            <a:pPr marL="0" indent="0" algn="ctr">
              <a:buNone/>
            </a:pPr>
            <a:r>
              <a:rPr lang="en-US" sz="2400" dirty="0">
                <a:effectLst/>
              </a:rPr>
              <a:t>OMT is also successful for the treatment of children with residual apnea. </a:t>
            </a:r>
          </a:p>
          <a:p>
            <a:pPr marL="0" indent="0" algn="ctr">
              <a:buNone/>
            </a:pPr>
            <a:endParaRPr lang="en-US" sz="2400" dirty="0">
              <a:effectLst/>
            </a:endParaRPr>
          </a:p>
          <a:p>
            <a:pPr marL="0" indent="0" algn="ctr">
              <a:buNone/>
            </a:pPr>
            <a:r>
              <a:rPr lang="en-US" sz="2400" dirty="0">
                <a:effectLst/>
              </a:rPr>
              <a:t>In addition, OMT favors the adherence to continuous positive airway pressure. However, randomized and high-quality studies are still rare, and the effects of treatment should also be analyzed on a long-term basis, including measures showing if changes occurred in the musculature</a:t>
            </a:r>
            <a:endParaRPr lang="en-US" sz="2400" dirty="0"/>
          </a:p>
        </p:txBody>
      </p:sp>
      <p:sp>
        <p:nvSpPr>
          <p:cNvPr id="4" name="Footer Placeholder 3">
            <a:extLst>
              <a:ext uri="{FF2B5EF4-FFF2-40B4-BE49-F238E27FC236}">
                <a16:creationId xmlns:a16="http://schemas.microsoft.com/office/drawing/2014/main" id="{7B7B037B-A0A0-47B0-85D1-493FB74B21D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ECE14EE-BBF6-44C3-A913-DA312CC09433}"/>
              </a:ext>
            </a:extLst>
          </p:cNvPr>
          <p:cNvSpPr txBox="1"/>
          <p:nvPr/>
        </p:nvSpPr>
        <p:spPr>
          <a:xfrm>
            <a:off x="4114800" y="2158180"/>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720238E-E9B2-43C8-BC4E-C96BF5B74DCD}"/>
              </a:ext>
            </a:extLst>
          </p:cNvPr>
          <p:cNvSpPr txBox="1"/>
          <p:nvPr/>
        </p:nvSpPr>
        <p:spPr>
          <a:xfrm>
            <a:off x="609600" y="624522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AA834CEF-C1B1-444F-9673-DCF1602B030C}"/>
              </a:ext>
            </a:extLst>
          </p:cNvPr>
          <p:cNvSpPr txBox="1"/>
          <p:nvPr/>
        </p:nvSpPr>
        <p:spPr>
          <a:xfrm>
            <a:off x="114300" y="5868700"/>
            <a:ext cx="8001000" cy="646331"/>
          </a:xfrm>
          <a:prstGeom prst="rect">
            <a:avLst/>
          </a:prstGeom>
          <a:noFill/>
        </p:spPr>
        <p:txBody>
          <a:bodyPr wrap="square" rtlCol="0">
            <a:spAutoFit/>
          </a:bodyPr>
          <a:lstStyle/>
          <a:p>
            <a:r>
              <a:rPr lang="en-US" dirty="0" err="1">
                <a:solidFill>
                  <a:srgbClr val="FFC000"/>
                </a:solidFill>
              </a:rPr>
              <a:t>Felicio</a:t>
            </a:r>
            <a:r>
              <a:rPr lang="en-US" dirty="0">
                <a:solidFill>
                  <a:srgbClr val="FFC000"/>
                </a:solidFill>
              </a:rPr>
              <a:t>, C., da Silva Dias, F., </a:t>
            </a:r>
            <a:r>
              <a:rPr lang="en-US" dirty="0" err="1">
                <a:solidFill>
                  <a:srgbClr val="FFC000"/>
                </a:solidFill>
              </a:rPr>
              <a:t>Trawitzki</a:t>
            </a:r>
            <a:r>
              <a:rPr lang="en-US" dirty="0">
                <a:solidFill>
                  <a:srgbClr val="FFC000"/>
                </a:solidFill>
              </a:rPr>
              <a:t>, L. (2018). Obstructive sleep apnea: focus on myofunctional therapy. Nat Sci Sleep. 2018; 10: 271-286</a:t>
            </a:r>
          </a:p>
        </p:txBody>
      </p:sp>
    </p:spTree>
    <p:extLst>
      <p:ext uri="{BB962C8B-B14F-4D97-AF65-F5344CB8AC3E}">
        <p14:creationId xmlns:p14="http://schemas.microsoft.com/office/powerpoint/2010/main" val="160198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90E6F3F-B560-4DF2-839C-D0941C24E443}"/>
              </a:ext>
            </a:extLst>
          </p:cNvPr>
          <p:cNvPicPr>
            <a:picLocks noGrp="1" noChangeAspect="1"/>
          </p:cNvPicPr>
          <p:nvPr>
            <p:ph idx="1"/>
          </p:nvPr>
        </p:nvPicPr>
        <p:blipFill>
          <a:blip r:embed="rId2"/>
          <a:stretch>
            <a:fillRect/>
          </a:stretch>
        </p:blipFill>
        <p:spPr>
          <a:xfrm>
            <a:off x="152400" y="76200"/>
            <a:ext cx="8915400" cy="6629400"/>
          </a:xfrm>
          <a:prstGeom prst="rect">
            <a:avLst/>
          </a:prstGeom>
        </p:spPr>
      </p:pic>
    </p:spTree>
    <p:extLst>
      <p:ext uri="{BB962C8B-B14F-4D97-AF65-F5344CB8AC3E}">
        <p14:creationId xmlns:p14="http://schemas.microsoft.com/office/powerpoint/2010/main" val="34824375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E1AC-3829-45B3-8154-E3B3C423CE2B}"/>
              </a:ext>
            </a:extLst>
          </p:cNvPr>
          <p:cNvSpPr>
            <a:spLocks noGrp="1"/>
          </p:cNvSpPr>
          <p:nvPr>
            <p:ph type="title"/>
          </p:nvPr>
        </p:nvSpPr>
        <p:spPr>
          <a:xfrm>
            <a:off x="316706" y="533400"/>
            <a:ext cx="8510588" cy="609600"/>
          </a:xfrm>
        </p:spPr>
        <p:txBody>
          <a:bodyPr/>
          <a:lstStyle/>
          <a:p>
            <a:r>
              <a:rPr lang="en-US" sz="3600" dirty="0">
                <a:effectLst/>
              </a:rPr>
              <a:t>Obstructive sleep apnea: focus on myofunctional therapy</a:t>
            </a:r>
            <a:br>
              <a:rPr lang="en-US" sz="3600" dirty="0">
                <a:effectLst/>
              </a:rPr>
            </a:br>
            <a:endParaRPr lang="en-US" sz="3600" dirty="0"/>
          </a:p>
        </p:txBody>
      </p:sp>
      <p:sp>
        <p:nvSpPr>
          <p:cNvPr id="3" name="Content Placeholder 2">
            <a:extLst>
              <a:ext uri="{FF2B5EF4-FFF2-40B4-BE49-F238E27FC236}">
                <a16:creationId xmlns:a16="http://schemas.microsoft.com/office/drawing/2014/main" id="{1F58D72F-9B95-42D4-ABB6-B13D1CB68EE1}"/>
              </a:ext>
            </a:extLst>
          </p:cNvPr>
          <p:cNvSpPr>
            <a:spLocks noGrp="1"/>
          </p:cNvSpPr>
          <p:nvPr>
            <p:ph idx="1"/>
          </p:nvPr>
        </p:nvSpPr>
        <p:spPr>
          <a:xfrm>
            <a:off x="301625" y="1143000"/>
            <a:ext cx="8540750" cy="4956175"/>
          </a:xfrm>
        </p:spPr>
        <p:txBody>
          <a:bodyPr/>
          <a:lstStyle/>
          <a:p>
            <a:pPr marL="0" indent="0">
              <a:buNone/>
            </a:pPr>
            <a:r>
              <a:rPr lang="en-US" sz="2200" b="1" u="sng" dirty="0" err="1">
                <a:effectLst/>
              </a:rPr>
              <a:t>BaleDoneen</a:t>
            </a:r>
            <a:r>
              <a:rPr lang="en-US" sz="2200" b="1" u="sng" dirty="0">
                <a:effectLst/>
              </a:rPr>
              <a:t> Take-Away:</a:t>
            </a:r>
          </a:p>
          <a:p>
            <a:pPr marL="457200" indent="-457200">
              <a:buAutoNum type="arabicPeriod"/>
            </a:pPr>
            <a:r>
              <a:rPr lang="en-US" sz="2200" dirty="0">
                <a:effectLst/>
              </a:rPr>
              <a:t>Oral Myofunctional therapists go through extensive training and a live and written certification process. </a:t>
            </a:r>
          </a:p>
          <a:p>
            <a:pPr marL="457200" indent="-457200">
              <a:buAutoNum type="arabicPeriod"/>
            </a:pPr>
            <a:r>
              <a:rPr lang="en-US" sz="2200" dirty="0">
                <a:effectLst/>
              </a:rPr>
              <a:t>If the OMT is something available for your patients, it might be an adjunct to the care model for OSA. </a:t>
            </a:r>
          </a:p>
          <a:p>
            <a:pPr marL="457200" indent="-457200">
              <a:buAutoNum type="arabicPeriod"/>
            </a:pPr>
            <a:r>
              <a:rPr lang="en-US" sz="2200" dirty="0">
                <a:effectLst/>
              </a:rPr>
              <a:t>Keep a multi-disciplinary approach to the identification and treatment of OSA. </a:t>
            </a:r>
          </a:p>
          <a:p>
            <a:pPr marL="457200" indent="-457200">
              <a:buAutoNum type="arabicPeriod"/>
            </a:pPr>
            <a:r>
              <a:rPr lang="en-US" sz="2200" dirty="0">
                <a:effectLst/>
              </a:rPr>
              <a:t>Children with structural breathing issues should be referred to a OMT for evaluation. </a:t>
            </a:r>
          </a:p>
          <a:p>
            <a:pPr marL="457200" indent="-457200">
              <a:buAutoNum type="arabicPeriod"/>
            </a:pPr>
            <a:r>
              <a:rPr lang="en-US" sz="2200" dirty="0">
                <a:effectLst/>
              </a:rPr>
              <a:t>Bottom line – there are many options for treatment of breathing disorders – keep the care team multi-disciplinary. </a:t>
            </a:r>
          </a:p>
        </p:txBody>
      </p:sp>
      <p:sp>
        <p:nvSpPr>
          <p:cNvPr id="4" name="Footer Placeholder 3">
            <a:extLst>
              <a:ext uri="{FF2B5EF4-FFF2-40B4-BE49-F238E27FC236}">
                <a16:creationId xmlns:a16="http://schemas.microsoft.com/office/drawing/2014/main" id="{7B7B037B-A0A0-47B0-85D1-493FB74B21D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8ECE14EE-BBF6-44C3-A913-DA312CC09433}"/>
              </a:ext>
            </a:extLst>
          </p:cNvPr>
          <p:cNvSpPr txBox="1"/>
          <p:nvPr/>
        </p:nvSpPr>
        <p:spPr>
          <a:xfrm>
            <a:off x="4114800" y="2158180"/>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720238E-E9B2-43C8-BC4E-C96BF5B74DCD}"/>
              </a:ext>
            </a:extLst>
          </p:cNvPr>
          <p:cNvSpPr txBox="1"/>
          <p:nvPr/>
        </p:nvSpPr>
        <p:spPr>
          <a:xfrm>
            <a:off x="609600" y="624522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AA834CEF-C1B1-444F-9673-DCF1602B030C}"/>
              </a:ext>
            </a:extLst>
          </p:cNvPr>
          <p:cNvSpPr txBox="1"/>
          <p:nvPr/>
        </p:nvSpPr>
        <p:spPr>
          <a:xfrm>
            <a:off x="114300" y="5776009"/>
            <a:ext cx="8001000" cy="646331"/>
          </a:xfrm>
          <a:prstGeom prst="rect">
            <a:avLst/>
          </a:prstGeom>
          <a:noFill/>
        </p:spPr>
        <p:txBody>
          <a:bodyPr wrap="square" rtlCol="0">
            <a:spAutoFit/>
          </a:bodyPr>
          <a:lstStyle/>
          <a:p>
            <a:r>
              <a:rPr lang="en-US" dirty="0" err="1">
                <a:solidFill>
                  <a:srgbClr val="FFC000"/>
                </a:solidFill>
              </a:rPr>
              <a:t>Felicio</a:t>
            </a:r>
            <a:r>
              <a:rPr lang="en-US" dirty="0">
                <a:solidFill>
                  <a:srgbClr val="FFC000"/>
                </a:solidFill>
              </a:rPr>
              <a:t>, C., da Silva Dias, F., </a:t>
            </a:r>
            <a:r>
              <a:rPr lang="en-US" dirty="0" err="1">
                <a:solidFill>
                  <a:srgbClr val="FFC000"/>
                </a:solidFill>
              </a:rPr>
              <a:t>Trawitzki</a:t>
            </a:r>
            <a:r>
              <a:rPr lang="en-US" dirty="0">
                <a:solidFill>
                  <a:srgbClr val="FFC000"/>
                </a:solidFill>
              </a:rPr>
              <a:t>, L. (2018). Obstructive sleep apnea: focus on myofunctional therapy. Nat Sci Sleep. 2018; 10: 271-286</a:t>
            </a:r>
          </a:p>
        </p:txBody>
      </p:sp>
    </p:spTree>
    <p:extLst>
      <p:ext uri="{BB962C8B-B14F-4D97-AF65-F5344CB8AC3E}">
        <p14:creationId xmlns:p14="http://schemas.microsoft.com/office/powerpoint/2010/main" val="272761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5C47-1F98-4664-B56F-E7F1EA9A38C3}"/>
              </a:ext>
            </a:extLst>
          </p:cNvPr>
          <p:cNvSpPr>
            <a:spLocks noGrp="1"/>
          </p:cNvSpPr>
          <p:nvPr>
            <p:ph type="title"/>
          </p:nvPr>
        </p:nvSpPr>
        <p:spPr>
          <a:xfrm>
            <a:off x="301625" y="228601"/>
            <a:ext cx="8510588" cy="457200"/>
          </a:xfrm>
        </p:spPr>
        <p:txBody>
          <a:bodyPr/>
          <a:lstStyle/>
          <a:p>
            <a:r>
              <a:rPr lang="en-US" dirty="0"/>
              <a:t>Cost considerations - </a:t>
            </a:r>
          </a:p>
        </p:txBody>
      </p:sp>
      <p:sp>
        <p:nvSpPr>
          <p:cNvPr id="3" name="Content Placeholder 2">
            <a:extLst>
              <a:ext uri="{FF2B5EF4-FFF2-40B4-BE49-F238E27FC236}">
                <a16:creationId xmlns:a16="http://schemas.microsoft.com/office/drawing/2014/main" id="{BD7CF4CF-4E37-481D-B266-894A0CB8695F}"/>
              </a:ext>
            </a:extLst>
          </p:cNvPr>
          <p:cNvSpPr>
            <a:spLocks noGrp="1"/>
          </p:cNvSpPr>
          <p:nvPr>
            <p:ph idx="1"/>
          </p:nvPr>
        </p:nvSpPr>
        <p:spPr>
          <a:xfrm>
            <a:off x="152400" y="838200"/>
            <a:ext cx="8540750" cy="4422775"/>
          </a:xfrm>
        </p:spPr>
        <p:txBody>
          <a:bodyPr/>
          <a:lstStyle/>
          <a:p>
            <a:pPr marL="0" indent="0" algn="ctr">
              <a:buNone/>
            </a:pPr>
            <a:r>
              <a:rPr lang="en-US" sz="1800" dirty="0">
                <a:effectLst/>
              </a:rPr>
              <a:t>Some cost averages – will depend on insurance and ICD10 codes for billing – </a:t>
            </a:r>
            <a:r>
              <a:rPr lang="en-US" sz="1800" u="sng" dirty="0">
                <a:effectLst/>
              </a:rPr>
              <a:t>Published online Oct 8, 2018</a:t>
            </a:r>
          </a:p>
          <a:p>
            <a:pPr marL="0" indent="0" algn="ctr">
              <a:buNone/>
            </a:pPr>
            <a:endParaRPr lang="en-US" sz="1800" dirty="0">
              <a:effectLst/>
            </a:endParaRPr>
          </a:p>
          <a:p>
            <a:pPr marL="0" indent="0" algn="ctr">
              <a:buNone/>
            </a:pPr>
            <a:r>
              <a:rPr lang="en-US" sz="1800" dirty="0">
                <a:effectLst/>
              </a:rPr>
              <a:t>Overnight polysomnograms may cost from $600 to $5,000 (or more) for each night; the average is typically around $1000 to $2000 per night. Insurance, including Medicare, may cover the majority of this expense.</a:t>
            </a:r>
          </a:p>
          <a:p>
            <a:pPr marL="0" indent="0" algn="ctr">
              <a:buNone/>
            </a:pPr>
            <a:endParaRPr lang="en-US" sz="1800" dirty="0">
              <a:effectLst/>
            </a:endParaRPr>
          </a:p>
          <a:p>
            <a:pPr marL="0" indent="0" algn="ctr">
              <a:buNone/>
            </a:pPr>
            <a:r>
              <a:rPr lang="en-US" sz="1800" dirty="0">
                <a:effectLst/>
              </a:rPr>
              <a:t>Home sleep studies range between 150-600 per night.</a:t>
            </a:r>
          </a:p>
          <a:p>
            <a:pPr marL="0" indent="0" algn="ctr">
              <a:buNone/>
            </a:pPr>
            <a:endParaRPr lang="en-US" sz="1800" dirty="0">
              <a:effectLst/>
            </a:endParaRPr>
          </a:p>
          <a:p>
            <a:pPr marL="0" indent="0" algn="ctr">
              <a:buNone/>
            </a:pPr>
            <a:r>
              <a:rPr lang="en-US" sz="1800" dirty="0">
                <a:effectLst/>
              </a:rPr>
              <a:t>CPAP Average price for CPAP machine ranges from about $500 –$3000, with an estimated average price around $850.</a:t>
            </a:r>
          </a:p>
          <a:p>
            <a:pPr marL="0" indent="0" algn="ctr">
              <a:buNone/>
            </a:pPr>
            <a:endParaRPr lang="en-US" sz="1800" dirty="0">
              <a:effectLst/>
            </a:endParaRPr>
          </a:p>
          <a:p>
            <a:pPr marL="0" indent="0" algn="ctr">
              <a:buNone/>
            </a:pPr>
            <a:r>
              <a:rPr lang="en-US" sz="1800" dirty="0">
                <a:effectLst/>
              </a:rPr>
              <a:t>Mandibular advancement device average cost for is estimated at $1800 – $2000. </a:t>
            </a:r>
          </a:p>
          <a:p>
            <a:pPr marL="0" indent="0" algn="ctr">
              <a:buNone/>
            </a:pPr>
            <a:endParaRPr lang="en-US" sz="1800" dirty="0">
              <a:effectLst/>
            </a:endParaRPr>
          </a:p>
          <a:p>
            <a:pPr marL="0" indent="0" algn="ctr">
              <a:buNone/>
            </a:pPr>
            <a:r>
              <a:rPr lang="en-US" sz="1800" dirty="0">
                <a:effectLst/>
              </a:rPr>
              <a:t>Myofunctional Therapy – found averages of $1500 to 2500</a:t>
            </a:r>
          </a:p>
          <a:p>
            <a:pPr marL="0" indent="0" algn="ctr">
              <a:buNone/>
            </a:pPr>
            <a:endParaRPr lang="en-US" sz="1800" dirty="0">
              <a:effectLst/>
            </a:endParaRPr>
          </a:p>
          <a:p>
            <a:pPr marL="0" indent="0" algn="ctr">
              <a:buNone/>
            </a:pPr>
            <a:r>
              <a:rPr lang="en-US" sz="1800" dirty="0">
                <a:effectLst/>
              </a:rPr>
              <a:t>	Education – PRICELESS (and free!)</a:t>
            </a:r>
            <a:endParaRPr lang="en-US" sz="1800" dirty="0"/>
          </a:p>
        </p:txBody>
      </p:sp>
    </p:spTree>
    <p:extLst>
      <p:ext uri="{BB962C8B-B14F-4D97-AF65-F5344CB8AC3E}">
        <p14:creationId xmlns:p14="http://schemas.microsoft.com/office/powerpoint/2010/main" val="17164536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77211"/>
            <a:ext cx="8915400" cy="4422775"/>
          </a:xfrm>
        </p:spPr>
        <p:txBody>
          <a:bodyPr/>
          <a:lstStyle/>
          <a:p>
            <a:pPr marL="0" indent="0">
              <a:buNone/>
            </a:pPr>
            <a:r>
              <a:rPr lang="en-US" sz="2400" dirty="0">
                <a:effectLst/>
              </a:rPr>
              <a:t>             </a:t>
            </a:r>
            <a:r>
              <a:rPr lang="en-US" sz="2400" b="1" u="sng" dirty="0">
                <a:effectLst/>
              </a:rPr>
              <a:t>IN REVIEW </a:t>
            </a:r>
          </a:p>
          <a:p>
            <a:pPr marL="0" indent="0">
              <a:buNone/>
            </a:pPr>
            <a:r>
              <a:rPr lang="en-US" sz="2400" u="sng" dirty="0">
                <a:effectLst/>
              </a:rPr>
              <a:t>A pulse of the current science </a:t>
            </a:r>
            <a:r>
              <a:rPr lang="en-US" sz="2400" dirty="0">
                <a:effectLst/>
              </a:rPr>
              <a:t>– sleep fragmentation and OSA</a:t>
            </a:r>
          </a:p>
          <a:p>
            <a:pPr marL="0" indent="0">
              <a:buNone/>
            </a:pPr>
            <a:r>
              <a:rPr lang="en-US" sz="2400" dirty="0">
                <a:effectLst/>
              </a:rPr>
              <a:t>1. Fragmented sleep is associated with atherosclerosis - Nature</a:t>
            </a:r>
          </a:p>
          <a:p>
            <a:pPr marL="0" indent="0">
              <a:buNone/>
            </a:pPr>
            <a:r>
              <a:rPr lang="en-US" sz="2400" dirty="0">
                <a:effectLst/>
              </a:rPr>
              <a:t>2. Poor sleep is associated with ASVD in humans – JACC</a:t>
            </a:r>
          </a:p>
          <a:p>
            <a:pPr marL="0" indent="0">
              <a:buNone/>
            </a:pPr>
            <a:r>
              <a:rPr lang="en-US" sz="2400" dirty="0">
                <a:effectLst/>
              </a:rPr>
              <a:t>3. Poor sleep causes microvascular damage to the heart </a:t>
            </a:r>
          </a:p>
          <a:p>
            <a:pPr marL="0" indent="0">
              <a:buNone/>
            </a:pPr>
            <a:r>
              <a:rPr lang="en-US" sz="2400" u="sng" dirty="0">
                <a:effectLst/>
              </a:rPr>
              <a:t>Demographics:</a:t>
            </a:r>
          </a:p>
          <a:p>
            <a:pPr marL="0" indent="0">
              <a:buNone/>
            </a:pPr>
            <a:r>
              <a:rPr lang="en-US" sz="2400" dirty="0">
                <a:effectLst/>
              </a:rPr>
              <a:t>4. Men – libido and nocturia</a:t>
            </a:r>
          </a:p>
          <a:p>
            <a:pPr marL="0" indent="0">
              <a:buNone/>
            </a:pPr>
            <a:r>
              <a:rPr lang="en-US" sz="2400" dirty="0">
                <a:effectLst/>
              </a:rPr>
              <a:t>5. Women – Menopause </a:t>
            </a:r>
          </a:p>
          <a:p>
            <a:pPr marL="0" indent="0">
              <a:buNone/>
            </a:pPr>
            <a:r>
              <a:rPr lang="en-US" sz="2400" dirty="0">
                <a:effectLst/>
              </a:rPr>
              <a:t>6. Women – Pre-eclampsia</a:t>
            </a:r>
          </a:p>
          <a:p>
            <a:pPr marL="0" indent="0">
              <a:buNone/>
            </a:pPr>
            <a:r>
              <a:rPr lang="en-US" sz="2400" dirty="0">
                <a:effectLst/>
              </a:rPr>
              <a:t>7. Adolescence and Sleep</a:t>
            </a:r>
          </a:p>
          <a:p>
            <a:pPr marL="0" indent="0">
              <a:buNone/>
            </a:pPr>
            <a:r>
              <a:rPr lang="en-US" sz="2400" u="sng" dirty="0">
                <a:effectLst/>
              </a:rPr>
              <a:t>Treatment opportunities beyond CPAP:</a:t>
            </a:r>
          </a:p>
          <a:p>
            <a:pPr marL="0" indent="0">
              <a:buNone/>
            </a:pPr>
            <a:r>
              <a:rPr lang="en-US" sz="2400" dirty="0">
                <a:effectLst/>
              </a:rPr>
              <a:t>8. Mandibular Advancement Devices</a:t>
            </a:r>
          </a:p>
          <a:p>
            <a:pPr marL="0" indent="0">
              <a:buNone/>
            </a:pPr>
            <a:r>
              <a:rPr lang="en-US" sz="2400" dirty="0">
                <a:effectLst/>
              </a:rPr>
              <a:t>9. Oral Appliances</a:t>
            </a:r>
          </a:p>
          <a:p>
            <a:pPr marL="0" indent="0">
              <a:buNone/>
            </a:pPr>
            <a:r>
              <a:rPr lang="en-US" sz="2400">
                <a:effectLst/>
              </a:rPr>
              <a:t>10. </a:t>
            </a:r>
            <a:r>
              <a:rPr lang="en-US" sz="2400" dirty="0">
                <a:effectLst/>
              </a:rPr>
              <a:t>Myofunction Therapy</a:t>
            </a:r>
          </a:p>
          <a:p>
            <a:pPr marL="0" indent="0">
              <a:buNone/>
            </a:pPr>
            <a:endParaRPr lang="en-US" sz="2400" dirty="0">
              <a:effectLst/>
            </a:endParaRPr>
          </a:p>
          <a:p>
            <a:pPr marL="0" indent="0">
              <a:buNone/>
            </a:pPr>
            <a:endParaRPr lang="en-US" sz="2400" b="1" u="sng" dirty="0">
              <a:effectLst/>
            </a:endParaRPr>
          </a:p>
          <a:p>
            <a:pPr marL="0" indent="0">
              <a:buNone/>
            </a:pPr>
            <a:endParaRPr lang="en-US" sz="2400" dirty="0">
              <a:effectLst/>
            </a:endParaRPr>
          </a:p>
          <a:p>
            <a:endParaRPr lang="en-US" dirty="0"/>
          </a:p>
        </p:txBody>
      </p:sp>
      <p:sp>
        <p:nvSpPr>
          <p:cNvPr id="5" name="Rectangle 4">
            <a:extLst>
              <a:ext uri="{FF2B5EF4-FFF2-40B4-BE49-F238E27FC236}">
                <a16:creationId xmlns:a16="http://schemas.microsoft.com/office/drawing/2014/main" id="{9904A19B-6922-4BB9-8B48-835542E12B89}"/>
              </a:ext>
            </a:extLst>
          </p:cNvPr>
          <p:cNvSpPr/>
          <p:nvPr/>
        </p:nvSpPr>
        <p:spPr bwMode="auto">
          <a:xfrm>
            <a:off x="5181600" y="4800600"/>
            <a:ext cx="3429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10" name="Content Placeholder 4">
            <a:extLst>
              <a:ext uri="{FF2B5EF4-FFF2-40B4-BE49-F238E27FC236}">
                <a16:creationId xmlns:a16="http://schemas.microsoft.com/office/drawing/2014/main" id="{B819F538-3DA9-4965-88F0-7B2ACAC0BB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826896" y="2971800"/>
            <a:ext cx="3240903" cy="3048000"/>
          </a:xfrm>
          <a:prstGeom prst="rect">
            <a:avLst/>
          </a:prstGeom>
          <a:noFill/>
          <a:ln w="9525">
            <a:noFill/>
            <a:miter lim="800000"/>
            <a:headEnd/>
            <a:tailEnd/>
          </a:ln>
          <a:effectLst/>
        </p:spPr>
      </p:pic>
    </p:spTree>
    <p:extLst>
      <p:ext uri="{BB962C8B-B14F-4D97-AF65-F5344CB8AC3E}">
        <p14:creationId xmlns:p14="http://schemas.microsoft.com/office/powerpoint/2010/main" val="214985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E20D-54A7-4BEC-AD21-730BE7E4FC40}"/>
              </a:ext>
            </a:extLst>
          </p:cNvPr>
          <p:cNvSpPr>
            <a:spLocks noGrp="1"/>
          </p:cNvSpPr>
          <p:nvPr>
            <p:ph type="title"/>
          </p:nvPr>
        </p:nvSpPr>
        <p:spPr>
          <a:xfrm>
            <a:off x="301625" y="228601"/>
            <a:ext cx="8510588" cy="762000"/>
          </a:xfrm>
        </p:spPr>
        <p:txBody>
          <a:bodyPr/>
          <a:lstStyle/>
          <a:p>
            <a:r>
              <a:rPr lang="en-US" sz="4000" dirty="0">
                <a:effectLst/>
              </a:rPr>
              <a:t>Upcoming Lectures in next 6 weeks!</a:t>
            </a:r>
          </a:p>
        </p:txBody>
      </p:sp>
      <p:sp>
        <p:nvSpPr>
          <p:cNvPr id="3" name="Content Placeholder 2">
            <a:extLst>
              <a:ext uri="{FF2B5EF4-FFF2-40B4-BE49-F238E27FC236}">
                <a16:creationId xmlns:a16="http://schemas.microsoft.com/office/drawing/2014/main" id="{BAE086E3-3376-4EA7-A0D1-6AF0C9DF31D0}"/>
              </a:ext>
            </a:extLst>
          </p:cNvPr>
          <p:cNvSpPr>
            <a:spLocks noGrp="1"/>
          </p:cNvSpPr>
          <p:nvPr>
            <p:ph idx="1"/>
          </p:nvPr>
        </p:nvSpPr>
        <p:spPr/>
        <p:txBody>
          <a:bodyPr/>
          <a:lstStyle/>
          <a:p>
            <a:pPr marL="0" indent="0">
              <a:buNone/>
            </a:pPr>
            <a:r>
              <a:rPr lang="en-US" sz="2800" dirty="0">
                <a:effectLst/>
              </a:rPr>
              <a:t>March 16: 		Dawson 		Clearwater Fl</a:t>
            </a:r>
          </a:p>
          <a:p>
            <a:pPr marL="0" indent="0">
              <a:buNone/>
            </a:pPr>
            <a:r>
              <a:rPr lang="en-US" sz="2800" dirty="0">
                <a:effectLst/>
              </a:rPr>
              <a:t>March 21-23:	Hinman		Atlanta GA</a:t>
            </a:r>
          </a:p>
          <a:p>
            <a:pPr marL="0" indent="0">
              <a:buNone/>
            </a:pPr>
            <a:r>
              <a:rPr lang="en-US" sz="2800" dirty="0">
                <a:effectLst/>
              </a:rPr>
              <a:t>April 6:		Oregon Dental	Portland OR</a:t>
            </a:r>
          </a:p>
          <a:p>
            <a:pPr marL="0" indent="0">
              <a:buNone/>
            </a:pPr>
            <a:r>
              <a:rPr lang="en-US" sz="2800" dirty="0">
                <a:effectLst/>
              </a:rPr>
              <a:t>April 10:		</a:t>
            </a:r>
            <a:r>
              <a:rPr lang="en-US" sz="2800" dirty="0" err="1">
                <a:effectLst/>
              </a:rPr>
              <a:t>BaleDoneen</a:t>
            </a:r>
            <a:r>
              <a:rPr lang="en-US" sz="2800" dirty="0">
                <a:effectLst/>
              </a:rPr>
              <a:t> Study Club – online!	</a:t>
            </a:r>
          </a:p>
          <a:p>
            <a:pPr marL="0" indent="0">
              <a:buNone/>
            </a:pPr>
            <a:endParaRPr lang="en-US" sz="2800" dirty="0">
              <a:effectLst/>
            </a:endParaRPr>
          </a:p>
          <a:p>
            <a:pPr marL="0" indent="0" algn="ctr">
              <a:buNone/>
            </a:pPr>
            <a:r>
              <a:rPr lang="en-US" sz="2800" dirty="0">
                <a:effectLst/>
              </a:rPr>
              <a:t>DON’T MISS OUT!  Sign up!</a:t>
            </a:r>
          </a:p>
          <a:p>
            <a:pPr marL="0" indent="0" algn="ctr">
              <a:buNone/>
            </a:pPr>
            <a:r>
              <a:rPr lang="en-US" sz="2800" dirty="0">
                <a:effectLst/>
                <a:hlinkClick r:id="rId2"/>
              </a:rPr>
              <a:t>www.BaleDoneen.com</a:t>
            </a:r>
            <a:endParaRPr lang="en-US" sz="2800" dirty="0">
              <a:effectLst/>
            </a:endParaRPr>
          </a:p>
          <a:p>
            <a:pPr marL="0" indent="0" algn="ctr">
              <a:buNone/>
            </a:pPr>
            <a:endParaRPr lang="en-US" sz="2800" dirty="0">
              <a:effectLst/>
            </a:endParaRPr>
          </a:p>
          <a:p>
            <a:pPr marL="0" indent="0">
              <a:buNone/>
            </a:pPr>
            <a:endParaRPr lang="en-US" sz="2800" dirty="0">
              <a:effectLst/>
            </a:endParaRPr>
          </a:p>
          <a:p>
            <a:pPr marL="0" indent="0">
              <a:buNone/>
            </a:pPr>
            <a:endParaRPr lang="en-US" sz="2800" dirty="0">
              <a:effectLst/>
            </a:endParaRPr>
          </a:p>
          <a:p>
            <a:pPr marL="0" indent="0">
              <a:buNone/>
            </a:pPr>
            <a:r>
              <a:rPr lang="en-US" sz="2800" dirty="0">
                <a:effectLst/>
              </a:rPr>
              <a:t> </a:t>
            </a:r>
          </a:p>
        </p:txBody>
      </p:sp>
      <p:sp>
        <p:nvSpPr>
          <p:cNvPr id="4" name="Footer Placeholder 3">
            <a:extLst>
              <a:ext uri="{FF2B5EF4-FFF2-40B4-BE49-F238E27FC236}">
                <a16:creationId xmlns:a16="http://schemas.microsoft.com/office/drawing/2014/main" id="{09948CA1-18F8-45D1-B399-4E55326A35B0}"/>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811371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66C841-AA68-E843-8E4E-738A81DFE63B}"/>
              </a:ext>
            </a:extLst>
          </p:cNvPr>
          <p:cNvPicPr>
            <a:picLocks noGrp="1" noChangeAspect="1"/>
          </p:cNvPicPr>
          <p:nvPr>
            <p:ph idx="1"/>
          </p:nvPr>
        </p:nvPicPr>
        <p:blipFill>
          <a:blip r:embed="rId2"/>
          <a:stretch>
            <a:fillRect/>
          </a:stretch>
        </p:blipFill>
        <p:spPr>
          <a:xfrm>
            <a:off x="1524000" y="228600"/>
            <a:ext cx="6019800" cy="6477000"/>
          </a:xfrm>
        </p:spPr>
      </p:pic>
    </p:spTree>
    <p:extLst>
      <p:ext uri="{BB962C8B-B14F-4D97-AF65-F5344CB8AC3E}">
        <p14:creationId xmlns:p14="http://schemas.microsoft.com/office/powerpoint/2010/main" val="19236957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309E-937E-4771-B46B-244A8F3830AB}"/>
              </a:ext>
            </a:extLst>
          </p:cNvPr>
          <p:cNvSpPr>
            <a:spLocks noGrp="1"/>
          </p:cNvSpPr>
          <p:nvPr>
            <p:ph type="title"/>
          </p:nvPr>
        </p:nvSpPr>
        <p:spPr/>
        <p:txBody>
          <a:bodyPr/>
          <a:lstStyle/>
          <a:p>
            <a:r>
              <a:rPr lang="en-US" sz="3600" dirty="0"/>
              <a:t>If you know anyone you would like to invite to join the </a:t>
            </a:r>
            <a:r>
              <a:rPr lang="en-US" sz="3600" dirty="0" err="1"/>
              <a:t>BaleDoneen</a:t>
            </a:r>
            <a:r>
              <a:rPr lang="en-US" sz="3600" dirty="0"/>
              <a:t> community – please encourage them to: </a:t>
            </a:r>
          </a:p>
        </p:txBody>
      </p:sp>
      <p:sp>
        <p:nvSpPr>
          <p:cNvPr id="3" name="Content Placeholder 2">
            <a:extLst>
              <a:ext uri="{FF2B5EF4-FFF2-40B4-BE49-F238E27FC236}">
                <a16:creationId xmlns:a16="http://schemas.microsoft.com/office/drawing/2014/main" id="{8191C50C-66C4-4E91-8DE2-263DE2B68C33}"/>
              </a:ext>
            </a:extLst>
          </p:cNvPr>
          <p:cNvSpPr>
            <a:spLocks noGrp="1"/>
          </p:cNvSpPr>
          <p:nvPr>
            <p:ph idx="1"/>
          </p:nvPr>
        </p:nvSpPr>
        <p:spPr/>
        <p:txBody>
          <a:bodyPr/>
          <a:lstStyle/>
          <a:p>
            <a:pPr marL="0" indent="0" algn="ctr">
              <a:buNone/>
            </a:pPr>
            <a:endParaRPr lang="en-US" dirty="0"/>
          </a:p>
          <a:p>
            <a:pPr marL="0" indent="0" algn="ctr">
              <a:buNone/>
            </a:pPr>
            <a:r>
              <a:rPr lang="en-US" dirty="0"/>
              <a:t>Text the word </a:t>
            </a:r>
          </a:p>
          <a:p>
            <a:pPr marL="0" indent="0" algn="ctr">
              <a:buNone/>
            </a:pPr>
            <a:endParaRPr lang="en-US" b="1" dirty="0"/>
          </a:p>
          <a:p>
            <a:pPr marL="0" indent="0" algn="ctr">
              <a:buNone/>
            </a:pPr>
            <a:r>
              <a:rPr lang="en-US" sz="4000" b="1" dirty="0"/>
              <a:t>‘SAVE’</a:t>
            </a:r>
            <a:r>
              <a:rPr lang="en-US" dirty="0"/>
              <a:t> </a:t>
            </a:r>
          </a:p>
          <a:p>
            <a:pPr marL="0" indent="0" algn="ctr">
              <a:buNone/>
            </a:pPr>
            <a:r>
              <a:rPr lang="en-US" dirty="0"/>
              <a:t>to</a:t>
            </a:r>
          </a:p>
          <a:p>
            <a:pPr marL="0" indent="0" algn="ctr">
              <a:buNone/>
            </a:pPr>
            <a:r>
              <a:rPr lang="en-US" b="1" dirty="0">
                <a:effectLst/>
              </a:rPr>
              <a:t>509-245-2424</a:t>
            </a:r>
            <a:endParaRPr lang="en-US" dirty="0">
              <a:effectLst/>
            </a:endParaRPr>
          </a:p>
          <a:p>
            <a:endParaRPr lang="en-US" dirty="0"/>
          </a:p>
        </p:txBody>
      </p:sp>
      <p:sp>
        <p:nvSpPr>
          <p:cNvPr id="4" name="Footer Placeholder 3">
            <a:extLst>
              <a:ext uri="{FF2B5EF4-FFF2-40B4-BE49-F238E27FC236}">
                <a16:creationId xmlns:a16="http://schemas.microsoft.com/office/drawing/2014/main" id="{E148BAF8-FDD3-499B-9184-4EEC12EA88E7}"/>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7987645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D4EFF-9C2F-40D6-B419-7A438D7213C3}"/>
              </a:ext>
            </a:extLst>
          </p:cNvPr>
          <p:cNvSpPr>
            <a:spLocks noGrp="1"/>
          </p:cNvSpPr>
          <p:nvPr>
            <p:ph type="title"/>
          </p:nvPr>
        </p:nvSpPr>
        <p:spPr/>
        <p:txBody>
          <a:bodyPr/>
          <a:lstStyle/>
          <a:p>
            <a:r>
              <a:rPr lang="en-US" dirty="0"/>
              <a:t>Thank you and Go ZAGS!</a:t>
            </a:r>
          </a:p>
        </p:txBody>
      </p:sp>
      <p:pic>
        <p:nvPicPr>
          <p:cNvPr id="6" name="Content Placeholder 5">
            <a:extLst>
              <a:ext uri="{FF2B5EF4-FFF2-40B4-BE49-F238E27FC236}">
                <a16:creationId xmlns:a16="http://schemas.microsoft.com/office/drawing/2014/main" id="{AF24C36A-E5D6-4F1E-A79F-0F0ED888EE2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57400" y="1529582"/>
            <a:ext cx="4762500" cy="3143250"/>
          </a:xfrm>
        </p:spPr>
      </p:pic>
      <p:sp>
        <p:nvSpPr>
          <p:cNvPr id="4" name="Footer Placeholder 3">
            <a:extLst>
              <a:ext uri="{FF2B5EF4-FFF2-40B4-BE49-F238E27FC236}">
                <a16:creationId xmlns:a16="http://schemas.microsoft.com/office/drawing/2014/main" id="{99813695-337E-4814-AF74-F5CA2508D836}"/>
              </a:ext>
            </a:extLst>
          </p:cNvPr>
          <p:cNvSpPr>
            <a:spLocks noGrp="1"/>
          </p:cNvSpPr>
          <p:nvPr>
            <p:ph type="ftr" sz="quarter" idx="11"/>
          </p:nvPr>
        </p:nvSpPr>
        <p:spPr/>
        <p:txBody>
          <a:bodyPr/>
          <a:lstStyle/>
          <a:p>
            <a:pPr>
              <a:defRPr/>
            </a:pPr>
            <a:r>
              <a:rPr lang="en-US"/>
              <a:t>Copyright Bale/Doneen Paradigm</a:t>
            </a:r>
          </a:p>
        </p:txBody>
      </p:sp>
      <p:sp>
        <p:nvSpPr>
          <p:cNvPr id="8" name="TextBox 7">
            <a:extLst>
              <a:ext uri="{FF2B5EF4-FFF2-40B4-BE49-F238E27FC236}">
                <a16:creationId xmlns:a16="http://schemas.microsoft.com/office/drawing/2014/main" id="{D3C495DE-CF0E-4A2D-A936-66E5391F8B22}"/>
              </a:ext>
            </a:extLst>
          </p:cNvPr>
          <p:cNvSpPr txBox="1"/>
          <p:nvPr/>
        </p:nvSpPr>
        <p:spPr>
          <a:xfrm>
            <a:off x="1447800" y="4866598"/>
            <a:ext cx="6400800" cy="584775"/>
          </a:xfrm>
          <a:prstGeom prst="rect">
            <a:avLst/>
          </a:prstGeom>
          <a:noFill/>
        </p:spPr>
        <p:txBody>
          <a:bodyPr wrap="square" rtlCol="0">
            <a:spAutoFit/>
          </a:bodyPr>
          <a:lstStyle/>
          <a:p>
            <a:r>
              <a:rPr lang="en-US" sz="3200" dirty="0"/>
              <a:t>It is pronounced – “</a:t>
            </a:r>
            <a:r>
              <a:rPr lang="en-US" sz="3200" dirty="0" err="1"/>
              <a:t>GonzAAAAga</a:t>
            </a:r>
            <a:r>
              <a:rPr lang="en-US" sz="3200" dirty="0"/>
              <a:t>! </a:t>
            </a:r>
          </a:p>
        </p:txBody>
      </p:sp>
    </p:spTree>
    <p:extLst>
      <p:ext uri="{BB962C8B-B14F-4D97-AF65-F5344CB8AC3E}">
        <p14:creationId xmlns:p14="http://schemas.microsoft.com/office/powerpoint/2010/main" val="426931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3" name="TextBox 2">
            <a:extLst>
              <a:ext uri="{FF2B5EF4-FFF2-40B4-BE49-F238E27FC236}">
                <a16:creationId xmlns:a16="http://schemas.microsoft.com/office/drawing/2014/main" id="{69BF33A2-D4AF-4101-B495-6A1AA72737C8}"/>
              </a:ext>
            </a:extLst>
          </p:cNvPr>
          <p:cNvSpPr txBox="1"/>
          <p:nvPr/>
        </p:nvSpPr>
        <p:spPr>
          <a:xfrm>
            <a:off x="609600" y="1447800"/>
            <a:ext cx="8153401" cy="3785652"/>
          </a:xfrm>
          <a:prstGeom prst="rect">
            <a:avLst/>
          </a:prstGeom>
          <a:noFill/>
        </p:spPr>
        <p:txBody>
          <a:bodyPr wrap="square" rtlCol="0">
            <a:spAutoFit/>
          </a:bodyPr>
          <a:lstStyle/>
          <a:p>
            <a:pPr algn="ctr"/>
            <a:r>
              <a:rPr lang="en-US" sz="2000" dirty="0">
                <a:latin typeface="+mn-lt"/>
              </a:rPr>
              <a:t>Hypocretin controls myelopoiesis by restricting the production of CSF1 by hypocretin-receptor-expressing pre-neutrophils in the bone marrow.  </a:t>
            </a:r>
          </a:p>
          <a:p>
            <a:pPr algn="ctr"/>
            <a:endParaRPr lang="en-US" sz="2000" dirty="0">
              <a:latin typeface="+mn-lt"/>
            </a:endParaRPr>
          </a:p>
          <a:p>
            <a:pPr algn="ctr"/>
            <a:r>
              <a:rPr lang="en-US" sz="2000" dirty="0">
                <a:latin typeface="+mn-lt"/>
              </a:rPr>
              <a:t>Hypocretin-null and </a:t>
            </a:r>
            <a:r>
              <a:rPr lang="en-US" sz="2000" dirty="0" err="1">
                <a:latin typeface="+mn-lt"/>
              </a:rPr>
              <a:t>haematopoietic</a:t>
            </a:r>
            <a:r>
              <a:rPr lang="en-US" sz="2000" dirty="0">
                <a:latin typeface="+mn-lt"/>
              </a:rPr>
              <a:t> hypocretin-receptor-null mice develop </a:t>
            </a:r>
            <a:r>
              <a:rPr lang="en-US" sz="2000" dirty="0" err="1">
                <a:latin typeface="+mn-lt"/>
              </a:rPr>
              <a:t>monocytosis</a:t>
            </a:r>
            <a:r>
              <a:rPr lang="en-US" sz="2000" dirty="0">
                <a:latin typeface="+mn-lt"/>
              </a:rPr>
              <a:t> and accelerated atherosclerosis.</a:t>
            </a:r>
          </a:p>
          <a:p>
            <a:pPr algn="ctr"/>
            <a:endParaRPr lang="en-US" sz="2000" dirty="0">
              <a:latin typeface="+mn-lt"/>
            </a:endParaRPr>
          </a:p>
          <a:p>
            <a:pPr algn="ctr"/>
            <a:r>
              <a:rPr lang="en-US" sz="2000" dirty="0">
                <a:latin typeface="+mn-lt"/>
              </a:rPr>
              <a:t>Sleep fragmented mice with either </a:t>
            </a:r>
            <a:r>
              <a:rPr lang="en-US" sz="2000" dirty="0" err="1">
                <a:latin typeface="+mn-lt"/>
              </a:rPr>
              <a:t>haematopoietic</a:t>
            </a:r>
            <a:r>
              <a:rPr lang="en-US" sz="2000" dirty="0">
                <a:latin typeface="+mn-lt"/>
              </a:rPr>
              <a:t> CSF1 deficiency or hypocretin supplementation have reduced numbers of circulating monocytes and smaller atherosclerotic lesions.</a:t>
            </a:r>
          </a:p>
          <a:p>
            <a:pPr algn="ctr"/>
            <a:endParaRPr lang="en-US" sz="2000" dirty="0">
              <a:latin typeface="+mn-lt"/>
            </a:endParaRPr>
          </a:p>
          <a:p>
            <a:pPr algn="ctr"/>
            <a:r>
              <a:rPr lang="en-US" sz="2000" dirty="0">
                <a:latin typeface="+mn-lt"/>
              </a:rPr>
              <a:t>These results identify a neuro-immune axis that links sleep to haematopoiesis and atherosclerosis. </a:t>
            </a:r>
          </a:p>
        </p:txBody>
      </p:sp>
    </p:spTree>
    <p:extLst>
      <p:ext uri="{BB962C8B-B14F-4D97-AF65-F5344CB8AC3E}">
        <p14:creationId xmlns:p14="http://schemas.microsoft.com/office/powerpoint/2010/main" val="35661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9" name="Content Placeholder 8">
            <a:extLst>
              <a:ext uri="{FF2B5EF4-FFF2-40B4-BE49-F238E27FC236}">
                <a16:creationId xmlns:a16="http://schemas.microsoft.com/office/drawing/2014/main" id="{FFBA8233-E153-4AB3-9108-5D39E70C8195}"/>
              </a:ext>
            </a:extLst>
          </p:cNvPr>
          <p:cNvSpPr>
            <a:spLocks noGrp="1"/>
          </p:cNvSpPr>
          <p:nvPr>
            <p:ph idx="1"/>
          </p:nvPr>
        </p:nvSpPr>
        <p:spPr>
          <a:xfrm>
            <a:off x="306649" y="1537800"/>
            <a:ext cx="8540750" cy="4015905"/>
          </a:xfrm>
        </p:spPr>
        <p:txBody>
          <a:bodyPr/>
          <a:lstStyle/>
          <a:p>
            <a:pPr marL="0" indent="0" algn="ctr">
              <a:buNone/>
            </a:pPr>
            <a:r>
              <a:rPr lang="en-US" sz="2000" dirty="0">
                <a:effectLst/>
              </a:rPr>
              <a:t>Mice subjected to sleep fragmentation had significantly more circulating Ly-6C high monocytes and neutrophils during the light period. </a:t>
            </a:r>
          </a:p>
          <a:p>
            <a:pPr marL="0" indent="0" algn="ctr">
              <a:buNone/>
            </a:pPr>
            <a:endParaRPr lang="en-US" sz="2000" dirty="0">
              <a:effectLst/>
            </a:endParaRPr>
          </a:p>
          <a:p>
            <a:pPr marL="0" indent="0" algn="ctr">
              <a:buNone/>
            </a:pPr>
            <a:r>
              <a:rPr lang="en-US" sz="2000" dirty="0">
                <a:effectLst/>
              </a:rPr>
              <a:t>To understand the influence of sleep on circadian leukocyte migration researchers profiled leukocytes in various organs. </a:t>
            </a:r>
          </a:p>
          <a:p>
            <a:pPr marL="0" indent="0" algn="ctr">
              <a:buNone/>
            </a:pPr>
            <a:endParaRPr lang="en-US" sz="2000" dirty="0">
              <a:effectLst/>
            </a:endParaRPr>
          </a:p>
          <a:p>
            <a:pPr marL="0" indent="0" algn="ctr">
              <a:buNone/>
            </a:pPr>
            <a:r>
              <a:rPr lang="en-US" sz="2000" dirty="0">
                <a:effectLst/>
              </a:rPr>
              <a:t>Both control and SF mice had elevated Ly-6C high monocyte and neutrophil levels in various tissues during the dark period, and these increases were higher in SF mice. </a:t>
            </a:r>
          </a:p>
          <a:p>
            <a:pPr marL="0" indent="0" algn="ctr">
              <a:buNone/>
            </a:pPr>
            <a:endParaRPr lang="en-US" sz="2000" dirty="0">
              <a:effectLst/>
            </a:endParaRPr>
          </a:p>
          <a:p>
            <a:pPr marL="0" indent="0" algn="ctr">
              <a:buNone/>
            </a:pPr>
            <a:r>
              <a:rPr lang="en-US" sz="2000" dirty="0">
                <a:effectLst/>
              </a:rPr>
              <a:t>These observations align with human studies that have linked sleep curtailment or interruption with leukocyte number</a:t>
            </a:r>
          </a:p>
          <a:p>
            <a:pPr marL="0" indent="0" algn="ctr">
              <a:buNone/>
            </a:pPr>
            <a:endParaRPr lang="en-US" sz="2000" dirty="0">
              <a:effectLst/>
            </a:endParaRPr>
          </a:p>
          <a:p>
            <a:pPr marL="0" indent="0" algn="ctr">
              <a:buNone/>
            </a:pPr>
            <a:endParaRPr lang="en-US" sz="2000" dirty="0">
              <a:effectLst/>
            </a:endParaRPr>
          </a:p>
        </p:txBody>
      </p:sp>
    </p:spTree>
    <p:extLst>
      <p:ext uri="{BB962C8B-B14F-4D97-AF65-F5344CB8AC3E}">
        <p14:creationId xmlns:p14="http://schemas.microsoft.com/office/powerpoint/2010/main" val="16720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9" name="Content Placeholder 8">
            <a:extLst>
              <a:ext uri="{FF2B5EF4-FFF2-40B4-BE49-F238E27FC236}">
                <a16:creationId xmlns:a16="http://schemas.microsoft.com/office/drawing/2014/main" id="{FFBA8233-E153-4AB3-9108-5D39E70C8195}"/>
              </a:ext>
            </a:extLst>
          </p:cNvPr>
          <p:cNvSpPr>
            <a:spLocks noGrp="1"/>
          </p:cNvSpPr>
          <p:nvPr>
            <p:ph idx="1"/>
          </p:nvPr>
        </p:nvSpPr>
        <p:spPr>
          <a:xfrm>
            <a:off x="76200" y="1537800"/>
            <a:ext cx="9067799" cy="4015905"/>
          </a:xfrm>
        </p:spPr>
        <p:txBody>
          <a:bodyPr/>
          <a:lstStyle/>
          <a:p>
            <a:pPr marL="0" indent="0" algn="ctr">
              <a:buNone/>
            </a:pPr>
            <a:r>
              <a:rPr lang="en-US" sz="1800" dirty="0">
                <a:effectLst/>
              </a:rPr>
              <a:t>Researchers focused on the hypothalamus and, specifically, on expression of transcripts that encode sleep-regulating proteins.</a:t>
            </a:r>
          </a:p>
          <a:p>
            <a:pPr marL="0" indent="0" algn="ctr">
              <a:buNone/>
            </a:pPr>
            <a:endParaRPr lang="en-US" sz="1800" dirty="0">
              <a:effectLst/>
            </a:endParaRPr>
          </a:p>
          <a:p>
            <a:pPr marL="0" indent="0" algn="ctr">
              <a:buNone/>
            </a:pPr>
            <a:r>
              <a:rPr lang="en-US" sz="1800" dirty="0">
                <a:effectLst/>
              </a:rPr>
              <a:t>Sleep fragmentation decreased expression of hypocretin (</a:t>
            </a:r>
            <a:r>
              <a:rPr lang="en-US" sz="1800" i="1" dirty="0" err="1">
                <a:effectLst/>
              </a:rPr>
              <a:t>Hcrt</a:t>
            </a:r>
            <a:r>
              <a:rPr lang="en-US" sz="1800" dirty="0">
                <a:effectLst/>
              </a:rPr>
              <a:t>, also known as orexin) in the hypothalamus, correlating with reduced levels of the isoform hypocretin-1 in plasma and bone marrow. </a:t>
            </a:r>
          </a:p>
          <a:p>
            <a:pPr marL="0" indent="0" algn="ctr">
              <a:buNone/>
            </a:pPr>
            <a:endParaRPr lang="en-US" sz="1800" dirty="0">
              <a:effectLst/>
            </a:endParaRPr>
          </a:p>
          <a:p>
            <a:pPr marL="0" indent="0" algn="ctr">
              <a:buNone/>
            </a:pPr>
            <a:r>
              <a:rPr lang="en-US" sz="1800" dirty="0">
                <a:effectLst/>
              </a:rPr>
              <a:t>Hypothalamic hypocretin reduced gradually and correlated inversely with leukocytosis. </a:t>
            </a:r>
          </a:p>
          <a:p>
            <a:pPr marL="0" indent="0" algn="ctr">
              <a:buNone/>
            </a:pPr>
            <a:endParaRPr lang="en-US" sz="1800" dirty="0">
              <a:effectLst/>
            </a:endParaRPr>
          </a:p>
          <a:p>
            <a:pPr marL="0" indent="0" algn="ctr">
              <a:buNone/>
            </a:pPr>
            <a:r>
              <a:rPr lang="en-US" sz="1800" dirty="0">
                <a:effectLst/>
              </a:rPr>
              <a:t>Hypocretin mediates metabolism, sleep and appetite, and autoimmune destruction of hypocretin neurons causes narcolepsy and a pro-inflammatory immune signature. </a:t>
            </a:r>
          </a:p>
        </p:txBody>
      </p:sp>
    </p:spTree>
    <p:extLst>
      <p:ext uri="{BB962C8B-B14F-4D97-AF65-F5344CB8AC3E}">
        <p14:creationId xmlns:p14="http://schemas.microsoft.com/office/powerpoint/2010/main" val="235297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9" name="Content Placeholder 8">
            <a:extLst>
              <a:ext uri="{FF2B5EF4-FFF2-40B4-BE49-F238E27FC236}">
                <a16:creationId xmlns:a16="http://schemas.microsoft.com/office/drawing/2014/main" id="{FFBA8233-E153-4AB3-9108-5D39E70C8195}"/>
              </a:ext>
            </a:extLst>
          </p:cNvPr>
          <p:cNvSpPr>
            <a:spLocks noGrp="1"/>
          </p:cNvSpPr>
          <p:nvPr>
            <p:ph idx="1"/>
          </p:nvPr>
        </p:nvSpPr>
        <p:spPr>
          <a:xfrm>
            <a:off x="306649" y="1537800"/>
            <a:ext cx="8540750" cy="4015905"/>
          </a:xfrm>
        </p:spPr>
        <p:txBody>
          <a:bodyPr/>
          <a:lstStyle/>
          <a:p>
            <a:pPr marL="0" indent="0">
              <a:buNone/>
            </a:pPr>
            <a:r>
              <a:rPr lang="en-US" sz="1800" u="sng" dirty="0">
                <a:effectLst/>
              </a:rPr>
              <a:t>Some Conclusions by the research </a:t>
            </a:r>
            <a:r>
              <a:rPr lang="en-US" sz="1800" dirty="0">
                <a:effectLst/>
              </a:rPr>
              <a:t>– </a:t>
            </a:r>
          </a:p>
          <a:p>
            <a:pPr>
              <a:buAutoNum type="arabicPeriod"/>
            </a:pPr>
            <a:r>
              <a:rPr lang="en-US" sz="1800" dirty="0">
                <a:effectLst/>
              </a:rPr>
              <a:t>Mice subjected to sleep fragmentation that received hypocretin had fewer monocytes and neutrophils in the blood and reduced proliferation and lower levels of CSF1 in the bone marrow and smaller atherosclerotic lesions. These results demonstrated that hypocretin loss during sleep fragmentation aggravates </a:t>
            </a:r>
            <a:r>
              <a:rPr lang="en-US" sz="1800" dirty="0" err="1">
                <a:effectLst/>
              </a:rPr>
              <a:t>haematopoiesis</a:t>
            </a:r>
            <a:r>
              <a:rPr lang="en-US" sz="1800" dirty="0">
                <a:effectLst/>
              </a:rPr>
              <a:t> and atherosclerosis. </a:t>
            </a:r>
          </a:p>
          <a:p>
            <a:pPr>
              <a:buAutoNum type="arabicPeriod"/>
            </a:pPr>
            <a:r>
              <a:rPr lang="en-US" sz="1800" dirty="0">
                <a:effectLst/>
              </a:rPr>
              <a:t>Data indicate that sleep protects against atherosclerosis.  Undisturbed sleep maintains proper hypothalamic release of hypocretin, which limits </a:t>
            </a:r>
            <a:r>
              <a:rPr lang="en-US" sz="1800">
                <a:effectLst/>
              </a:rPr>
              <a:t>pre-neutrophil activity in </a:t>
            </a:r>
            <a:r>
              <a:rPr lang="en-US" sz="1800" dirty="0">
                <a:effectLst/>
              </a:rPr>
              <a:t>the bone marrow, thereby curtailing </a:t>
            </a:r>
            <a:r>
              <a:rPr lang="en-US" sz="1800" dirty="0" err="1">
                <a:effectLst/>
              </a:rPr>
              <a:t>haematopoeiesis</a:t>
            </a:r>
            <a:r>
              <a:rPr lang="en-US" sz="1800" dirty="0">
                <a:effectLst/>
              </a:rPr>
              <a:t> and atherosclerosis.  </a:t>
            </a:r>
          </a:p>
          <a:p>
            <a:pPr>
              <a:buAutoNum type="arabicPeriod"/>
            </a:pPr>
            <a:r>
              <a:rPr lang="en-US" sz="1800" dirty="0">
                <a:effectLst/>
              </a:rPr>
              <a:t>This neuro-immune axis directly connects sleep to immune function and cardiovascular disease. </a:t>
            </a:r>
          </a:p>
          <a:p>
            <a:pPr marL="457200" indent="-457200">
              <a:buAutoNum type="arabicPeriod"/>
            </a:pPr>
            <a:endParaRPr lang="en-US" sz="2400" dirty="0">
              <a:effectLst/>
            </a:endParaRPr>
          </a:p>
        </p:txBody>
      </p:sp>
    </p:spTree>
    <p:extLst>
      <p:ext uri="{BB962C8B-B14F-4D97-AF65-F5344CB8AC3E}">
        <p14:creationId xmlns:p14="http://schemas.microsoft.com/office/powerpoint/2010/main" val="348837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pic>
        <p:nvPicPr>
          <p:cNvPr id="3" name="Content Placeholder 2">
            <a:extLst>
              <a:ext uri="{FF2B5EF4-FFF2-40B4-BE49-F238E27FC236}">
                <a16:creationId xmlns:a16="http://schemas.microsoft.com/office/drawing/2014/main" id="{66C9BFDD-5C4C-41AA-A41F-568D38DD8A28}"/>
              </a:ext>
            </a:extLst>
          </p:cNvPr>
          <p:cNvPicPr>
            <a:picLocks noGrp="1" noChangeAspect="1"/>
          </p:cNvPicPr>
          <p:nvPr>
            <p:ph idx="1"/>
          </p:nvPr>
        </p:nvPicPr>
        <p:blipFill>
          <a:blip r:embed="rId3"/>
          <a:stretch>
            <a:fillRect/>
          </a:stretch>
        </p:blipFill>
        <p:spPr>
          <a:xfrm>
            <a:off x="802625" y="3853756"/>
            <a:ext cx="7391400" cy="1054008"/>
          </a:xfrm>
          <a:prstGeom prst="rect">
            <a:avLst/>
          </a:prstGeom>
        </p:spPr>
      </p:pic>
      <p:sp>
        <p:nvSpPr>
          <p:cNvPr id="5" name="Rectangle 4">
            <a:extLst>
              <a:ext uri="{FF2B5EF4-FFF2-40B4-BE49-F238E27FC236}">
                <a16:creationId xmlns:a16="http://schemas.microsoft.com/office/drawing/2014/main" id="{F81EC3C6-AB9E-4A59-97D0-1D285F110E39}"/>
              </a:ext>
            </a:extLst>
          </p:cNvPr>
          <p:cNvSpPr/>
          <p:nvPr/>
        </p:nvSpPr>
        <p:spPr>
          <a:xfrm>
            <a:off x="861219" y="4920869"/>
            <a:ext cx="7391400" cy="707886"/>
          </a:xfrm>
          <a:prstGeom prst="rect">
            <a:avLst/>
          </a:prstGeom>
        </p:spPr>
        <p:txBody>
          <a:bodyPr wrap="square">
            <a:spAutoFit/>
          </a:bodyPr>
          <a:lstStyle/>
          <a:p>
            <a:pPr algn="ctr"/>
            <a:r>
              <a:rPr lang="en-US" sz="2000" dirty="0">
                <a:latin typeface="+mn-lt"/>
              </a:rPr>
              <a:t>K. Model of the role of sleep in regulating hypocretin production, </a:t>
            </a:r>
            <a:r>
              <a:rPr lang="en-US" sz="2000" dirty="0" err="1">
                <a:latin typeface="+mn-lt"/>
              </a:rPr>
              <a:t>haematopoiesis</a:t>
            </a:r>
            <a:r>
              <a:rPr lang="en-US" sz="2000" dirty="0">
                <a:latin typeface="+mn-lt"/>
              </a:rPr>
              <a:t> and atherosclerosis. </a:t>
            </a:r>
          </a:p>
        </p:txBody>
      </p:sp>
      <p:pic>
        <p:nvPicPr>
          <p:cNvPr id="10" name="Picture 9">
            <a:extLst>
              <a:ext uri="{FF2B5EF4-FFF2-40B4-BE49-F238E27FC236}">
                <a16:creationId xmlns:a16="http://schemas.microsoft.com/office/drawing/2014/main" id="{DFD6C422-1C28-4EF1-8D3B-93FC05D0EF73}"/>
              </a:ext>
            </a:extLst>
          </p:cNvPr>
          <p:cNvPicPr>
            <a:picLocks noChangeAspect="1"/>
          </p:cNvPicPr>
          <p:nvPr/>
        </p:nvPicPr>
        <p:blipFill>
          <a:blip r:embed="rId4"/>
          <a:stretch>
            <a:fillRect/>
          </a:stretch>
        </p:blipFill>
        <p:spPr>
          <a:xfrm>
            <a:off x="685800" y="1271894"/>
            <a:ext cx="1666875" cy="2343150"/>
          </a:xfrm>
          <a:prstGeom prst="rect">
            <a:avLst/>
          </a:prstGeom>
        </p:spPr>
      </p:pic>
      <p:sp>
        <p:nvSpPr>
          <p:cNvPr id="11" name="Rectangle 10">
            <a:extLst>
              <a:ext uri="{FF2B5EF4-FFF2-40B4-BE49-F238E27FC236}">
                <a16:creationId xmlns:a16="http://schemas.microsoft.com/office/drawing/2014/main" id="{F9631BCC-EF5A-41E8-B53A-0C8F119E8AE3}"/>
              </a:ext>
            </a:extLst>
          </p:cNvPr>
          <p:cNvSpPr/>
          <p:nvPr/>
        </p:nvSpPr>
        <p:spPr>
          <a:xfrm>
            <a:off x="2455786" y="1905000"/>
            <a:ext cx="6248400" cy="1015663"/>
          </a:xfrm>
          <a:prstGeom prst="rect">
            <a:avLst/>
          </a:prstGeom>
        </p:spPr>
        <p:txBody>
          <a:bodyPr wrap="square">
            <a:spAutoFit/>
          </a:bodyPr>
          <a:lstStyle/>
          <a:p>
            <a:pPr algn="ctr"/>
            <a:r>
              <a:rPr lang="en-US" sz="2000" dirty="0">
                <a:latin typeface="+mn-lt"/>
              </a:rPr>
              <a:t>A. Cross-sections of aortic roots stained with oil red O and quantification of atherosclerotic lesion areas after varying lengths of sleep fragmentation </a:t>
            </a:r>
          </a:p>
        </p:txBody>
      </p:sp>
    </p:spTree>
    <p:extLst>
      <p:ext uri="{BB962C8B-B14F-4D97-AF65-F5344CB8AC3E}">
        <p14:creationId xmlns:p14="http://schemas.microsoft.com/office/powerpoint/2010/main" val="995555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9" name="Content Placeholder 8">
            <a:extLst>
              <a:ext uri="{FF2B5EF4-FFF2-40B4-BE49-F238E27FC236}">
                <a16:creationId xmlns:a16="http://schemas.microsoft.com/office/drawing/2014/main" id="{FFBA8233-E153-4AB3-9108-5D39E70C8195}"/>
              </a:ext>
            </a:extLst>
          </p:cNvPr>
          <p:cNvSpPr>
            <a:spLocks noGrp="1"/>
          </p:cNvSpPr>
          <p:nvPr>
            <p:ph idx="1"/>
          </p:nvPr>
        </p:nvSpPr>
        <p:spPr>
          <a:xfrm>
            <a:off x="242699" y="1295400"/>
            <a:ext cx="8540750" cy="4015905"/>
          </a:xfrm>
        </p:spPr>
        <p:txBody>
          <a:bodyPr/>
          <a:lstStyle/>
          <a:p>
            <a:pPr marL="0" indent="0">
              <a:buNone/>
            </a:pPr>
            <a:r>
              <a:rPr lang="en-US" sz="1600" b="1" u="sng" dirty="0" err="1">
                <a:effectLst/>
              </a:rPr>
              <a:t>BaleDoneen</a:t>
            </a:r>
            <a:r>
              <a:rPr lang="en-US" sz="1600" b="1" u="sng" dirty="0">
                <a:effectLst/>
              </a:rPr>
              <a:t> Take-Away:</a:t>
            </a:r>
          </a:p>
          <a:p>
            <a:pPr marL="457200" indent="-457200">
              <a:buAutoNum type="arabicPeriod"/>
            </a:pPr>
            <a:r>
              <a:rPr lang="en-US" sz="1600" dirty="0">
                <a:effectLst/>
              </a:rPr>
              <a:t>This is extremely eloquent and complex microbiology research that highlights the importance of sleep quality and sleep fragmentation. </a:t>
            </a:r>
          </a:p>
          <a:p>
            <a:pPr marL="457200" indent="-457200">
              <a:buAutoNum type="arabicPeriod"/>
            </a:pPr>
            <a:endParaRPr lang="en-US" sz="1600" dirty="0">
              <a:effectLst/>
            </a:endParaRPr>
          </a:p>
          <a:p>
            <a:pPr marL="457200" indent="-457200">
              <a:buAutoNum type="arabicPeriod"/>
            </a:pPr>
            <a:r>
              <a:rPr lang="en-US" sz="1600" dirty="0">
                <a:effectLst/>
              </a:rPr>
              <a:t>Because of this research, we must not simply focus on OSA in CV Prevention but rather sleep quality and sleep fragmentation. </a:t>
            </a:r>
          </a:p>
          <a:p>
            <a:pPr marL="457200" indent="-457200">
              <a:buAutoNum type="arabicPeriod"/>
            </a:pPr>
            <a:endParaRPr lang="en-US" sz="1600" dirty="0">
              <a:effectLst/>
            </a:endParaRPr>
          </a:p>
          <a:p>
            <a:pPr marL="457200" indent="-457200">
              <a:buAutoNum type="arabicPeriod"/>
            </a:pPr>
            <a:r>
              <a:rPr lang="en-US" sz="1600" dirty="0">
                <a:effectLst/>
              </a:rPr>
              <a:t>Many mechanisms (external forces and internal forces) can effect sleep fragmentation – do a thorough sleep discussion with your patients.  </a:t>
            </a:r>
          </a:p>
          <a:p>
            <a:pPr marL="457200" indent="-457200">
              <a:buAutoNum type="arabicPeriod"/>
            </a:pPr>
            <a:endParaRPr lang="en-US" sz="1600" dirty="0">
              <a:effectLst/>
            </a:endParaRPr>
          </a:p>
          <a:p>
            <a:pPr marL="457200" indent="-457200">
              <a:buAutoNum type="arabicPeriod"/>
            </a:pPr>
            <a:r>
              <a:rPr lang="en-US" sz="1600" dirty="0">
                <a:effectLst/>
              </a:rPr>
              <a:t>Appreciate the various substances that can affect hypocretin – alcohol, </a:t>
            </a:r>
            <a:r>
              <a:rPr lang="en-US" sz="1600" dirty="0" err="1">
                <a:effectLst/>
              </a:rPr>
              <a:t>opiods</a:t>
            </a:r>
            <a:r>
              <a:rPr lang="en-US" sz="1600" dirty="0">
                <a:effectLst/>
              </a:rPr>
              <a:t>, sleeping agents, hormone misbalance.  </a:t>
            </a:r>
          </a:p>
          <a:p>
            <a:pPr marL="457200" indent="-457200">
              <a:buAutoNum type="arabicPeriod"/>
            </a:pPr>
            <a:endParaRPr lang="en-US" sz="1600" dirty="0">
              <a:effectLst/>
            </a:endParaRPr>
          </a:p>
          <a:p>
            <a:pPr marL="457200" indent="-457200">
              <a:buAutoNum type="arabicPeriod"/>
            </a:pPr>
            <a:r>
              <a:rPr lang="en-US" sz="1600" dirty="0">
                <a:effectLst/>
              </a:rPr>
              <a:t>Get patients properly diagnosed – be aware of narcolepsy and the complexity of the neuro-hypocretin system.  Extremely complex.  Can’t fix this with a CPAP, sleep appliance or manipulative therapy!  </a:t>
            </a:r>
          </a:p>
          <a:p>
            <a:pPr marL="457200" indent="-457200">
              <a:buAutoNum type="arabicPeriod"/>
            </a:pPr>
            <a:endParaRPr lang="en-US" sz="2000" dirty="0">
              <a:effectLst/>
            </a:endParaRPr>
          </a:p>
        </p:txBody>
      </p:sp>
    </p:spTree>
    <p:extLst>
      <p:ext uri="{BB962C8B-B14F-4D97-AF65-F5344CB8AC3E}">
        <p14:creationId xmlns:p14="http://schemas.microsoft.com/office/powerpoint/2010/main" val="26609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967EB-19E5-4104-8DC6-185901FF1427}"/>
              </a:ext>
            </a:extLst>
          </p:cNvPr>
          <p:cNvSpPr>
            <a:spLocks noGrp="1"/>
          </p:cNvSpPr>
          <p:nvPr>
            <p:ph type="title"/>
          </p:nvPr>
        </p:nvSpPr>
        <p:spPr/>
        <p:txBody>
          <a:bodyPr/>
          <a:lstStyle/>
          <a:p>
            <a:r>
              <a:rPr lang="en-US" dirty="0"/>
              <a:t>Now let’s move to humans and sleep fragmentation</a:t>
            </a:r>
          </a:p>
        </p:txBody>
      </p:sp>
      <p:pic>
        <p:nvPicPr>
          <p:cNvPr id="6" name="Content Placeholder 5">
            <a:extLst>
              <a:ext uri="{FF2B5EF4-FFF2-40B4-BE49-F238E27FC236}">
                <a16:creationId xmlns:a16="http://schemas.microsoft.com/office/drawing/2014/main" id="{2E5EC060-6897-4A93-AEAC-7542C3E17B9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90800" y="2057400"/>
            <a:ext cx="3810000" cy="3505200"/>
          </a:xfrm>
        </p:spPr>
      </p:pic>
      <p:sp>
        <p:nvSpPr>
          <p:cNvPr id="4" name="Footer Placeholder 3">
            <a:extLst>
              <a:ext uri="{FF2B5EF4-FFF2-40B4-BE49-F238E27FC236}">
                <a16:creationId xmlns:a16="http://schemas.microsoft.com/office/drawing/2014/main" id="{40B01214-19B2-420B-8073-5FE3C90FA1E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884618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59531" y="1808110"/>
            <a:ext cx="8994775" cy="2788456"/>
          </a:xfrm>
          <a:prstGeom prst="rect">
            <a:avLst/>
          </a:prstGeom>
        </p:spPr>
        <p:txBody>
          <a:bodyPr wrap="square">
            <a:spAutoFit/>
          </a:bodyPr>
          <a:lstStyle/>
          <a:p>
            <a:pPr marL="0" indent="0" algn="ctr">
              <a:buNone/>
            </a:pPr>
            <a:r>
              <a:rPr lang="en-US" sz="2400" dirty="0">
                <a:effectLst/>
              </a:rPr>
              <a:t>The purpose of this study was to evaluate the association of sleep parameters with subclinical atherosclerosis in an asymptomatic middle-aged population.</a:t>
            </a:r>
          </a:p>
          <a:p>
            <a:pPr marL="0" indent="0" algn="ctr">
              <a:buNone/>
            </a:pPr>
            <a:endParaRPr lang="en-US" sz="2400" dirty="0">
              <a:effectLst/>
            </a:endParaRPr>
          </a:p>
          <a:p>
            <a:pPr marL="0" indent="0" algn="ctr">
              <a:buNone/>
            </a:pPr>
            <a:r>
              <a:rPr lang="en-US" sz="2400" dirty="0">
                <a:effectLst/>
              </a:rPr>
              <a:t>Also to investigate interactions among sleep, conventional risk factors, psychosocial factors, dietary habits, and inflammation.</a:t>
            </a:r>
          </a:p>
          <a:p>
            <a:pPr marL="0" indent="0">
              <a:buNone/>
            </a:pPr>
            <a:endParaRPr lang="en-US" sz="1800" dirty="0">
              <a:effectLst/>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3035475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7AE82-9919-4305-83F5-A93D038FEB99}"/>
              </a:ext>
            </a:extLst>
          </p:cNvPr>
          <p:cNvSpPr>
            <a:spLocks noGrp="1"/>
          </p:cNvSpPr>
          <p:nvPr>
            <p:ph type="title"/>
          </p:nvPr>
        </p:nvSpPr>
        <p:spPr/>
        <p:txBody>
          <a:bodyPr/>
          <a:lstStyle/>
          <a:p>
            <a:r>
              <a:rPr lang="en-US" dirty="0"/>
              <a:t>Is it March?</a:t>
            </a:r>
          </a:p>
        </p:txBody>
      </p:sp>
      <p:sp>
        <p:nvSpPr>
          <p:cNvPr id="4" name="Footer Placeholder 3">
            <a:extLst>
              <a:ext uri="{FF2B5EF4-FFF2-40B4-BE49-F238E27FC236}">
                <a16:creationId xmlns:a16="http://schemas.microsoft.com/office/drawing/2014/main" id="{15041846-6070-4F1D-81ED-10B7150DB27A}"/>
              </a:ext>
            </a:extLst>
          </p:cNvPr>
          <p:cNvSpPr>
            <a:spLocks noGrp="1"/>
          </p:cNvSpPr>
          <p:nvPr>
            <p:ph type="ftr" sz="quarter" idx="11"/>
          </p:nvPr>
        </p:nvSpPr>
        <p:spPr/>
        <p:txBody>
          <a:bodyPr/>
          <a:lstStyle/>
          <a:p>
            <a:pPr>
              <a:defRPr/>
            </a:pPr>
            <a:r>
              <a:rPr lang="en-US" dirty="0"/>
              <a:t>Copyright Bale/Doneen Paradigm</a:t>
            </a:r>
          </a:p>
        </p:txBody>
      </p:sp>
      <p:pic>
        <p:nvPicPr>
          <p:cNvPr id="14" name="Content Placeholder 13">
            <a:extLst>
              <a:ext uri="{FF2B5EF4-FFF2-40B4-BE49-F238E27FC236}">
                <a16:creationId xmlns:a16="http://schemas.microsoft.com/office/drawing/2014/main" id="{C9F59ABA-4189-4968-8FD0-381AC3B8C8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19864"/>
            <a:ext cx="3317081" cy="4422775"/>
          </a:xfrm>
        </p:spPr>
      </p:pic>
      <p:pic>
        <p:nvPicPr>
          <p:cNvPr id="15" name="Content Placeholder 5">
            <a:extLst>
              <a:ext uri="{FF2B5EF4-FFF2-40B4-BE49-F238E27FC236}">
                <a16:creationId xmlns:a16="http://schemas.microsoft.com/office/drawing/2014/main" id="{7B85970E-D75C-4DA9-BEDE-C34BFB2E91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4171553" y="2107008"/>
            <a:ext cx="4422775" cy="3317081"/>
          </a:xfrm>
          <a:prstGeom prst="rect">
            <a:avLst/>
          </a:prstGeom>
          <a:noFill/>
          <a:ln w="9525">
            <a:noFill/>
            <a:miter lim="800000"/>
            <a:headEnd/>
            <a:tailEnd/>
          </a:ln>
          <a:effectLst/>
        </p:spPr>
      </p:pic>
      <p:sp>
        <p:nvSpPr>
          <p:cNvPr id="16" name="TextBox 15">
            <a:extLst>
              <a:ext uri="{FF2B5EF4-FFF2-40B4-BE49-F238E27FC236}">
                <a16:creationId xmlns:a16="http://schemas.microsoft.com/office/drawing/2014/main" id="{388CD940-76A5-4CF9-9064-1C977A8C4285}"/>
              </a:ext>
            </a:extLst>
          </p:cNvPr>
          <p:cNvSpPr txBox="1"/>
          <p:nvPr/>
        </p:nvSpPr>
        <p:spPr>
          <a:xfrm>
            <a:off x="924720" y="5610062"/>
            <a:ext cx="2839239" cy="369332"/>
          </a:xfrm>
          <a:prstGeom prst="rect">
            <a:avLst/>
          </a:prstGeom>
          <a:noFill/>
        </p:spPr>
        <p:txBody>
          <a:bodyPr wrap="none" rtlCol="0">
            <a:spAutoFit/>
          </a:bodyPr>
          <a:lstStyle/>
          <a:p>
            <a:r>
              <a:rPr lang="en-US" dirty="0"/>
              <a:t>March 12, 2019 (5:30 am)</a:t>
            </a:r>
          </a:p>
        </p:txBody>
      </p:sp>
      <p:sp>
        <p:nvSpPr>
          <p:cNvPr id="17" name="TextBox 16">
            <a:extLst>
              <a:ext uri="{FF2B5EF4-FFF2-40B4-BE49-F238E27FC236}">
                <a16:creationId xmlns:a16="http://schemas.microsoft.com/office/drawing/2014/main" id="{D8B190DE-1C72-4A3E-ABB6-9D3B9F362606}"/>
              </a:ext>
            </a:extLst>
          </p:cNvPr>
          <p:cNvSpPr txBox="1"/>
          <p:nvPr/>
        </p:nvSpPr>
        <p:spPr>
          <a:xfrm>
            <a:off x="5125965" y="5589934"/>
            <a:ext cx="2839239" cy="369332"/>
          </a:xfrm>
          <a:prstGeom prst="rect">
            <a:avLst/>
          </a:prstGeom>
          <a:noFill/>
        </p:spPr>
        <p:txBody>
          <a:bodyPr wrap="none" rtlCol="0">
            <a:spAutoFit/>
          </a:bodyPr>
          <a:lstStyle/>
          <a:p>
            <a:r>
              <a:rPr lang="en-US" dirty="0"/>
              <a:t>March 13, 2019 (7:45 am)</a:t>
            </a:r>
          </a:p>
        </p:txBody>
      </p:sp>
    </p:spTree>
    <p:extLst>
      <p:ext uri="{BB962C8B-B14F-4D97-AF65-F5344CB8AC3E}">
        <p14:creationId xmlns:p14="http://schemas.microsoft.com/office/powerpoint/2010/main" val="17890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52400" y="1371600"/>
            <a:ext cx="8915400" cy="4745915"/>
          </a:xfrm>
          <a:prstGeom prst="rect">
            <a:avLst/>
          </a:prstGeom>
        </p:spPr>
        <p:txBody>
          <a:bodyPr wrap="square">
            <a:spAutoFit/>
          </a:bodyPr>
          <a:lstStyle/>
          <a:p>
            <a:pPr marL="0" indent="0" algn="ctr">
              <a:buNone/>
            </a:pPr>
            <a:r>
              <a:rPr lang="en-US" sz="2400" dirty="0">
                <a:effectLst/>
              </a:rPr>
              <a:t>Seven-day </a:t>
            </a:r>
            <a:r>
              <a:rPr lang="en-US" sz="2400" dirty="0" err="1">
                <a:effectLst/>
              </a:rPr>
              <a:t>actigraphic</a:t>
            </a:r>
            <a:r>
              <a:rPr lang="en-US" sz="2400" dirty="0">
                <a:effectLst/>
              </a:rPr>
              <a:t> recording was performed in 3,974 participants (age 45.8  4.3 years; 62.6% men) from the PESA</a:t>
            </a:r>
          </a:p>
          <a:p>
            <a:pPr marL="0" indent="0" algn="ctr">
              <a:buNone/>
            </a:pPr>
            <a:r>
              <a:rPr lang="en-US" sz="2400" dirty="0">
                <a:effectLst/>
              </a:rPr>
              <a:t>(Progression of Early Subclinical Atherosclerosis) </a:t>
            </a:r>
          </a:p>
          <a:p>
            <a:pPr marL="0" indent="0" algn="ctr">
              <a:buNone/>
            </a:pPr>
            <a:r>
              <a:rPr lang="en-US" sz="2400" dirty="0">
                <a:effectLst/>
              </a:rPr>
              <a:t>N=2,488 men (62.6%) and 1,486 women (37.4%)</a:t>
            </a:r>
          </a:p>
          <a:p>
            <a:pPr marL="0" indent="0" algn="ctr">
              <a:buNone/>
            </a:pPr>
            <a:endParaRPr lang="en-US" sz="2400" dirty="0">
              <a:effectLst/>
            </a:endParaRPr>
          </a:p>
          <a:p>
            <a:pPr marL="0" indent="0" algn="ctr">
              <a:buNone/>
            </a:pPr>
            <a:r>
              <a:rPr lang="en-US" sz="2400" u="sng" dirty="0">
                <a:effectLst/>
              </a:rPr>
              <a:t>Four groups were defined: </a:t>
            </a:r>
          </a:p>
          <a:p>
            <a:pPr marL="0" indent="0" algn="ctr">
              <a:buNone/>
            </a:pPr>
            <a:r>
              <a:rPr lang="en-US" sz="2400" dirty="0">
                <a:effectLst/>
              </a:rPr>
              <a:t>Very short sleep duration &lt;6 hours</a:t>
            </a:r>
          </a:p>
          <a:p>
            <a:pPr marL="0" indent="0" algn="ctr">
              <a:buNone/>
            </a:pPr>
            <a:r>
              <a:rPr lang="en-US" sz="2400" dirty="0">
                <a:effectLst/>
              </a:rPr>
              <a:t>Short sleep duration 6 to 7 hours</a:t>
            </a:r>
          </a:p>
          <a:p>
            <a:pPr marL="0" indent="0" algn="ctr">
              <a:buNone/>
            </a:pPr>
            <a:r>
              <a:rPr lang="en-US" sz="2400" dirty="0">
                <a:effectLst/>
              </a:rPr>
              <a:t>Reference sleep duration 7 to 8 hours</a:t>
            </a:r>
          </a:p>
          <a:p>
            <a:pPr marL="0" indent="0" algn="ctr">
              <a:buNone/>
            </a:pPr>
            <a:r>
              <a:rPr lang="en-US" sz="2400" dirty="0">
                <a:effectLst/>
              </a:rPr>
              <a:t>Long sleep duration &gt;8 hours</a:t>
            </a:r>
          </a:p>
          <a:p>
            <a:pPr marL="0" indent="0" algn="ctr">
              <a:buNone/>
            </a:pPr>
            <a:endParaRPr lang="en-US" sz="2000" dirty="0">
              <a:effectLst/>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420186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4612" y="1843279"/>
            <a:ext cx="8994775" cy="2973122"/>
          </a:xfrm>
          <a:prstGeom prst="rect">
            <a:avLst/>
          </a:prstGeom>
        </p:spPr>
        <p:txBody>
          <a:bodyPr wrap="square">
            <a:spAutoFit/>
          </a:bodyPr>
          <a:lstStyle/>
          <a:p>
            <a:pPr marL="0" indent="0" algn="ctr">
              <a:buNone/>
            </a:pPr>
            <a:r>
              <a:rPr lang="en-US" sz="2400" u="sng" dirty="0">
                <a:effectLst/>
              </a:rPr>
              <a:t>Sleep fragmentation index</a:t>
            </a:r>
            <a:r>
              <a:rPr lang="en-US" sz="2400" dirty="0">
                <a:effectLst/>
              </a:rPr>
              <a:t>: </a:t>
            </a:r>
          </a:p>
          <a:p>
            <a:pPr marL="0" indent="0" algn="ctr">
              <a:buNone/>
            </a:pPr>
            <a:r>
              <a:rPr lang="en-US" sz="2400" dirty="0">
                <a:effectLst/>
              </a:rPr>
              <a:t>The sum of the movement index and fragmentation index. </a:t>
            </a:r>
          </a:p>
          <a:p>
            <a:pPr marL="0" indent="0" algn="ctr">
              <a:buNone/>
            </a:pPr>
            <a:endParaRPr lang="en-US" sz="2400" dirty="0">
              <a:effectLst/>
            </a:endParaRPr>
          </a:p>
          <a:p>
            <a:pPr marL="0" indent="0" algn="ctr">
              <a:buNone/>
            </a:pPr>
            <a:r>
              <a:rPr lang="en-US" sz="2400" u="sng" dirty="0">
                <a:effectLst/>
              </a:rPr>
              <a:t>Subclinical Atherosclerosis</a:t>
            </a:r>
            <a:r>
              <a:rPr lang="en-US" sz="2400" dirty="0">
                <a:effectLst/>
              </a:rPr>
              <a:t>: </a:t>
            </a:r>
          </a:p>
          <a:p>
            <a:pPr marL="0" indent="0" algn="ctr">
              <a:buNone/>
            </a:pPr>
            <a:r>
              <a:rPr lang="en-US" sz="2400" dirty="0">
                <a:effectLst/>
              </a:rPr>
              <a:t>Carotid and femoral 3-dimensional vascular ultrasound and cardiac computed tomography were performed to quantify noncoronary atherosclerosis and coronary calcification</a:t>
            </a: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215378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13506" y="1166842"/>
            <a:ext cx="8916987" cy="4241161"/>
          </a:xfrm>
          <a:prstGeom prst="rect">
            <a:avLst/>
          </a:prstGeom>
        </p:spPr>
        <p:txBody>
          <a:bodyPr wrap="square">
            <a:spAutoFit/>
          </a:bodyPr>
          <a:lstStyle/>
          <a:p>
            <a:pPr marL="0" indent="0" algn="ctr">
              <a:buNone/>
            </a:pPr>
            <a:r>
              <a:rPr lang="en-US" sz="2400" b="1" u="sng" dirty="0">
                <a:effectLst/>
              </a:rPr>
              <a:t>Sleep quality</a:t>
            </a:r>
            <a:r>
              <a:rPr lang="en-US" sz="2400" dirty="0">
                <a:effectLst/>
              </a:rPr>
              <a:t>: </a:t>
            </a:r>
          </a:p>
          <a:p>
            <a:pPr marL="0" indent="0" algn="ctr">
              <a:buNone/>
            </a:pPr>
            <a:r>
              <a:rPr lang="en-US" sz="2400" dirty="0">
                <a:effectLst/>
              </a:rPr>
              <a:t>Assessed by the total sleep Fragmentation Index (SFI), which is defined as the sum of the movement index (MI) and the fragmentation index (FI). </a:t>
            </a:r>
          </a:p>
          <a:p>
            <a:pPr marL="0" indent="0" algn="ctr">
              <a:buNone/>
            </a:pPr>
            <a:endParaRPr lang="en-US" sz="2400" dirty="0">
              <a:effectLst/>
            </a:endParaRPr>
          </a:p>
          <a:p>
            <a:pPr marL="0" indent="0" algn="ctr">
              <a:buNone/>
            </a:pPr>
            <a:r>
              <a:rPr lang="en-US" sz="2000" b="1" u="sng" dirty="0">
                <a:effectLst/>
              </a:rPr>
              <a:t>MI</a:t>
            </a:r>
            <a:r>
              <a:rPr lang="en-US" sz="2000" dirty="0">
                <a:effectLst/>
              </a:rPr>
              <a:t> is the percentage of epochs with y-axis counts &gt;0 in the sleep period. </a:t>
            </a:r>
          </a:p>
          <a:p>
            <a:pPr marL="0" indent="0" algn="ctr">
              <a:buNone/>
            </a:pPr>
            <a:endParaRPr lang="en-US" sz="2000" dirty="0">
              <a:effectLst/>
            </a:endParaRPr>
          </a:p>
          <a:p>
            <a:pPr marL="0" indent="0" algn="ctr">
              <a:buNone/>
            </a:pPr>
            <a:r>
              <a:rPr lang="en-US" sz="2000" b="1" u="sng" dirty="0">
                <a:effectLst/>
              </a:rPr>
              <a:t>FI</a:t>
            </a:r>
            <a:r>
              <a:rPr lang="en-US" sz="2000" dirty="0">
                <a:effectLst/>
              </a:rPr>
              <a:t> is the percentage of 1-min periods of sleep versus all periods of sleep. </a:t>
            </a:r>
          </a:p>
          <a:p>
            <a:pPr marL="0" indent="0" algn="ctr">
              <a:buNone/>
            </a:pPr>
            <a:r>
              <a:rPr lang="en-US" sz="2000" dirty="0">
                <a:effectLst/>
              </a:rPr>
              <a:t> </a:t>
            </a:r>
          </a:p>
          <a:p>
            <a:pPr marL="0" indent="0" algn="ctr">
              <a:buNone/>
            </a:pPr>
            <a:r>
              <a:rPr lang="en-US" sz="2000" b="1" u="sng" dirty="0">
                <a:effectLst/>
              </a:rPr>
              <a:t>Sleep Habits Questionnaire </a:t>
            </a:r>
            <a:r>
              <a:rPr lang="en-US" sz="2000" dirty="0">
                <a:effectLst/>
              </a:rPr>
              <a:t>- developed and validated by the Sleep Heart Health Study</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171766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457201" y="1843279"/>
            <a:ext cx="8229600" cy="3342453"/>
          </a:xfrm>
          <a:prstGeom prst="rect">
            <a:avLst/>
          </a:prstGeom>
        </p:spPr>
        <p:txBody>
          <a:bodyPr wrap="square">
            <a:spAutoFit/>
          </a:bodyPr>
          <a:lstStyle/>
          <a:p>
            <a:pPr marL="0" indent="0" algn="ctr">
              <a:buNone/>
            </a:pPr>
            <a:r>
              <a:rPr lang="en-US" sz="2400" b="1" u="sng" dirty="0">
                <a:effectLst/>
              </a:rPr>
              <a:t>Psychosocial Evaluation </a:t>
            </a:r>
          </a:p>
          <a:p>
            <a:pPr marL="0" indent="0" algn="ctr">
              <a:buNone/>
            </a:pPr>
            <a:r>
              <a:rPr lang="en-US" sz="2400" dirty="0">
                <a:effectLst/>
              </a:rPr>
              <a:t>The presence of depressive symptoms was evaluated by the Center for Epidemiological Studies-Depression </a:t>
            </a:r>
          </a:p>
          <a:p>
            <a:pPr marL="0" indent="0" algn="ctr">
              <a:buNone/>
            </a:pPr>
            <a:r>
              <a:rPr lang="en-US" sz="2400" dirty="0">
                <a:effectLst/>
              </a:rPr>
              <a:t>(CES-D) scale. </a:t>
            </a:r>
          </a:p>
          <a:p>
            <a:pPr marL="0" indent="0" algn="ctr">
              <a:buNone/>
            </a:pPr>
            <a:endParaRPr lang="en-US" sz="2400" dirty="0">
              <a:effectLst/>
            </a:endParaRPr>
          </a:p>
          <a:p>
            <a:pPr marL="0" indent="0" algn="ctr">
              <a:buNone/>
            </a:pPr>
            <a:r>
              <a:rPr lang="en-US" sz="2400" dirty="0">
                <a:effectLst/>
              </a:rPr>
              <a:t>Participants also completed the Perceived Stress Scale (PSS) (30), which is widely used for measuring nonspecific perceived stress.</a:t>
            </a: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324060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519905" y="1369868"/>
            <a:ext cx="7938295" cy="3847207"/>
          </a:xfrm>
          <a:prstGeom prst="rect">
            <a:avLst/>
          </a:prstGeom>
        </p:spPr>
        <p:txBody>
          <a:bodyPr wrap="square">
            <a:spAutoFit/>
          </a:bodyPr>
          <a:lstStyle/>
          <a:p>
            <a:pPr marL="0" indent="0" algn="ctr">
              <a:buNone/>
            </a:pPr>
            <a:r>
              <a:rPr lang="en-US" sz="2000" b="1" u="sng" dirty="0">
                <a:effectLst/>
              </a:rPr>
              <a:t>Assessment of Subclinical Atherosclerosis</a:t>
            </a:r>
          </a:p>
          <a:p>
            <a:pPr marL="0" indent="0" algn="ctr">
              <a:buNone/>
            </a:pPr>
            <a:endParaRPr lang="en-US" sz="2000" dirty="0">
              <a:effectLst/>
            </a:endParaRPr>
          </a:p>
          <a:p>
            <a:pPr marL="0" indent="0" algn="ctr">
              <a:buNone/>
            </a:pPr>
            <a:r>
              <a:rPr lang="en-US" sz="2000" u="sng" dirty="0">
                <a:effectLst/>
              </a:rPr>
              <a:t>Carotid and Femoral Arteries</a:t>
            </a:r>
            <a:r>
              <a:rPr lang="en-US" sz="2000" dirty="0">
                <a:effectLst/>
              </a:rPr>
              <a:t>:</a:t>
            </a:r>
          </a:p>
          <a:p>
            <a:pPr marL="0" indent="0" algn="ctr">
              <a:buNone/>
            </a:pPr>
            <a:r>
              <a:rPr lang="en-US" sz="2000" dirty="0">
                <a:effectLst/>
              </a:rPr>
              <a:t>3D VUS studies using a volumetric-linear array transducer to evaluate plaque burden in the bilateral carotid and femoral arteries (currently no standard definition for plaque presence using 3D VUS)</a:t>
            </a:r>
          </a:p>
          <a:p>
            <a:pPr marL="0" indent="0" algn="ctr">
              <a:buNone/>
            </a:pPr>
            <a:endParaRPr lang="en-US" sz="2000" dirty="0">
              <a:effectLst/>
            </a:endParaRPr>
          </a:p>
          <a:p>
            <a:pPr marL="0" indent="0" algn="ctr">
              <a:buNone/>
            </a:pPr>
            <a:r>
              <a:rPr lang="en-US" sz="2000" u="sng" dirty="0">
                <a:effectLst/>
              </a:rPr>
              <a:t>Coronary Arteries</a:t>
            </a:r>
            <a:r>
              <a:rPr lang="en-US" sz="2000" dirty="0">
                <a:effectLst/>
              </a:rPr>
              <a:t>:</a:t>
            </a:r>
          </a:p>
          <a:p>
            <a:pPr marL="0" indent="0" algn="ctr">
              <a:buNone/>
            </a:pPr>
            <a:r>
              <a:rPr lang="en-US" sz="2000" dirty="0">
                <a:effectLst/>
              </a:rPr>
              <a:t>A 16-slice CT scan was used to quantify the </a:t>
            </a:r>
            <a:r>
              <a:rPr lang="en-US" sz="2000" dirty="0" err="1">
                <a:effectLst/>
              </a:rPr>
              <a:t>Agatston</a:t>
            </a:r>
            <a:r>
              <a:rPr lang="en-US" sz="2000" dirty="0">
                <a:effectLst/>
              </a:rPr>
              <a:t> coronary calcium score (CACS), which was categorized as 0, &lt;1, 1 to 100, 101 to 400, and &gt;400</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274084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52400" y="1843279"/>
            <a:ext cx="8916987" cy="3933384"/>
          </a:xfrm>
          <a:prstGeom prst="rect">
            <a:avLst/>
          </a:prstGeom>
        </p:spPr>
        <p:txBody>
          <a:bodyPr wrap="square">
            <a:spAutoFit/>
          </a:bodyPr>
          <a:lstStyle/>
          <a:p>
            <a:pPr marL="0" indent="0" algn="ctr">
              <a:buNone/>
            </a:pPr>
            <a:r>
              <a:rPr lang="en-US" sz="2400" b="1" u="sng" dirty="0">
                <a:effectLst/>
              </a:rPr>
              <a:t>Assessment of Inflammatory Biomarkers</a:t>
            </a:r>
            <a:r>
              <a:rPr lang="en-US" sz="2400" dirty="0">
                <a:effectLst/>
              </a:rPr>
              <a:t>:</a:t>
            </a:r>
          </a:p>
          <a:p>
            <a:pPr marL="0" indent="0" algn="ctr">
              <a:buNone/>
            </a:pPr>
            <a:r>
              <a:rPr lang="en-US" sz="2400" dirty="0">
                <a:effectLst/>
              </a:rPr>
              <a:t>Neutrophil count</a:t>
            </a:r>
          </a:p>
          <a:p>
            <a:pPr marL="0" indent="0" algn="ctr">
              <a:buNone/>
            </a:pPr>
            <a:r>
              <a:rPr lang="en-US" sz="2400" dirty="0">
                <a:effectLst/>
              </a:rPr>
              <a:t>P selectin*</a:t>
            </a:r>
          </a:p>
          <a:p>
            <a:pPr marL="0" indent="0" algn="ctr">
              <a:buNone/>
            </a:pPr>
            <a:r>
              <a:rPr lang="en-US" sz="2400" dirty="0" err="1">
                <a:effectLst/>
              </a:rPr>
              <a:t>hs</a:t>
            </a:r>
            <a:r>
              <a:rPr lang="en-US" sz="2400" dirty="0">
                <a:effectLst/>
              </a:rPr>
              <a:t>-CRP</a:t>
            </a:r>
          </a:p>
          <a:p>
            <a:pPr marL="0" indent="0" algn="ctr">
              <a:buNone/>
            </a:pPr>
            <a:r>
              <a:rPr lang="en-US" sz="2400" dirty="0">
                <a:effectLst/>
              </a:rPr>
              <a:t>VCAM**</a:t>
            </a:r>
          </a:p>
          <a:p>
            <a:pPr marL="0" indent="0" algn="ctr">
              <a:buNone/>
            </a:pPr>
            <a:endParaRPr lang="en-US" sz="2400" dirty="0">
              <a:effectLst/>
            </a:endParaRPr>
          </a:p>
          <a:p>
            <a:pPr marL="0" indent="0" algn="ctr">
              <a:buNone/>
            </a:pPr>
            <a:r>
              <a:rPr lang="en-US" sz="2400" dirty="0">
                <a:effectLst/>
              </a:rPr>
              <a:t>**protein that functions as a cell adhesion molecule on endothelial cells.</a:t>
            </a:r>
          </a:p>
          <a:p>
            <a:pPr marL="0" indent="0" algn="ctr">
              <a:buNone/>
            </a:pPr>
            <a:r>
              <a:rPr lang="en-US" sz="2400" dirty="0">
                <a:effectLst/>
              </a:rPr>
              <a:t>*vascular cell adhesion molecule</a:t>
            </a: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276350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FAB0C5C8-CB92-428E-A960-95014624161B}"/>
              </a:ext>
            </a:extLst>
          </p:cNvPr>
          <p:cNvPicPr>
            <a:picLocks noGrp="1" noChangeAspect="1"/>
          </p:cNvPicPr>
          <p:nvPr>
            <p:ph idx="1"/>
          </p:nvPr>
        </p:nvPicPr>
        <p:blipFill>
          <a:blip r:embed="rId2"/>
          <a:stretch>
            <a:fillRect/>
          </a:stretch>
        </p:blipFill>
        <p:spPr>
          <a:xfrm>
            <a:off x="1676400" y="1219200"/>
            <a:ext cx="5562600" cy="4648200"/>
          </a:xfrm>
          <a:prstGeom prst="rect">
            <a:avLst/>
          </a:prstGeom>
        </p:spPr>
      </p:pic>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
        <p:nvSpPr>
          <p:cNvPr id="8" name="Rectangle 7">
            <a:extLst>
              <a:ext uri="{FF2B5EF4-FFF2-40B4-BE49-F238E27FC236}">
                <a16:creationId xmlns:a16="http://schemas.microsoft.com/office/drawing/2014/main" id="{72F1B66C-E7B0-4BAD-82B2-5BB7A4AA8623}"/>
              </a:ext>
            </a:extLst>
          </p:cNvPr>
          <p:cNvSpPr/>
          <p:nvPr/>
        </p:nvSpPr>
        <p:spPr bwMode="auto">
          <a:xfrm>
            <a:off x="1752600" y="1642871"/>
            <a:ext cx="5410200" cy="3310129"/>
          </a:xfrm>
          <a:prstGeom prst="rect">
            <a:avLst/>
          </a:prstGeom>
          <a:solidFill>
            <a:schemeClr val="accent6">
              <a:lumMod val="75000"/>
            </a:schemeClr>
          </a:solid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Statistically significant baseline characteristics and </a:t>
            </a:r>
            <a:r>
              <a:rPr lang="en-US" sz="2200" dirty="0"/>
              <a:t>worsening sleep time:</a:t>
            </a:r>
          </a:p>
          <a:p>
            <a:pPr marL="0" marR="0" indent="0" algn="ctr" defTabSz="914400" rtl="0" eaLnBrk="0" fontAlgn="base" latinLnBrk="0" hangingPunct="0">
              <a:lnSpc>
                <a:spcPct val="100000"/>
              </a:lnSpc>
              <a:spcBef>
                <a:spcPct val="0"/>
              </a:spcBef>
              <a:spcAft>
                <a:spcPct val="0"/>
              </a:spcAft>
              <a:buClrTx/>
              <a:buSzTx/>
              <a:buFontTx/>
              <a:buNone/>
              <a:tabLst/>
            </a:pPr>
            <a:endParaRPr lang="en-US" sz="2200" dirty="0"/>
          </a:p>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charset="0"/>
              </a:rPr>
              <a:t>Age, male, smoking, alcohol, BMI, BP, HTN, HTN Rx, HDL, TG, Metabolic Syndrome, Worsening STOP-Bang, VCAM, P-selectin, Benzodiazepine Rx</a:t>
            </a:r>
          </a:p>
        </p:txBody>
      </p:sp>
    </p:spTree>
    <p:extLst>
      <p:ext uri="{BB962C8B-B14F-4D97-AF65-F5344CB8AC3E}">
        <p14:creationId xmlns:p14="http://schemas.microsoft.com/office/powerpoint/2010/main" val="4367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8B3E690F-C9B2-497A-B92D-1A3E0DBD1873}"/>
              </a:ext>
            </a:extLst>
          </p:cNvPr>
          <p:cNvPicPr>
            <a:picLocks noGrp="1" noChangeAspect="1"/>
          </p:cNvPicPr>
          <p:nvPr>
            <p:ph idx="1"/>
          </p:nvPr>
        </p:nvPicPr>
        <p:blipFill>
          <a:blip r:embed="rId2"/>
          <a:stretch>
            <a:fillRect/>
          </a:stretch>
        </p:blipFill>
        <p:spPr>
          <a:xfrm>
            <a:off x="331787" y="1219200"/>
            <a:ext cx="8510588" cy="4419600"/>
          </a:xfrm>
          <a:prstGeom prst="rect">
            <a:avLst/>
          </a:prstGeom>
        </p:spPr>
      </p:pic>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415087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BAF27B97-92F7-4A95-A390-98CED8A11DB7}"/>
              </a:ext>
            </a:extLst>
          </p:cNvPr>
          <p:cNvPicPr>
            <a:picLocks noGrp="1" noChangeAspect="1"/>
          </p:cNvPicPr>
          <p:nvPr>
            <p:ph idx="1"/>
          </p:nvPr>
        </p:nvPicPr>
        <p:blipFill>
          <a:blip r:embed="rId2"/>
          <a:stretch>
            <a:fillRect/>
          </a:stretch>
        </p:blipFill>
        <p:spPr>
          <a:xfrm>
            <a:off x="228600" y="1255233"/>
            <a:ext cx="8534400" cy="4556318"/>
          </a:xfrm>
          <a:prstGeom prst="rect">
            <a:avLst/>
          </a:prstGeom>
        </p:spPr>
      </p:pic>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
        <p:nvSpPr>
          <p:cNvPr id="7" name="Heart 6">
            <a:extLst>
              <a:ext uri="{FF2B5EF4-FFF2-40B4-BE49-F238E27FC236}">
                <a16:creationId xmlns:a16="http://schemas.microsoft.com/office/drawing/2014/main" id="{512AD115-0084-453B-8043-BC3C9DC0E072}"/>
              </a:ext>
            </a:extLst>
          </p:cNvPr>
          <p:cNvSpPr/>
          <p:nvPr/>
        </p:nvSpPr>
        <p:spPr bwMode="auto">
          <a:xfrm>
            <a:off x="3352800" y="2895600"/>
            <a:ext cx="228600"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Heart 9">
            <a:extLst>
              <a:ext uri="{FF2B5EF4-FFF2-40B4-BE49-F238E27FC236}">
                <a16:creationId xmlns:a16="http://schemas.microsoft.com/office/drawing/2014/main" id="{9795CCFA-B648-430F-918A-05B83F87CC91}"/>
              </a:ext>
            </a:extLst>
          </p:cNvPr>
          <p:cNvSpPr/>
          <p:nvPr/>
        </p:nvSpPr>
        <p:spPr bwMode="auto">
          <a:xfrm>
            <a:off x="3323303" y="3810000"/>
            <a:ext cx="228600" cy="228600"/>
          </a:xfrm>
          <a:prstGeom prst="hear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Heart 10">
            <a:extLst>
              <a:ext uri="{FF2B5EF4-FFF2-40B4-BE49-F238E27FC236}">
                <a16:creationId xmlns:a16="http://schemas.microsoft.com/office/drawing/2014/main" id="{37930005-E377-4387-9CC7-547A9C303270}"/>
              </a:ext>
            </a:extLst>
          </p:cNvPr>
          <p:cNvSpPr/>
          <p:nvPr/>
        </p:nvSpPr>
        <p:spPr bwMode="auto">
          <a:xfrm>
            <a:off x="5029200" y="2819400"/>
            <a:ext cx="228600"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Heart 11">
            <a:extLst>
              <a:ext uri="{FF2B5EF4-FFF2-40B4-BE49-F238E27FC236}">
                <a16:creationId xmlns:a16="http://schemas.microsoft.com/office/drawing/2014/main" id="{99CBDF80-15D3-4211-8776-669C1B0D4469}"/>
              </a:ext>
            </a:extLst>
          </p:cNvPr>
          <p:cNvSpPr/>
          <p:nvPr/>
        </p:nvSpPr>
        <p:spPr bwMode="auto">
          <a:xfrm>
            <a:off x="3323303" y="4876800"/>
            <a:ext cx="228600"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Heart 12">
            <a:extLst>
              <a:ext uri="{FF2B5EF4-FFF2-40B4-BE49-F238E27FC236}">
                <a16:creationId xmlns:a16="http://schemas.microsoft.com/office/drawing/2014/main" id="{94EFAF65-710F-4507-AA54-F2BC76D28C47}"/>
              </a:ext>
            </a:extLst>
          </p:cNvPr>
          <p:cNvSpPr/>
          <p:nvPr/>
        </p:nvSpPr>
        <p:spPr bwMode="auto">
          <a:xfrm>
            <a:off x="8613110" y="4114800"/>
            <a:ext cx="228600"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70672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F771C5EC-0A5B-4EAB-8332-DC8FDFFB7FCA}"/>
              </a:ext>
            </a:extLst>
          </p:cNvPr>
          <p:cNvPicPr>
            <a:picLocks noGrp="1" noChangeAspect="1"/>
          </p:cNvPicPr>
          <p:nvPr>
            <p:ph idx="1"/>
          </p:nvPr>
        </p:nvPicPr>
        <p:blipFill>
          <a:blip r:embed="rId2"/>
          <a:stretch>
            <a:fillRect/>
          </a:stretch>
        </p:blipFill>
        <p:spPr>
          <a:xfrm>
            <a:off x="381000" y="1219200"/>
            <a:ext cx="8431213" cy="4724400"/>
          </a:xfrm>
          <a:prstGeom prst="rect">
            <a:avLst/>
          </a:prstGeom>
        </p:spPr>
      </p:pic>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
        <p:nvSpPr>
          <p:cNvPr id="7" name="Heart 6">
            <a:extLst>
              <a:ext uri="{FF2B5EF4-FFF2-40B4-BE49-F238E27FC236}">
                <a16:creationId xmlns:a16="http://schemas.microsoft.com/office/drawing/2014/main" id="{B153DECE-5E8D-471C-A1B5-D629863F383D}"/>
              </a:ext>
            </a:extLst>
          </p:cNvPr>
          <p:cNvSpPr/>
          <p:nvPr/>
        </p:nvSpPr>
        <p:spPr bwMode="auto">
          <a:xfrm>
            <a:off x="1447800" y="2430463"/>
            <a:ext cx="228600"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Heart 7">
            <a:extLst>
              <a:ext uri="{FF2B5EF4-FFF2-40B4-BE49-F238E27FC236}">
                <a16:creationId xmlns:a16="http://schemas.microsoft.com/office/drawing/2014/main" id="{6E322BCA-B8BF-4F06-AA9D-B2C829EB8A90}"/>
              </a:ext>
            </a:extLst>
          </p:cNvPr>
          <p:cNvSpPr/>
          <p:nvPr/>
        </p:nvSpPr>
        <p:spPr bwMode="auto">
          <a:xfrm>
            <a:off x="1447800" y="3970338"/>
            <a:ext cx="228600"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Heart 8">
            <a:extLst>
              <a:ext uri="{FF2B5EF4-FFF2-40B4-BE49-F238E27FC236}">
                <a16:creationId xmlns:a16="http://schemas.microsoft.com/office/drawing/2014/main" id="{A13D8A89-C949-43CD-9288-33C1E9F265FB}"/>
              </a:ext>
            </a:extLst>
          </p:cNvPr>
          <p:cNvSpPr/>
          <p:nvPr/>
        </p:nvSpPr>
        <p:spPr bwMode="auto">
          <a:xfrm>
            <a:off x="5562600" y="2316163"/>
            <a:ext cx="228600"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40937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4D56-0DCA-4A60-829A-E38AA0A6EE28}"/>
              </a:ext>
            </a:extLst>
          </p:cNvPr>
          <p:cNvSpPr>
            <a:spLocks noGrp="1"/>
          </p:cNvSpPr>
          <p:nvPr>
            <p:ph type="title"/>
          </p:nvPr>
        </p:nvSpPr>
        <p:spPr>
          <a:xfrm>
            <a:off x="228600" y="1066800"/>
            <a:ext cx="6014869" cy="762000"/>
          </a:xfrm>
        </p:spPr>
        <p:txBody>
          <a:bodyPr/>
          <a:lstStyle/>
          <a:p>
            <a:r>
              <a:rPr lang="en-US" sz="2800" dirty="0">
                <a:effectLst/>
              </a:rPr>
              <a:t>There has been so much attention on sleep recently and in light of the new basic science article in </a:t>
            </a:r>
            <a:r>
              <a:rPr lang="en-US" sz="2800" u="sng" dirty="0">
                <a:effectLst/>
              </a:rPr>
              <a:t>Nature </a:t>
            </a:r>
            <a:r>
              <a:rPr lang="en-US" sz="2800" dirty="0">
                <a:effectLst/>
              </a:rPr>
              <a:t>about sleep and ASVD – it seemed warranted to focus this month on sleep! </a:t>
            </a:r>
          </a:p>
        </p:txBody>
      </p:sp>
      <p:sp>
        <p:nvSpPr>
          <p:cNvPr id="4" name="Footer Placeholder 3">
            <a:extLst>
              <a:ext uri="{FF2B5EF4-FFF2-40B4-BE49-F238E27FC236}">
                <a16:creationId xmlns:a16="http://schemas.microsoft.com/office/drawing/2014/main" id="{77C378BF-3991-45B5-A3CA-1199D4C0A81E}"/>
              </a:ext>
            </a:extLst>
          </p:cNvPr>
          <p:cNvSpPr>
            <a:spLocks noGrp="1"/>
          </p:cNvSpPr>
          <p:nvPr>
            <p:ph type="ftr" sz="quarter" idx="11"/>
          </p:nvPr>
        </p:nvSpPr>
        <p:spPr/>
        <p:txBody>
          <a:bodyPr/>
          <a:lstStyle/>
          <a:p>
            <a:pPr>
              <a:defRPr/>
            </a:pPr>
            <a:r>
              <a:rPr lang="en-US" dirty="0"/>
              <a:t>Copyright Bale/Doneen Paradigm</a:t>
            </a:r>
          </a:p>
        </p:txBody>
      </p:sp>
      <p:pic>
        <p:nvPicPr>
          <p:cNvPr id="4102" name="Picture 6" descr="Image result for images so little time">
            <a:extLst>
              <a:ext uri="{FF2B5EF4-FFF2-40B4-BE49-F238E27FC236}">
                <a16:creationId xmlns:a16="http://schemas.microsoft.com/office/drawing/2014/main" id="{5A74D231-BF65-4A26-BE65-AB3A805F48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77000" y="76200"/>
            <a:ext cx="2452688" cy="19493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C7E7AD5-6892-4961-B93A-41CB778B198B}"/>
              </a:ext>
            </a:extLst>
          </p:cNvPr>
          <p:cNvSpPr txBox="1"/>
          <p:nvPr/>
        </p:nvSpPr>
        <p:spPr>
          <a:xfrm>
            <a:off x="228600" y="2819400"/>
            <a:ext cx="8839200" cy="3416320"/>
          </a:xfrm>
          <a:prstGeom prst="rect">
            <a:avLst/>
          </a:prstGeom>
          <a:noFill/>
        </p:spPr>
        <p:txBody>
          <a:bodyPr wrap="square" rtlCol="0">
            <a:spAutoFit/>
          </a:bodyPr>
          <a:lstStyle/>
          <a:p>
            <a:pPr algn="ctr"/>
            <a:r>
              <a:rPr lang="en-US" sz="2400" dirty="0"/>
              <a:t>However – that left many great articles out of the ‘top’ to cover due to time constraints!  Stay engaged – these will be in preceptorship of course!</a:t>
            </a:r>
          </a:p>
          <a:p>
            <a:pPr algn="ctr"/>
            <a:endParaRPr lang="en-US" sz="2400" dirty="0"/>
          </a:p>
          <a:p>
            <a:pPr algn="ctr"/>
            <a:r>
              <a:rPr lang="en-US" sz="2000" dirty="0"/>
              <a:t>Vaping and CV risk</a:t>
            </a:r>
          </a:p>
          <a:p>
            <a:pPr algn="ctr"/>
            <a:r>
              <a:rPr lang="en-US" sz="2000" dirty="0"/>
              <a:t>Gut and Depression</a:t>
            </a:r>
          </a:p>
          <a:p>
            <a:pPr algn="ctr"/>
            <a:r>
              <a:rPr lang="en-US" sz="2000" dirty="0"/>
              <a:t>Testosterone and increased CV risk</a:t>
            </a:r>
          </a:p>
          <a:p>
            <a:pPr algn="ctr"/>
            <a:r>
              <a:rPr lang="en-US" sz="2000" dirty="0"/>
              <a:t>Methotrexate fails to reduce CV risk</a:t>
            </a:r>
          </a:p>
          <a:p>
            <a:pPr algn="ctr"/>
            <a:r>
              <a:rPr lang="en-US" sz="2000" dirty="0"/>
              <a:t>BP and AHA statement</a:t>
            </a:r>
          </a:p>
          <a:p>
            <a:pPr algn="ctr"/>
            <a:r>
              <a:rPr lang="en-US" sz="2000" dirty="0"/>
              <a:t>Blueberries and CV reduction.</a:t>
            </a:r>
          </a:p>
        </p:txBody>
      </p:sp>
    </p:spTree>
    <p:extLst>
      <p:ext uri="{BB962C8B-B14F-4D97-AF65-F5344CB8AC3E}">
        <p14:creationId xmlns:p14="http://schemas.microsoft.com/office/powerpoint/2010/main" val="102064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3788D82F-5A0B-478C-B0F4-02F7D871CB96}"/>
              </a:ext>
            </a:extLst>
          </p:cNvPr>
          <p:cNvPicPr>
            <a:picLocks noGrp="1" noChangeAspect="1"/>
          </p:cNvPicPr>
          <p:nvPr>
            <p:ph idx="1"/>
          </p:nvPr>
        </p:nvPicPr>
        <p:blipFill>
          <a:blip r:embed="rId2"/>
          <a:stretch>
            <a:fillRect/>
          </a:stretch>
        </p:blipFill>
        <p:spPr>
          <a:xfrm>
            <a:off x="1828800" y="1219200"/>
            <a:ext cx="5562600" cy="4648200"/>
          </a:xfrm>
          <a:prstGeom prst="rect">
            <a:avLst/>
          </a:prstGeom>
        </p:spPr>
      </p:pic>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431599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98425" y="1219200"/>
            <a:ext cx="8916987" cy="4136517"/>
          </a:xfrm>
          <a:prstGeom prst="rect">
            <a:avLst/>
          </a:prstGeom>
        </p:spPr>
        <p:txBody>
          <a:bodyPr wrap="square">
            <a:spAutoFit/>
          </a:bodyPr>
          <a:lstStyle/>
          <a:p>
            <a:pPr marL="0" indent="0" algn="ctr">
              <a:buNone/>
            </a:pPr>
            <a:r>
              <a:rPr lang="en-US" sz="1800" dirty="0">
                <a:effectLst/>
              </a:rPr>
              <a:t>&lt; 6 hours sleep was independently associated with a higher atherosclerotic burden with 3-d VUS compared to the reference group </a:t>
            </a:r>
          </a:p>
          <a:p>
            <a:pPr marL="0" indent="0" algn="ctr">
              <a:buNone/>
            </a:pPr>
            <a:r>
              <a:rPr lang="en-US" sz="1800" dirty="0">
                <a:effectLst/>
              </a:rPr>
              <a:t>(OR: 1.27; 95% CI 1.06 to 1.52; p &lt; 0.008)</a:t>
            </a:r>
          </a:p>
          <a:p>
            <a:pPr marL="0" indent="0" algn="ctr">
              <a:buNone/>
            </a:pPr>
            <a:endParaRPr lang="en-US" sz="1800" dirty="0">
              <a:effectLst/>
            </a:endParaRPr>
          </a:p>
          <a:p>
            <a:pPr marL="0" indent="0" algn="ctr">
              <a:buNone/>
            </a:pPr>
            <a:r>
              <a:rPr lang="en-US" sz="1800" dirty="0">
                <a:effectLst/>
              </a:rPr>
              <a:t>Participants within the highest quintile of sleep fragmentation presented a higher prevalence of multiple affected noncoronary territories </a:t>
            </a:r>
          </a:p>
          <a:p>
            <a:pPr marL="0" indent="0" algn="ctr">
              <a:buNone/>
            </a:pPr>
            <a:r>
              <a:rPr lang="en-US" sz="1800" dirty="0">
                <a:effectLst/>
              </a:rPr>
              <a:t>(OR: 1.34; 95% CI: 1.09 to 1.64; p &lt; 0.006)</a:t>
            </a:r>
          </a:p>
          <a:p>
            <a:pPr marL="0" indent="0" algn="ctr">
              <a:buNone/>
            </a:pPr>
            <a:endParaRPr lang="en-US" sz="1800" dirty="0">
              <a:effectLst/>
            </a:endParaRPr>
          </a:p>
          <a:p>
            <a:pPr marL="0" indent="0" algn="ctr">
              <a:buNone/>
            </a:pPr>
            <a:r>
              <a:rPr lang="en-US" sz="1800" dirty="0">
                <a:effectLst/>
              </a:rPr>
              <a:t> No differences were observed regarding coronary artery calcification score in the different sleep groups. </a:t>
            </a:r>
          </a:p>
          <a:p>
            <a:pPr marL="0" indent="0" algn="ctr">
              <a:buNone/>
            </a:pPr>
            <a:endParaRPr lang="en-US" sz="1800" dirty="0">
              <a:effectLst/>
            </a:endParaRPr>
          </a:p>
          <a:p>
            <a:pPr marL="0" indent="0" algn="ctr">
              <a:buNone/>
            </a:pPr>
            <a:r>
              <a:rPr lang="en-US" sz="1800" dirty="0">
                <a:effectLst/>
              </a:rPr>
              <a:t>Lower sleeping times and fragmented sleep are independently associated with an increased risk of subclinical multi territory atherosclerosis. </a:t>
            </a:r>
            <a:endParaRPr lang="en-US" sz="18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2996907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Association of Sleep Duration and Quality</a:t>
            </a:r>
            <a:br>
              <a:rPr lang="en-US" sz="3200" dirty="0">
                <a:effectLst/>
              </a:rPr>
            </a:br>
            <a:r>
              <a:rPr lang="en-US" sz="3200" dirty="0">
                <a:effectLst/>
              </a:rPr>
              <a:t>With Subclinical Atherosclerosis</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52400" y="1185572"/>
            <a:ext cx="8916987" cy="4770537"/>
          </a:xfrm>
          <a:prstGeom prst="rect">
            <a:avLst/>
          </a:prstGeom>
        </p:spPr>
        <p:txBody>
          <a:bodyPr wrap="square">
            <a:spAutoFit/>
          </a:bodyPr>
          <a:lstStyle/>
          <a:p>
            <a:pPr marL="0" indent="0">
              <a:buNone/>
            </a:pPr>
            <a:r>
              <a:rPr lang="en-US" sz="2000" u="sng" dirty="0" err="1">
                <a:effectLst/>
                <a:ea typeface="Calibri" panose="020F0502020204030204" pitchFamily="34" charset="0"/>
                <a:cs typeface="Times New Roman" panose="02020603050405020304" pitchFamily="18" charset="0"/>
              </a:rPr>
              <a:t>BaleDoneen</a:t>
            </a:r>
            <a:r>
              <a:rPr lang="en-US" sz="2000" u="sng" dirty="0">
                <a:effectLst/>
                <a:ea typeface="Calibri" panose="020F0502020204030204" pitchFamily="34" charset="0"/>
                <a:cs typeface="Times New Roman" panose="02020603050405020304" pitchFamily="18" charset="0"/>
              </a:rPr>
              <a:t> Take-Away:</a:t>
            </a:r>
          </a:p>
          <a:p>
            <a:pPr marL="0" indent="0">
              <a:buNone/>
            </a:pPr>
            <a:r>
              <a:rPr lang="en-US" sz="2000" dirty="0">
                <a:effectLst/>
                <a:ea typeface="Calibri" panose="020F0502020204030204" pitchFamily="34" charset="0"/>
                <a:cs typeface="Times New Roman" panose="02020603050405020304" pitchFamily="18" charset="0"/>
              </a:rPr>
              <a:t>1. Poor sleep quality and fragmentation of sleep are risk factors for ASVD.</a:t>
            </a:r>
          </a:p>
          <a:p>
            <a:pPr marL="0" indent="0">
              <a:buNone/>
            </a:pPr>
            <a:endParaRPr lang="en-US" sz="2000" dirty="0">
              <a:effectLst/>
              <a:ea typeface="Calibri" panose="020F0502020204030204" pitchFamily="34" charset="0"/>
              <a:cs typeface="Times New Roman" panose="02020603050405020304" pitchFamily="18" charset="0"/>
            </a:endParaRPr>
          </a:p>
          <a:p>
            <a:pPr marL="0" indent="0">
              <a:buNone/>
            </a:pPr>
            <a:r>
              <a:rPr lang="en-US" sz="2000" dirty="0">
                <a:effectLst/>
                <a:ea typeface="Calibri" panose="020F0502020204030204" pitchFamily="34" charset="0"/>
                <a:cs typeface="Times New Roman" panose="02020603050405020304" pitchFamily="18" charset="0"/>
              </a:rPr>
              <a:t>2. Several metabolic parameters are statistically associated with poor sleep. </a:t>
            </a:r>
          </a:p>
          <a:p>
            <a:pPr marL="0" indent="0">
              <a:buNone/>
            </a:pPr>
            <a:endParaRPr lang="en-US" sz="2000" dirty="0">
              <a:effectLst/>
              <a:ea typeface="Calibri" panose="020F0502020204030204" pitchFamily="34" charset="0"/>
              <a:cs typeface="Times New Roman" panose="02020603050405020304" pitchFamily="18" charset="0"/>
            </a:endParaRPr>
          </a:p>
          <a:p>
            <a:pPr marL="0" indent="0">
              <a:buNone/>
            </a:pPr>
            <a:r>
              <a:rPr lang="en-US" sz="2000" dirty="0">
                <a:effectLst/>
                <a:ea typeface="Calibri" panose="020F0502020204030204" pitchFamily="34" charset="0"/>
                <a:cs typeface="Times New Roman" panose="02020603050405020304" pitchFamily="18" charset="0"/>
              </a:rPr>
              <a:t>3. Screening for sleep quality must be part of a </a:t>
            </a:r>
            <a:r>
              <a:rPr lang="en-US" sz="2000" dirty="0" err="1">
                <a:effectLst/>
                <a:ea typeface="Calibri" panose="020F0502020204030204" pitchFamily="34" charset="0"/>
                <a:cs typeface="Times New Roman" panose="02020603050405020304" pitchFamily="18" charset="0"/>
              </a:rPr>
              <a:t>BaleDoneen</a:t>
            </a:r>
            <a:r>
              <a:rPr lang="en-US" sz="2000" dirty="0">
                <a:effectLst/>
                <a:ea typeface="Calibri" panose="020F0502020204030204" pitchFamily="34" charset="0"/>
                <a:cs typeface="Times New Roman" panose="02020603050405020304" pitchFamily="18" charset="0"/>
              </a:rPr>
              <a:t> work up.</a:t>
            </a:r>
          </a:p>
          <a:p>
            <a:pPr marL="0" indent="0">
              <a:buNone/>
            </a:pPr>
            <a:endParaRPr lang="en-US" sz="2000" dirty="0">
              <a:effectLst/>
              <a:ea typeface="Calibri" panose="020F0502020204030204" pitchFamily="34" charset="0"/>
              <a:cs typeface="Times New Roman" panose="02020603050405020304" pitchFamily="18" charset="0"/>
            </a:endParaRPr>
          </a:p>
          <a:p>
            <a:pPr marL="0" indent="0">
              <a:buNone/>
            </a:pPr>
            <a:r>
              <a:rPr lang="en-US" sz="2000" dirty="0">
                <a:effectLst/>
                <a:ea typeface="Calibri" panose="020F0502020204030204" pitchFamily="34" charset="0"/>
                <a:cs typeface="Times New Roman" panose="02020603050405020304" pitchFamily="18" charset="0"/>
              </a:rPr>
              <a:t>4. Add a sleep quality questionnaire in addition to the STOP-BANG.</a:t>
            </a:r>
          </a:p>
          <a:p>
            <a:pPr marL="0" indent="0">
              <a:buNone/>
            </a:pPr>
            <a:endParaRPr lang="en-US" sz="2000" dirty="0">
              <a:effectLst/>
              <a:ea typeface="Calibri" panose="020F0502020204030204" pitchFamily="34" charset="0"/>
              <a:cs typeface="Times New Roman" panose="02020603050405020304" pitchFamily="18" charset="0"/>
            </a:endParaRPr>
          </a:p>
          <a:p>
            <a:pPr marL="0" indent="0">
              <a:buNone/>
            </a:pPr>
            <a:r>
              <a:rPr lang="en-US" sz="2000" dirty="0">
                <a:effectLst/>
                <a:ea typeface="Calibri" panose="020F0502020204030204" pitchFamily="34" charset="0"/>
                <a:cs typeface="Times New Roman" panose="02020603050405020304" pitchFamily="18" charset="0"/>
              </a:rPr>
              <a:t>5. Root should say “Sleep Issues” and not just “OSA”  </a:t>
            </a:r>
          </a:p>
          <a:p>
            <a:pPr marL="0" indent="0">
              <a:buNone/>
            </a:pPr>
            <a:endParaRPr lang="en-US" sz="2000" dirty="0">
              <a:effectLst/>
              <a:ea typeface="Calibri" panose="020F0502020204030204" pitchFamily="34" charset="0"/>
              <a:cs typeface="Times New Roman" panose="02020603050405020304" pitchFamily="18" charset="0"/>
            </a:endParaRPr>
          </a:p>
          <a:p>
            <a:pPr marL="0" indent="0">
              <a:buNone/>
            </a:pPr>
            <a:r>
              <a:rPr lang="en-US" sz="2000" dirty="0">
                <a:effectLst/>
                <a:ea typeface="Calibri" panose="020F0502020204030204" pitchFamily="34" charset="0"/>
                <a:cs typeface="Times New Roman" panose="02020603050405020304" pitchFamily="18" charset="0"/>
              </a:rPr>
              <a:t>6. While study was good – wish they would have included more inflammatory markers such as: Lp-PLA2, MACR, MPO, </a:t>
            </a:r>
            <a:r>
              <a:rPr lang="en-US" sz="2000" dirty="0" err="1">
                <a:effectLst/>
                <a:ea typeface="Calibri" panose="020F0502020204030204" pitchFamily="34" charset="0"/>
                <a:cs typeface="Times New Roman" panose="02020603050405020304" pitchFamily="18" charset="0"/>
              </a:rPr>
              <a:t>hsTn</a:t>
            </a:r>
            <a:r>
              <a:rPr lang="en-US" sz="2000" dirty="0">
                <a:effectLst/>
                <a:ea typeface="Calibri" panose="020F0502020204030204" pitchFamily="34" charset="0"/>
                <a:cs typeface="Times New Roman" panose="02020603050405020304" pitchFamily="18" charset="0"/>
              </a:rPr>
              <a:t>, Galectin 3, NT-</a:t>
            </a:r>
            <a:r>
              <a:rPr lang="en-US" sz="2000" dirty="0" err="1">
                <a:effectLst/>
                <a:ea typeface="Calibri" panose="020F0502020204030204" pitchFamily="34" charset="0"/>
                <a:cs typeface="Times New Roman" panose="02020603050405020304" pitchFamily="18" charset="0"/>
              </a:rPr>
              <a:t>ProBNP</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spTree>
    <p:extLst>
      <p:ext uri="{BB962C8B-B14F-4D97-AF65-F5344CB8AC3E}">
        <p14:creationId xmlns:p14="http://schemas.microsoft.com/office/powerpoint/2010/main" val="1871225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An example of a sleep quality questionnaire</a:t>
            </a:r>
            <a:br>
              <a:rPr lang="en-US" sz="3200" dirty="0">
                <a:effectLst/>
              </a:rPr>
            </a:br>
            <a:endParaRPr lang="en-US" sz="32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C0A9B2AD-D536-407D-BABB-D0EE37CE78A7}"/>
              </a:ext>
            </a:extLst>
          </p:cNvPr>
          <p:cNvPicPr>
            <a:picLocks noGrp="1" noChangeAspect="1"/>
          </p:cNvPicPr>
          <p:nvPr>
            <p:ph idx="1"/>
          </p:nvPr>
        </p:nvPicPr>
        <p:blipFill>
          <a:blip r:embed="rId2"/>
          <a:stretch>
            <a:fillRect/>
          </a:stretch>
        </p:blipFill>
        <p:spPr>
          <a:xfrm>
            <a:off x="105356" y="1157031"/>
            <a:ext cx="2900094" cy="4822825"/>
          </a:xfrm>
          <a:prstGeom prst="rect">
            <a:avLst/>
          </a:prstGeom>
        </p:spPr>
      </p:pic>
      <p:sp>
        <p:nvSpPr>
          <p:cNvPr id="3" name="TextBox 2">
            <a:extLst>
              <a:ext uri="{FF2B5EF4-FFF2-40B4-BE49-F238E27FC236}">
                <a16:creationId xmlns:a16="http://schemas.microsoft.com/office/drawing/2014/main" id="{29BBDFA5-091A-435D-B405-3DD03389F70A}"/>
              </a:ext>
            </a:extLst>
          </p:cNvPr>
          <p:cNvSpPr txBox="1"/>
          <p:nvPr/>
        </p:nvSpPr>
        <p:spPr>
          <a:xfrm>
            <a:off x="228600" y="5956109"/>
            <a:ext cx="8431213" cy="584775"/>
          </a:xfrm>
          <a:prstGeom prst="rect">
            <a:avLst/>
          </a:prstGeom>
          <a:noFill/>
        </p:spPr>
        <p:txBody>
          <a:bodyPr wrap="square" rtlCol="0">
            <a:spAutoFit/>
          </a:bodyPr>
          <a:lstStyle/>
          <a:p>
            <a:r>
              <a:rPr lang="en-US" sz="1600" dirty="0">
                <a:solidFill>
                  <a:srgbClr val="FFC000"/>
                </a:solidFill>
              </a:rPr>
              <a:t>Dominguez, R., </a:t>
            </a:r>
            <a:r>
              <a:rPr lang="en-US" sz="1600" dirty="0" err="1">
                <a:solidFill>
                  <a:srgbClr val="FFC000"/>
                </a:solidFill>
              </a:rPr>
              <a:t>Fuster</a:t>
            </a:r>
            <a:r>
              <a:rPr lang="en-US" sz="1600" dirty="0">
                <a:solidFill>
                  <a:srgbClr val="FFC000"/>
                </a:solidFill>
              </a:rPr>
              <a:t>, V., </a:t>
            </a:r>
            <a:r>
              <a:rPr lang="en-US" sz="1600" dirty="0" err="1">
                <a:solidFill>
                  <a:srgbClr val="FFC000"/>
                </a:solidFill>
              </a:rPr>
              <a:t>Fernadez-Alvira</a:t>
            </a:r>
            <a:r>
              <a:rPr lang="en-US" sz="1600" dirty="0">
                <a:solidFill>
                  <a:srgbClr val="FFC000"/>
                </a:solidFill>
              </a:rPr>
              <a:t>, J. et al. (2019). Association of sleep duration and quality with subclinical </a:t>
            </a:r>
            <a:r>
              <a:rPr lang="en-US" sz="1600" dirty="0" err="1">
                <a:solidFill>
                  <a:srgbClr val="FFC000"/>
                </a:solidFill>
              </a:rPr>
              <a:t>atherosclerosis.JACC</a:t>
            </a:r>
            <a:r>
              <a:rPr lang="en-US" sz="1600" dirty="0">
                <a:solidFill>
                  <a:srgbClr val="FFC000"/>
                </a:solidFill>
              </a:rPr>
              <a:t>. Vol.73 (2). 135-144. </a:t>
            </a:r>
          </a:p>
        </p:txBody>
      </p:sp>
      <p:pic>
        <p:nvPicPr>
          <p:cNvPr id="7" name="Picture 6">
            <a:extLst>
              <a:ext uri="{FF2B5EF4-FFF2-40B4-BE49-F238E27FC236}">
                <a16:creationId xmlns:a16="http://schemas.microsoft.com/office/drawing/2014/main" id="{86CFA017-FB5F-4286-8B74-46FF0C04C6BA}"/>
              </a:ext>
            </a:extLst>
          </p:cNvPr>
          <p:cNvPicPr>
            <a:picLocks noChangeAspect="1"/>
          </p:cNvPicPr>
          <p:nvPr/>
        </p:nvPicPr>
        <p:blipFill>
          <a:blip r:embed="rId3"/>
          <a:stretch>
            <a:fillRect/>
          </a:stretch>
        </p:blipFill>
        <p:spPr>
          <a:xfrm>
            <a:off x="1113965" y="1142999"/>
            <a:ext cx="3686635" cy="4876801"/>
          </a:xfrm>
          <a:prstGeom prst="rect">
            <a:avLst/>
          </a:prstGeom>
        </p:spPr>
      </p:pic>
      <p:pic>
        <p:nvPicPr>
          <p:cNvPr id="8" name="Picture 7">
            <a:extLst>
              <a:ext uri="{FF2B5EF4-FFF2-40B4-BE49-F238E27FC236}">
                <a16:creationId xmlns:a16="http://schemas.microsoft.com/office/drawing/2014/main" id="{2D6192D2-E025-4465-B154-F773DDCD3C7A}"/>
              </a:ext>
            </a:extLst>
          </p:cNvPr>
          <p:cNvPicPr>
            <a:picLocks noChangeAspect="1"/>
          </p:cNvPicPr>
          <p:nvPr/>
        </p:nvPicPr>
        <p:blipFill>
          <a:blip r:embed="rId4"/>
          <a:stretch>
            <a:fillRect/>
          </a:stretch>
        </p:blipFill>
        <p:spPr>
          <a:xfrm>
            <a:off x="2220733" y="1124839"/>
            <a:ext cx="3381375" cy="4913120"/>
          </a:xfrm>
          <a:prstGeom prst="rect">
            <a:avLst/>
          </a:prstGeom>
        </p:spPr>
      </p:pic>
      <p:pic>
        <p:nvPicPr>
          <p:cNvPr id="9" name="Picture 8">
            <a:extLst>
              <a:ext uri="{FF2B5EF4-FFF2-40B4-BE49-F238E27FC236}">
                <a16:creationId xmlns:a16="http://schemas.microsoft.com/office/drawing/2014/main" id="{8FBCBF1F-33CC-43B9-B131-ED10855B2A57}"/>
              </a:ext>
            </a:extLst>
          </p:cNvPr>
          <p:cNvPicPr>
            <a:picLocks noChangeAspect="1"/>
          </p:cNvPicPr>
          <p:nvPr/>
        </p:nvPicPr>
        <p:blipFill>
          <a:blip r:embed="rId5"/>
          <a:stretch>
            <a:fillRect/>
          </a:stretch>
        </p:blipFill>
        <p:spPr>
          <a:xfrm>
            <a:off x="3492847" y="1139825"/>
            <a:ext cx="4095750" cy="4913120"/>
          </a:xfrm>
          <a:prstGeom prst="rect">
            <a:avLst/>
          </a:prstGeom>
        </p:spPr>
      </p:pic>
      <p:pic>
        <p:nvPicPr>
          <p:cNvPr id="10" name="Picture 9">
            <a:extLst>
              <a:ext uri="{FF2B5EF4-FFF2-40B4-BE49-F238E27FC236}">
                <a16:creationId xmlns:a16="http://schemas.microsoft.com/office/drawing/2014/main" id="{8C3441D1-A5BF-41D7-8893-D0B9C7B4C490}"/>
              </a:ext>
            </a:extLst>
          </p:cNvPr>
          <p:cNvPicPr>
            <a:picLocks noChangeAspect="1"/>
          </p:cNvPicPr>
          <p:nvPr/>
        </p:nvPicPr>
        <p:blipFill>
          <a:blip r:embed="rId6"/>
          <a:stretch>
            <a:fillRect/>
          </a:stretch>
        </p:blipFill>
        <p:spPr>
          <a:xfrm>
            <a:off x="4723607" y="1139825"/>
            <a:ext cx="3971925" cy="4913120"/>
          </a:xfrm>
          <a:prstGeom prst="rect">
            <a:avLst/>
          </a:prstGeom>
        </p:spPr>
      </p:pic>
      <p:pic>
        <p:nvPicPr>
          <p:cNvPr id="11" name="Picture 10">
            <a:extLst>
              <a:ext uri="{FF2B5EF4-FFF2-40B4-BE49-F238E27FC236}">
                <a16:creationId xmlns:a16="http://schemas.microsoft.com/office/drawing/2014/main" id="{059EA5AC-5BB2-40E2-8D0C-1E520C2A5EB0}"/>
              </a:ext>
            </a:extLst>
          </p:cNvPr>
          <p:cNvPicPr>
            <a:picLocks noChangeAspect="1"/>
          </p:cNvPicPr>
          <p:nvPr/>
        </p:nvPicPr>
        <p:blipFill>
          <a:blip r:embed="rId7"/>
          <a:stretch>
            <a:fillRect/>
          </a:stretch>
        </p:blipFill>
        <p:spPr>
          <a:xfrm>
            <a:off x="5618162" y="1085849"/>
            <a:ext cx="3472388" cy="4876801"/>
          </a:xfrm>
          <a:prstGeom prst="rect">
            <a:avLst/>
          </a:prstGeom>
        </p:spPr>
      </p:pic>
    </p:spTree>
    <p:extLst>
      <p:ext uri="{BB962C8B-B14F-4D97-AF65-F5344CB8AC3E}">
        <p14:creationId xmlns:p14="http://schemas.microsoft.com/office/powerpoint/2010/main" val="36777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BE2A-3B5A-4D4E-AA0C-9EEEA9CD7452}"/>
              </a:ext>
            </a:extLst>
          </p:cNvPr>
          <p:cNvSpPr>
            <a:spLocks noGrp="1"/>
          </p:cNvSpPr>
          <p:nvPr>
            <p:ph type="title"/>
          </p:nvPr>
        </p:nvSpPr>
        <p:spPr>
          <a:xfrm>
            <a:off x="457200" y="798165"/>
            <a:ext cx="8510588" cy="1325563"/>
          </a:xfrm>
        </p:spPr>
        <p:txBody>
          <a:bodyPr/>
          <a:lstStyle/>
          <a:p>
            <a:r>
              <a:rPr lang="en-US" sz="3600" dirty="0">
                <a:effectLst/>
              </a:rPr>
              <a:t>Let’s move into Obstructive Sleep Apnea but through the lens of subclinical</a:t>
            </a:r>
            <a:br>
              <a:rPr lang="en-US" sz="3600" dirty="0">
                <a:effectLst/>
              </a:rPr>
            </a:br>
            <a:r>
              <a:rPr lang="en-US" sz="3600" dirty="0">
                <a:effectLst/>
              </a:rPr>
              <a:t>injury of the myocardium </a:t>
            </a:r>
            <a:br>
              <a:rPr lang="en-US" sz="3600" dirty="0">
                <a:effectLst/>
              </a:rPr>
            </a:br>
            <a:r>
              <a:rPr lang="en-US" sz="3600" dirty="0">
                <a:effectLst/>
              </a:rPr>
              <a:t>using </a:t>
            </a:r>
            <a:r>
              <a:rPr lang="en-US" sz="3600" dirty="0" err="1">
                <a:effectLst/>
              </a:rPr>
              <a:t>hsTnT</a:t>
            </a:r>
            <a:r>
              <a:rPr lang="en-US" sz="3600" dirty="0">
                <a:effectLst/>
              </a:rPr>
              <a:t> as an assessment tool.</a:t>
            </a:r>
          </a:p>
        </p:txBody>
      </p:sp>
      <p:sp>
        <p:nvSpPr>
          <p:cNvPr id="4" name="Footer Placeholder 3">
            <a:extLst>
              <a:ext uri="{FF2B5EF4-FFF2-40B4-BE49-F238E27FC236}">
                <a16:creationId xmlns:a16="http://schemas.microsoft.com/office/drawing/2014/main" id="{9CE2C9C4-E703-4FC4-AC26-9301F6474774}"/>
              </a:ext>
            </a:extLst>
          </p:cNvPr>
          <p:cNvSpPr>
            <a:spLocks noGrp="1"/>
          </p:cNvSpPr>
          <p:nvPr>
            <p:ph type="ftr" sz="quarter" idx="11"/>
          </p:nvPr>
        </p:nvSpPr>
        <p:spPr/>
        <p:txBody>
          <a:bodyPr/>
          <a:lstStyle/>
          <a:p>
            <a:pPr>
              <a:defRPr/>
            </a:pPr>
            <a:r>
              <a:rPr lang="en-US"/>
              <a:t>Copyright Bale/Doneen Paradigm</a:t>
            </a:r>
          </a:p>
        </p:txBody>
      </p:sp>
      <p:pic>
        <p:nvPicPr>
          <p:cNvPr id="5" name="Content Placeholder 5">
            <a:extLst>
              <a:ext uri="{FF2B5EF4-FFF2-40B4-BE49-F238E27FC236}">
                <a16:creationId xmlns:a16="http://schemas.microsoft.com/office/drawing/2014/main" id="{0A6E3662-DC9A-47A2-BF8F-105EC5B3BF0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08408" y="3200400"/>
            <a:ext cx="4927184" cy="2859435"/>
          </a:xfrm>
        </p:spPr>
      </p:pic>
    </p:spTree>
    <p:extLst>
      <p:ext uri="{BB962C8B-B14F-4D97-AF65-F5344CB8AC3E}">
        <p14:creationId xmlns:p14="http://schemas.microsoft.com/office/powerpoint/2010/main" val="1877415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2400" dirty="0">
                <a:effectLst/>
              </a:rPr>
              <a:t>Sleep Apnea Is Associated with Subclinical</a:t>
            </a:r>
            <a:br>
              <a:rPr lang="en-US" sz="2400" dirty="0">
                <a:effectLst/>
              </a:rPr>
            </a:br>
            <a:r>
              <a:rPr lang="en-US" sz="2400" dirty="0">
                <a:effectLst/>
              </a:rPr>
              <a:t>Myocardial Injury in the Community</a:t>
            </a:r>
            <a:br>
              <a:rPr lang="en-US" sz="2400" dirty="0">
                <a:effectLst/>
              </a:rPr>
            </a:br>
            <a:r>
              <a:rPr lang="en-US" sz="2400" dirty="0">
                <a:effectLst/>
              </a:rPr>
              <a:t>The ARIC-SHHS Study</a:t>
            </a:r>
            <a:br>
              <a:rPr lang="en-US" sz="2400" dirty="0">
                <a:effectLst/>
              </a:rPr>
            </a:br>
            <a:endParaRPr lang="en-US" sz="24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54396" y="1676400"/>
            <a:ext cx="8635207" cy="3274743"/>
          </a:xfrm>
          <a:prstGeom prst="rect">
            <a:avLst/>
          </a:prstGeom>
        </p:spPr>
        <p:txBody>
          <a:bodyPr wrap="square">
            <a:spAutoFit/>
          </a:bodyPr>
          <a:lstStyle/>
          <a:p>
            <a:pPr marL="0" indent="0" algn="ctr">
              <a:buNone/>
            </a:pPr>
            <a:r>
              <a:rPr lang="en-US" sz="2200" dirty="0">
                <a:effectLst/>
              </a:rPr>
              <a:t>Aimed to determine whether more severe OSA, measured by the Respiratory Disturbance Index (RDI), is associated with subclinical myocardial injury and increased myocardial wall stress</a:t>
            </a:r>
          </a:p>
          <a:p>
            <a:pPr marL="0" indent="0" algn="ctr">
              <a:buNone/>
            </a:pPr>
            <a:endParaRPr lang="en-US" sz="2200" dirty="0">
              <a:effectLst/>
            </a:endParaRPr>
          </a:p>
          <a:p>
            <a:pPr marL="0" indent="0" algn="ctr">
              <a:buNone/>
            </a:pPr>
            <a:r>
              <a:rPr lang="en-US" sz="2200" dirty="0">
                <a:effectLst/>
              </a:rPr>
              <a:t>A total of 1,645 participants (62.5 6 5.5 </a:t>
            </a:r>
            <a:r>
              <a:rPr lang="en-US" sz="2200" dirty="0" err="1">
                <a:effectLst/>
              </a:rPr>
              <a:t>yr</a:t>
            </a:r>
            <a:r>
              <a:rPr lang="en-US" sz="2200" dirty="0">
                <a:effectLst/>
              </a:rPr>
              <a:t> and 54% women) free of coronary heart disease and heart failure and participating in both the Atherosclerosis Risk in the Communities (ARIC) and the Sleep Heart Health Studies underwent overnight polysomnography and measurement of </a:t>
            </a:r>
            <a:r>
              <a:rPr lang="en-US" sz="2200" dirty="0" err="1">
                <a:effectLst/>
              </a:rPr>
              <a:t>hs-TnT</a:t>
            </a:r>
            <a:r>
              <a:rPr lang="en-US" sz="2200" dirty="0">
                <a:effectLst/>
              </a:rPr>
              <a:t> and NT-</a:t>
            </a:r>
            <a:r>
              <a:rPr lang="en-US" sz="2200" dirty="0" err="1">
                <a:effectLst/>
              </a:rPr>
              <a:t>proBNP</a:t>
            </a:r>
            <a:r>
              <a:rPr lang="en-US" sz="2200" dirty="0">
                <a:effectLst/>
              </a:rPr>
              <a:t>. </a:t>
            </a:r>
          </a:p>
        </p:txBody>
      </p:sp>
      <p:sp>
        <p:nvSpPr>
          <p:cNvPr id="6" name="TextBox 5">
            <a:extLst>
              <a:ext uri="{FF2B5EF4-FFF2-40B4-BE49-F238E27FC236}">
                <a16:creationId xmlns:a16="http://schemas.microsoft.com/office/drawing/2014/main" id="{48ED6421-8F41-4A4C-A079-0AE0A6BE5637}"/>
              </a:ext>
            </a:extLst>
          </p:cNvPr>
          <p:cNvSpPr txBox="1"/>
          <p:nvPr/>
        </p:nvSpPr>
        <p:spPr>
          <a:xfrm>
            <a:off x="76200" y="5562600"/>
            <a:ext cx="8915400" cy="923330"/>
          </a:xfrm>
          <a:prstGeom prst="rect">
            <a:avLst/>
          </a:prstGeom>
          <a:noFill/>
        </p:spPr>
        <p:txBody>
          <a:bodyPr wrap="square" rtlCol="0">
            <a:spAutoFit/>
          </a:bodyPr>
          <a:lstStyle/>
          <a:p>
            <a:r>
              <a:rPr lang="en-US" dirty="0">
                <a:solidFill>
                  <a:srgbClr val="FFC000"/>
                </a:solidFill>
              </a:rPr>
              <a:t>Roca, G., Redline, S., Punjabi, N. et al. (2013). Sleep apnea in associated with subclinical myocardial injury in the community: The ARIC-SHHS Study. Am J Respir </a:t>
            </a:r>
            <a:r>
              <a:rPr lang="en-US" dirty="0" err="1">
                <a:solidFill>
                  <a:srgbClr val="FFC000"/>
                </a:solidFill>
              </a:rPr>
              <a:t>Crit</a:t>
            </a:r>
            <a:r>
              <a:rPr lang="en-US" dirty="0">
                <a:solidFill>
                  <a:srgbClr val="FFC000"/>
                </a:solidFill>
              </a:rPr>
              <a:t> Care Med Vol 188, </a:t>
            </a:r>
            <a:r>
              <a:rPr lang="en-US" dirty="0" err="1">
                <a:solidFill>
                  <a:srgbClr val="FFC000"/>
                </a:solidFill>
              </a:rPr>
              <a:t>Iss</a:t>
            </a:r>
            <a:r>
              <a:rPr lang="en-US" dirty="0">
                <a:solidFill>
                  <a:srgbClr val="FFC000"/>
                </a:solidFill>
              </a:rPr>
              <a:t>. 12, pp 1460–1465, Dec 15, 2013 </a:t>
            </a:r>
          </a:p>
        </p:txBody>
      </p:sp>
    </p:spTree>
    <p:extLst>
      <p:ext uri="{BB962C8B-B14F-4D97-AF65-F5344CB8AC3E}">
        <p14:creationId xmlns:p14="http://schemas.microsoft.com/office/powerpoint/2010/main" val="7522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2400" dirty="0">
                <a:effectLst/>
              </a:rPr>
              <a:t>Sleep Apnea Is Associated with Subclinical</a:t>
            </a:r>
            <a:br>
              <a:rPr lang="en-US" sz="2400" dirty="0">
                <a:effectLst/>
              </a:rPr>
            </a:br>
            <a:r>
              <a:rPr lang="en-US" sz="2400" dirty="0">
                <a:effectLst/>
              </a:rPr>
              <a:t>Myocardial Injury in the Community</a:t>
            </a:r>
            <a:br>
              <a:rPr lang="en-US" sz="2400" dirty="0">
                <a:effectLst/>
              </a:rPr>
            </a:br>
            <a:r>
              <a:rPr lang="en-US" sz="2400" dirty="0">
                <a:effectLst/>
              </a:rPr>
              <a:t>The ARIC-SHHS Study</a:t>
            </a:r>
            <a:br>
              <a:rPr lang="en-US" sz="2400" dirty="0">
                <a:effectLst/>
              </a:rPr>
            </a:br>
            <a:endParaRPr lang="en-US" sz="24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599" y="1371600"/>
            <a:ext cx="8635207" cy="4450449"/>
          </a:xfrm>
          <a:prstGeom prst="rect">
            <a:avLst/>
          </a:prstGeom>
        </p:spPr>
        <p:txBody>
          <a:bodyPr wrap="square">
            <a:spAutoFit/>
          </a:bodyPr>
          <a:lstStyle/>
          <a:p>
            <a:pPr marL="0" indent="0" algn="ctr">
              <a:buNone/>
            </a:pPr>
            <a:r>
              <a:rPr lang="en-US" sz="2400" dirty="0">
                <a:effectLst/>
              </a:rPr>
              <a:t>OSA severity was defined using </a:t>
            </a:r>
            <a:r>
              <a:rPr lang="it-IT" sz="2400" dirty="0">
                <a:effectLst/>
              </a:rPr>
              <a:t>conventional clinical categories: none (RDI &lt; 5), mild (RDI 5–15), </a:t>
            </a:r>
            <a:r>
              <a:rPr lang="en-US" sz="2400" dirty="0">
                <a:effectLst/>
              </a:rPr>
              <a:t>moderate (RDI 15–30), and severe (RDI &gt;30). </a:t>
            </a:r>
          </a:p>
          <a:p>
            <a:pPr marL="0" indent="0" algn="ctr">
              <a:buNone/>
            </a:pPr>
            <a:endParaRPr lang="en-US" sz="2400" dirty="0">
              <a:effectLst/>
            </a:endParaRPr>
          </a:p>
          <a:p>
            <a:pPr marL="0" indent="0" algn="ctr">
              <a:buNone/>
            </a:pPr>
            <a:r>
              <a:rPr lang="en-US" sz="2400" dirty="0">
                <a:effectLst/>
              </a:rPr>
              <a:t>Hs-</a:t>
            </a:r>
            <a:r>
              <a:rPr lang="en-US" sz="2400" dirty="0" err="1">
                <a:effectLst/>
              </a:rPr>
              <a:t>TnT</a:t>
            </a:r>
            <a:r>
              <a:rPr lang="en-US" sz="2400" dirty="0">
                <a:effectLst/>
              </a:rPr>
              <a:t>, but not </a:t>
            </a:r>
            <a:r>
              <a:rPr lang="en-US" sz="2400" dirty="0" err="1">
                <a:effectLst/>
              </a:rPr>
              <a:t>NTproBNP</a:t>
            </a:r>
            <a:r>
              <a:rPr lang="en-US" sz="2400" dirty="0">
                <a:effectLst/>
              </a:rPr>
              <a:t>, was associated with OSA after adjusting for 17 potential confounders (P &lt; 0.02). </a:t>
            </a:r>
          </a:p>
          <a:p>
            <a:pPr marL="0" indent="0" algn="ctr">
              <a:buNone/>
            </a:pPr>
            <a:endParaRPr lang="en-US" sz="2400" dirty="0">
              <a:effectLst/>
            </a:endParaRPr>
          </a:p>
          <a:p>
            <a:pPr marL="0" indent="0" algn="ctr">
              <a:buNone/>
            </a:pPr>
            <a:r>
              <a:rPr lang="en-US" sz="2400" dirty="0">
                <a:effectLst/>
              </a:rPr>
              <a:t>Over a median of 12.4 years follow-up, </a:t>
            </a:r>
            <a:r>
              <a:rPr lang="en-US" sz="2400" dirty="0" err="1">
                <a:effectLst/>
              </a:rPr>
              <a:t>hs-TnT</a:t>
            </a:r>
            <a:r>
              <a:rPr lang="en-US" sz="2400" dirty="0">
                <a:effectLst/>
              </a:rPr>
              <a:t> was related to risk of death or incident heart failure in all OSA categories (P&lt;0.05 in each category). </a:t>
            </a:r>
          </a:p>
          <a:p>
            <a:pPr marL="0" indent="0" algn="ctr">
              <a:buNone/>
            </a:pPr>
            <a:endParaRPr lang="en-US" sz="2000" dirty="0">
              <a:effectLst/>
            </a:endParaRPr>
          </a:p>
        </p:txBody>
      </p:sp>
      <p:sp>
        <p:nvSpPr>
          <p:cNvPr id="6" name="TextBox 5">
            <a:extLst>
              <a:ext uri="{FF2B5EF4-FFF2-40B4-BE49-F238E27FC236}">
                <a16:creationId xmlns:a16="http://schemas.microsoft.com/office/drawing/2014/main" id="{48ED6421-8F41-4A4C-A079-0AE0A6BE5637}"/>
              </a:ext>
            </a:extLst>
          </p:cNvPr>
          <p:cNvSpPr txBox="1"/>
          <p:nvPr/>
        </p:nvSpPr>
        <p:spPr>
          <a:xfrm>
            <a:off x="76200" y="5562600"/>
            <a:ext cx="8915400" cy="923330"/>
          </a:xfrm>
          <a:prstGeom prst="rect">
            <a:avLst/>
          </a:prstGeom>
          <a:noFill/>
        </p:spPr>
        <p:txBody>
          <a:bodyPr wrap="square" rtlCol="0">
            <a:spAutoFit/>
          </a:bodyPr>
          <a:lstStyle/>
          <a:p>
            <a:r>
              <a:rPr lang="en-US" dirty="0">
                <a:solidFill>
                  <a:srgbClr val="FFC000"/>
                </a:solidFill>
              </a:rPr>
              <a:t>Roca, G., Redline, S., Punjabi, N. et al. (2013). Sleep apnea in associated with subclinical myocardial injury in the community: The ARIC-SHHS Study. Am J Respir </a:t>
            </a:r>
            <a:r>
              <a:rPr lang="en-US" dirty="0" err="1">
                <a:solidFill>
                  <a:srgbClr val="FFC000"/>
                </a:solidFill>
              </a:rPr>
              <a:t>Crit</a:t>
            </a:r>
            <a:r>
              <a:rPr lang="en-US" dirty="0">
                <a:solidFill>
                  <a:srgbClr val="FFC000"/>
                </a:solidFill>
              </a:rPr>
              <a:t> Care Med Vol 188, </a:t>
            </a:r>
            <a:r>
              <a:rPr lang="en-US" dirty="0" err="1">
                <a:solidFill>
                  <a:srgbClr val="FFC000"/>
                </a:solidFill>
              </a:rPr>
              <a:t>Iss</a:t>
            </a:r>
            <a:r>
              <a:rPr lang="en-US" dirty="0">
                <a:solidFill>
                  <a:srgbClr val="FFC000"/>
                </a:solidFill>
              </a:rPr>
              <a:t>. 12, pp 1460–1465, Dec 15, 2013 </a:t>
            </a:r>
          </a:p>
        </p:txBody>
      </p:sp>
    </p:spTree>
    <p:extLst>
      <p:ext uri="{BB962C8B-B14F-4D97-AF65-F5344CB8AC3E}">
        <p14:creationId xmlns:p14="http://schemas.microsoft.com/office/powerpoint/2010/main" val="2688121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2400" dirty="0">
                <a:effectLst/>
              </a:rPr>
              <a:t>Sleep Apnea Is Associated with Subclinical</a:t>
            </a:r>
            <a:br>
              <a:rPr lang="en-US" sz="2400" dirty="0">
                <a:effectLst/>
              </a:rPr>
            </a:br>
            <a:r>
              <a:rPr lang="en-US" sz="2400" dirty="0">
                <a:effectLst/>
              </a:rPr>
              <a:t>Myocardial Injury in the Community</a:t>
            </a:r>
            <a:br>
              <a:rPr lang="en-US" sz="2400" dirty="0">
                <a:effectLst/>
              </a:rPr>
            </a:br>
            <a:r>
              <a:rPr lang="en-US" sz="2400" dirty="0">
                <a:effectLst/>
              </a:rPr>
              <a:t>The ARIC-SHHS Study</a:t>
            </a:r>
            <a:br>
              <a:rPr lang="en-US" sz="2400" dirty="0">
                <a:effectLst/>
              </a:rPr>
            </a:br>
            <a:endParaRPr lang="en-US" sz="24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3" name="Content Placeholder 2">
            <a:extLst>
              <a:ext uri="{FF2B5EF4-FFF2-40B4-BE49-F238E27FC236}">
                <a16:creationId xmlns:a16="http://schemas.microsoft.com/office/drawing/2014/main" id="{98AB3D76-54D8-4ACB-BFE0-47762EA96EFD}"/>
              </a:ext>
            </a:extLst>
          </p:cNvPr>
          <p:cNvPicPr>
            <a:picLocks noGrp="1" noChangeAspect="1"/>
          </p:cNvPicPr>
          <p:nvPr>
            <p:ph idx="1"/>
          </p:nvPr>
        </p:nvPicPr>
        <p:blipFill>
          <a:blip r:embed="rId2"/>
          <a:stretch>
            <a:fillRect/>
          </a:stretch>
        </p:blipFill>
        <p:spPr>
          <a:xfrm>
            <a:off x="1704079" y="1335088"/>
            <a:ext cx="5659641" cy="3886200"/>
          </a:xfrm>
          <a:prstGeom prst="rect">
            <a:avLst/>
          </a:prstGeom>
        </p:spPr>
      </p:pic>
      <p:sp>
        <p:nvSpPr>
          <p:cNvPr id="6" name="TextBox 5">
            <a:extLst>
              <a:ext uri="{FF2B5EF4-FFF2-40B4-BE49-F238E27FC236}">
                <a16:creationId xmlns:a16="http://schemas.microsoft.com/office/drawing/2014/main" id="{48ED6421-8F41-4A4C-A079-0AE0A6BE5637}"/>
              </a:ext>
            </a:extLst>
          </p:cNvPr>
          <p:cNvSpPr txBox="1"/>
          <p:nvPr/>
        </p:nvSpPr>
        <p:spPr>
          <a:xfrm>
            <a:off x="76200" y="5562600"/>
            <a:ext cx="8915400" cy="923330"/>
          </a:xfrm>
          <a:prstGeom prst="rect">
            <a:avLst/>
          </a:prstGeom>
          <a:noFill/>
        </p:spPr>
        <p:txBody>
          <a:bodyPr wrap="square" rtlCol="0">
            <a:spAutoFit/>
          </a:bodyPr>
          <a:lstStyle/>
          <a:p>
            <a:r>
              <a:rPr lang="en-US" dirty="0">
                <a:solidFill>
                  <a:srgbClr val="FFC000"/>
                </a:solidFill>
              </a:rPr>
              <a:t>Roca, G., Redline, S., Punjabi, N. et al. (2013). Sleep apnea in associated with subclinical myocardial injury in the community: The ARIC-SHHS Study. Am J Respir </a:t>
            </a:r>
            <a:r>
              <a:rPr lang="en-US" dirty="0" err="1">
                <a:solidFill>
                  <a:srgbClr val="FFC000"/>
                </a:solidFill>
              </a:rPr>
              <a:t>Crit</a:t>
            </a:r>
            <a:r>
              <a:rPr lang="en-US" dirty="0">
                <a:solidFill>
                  <a:srgbClr val="FFC000"/>
                </a:solidFill>
              </a:rPr>
              <a:t> Care Med Vol 188, </a:t>
            </a:r>
            <a:r>
              <a:rPr lang="en-US" dirty="0" err="1">
                <a:solidFill>
                  <a:srgbClr val="FFC000"/>
                </a:solidFill>
              </a:rPr>
              <a:t>Iss</a:t>
            </a:r>
            <a:r>
              <a:rPr lang="en-US" dirty="0">
                <a:solidFill>
                  <a:srgbClr val="FFC000"/>
                </a:solidFill>
              </a:rPr>
              <a:t>. 12, pp 1460–1465, Dec 15, 2013 </a:t>
            </a:r>
          </a:p>
        </p:txBody>
      </p:sp>
    </p:spTree>
    <p:extLst>
      <p:ext uri="{BB962C8B-B14F-4D97-AF65-F5344CB8AC3E}">
        <p14:creationId xmlns:p14="http://schemas.microsoft.com/office/powerpoint/2010/main" val="3210423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2400" dirty="0">
                <a:effectLst/>
              </a:rPr>
              <a:t>Sleep Apnea Is Associated with Subclinical</a:t>
            </a:r>
            <a:br>
              <a:rPr lang="en-US" sz="2400" dirty="0">
                <a:effectLst/>
              </a:rPr>
            </a:br>
            <a:r>
              <a:rPr lang="en-US" sz="2400" dirty="0">
                <a:effectLst/>
              </a:rPr>
              <a:t>Myocardial Injury in the Community</a:t>
            </a:r>
            <a:br>
              <a:rPr lang="en-US" sz="2400" dirty="0">
                <a:effectLst/>
              </a:rPr>
            </a:br>
            <a:r>
              <a:rPr lang="en-US" sz="2400" dirty="0">
                <a:effectLst/>
              </a:rPr>
              <a:t>The ARIC-SHHS Study</a:t>
            </a:r>
            <a:br>
              <a:rPr lang="en-US" sz="2400" dirty="0">
                <a:effectLst/>
              </a:rPr>
            </a:br>
            <a:endParaRPr lang="en-US" sz="24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599" y="1371600"/>
            <a:ext cx="8635207" cy="3711785"/>
          </a:xfrm>
          <a:prstGeom prst="rect">
            <a:avLst/>
          </a:prstGeom>
        </p:spPr>
        <p:txBody>
          <a:bodyPr wrap="square">
            <a:spAutoFit/>
          </a:bodyPr>
          <a:lstStyle/>
          <a:p>
            <a:pPr marL="0" indent="0" algn="ctr">
              <a:buNone/>
            </a:pPr>
            <a:r>
              <a:rPr lang="en-US" sz="2400" u="sng" dirty="0">
                <a:effectLst/>
              </a:rPr>
              <a:t>Conclusions</a:t>
            </a:r>
            <a:r>
              <a:rPr lang="en-US" sz="2400" dirty="0">
                <a:effectLst/>
              </a:rPr>
              <a:t>: </a:t>
            </a:r>
          </a:p>
          <a:p>
            <a:pPr marL="0" indent="0" algn="ctr">
              <a:buNone/>
            </a:pPr>
            <a:endParaRPr lang="en-US" sz="2400" dirty="0">
              <a:effectLst/>
            </a:endParaRPr>
          </a:p>
          <a:p>
            <a:pPr marL="0" indent="0" algn="ctr">
              <a:buNone/>
            </a:pPr>
            <a:r>
              <a:rPr lang="en-US" sz="2400" dirty="0">
                <a:effectLst/>
              </a:rPr>
              <a:t>In middle-aged to older individuals, OSA severity is independently associated with higher levels of </a:t>
            </a:r>
            <a:r>
              <a:rPr lang="en-US" sz="2400" dirty="0" err="1">
                <a:effectLst/>
              </a:rPr>
              <a:t>hs-TnT</a:t>
            </a:r>
            <a:r>
              <a:rPr lang="en-US" sz="2400" dirty="0">
                <a:effectLst/>
              </a:rPr>
              <a:t>, suggesting that subclinical myocardial injury may play a role in the association between OSA and risk of heart failure. </a:t>
            </a:r>
          </a:p>
          <a:p>
            <a:pPr marL="0" indent="0" algn="ctr">
              <a:buNone/>
            </a:pPr>
            <a:endParaRPr lang="en-US" sz="2400" dirty="0">
              <a:effectLst/>
            </a:endParaRPr>
          </a:p>
          <a:p>
            <a:pPr marL="0" indent="0" algn="ctr">
              <a:buNone/>
            </a:pPr>
            <a:r>
              <a:rPr lang="en-US" sz="2400" dirty="0">
                <a:effectLst/>
              </a:rPr>
              <a:t>Interestingly, OSA was not associated with NT-</a:t>
            </a:r>
            <a:r>
              <a:rPr lang="en-US" sz="2400" dirty="0" err="1">
                <a:effectLst/>
              </a:rPr>
              <a:t>proBNP</a:t>
            </a:r>
            <a:r>
              <a:rPr lang="en-US" sz="2400" dirty="0">
                <a:effectLst/>
              </a:rPr>
              <a:t> levels after adjusting for multiple possible confounders.</a:t>
            </a:r>
            <a:endParaRPr lang="en-US" sz="24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8ED6421-8F41-4A4C-A079-0AE0A6BE5637}"/>
              </a:ext>
            </a:extLst>
          </p:cNvPr>
          <p:cNvSpPr txBox="1"/>
          <p:nvPr/>
        </p:nvSpPr>
        <p:spPr>
          <a:xfrm>
            <a:off x="76200" y="5562600"/>
            <a:ext cx="8915400" cy="923330"/>
          </a:xfrm>
          <a:prstGeom prst="rect">
            <a:avLst/>
          </a:prstGeom>
          <a:noFill/>
        </p:spPr>
        <p:txBody>
          <a:bodyPr wrap="square" rtlCol="0">
            <a:spAutoFit/>
          </a:bodyPr>
          <a:lstStyle/>
          <a:p>
            <a:r>
              <a:rPr lang="en-US" dirty="0">
                <a:solidFill>
                  <a:srgbClr val="FFC000"/>
                </a:solidFill>
              </a:rPr>
              <a:t>Roca, G., Redline, S., Punjabi, N. et al. (2013). Sleep apnea in associated with subclinical myocardial injury in the community: The ARIC-SHHS Study. Am J Respir </a:t>
            </a:r>
            <a:r>
              <a:rPr lang="en-US" dirty="0" err="1">
                <a:solidFill>
                  <a:srgbClr val="FFC000"/>
                </a:solidFill>
              </a:rPr>
              <a:t>Crit</a:t>
            </a:r>
            <a:r>
              <a:rPr lang="en-US" dirty="0">
                <a:solidFill>
                  <a:srgbClr val="FFC000"/>
                </a:solidFill>
              </a:rPr>
              <a:t> Care Med Vol 188, </a:t>
            </a:r>
            <a:r>
              <a:rPr lang="en-US" dirty="0" err="1">
                <a:solidFill>
                  <a:srgbClr val="FFC000"/>
                </a:solidFill>
              </a:rPr>
              <a:t>Iss</a:t>
            </a:r>
            <a:r>
              <a:rPr lang="en-US" dirty="0">
                <a:solidFill>
                  <a:srgbClr val="FFC000"/>
                </a:solidFill>
              </a:rPr>
              <a:t>. 12, pp 1460–1465, Dec 15, 2013 </a:t>
            </a:r>
          </a:p>
        </p:txBody>
      </p:sp>
    </p:spTree>
    <p:extLst>
      <p:ext uri="{BB962C8B-B14F-4D97-AF65-F5344CB8AC3E}">
        <p14:creationId xmlns:p14="http://schemas.microsoft.com/office/powerpoint/2010/main" val="37685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2400" dirty="0">
                <a:effectLst/>
              </a:rPr>
              <a:t>Sleep Apnea Is Associated with Subclinical</a:t>
            </a:r>
            <a:br>
              <a:rPr lang="en-US" sz="2400" dirty="0">
                <a:effectLst/>
              </a:rPr>
            </a:br>
            <a:r>
              <a:rPr lang="en-US" sz="2400" dirty="0">
                <a:effectLst/>
              </a:rPr>
              <a:t>Myocardial Injury in the Community</a:t>
            </a:r>
            <a:br>
              <a:rPr lang="en-US" sz="2400" dirty="0">
                <a:effectLst/>
              </a:rPr>
            </a:br>
            <a:r>
              <a:rPr lang="en-US" sz="2400" dirty="0">
                <a:effectLst/>
              </a:rPr>
              <a:t>The ARIC-SHHS Study</a:t>
            </a:r>
            <a:br>
              <a:rPr lang="en-US" sz="2400" dirty="0">
                <a:effectLst/>
              </a:rPr>
            </a:br>
            <a:endParaRPr lang="en-US" sz="24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3" name="Content Placeholder 2">
            <a:extLst>
              <a:ext uri="{FF2B5EF4-FFF2-40B4-BE49-F238E27FC236}">
                <a16:creationId xmlns:a16="http://schemas.microsoft.com/office/drawing/2014/main" id="{67A8D254-77C2-4CE9-92E7-88D57AAA01DB}"/>
              </a:ext>
            </a:extLst>
          </p:cNvPr>
          <p:cNvPicPr>
            <a:picLocks noGrp="1" noChangeAspect="1"/>
          </p:cNvPicPr>
          <p:nvPr>
            <p:ph idx="1"/>
          </p:nvPr>
        </p:nvPicPr>
        <p:blipFill>
          <a:blip r:embed="rId2"/>
          <a:stretch>
            <a:fillRect/>
          </a:stretch>
        </p:blipFill>
        <p:spPr>
          <a:xfrm>
            <a:off x="1219200" y="1371600"/>
            <a:ext cx="6705599" cy="4114800"/>
          </a:xfrm>
          <a:prstGeom prst="rect">
            <a:avLst/>
          </a:prstGeom>
        </p:spPr>
      </p:pic>
      <p:sp>
        <p:nvSpPr>
          <p:cNvPr id="6" name="TextBox 5">
            <a:extLst>
              <a:ext uri="{FF2B5EF4-FFF2-40B4-BE49-F238E27FC236}">
                <a16:creationId xmlns:a16="http://schemas.microsoft.com/office/drawing/2014/main" id="{48ED6421-8F41-4A4C-A079-0AE0A6BE5637}"/>
              </a:ext>
            </a:extLst>
          </p:cNvPr>
          <p:cNvSpPr txBox="1"/>
          <p:nvPr/>
        </p:nvSpPr>
        <p:spPr>
          <a:xfrm>
            <a:off x="76200" y="5562600"/>
            <a:ext cx="8915400" cy="923330"/>
          </a:xfrm>
          <a:prstGeom prst="rect">
            <a:avLst/>
          </a:prstGeom>
          <a:noFill/>
        </p:spPr>
        <p:txBody>
          <a:bodyPr wrap="square" rtlCol="0">
            <a:spAutoFit/>
          </a:bodyPr>
          <a:lstStyle/>
          <a:p>
            <a:r>
              <a:rPr lang="en-US" dirty="0">
                <a:solidFill>
                  <a:srgbClr val="FFC000"/>
                </a:solidFill>
              </a:rPr>
              <a:t>Roca, G., Redline, S., Punjabi, N. et al. (2013). Sleep apnea in associated with subclinical myocardial injury in the community: The ARIC-SHHS Study. Am J Respir </a:t>
            </a:r>
            <a:r>
              <a:rPr lang="en-US" dirty="0" err="1">
                <a:solidFill>
                  <a:srgbClr val="FFC000"/>
                </a:solidFill>
              </a:rPr>
              <a:t>Crit</a:t>
            </a:r>
            <a:r>
              <a:rPr lang="en-US" dirty="0">
                <a:solidFill>
                  <a:srgbClr val="FFC000"/>
                </a:solidFill>
              </a:rPr>
              <a:t> Care Med Vol 188, </a:t>
            </a:r>
            <a:r>
              <a:rPr lang="en-US" dirty="0" err="1">
                <a:solidFill>
                  <a:srgbClr val="FFC000"/>
                </a:solidFill>
              </a:rPr>
              <a:t>Iss</a:t>
            </a:r>
            <a:r>
              <a:rPr lang="en-US" dirty="0">
                <a:solidFill>
                  <a:srgbClr val="FFC000"/>
                </a:solidFill>
              </a:rPr>
              <a:t>. 12, pp 1460–1465, Dec 15, 2013 </a:t>
            </a:r>
          </a:p>
        </p:txBody>
      </p:sp>
    </p:spTree>
    <p:extLst>
      <p:ext uri="{BB962C8B-B14F-4D97-AF65-F5344CB8AC3E}">
        <p14:creationId xmlns:p14="http://schemas.microsoft.com/office/powerpoint/2010/main" val="2586973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77211"/>
            <a:ext cx="8915400" cy="4422775"/>
          </a:xfrm>
        </p:spPr>
        <p:txBody>
          <a:bodyPr/>
          <a:lstStyle/>
          <a:p>
            <a:pPr marL="0" indent="0">
              <a:buNone/>
            </a:pPr>
            <a:r>
              <a:rPr lang="en-US" sz="2400" b="1" u="sng" dirty="0">
                <a:effectLst/>
              </a:rPr>
              <a:t>Its all about sleep this month! </a:t>
            </a:r>
          </a:p>
          <a:p>
            <a:pPr marL="0" indent="0">
              <a:buNone/>
            </a:pPr>
            <a:r>
              <a:rPr lang="en-US" sz="2400" u="sng" dirty="0">
                <a:effectLst/>
              </a:rPr>
              <a:t>A pulse of the current science </a:t>
            </a:r>
            <a:r>
              <a:rPr lang="en-US" sz="2400" dirty="0">
                <a:effectLst/>
              </a:rPr>
              <a:t>– sleep fragmentation and OSA</a:t>
            </a:r>
          </a:p>
          <a:p>
            <a:pPr marL="0" indent="0">
              <a:buNone/>
            </a:pPr>
            <a:r>
              <a:rPr lang="en-US" sz="2400" dirty="0">
                <a:effectLst/>
              </a:rPr>
              <a:t>1. Fragmented sleep is associated with atherosclerosis - Nature</a:t>
            </a:r>
          </a:p>
          <a:p>
            <a:pPr marL="0" indent="0">
              <a:buNone/>
            </a:pPr>
            <a:r>
              <a:rPr lang="en-US" sz="2400" dirty="0">
                <a:effectLst/>
              </a:rPr>
              <a:t>2. Poor sleep is associated with ASVD in humans – JACC</a:t>
            </a:r>
          </a:p>
          <a:p>
            <a:pPr marL="0" indent="0">
              <a:buNone/>
            </a:pPr>
            <a:r>
              <a:rPr lang="en-US" sz="2400" dirty="0">
                <a:effectLst/>
              </a:rPr>
              <a:t>3. Poor sleep causes microvascular damage to the heart </a:t>
            </a:r>
          </a:p>
          <a:p>
            <a:pPr marL="0" indent="0">
              <a:buNone/>
            </a:pPr>
            <a:r>
              <a:rPr lang="en-US" sz="2400" u="sng" dirty="0">
                <a:effectLst/>
              </a:rPr>
              <a:t>Demographics:</a:t>
            </a:r>
          </a:p>
          <a:p>
            <a:pPr marL="0" indent="0">
              <a:buNone/>
            </a:pPr>
            <a:r>
              <a:rPr lang="en-US" sz="2400" dirty="0">
                <a:effectLst/>
              </a:rPr>
              <a:t>4. Men – libido and nocturia</a:t>
            </a:r>
          </a:p>
          <a:p>
            <a:pPr marL="0" indent="0">
              <a:buNone/>
            </a:pPr>
            <a:r>
              <a:rPr lang="en-US" sz="2400" dirty="0">
                <a:effectLst/>
              </a:rPr>
              <a:t>5. Women – Menopause </a:t>
            </a:r>
          </a:p>
          <a:p>
            <a:pPr marL="0" indent="0">
              <a:buNone/>
            </a:pPr>
            <a:r>
              <a:rPr lang="en-US" sz="2400" dirty="0">
                <a:effectLst/>
              </a:rPr>
              <a:t>6. Women – Pre-eclampsia</a:t>
            </a:r>
          </a:p>
          <a:p>
            <a:pPr marL="0" indent="0">
              <a:buNone/>
            </a:pPr>
            <a:r>
              <a:rPr lang="en-US" sz="2400" dirty="0">
                <a:effectLst/>
              </a:rPr>
              <a:t>7. Adolescence and Sleep</a:t>
            </a:r>
          </a:p>
          <a:p>
            <a:pPr marL="0" indent="0">
              <a:buNone/>
            </a:pPr>
            <a:r>
              <a:rPr lang="en-US" sz="2400" u="sng" dirty="0">
                <a:effectLst/>
              </a:rPr>
              <a:t>Treatment opportunities beyond CPAP:</a:t>
            </a:r>
          </a:p>
          <a:p>
            <a:pPr marL="0" indent="0">
              <a:buNone/>
            </a:pPr>
            <a:r>
              <a:rPr lang="en-US" sz="2400" dirty="0">
                <a:effectLst/>
              </a:rPr>
              <a:t>8. Mandibular Advancement Devices</a:t>
            </a:r>
          </a:p>
          <a:p>
            <a:pPr marL="0" indent="0">
              <a:buNone/>
            </a:pPr>
            <a:r>
              <a:rPr lang="en-US" sz="2400" dirty="0">
                <a:effectLst/>
              </a:rPr>
              <a:t>9. Oral Appliances</a:t>
            </a:r>
          </a:p>
          <a:p>
            <a:pPr marL="0" indent="0">
              <a:buNone/>
            </a:pPr>
            <a:r>
              <a:rPr lang="en-US" sz="2400" dirty="0">
                <a:effectLst/>
              </a:rPr>
              <a:t>10. Myofunction Therapy</a:t>
            </a:r>
          </a:p>
          <a:p>
            <a:pPr marL="0" indent="0">
              <a:buNone/>
            </a:pPr>
            <a:endParaRPr lang="en-US" sz="2400" dirty="0">
              <a:effectLst/>
            </a:endParaRPr>
          </a:p>
          <a:p>
            <a:pPr marL="0" indent="0">
              <a:buNone/>
            </a:pPr>
            <a:endParaRPr lang="en-US" sz="2400" b="1" u="sng" dirty="0">
              <a:effectLst/>
            </a:endParaRPr>
          </a:p>
          <a:p>
            <a:pPr marL="0" indent="0">
              <a:buNone/>
            </a:pPr>
            <a:endParaRPr lang="en-US" sz="2400" dirty="0">
              <a:effectLst/>
            </a:endParaRPr>
          </a:p>
          <a:p>
            <a:endParaRPr lang="en-US" dirty="0"/>
          </a:p>
        </p:txBody>
      </p:sp>
      <p:pic>
        <p:nvPicPr>
          <p:cNvPr id="3074" name="Picture 2" descr="Image result for cartoon teacher pointing to agenda">
            <a:extLst>
              <a:ext uri="{FF2B5EF4-FFF2-40B4-BE49-F238E27FC236}">
                <a16:creationId xmlns:a16="http://schemas.microsoft.com/office/drawing/2014/main" id="{186871C1-6F74-43AF-8A29-5F4CF9E15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819400"/>
            <a:ext cx="2839157" cy="26182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904A19B-6922-4BB9-8B48-835542E12B89}"/>
              </a:ext>
            </a:extLst>
          </p:cNvPr>
          <p:cNvSpPr/>
          <p:nvPr/>
        </p:nvSpPr>
        <p:spPr bwMode="auto">
          <a:xfrm>
            <a:off x="5181600" y="4800600"/>
            <a:ext cx="3429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7059C0B8-5D43-46DD-B5AA-428BEF70E5EA}"/>
              </a:ext>
            </a:extLst>
          </p:cNvPr>
          <p:cNvSpPr txBox="1"/>
          <p:nvPr/>
        </p:nvSpPr>
        <p:spPr>
          <a:xfrm rot="20427265">
            <a:off x="5699048" y="2935225"/>
            <a:ext cx="1767442" cy="954107"/>
          </a:xfrm>
          <a:prstGeom prst="rect">
            <a:avLst/>
          </a:prstGeom>
          <a:noFill/>
        </p:spPr>
        <p:txBody>
          <a:bodyPr wrap="square" rtlCol="0">
            <a:spAutoFit/>
          </a:bodyPr>
          <a:lstStyle/>
          <a:p>
            <a:pPr algn="ctr"/>
            <a:r>
              <a:rPr lang="en-US" sz="1400" dirty="0">
                <a:latin typeface="Lucida Handwriting" panose="03010101010101010101" pitchFamily="66" charset="0"/>
              </a:rPr>
              <a:t>Agenda for March 2019</a:t>
            </a:r>
          </a:p>
          <a:p>
            <a:pPr algn="ctr"/>
            <a:r>
              <a:rPr lang="en-US" sz="1400" dirty="0" err="1">
                <a:latin typeface="Lucida Handwriting" panose="03010101010101010101" pitchFamily="66" charset="0"/>
              </a:rPr>
              <a:t>BaleDoneen</a:t>
            </a:r>
            <a:r>
              <a:rPr lang="en-US" sz="1400" dirty="0">
                <a:latin typeface="Lucida Handwriting" panose="03010101010101010101" pitchFamily="66" charset="0"/>
              </a:rPr>
              <a:t> Study Club</a:t>
            </a:r>
          </a:p>
        </p:txBody>
      </p:sp>
      <p:sp>
        <p:nvSpPr>
          <p:cNvPr id="7" name="Rectangle 6">
            <a:extLst>
              <a:ext uri="{FF2B5EF4-FFF2-40B4-BE49-F238E27FC236}">
                <a16:creationId xmlns:a16="http://schemas.microsoft.com/office/drawing/2014/main" id="{4EA209FA-7C59-4140-9CF0-BBC4C12702C8}"/>
              </a:ext>
            </a:extLst>
          </p:cNvPr>
          <p:cNvSpPr/>
          <p:nvPr/>
        </p:nvSpPr>
        <p:spPr bwMode="auto">
          <a:xfrm>
            <a:off x="5638801" y="4309837"/>
            <a:ext cx="2057400" cy="13773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9339F6BD-D70F-4222-B429-BAC6F4E74FF3}"/>
              </a:ext>
            </a:extLst>
          </p:cNvPr>
          <p:cNvSpPr/>
          <p:nvPr/>
        </p:nvSpPr>
        <p:spPr bwMode="auto">
          <a:xfrm>
            <a:off x="6582769" y="5073100"/>
            <a:ext cx="2319167" cy="5748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46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2400" dirty="0">
                <a:effectLst/>
              </a:rPr>
              <a:t>Sleep Apnea Is Associated with Subclinical</a:t>
            </a:r>
            <a:br>
              <a:rPr lang="en-US" sz="2400" dirty="0">
                <a:effectLst/>
              </a:rPr>
            </a:br>
            <a:r>
              <a:rPr lang="en-US" sz="2400" dirty="0">
                <a:effectLst/>
              </a:rPr>
              <a:t>Myocardial Injury in the Community</a:t>
            </a:r>
            <a:br>
              <a:rPr lang="en-US" sz="2400" dirty="0">
                <a:effectLst/>
              </a:rPr>
            </a:br>
            <a:r>
              <a:rPr lang="en-US" sz="2400" dirty="0">
                <a:effectLst/>
              </a:rPr>
              <a:t>The ARIC-SHHS Study</a:t>
            </a:r>
            <a:br>
              <a:rPr lang="en-US" sz="2400" dirty="0">
                <a:effectLst/>
              </a:rPr>
            </a:br>
            <a:endParaRPr lang="en-US" sz="2400" dirty="0">
              <a:effectLst/>
            </a:endParaRP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599" y="1371600"/>
            <a:ext cx="8635207" cy="5152949"/>
          </a:xfrm>
          <a:prstGeom prst="rect">
            <a:avLst/>
          </a:prstGeom>
        </p:spPr>
        <p:txBody>
          <a:bodyPr wrap="square">
            <a:spAutoFit/>
          </a:bodyPr>
          <a:lstStyle/>
          <a:p>
            <a:pPr marL="0" marR="0" lvl="0" indent="0">
              <a:lnSpc>
                <a:spcPct val="115000"/>
              </a:lnSpc>
              <a:spcBef>
                <a:spcPts val="0"/>
              </a:spcBef>
              <a:spcAft>
                <a:spcPts val="0"/>
              </a:spcAft>
              <a:buNone/>
            </a:pPr>
            <a:r>
              <a:rPr lang="en-US" sz="2400" u="sng" dirty="0" err="1">
                <a:effectLst/>
                <a:ea typeface="Calibri" panose="020F0502020204030204" pitchFamily="34" charset="0"/>
                <a:cs typeface="Times New Roman" panose="02020603050405020304" pitchFamily="18" charset="0"/>
              </a:rPr>
              <a:t>BaleDoneen</a:t>
            </a:r>
            <a:r>
              <a:rPr lang="en-US" sz="2400" u="sng" dirty="0">
                <a:effectLst/>
                <a:ea typeface="Calibri" panose="020F0502020204030204" pitchFamily="34" charset="0"/>
                <a:cs typeface="Times New Roman" panose="02020603050405020304" pitchFamily="18" charset="0"/>
              </a:rPr>
              <a:t> Take-Away:</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This is </a:t>
            </a:r>
            <a:r>
              <a:rPr lang="en-US" sz="2400" b="1" u="sng" dirty="0">
                <a:effectLst/>
                <a:ea typeface="Calibri" panose="020F0502020204030204" pitchFamily="34" charset="0"/>
                <a:cs typeface="Times New Roman" panose="02020603050405020304" pitchFamily="18" charset="0"/>
              </a:rPr>
              <a:t>not</a:t>
            </a:r>
            <a:r>
              <a:rPr lang="en-US" sz="2400" dirty="0">
                <a:effectLst/>
                <a:ea typeface="Calibri" panose="020F0502020204030204" pitchFamily="34" charset="0"/>
                <a:cs typeface="Times New Roman" panose="02020603050405020304" pitchFamily="18" charset="0"/>
              </a:rPr>
              <a:t> a study that prioritizes </a:t>
            </a:r>
            <a:r>
              <a:rPr lang="en-US" sz="2400" dirty="0" err="1">
                <a:effectLst/>
                <a:ea typeface="Calibri" panose="020F0502020204030204" pitchFamily="34" charset="0"/>
                <a:cs typeface="Times New Roman" panose="02020603050405020304" pitchFamily="18" charset="0"/>
              </a:rPr>
              <a:t>hsTnT</a:t>
            </a:r>
            <a:r>
              <a:rPr lang="en-US" sz="2400" dirty="0">
                <a:effectLst/>
                <a:ea typeface="Calibri" panose="020F0502020204030204" pitchFamily="34" charset="0"/>
                <a:cs typeface="Times New Roman" panose="02020603050405020304" pitchFamily="18" charset="0"/>
              </a:rPr>
              <a:t> over NT </a:t>
            </a:r>
            <a:r>
              <a:rPr lang="en-US" sz="2400" dirty="0" err="1">
                <a:effectLst/>
                <a:ea typeface="Calibri" panose="020F0502020204030204" pitchFamily="34" charset="0"/>
                <a:cs typeface="Times New Roman" panose="02020603050405020304" pitchFamily="18" charset="0"/>
              </a:rPr>
              <a:t>proBNP</a:t>
            </a:r>
            <a:r>
              <a:rPr lang="en-US" sz="2400" dirty="0">
                <a:effectLst/>
                <a:ea typeface="Calibri" panose="020F0502020204030204" pitchFamily="34" charset="0"/>
                <a:cs typeface="Times New Roman" panose="02020603050405020304" pitchFamily="18" charset="0"/>
              </a:rPr>
              <a:t> but speaks to the value of using both. </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All patients with elevated (or elevating) levels of </a:t>
            </a:r>
            <a:r>
              <a:rPr lang="en-US" sz="2400" dirty="0" err="1">
                <a:effectLst/>
                <a:ea typeface="Calibri" panose="020F0502020204030204" pitchFamily="34" charset="0"/>
                <a:cs typeface="Times New Roman" panose="02020603050405020304" pitchFamily="18" charset="0"/>
              </a:rPr>
              <a:t>hsTnT</a:t>
            </a:r>
            <a:r>
              <a:rPr lang="en-US" sz="2400" dirty="0">
                <a:effectLst/>
                <a:ea typeface="Calibri" panose="020F0502020204030204" pitchFamily="34" charset="0"/>
                <a:cs typeface="Times New Roman" panose="02020603050405020304" pitchFamily="18" charset="0"/>
              </a:rPr>
              <a:t> should get a formal sleep study and sleep quality assessment. </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Be aware of the potential for subclinical myocardial damage when OSA is missed. </a:t>
            </a:r>
          </a:p>
          <a:p>
            <a:pPr marL="457200" marR="0" lvl="0" indent="-457200">
              <a:lnSpc>
                <a:spcPct val="115000"/>
              </a:lnSpc>
              <a:spcBef>
                <a:spcPts val="0"/>
              </a:spcBef>
              <a:spcAft>
                <a:spcPts val="0"/>
              </a:spcAft>
              <a:buAutoNum type="arabicPeriod"/>
            </a:pPr>
            <a:r>
              <a:rPr lang="en-US" sz="2400" dirty="0">
                <a:effectLst/>
                <a:ea typeface="Calibri" panose="020F0502020204030204" pitchFamily="34" charset="0"/>
                <a:cs typeface="Times New Roman" panose="02020603050405020304" pitchFamily="18" charset="0"/>
              </a:rPr>
              <a:t>The definition of prevention should include heart failure prevention! </a:t>
            </a:r>
          </a:p>
          <a:p>
            <a:pPr marL="457200" marR="0" lvl="0" indent="-457200">
              <a:lnSpc>
                <a:spcPct val="115000"/>
              </a:lnSpc>
              <a:spcBef>
                <a:spcPts val="0"/>
              </a:spcBef>
              <a:spcAft>
                <a:spcPts val="0"/>
              </a:spcAft>
              <a:buAutoNum type="arabicPeriod"/>
            </a:pPr>
            <a:endParaRPr lang="en-US" sz="2400" dirty="0">
              <a:effectLst/>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AutoNum type="arabicPeriod"/>
            </a:pPr>
            <a:endParaRPr lang="en-US" sz="24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8ED6421-8F41-4A4C-A079-0AE0A6BE5637}"/>
              </a:ext>
            </a:extLst>
          </p:cNvPr>
          <p:cNvSpPr txBox="1"/>
          <p:nvPr/>
        </p:nvSpPr>
        <p:spPr>
          <a:xfrm>
            <a:off x="76200" y="5562600"/>
            <a:ext cx="8915400" cy="923330"/>
          </a:xfrm>
          <a:prstGeom prst="rect">
            <a:avLst/>
          </a:prstGeom>
          <a:noFill/>
        </p:spPr>
        <p:txBody>
          <a:bodyPr wrap="square" rtlCol="0">
            <a:spAutoFit/>
          </a:bodyPr>
          <a:lstStyle/>
          <a:p>
            <a:r>
              <a:rPr lang="en-US" dirty="0">
                <a:solidFill>
                  <a:srgbClr val="FFC000"/>
                </a:solidFill>
              </a:rPr>
              <a:t>Roca, G., Redline, S., Punjabi, N. et al. (2013). Sleep apnea in associated with subclinical myocardial injury in the community: The ARIC-SHHS Study. Am J Respir </a:t>
            </a:r>
            <a:r>
              <a:rPr lang="en-US" dirty="0" err="1">
                <a:solidFill>
                  <a:srgbClr val="FFC000"/>
                </a:solidFill>
              </a:rPr>
              <a:t>Crit</a:t>
            </a:r>
            <a:r>
              <a:rPr lang="en-US" dirty="0">
                <a:solidFill>
                  <a:srgbClr val="FFC000"/>
                </a:solidFill>
              </a:rPr>
              <a:t> Care Med Vol 188, </a:t>
            </a:r>
            <a:r>
              <a:rPr lang="en-US" dirty="0" err="1">
                <a:solidFill>
                  <a:srgbClr val="FFC000"/>
                </a:solidFill>
              </a:rPr>
              <a:t>Iss</a:t>
            </a:r>
            <a:r>
              <a:rPr lang="en-US" dirty="0">
                <a:solidFill>
                  <a:srgbClr val="FFC000"/>
                </a:solidFill>
              </a:rPr>
              <a:t>. 12, pp 1460–1465, Dec 15, 2013 </a:t>
            </a:r>
          </a:p>
        </p:txBody>
      </p:sp>
    </p:spTree>
    <p:extLst>
      <p:ext uri="{BB962C8B-B14F-4D97-AF65-F5344CB8AC3E}">
        <p14:creationId xmlns:p14="http://schemas.microsoft.com/office/powerpoint/2010/main" val="683881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6057-99BB-42E9-9E4B-34709774BEED}"/>
              </a:ext>
            </a:extLst>
          </p:cNvPr>
          <p:cNvSpPr>
            <a:spLocks noGrp="1"/>
          </p:cNvSpPr>
          <p:nvPr>
            <p:ph type="title"/>
          </p:nvPr>
        </p:nvSpPr>
        <p:spPr/>
        <p:txBody>
          <a:bodyPr/>
          <a:lstStyle/>
          <a:p>
            <a:r>
              <a:rPr lang="en-US" dirty="0"/>
              <a:t>Different demographics related to sleep issues… </a:t>
            </a:r>
          </a:p>
        </p:txBody>
      </p:sp>
      <p:sp>
        <p:nvSpPr>
          <p:cNvPr id="3" name="Content Placeholder 2">
            <a:extLst>
              <a:ext uri="{FF2B5EF4-FFF2-40B4-BE49-F238E27FC236}">
                <a16:creationId xmlns:a16="http://schemas.microsoft.com/office/drawing/2014/main" id="{0FAF0FA7-6651-471F-BAC3-FFDD24296747}"/>
              </a:ext>
            </a:extLst>
          </p:cNvPr>
          <p:cNvSpPr>
            <a:spLocks noGrp="1"/>
          </p:cNvSpPr>
          <p:nvPr>
            <p:ph idx="1"/>
          </p:nvPr>
        </p:nvSpPr>
        <p:spPr/>
        <p:txBody>
          <a:bodyPr/>
          <a:lstStyle/>
          <a:p>
            <a:pPr marL="0" indent="0" algn="ctr">
              <a:buNone/>
            </a:pPr>
            <a:r>
              <a:rPr lang="en-US" dirty="0"/>
              <a:t>Men</a:t>
            </a:r>
          </a:p>
          <a:p>
            <a:pPr marL="0" indent="0" algn="ctr">
              <a:buNone/>
            </a:pPr>
            <a:r>
              <a:rPr lang="en-US" dirty="0"/>
              <a:t>Women</a:t>
            </a:r>
          </a:p>
          <a:p>
            <a:pPr marL="0" indent="0" algn="ctr">
              <a:buNone/>
            </a:pPr>
            <a:r>
              <a:rPr lang="en-US" dirty="0"/>
              <a:t>Adolescence/Children</a:t>
            </a:r>
          </a:p>
        </p:txBody>
      </p:sp>
      <p:sp>
        <p:nvSpPr>
          <p:cNvPr id="4" name="Footer Placeholder 3">
            <a:extLst>
              <a:ext uri="{FF2B5EF4-FFF2-40B4-BE49-F238E27FC236}">
                <a16:creationId xmlns:a16="http://schemas.microsoft.com/office/drawing/2014/main" id="{913A6200-BBEA-4AEF-B3C0-321F7796D2D9}"/>
              </a:ext>
            </a:extLst>
          </p:cNvPr>
          <p:cNvSpPr>
            <a:spLocks noGrp="1"/>
          </p:cNvSpPr>
          <p:nvPr>
            <p:ph type="ftr" sz="quarter" idx="11"/>
          </p:nvPr>
        </p:nvSpPr>
        <p:spPr/>
        <p:txBody>
          <a:bodyPr/>
          <a:lstStyle/>
          <a:p>
            <a:pPr>
              <a:defRPr/>
            </a:pPr>
            <a:r>
              <a:rPr lang="en-US"/>
              <a:t>Copyright Bale/Doneen Paradigm</a:t>
            </a:r>
          </a:p>
        </p:txBody>
      </p:sp>
      <p:pic>
        <p:nvPicPr>
          <p:cNvPr id="5" name="Content Placeholder 5">
            <a:extLst>
              <a:ext uri="{FF2B5EF4-FFF2-40B4-BE49-F238E27FC236}">
                <a16:creationId xmlns:a16="http://schemas.microsoft.com/office/drawing/2014/main" id="{30AF85B7-071C-4E7B-802C-424535F767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bwMode="auto">
          <a:xfrm>
            <a:off x="2552699" y="3505200"/>
            <a:ext cx="4038601" cy="2365375"/>
          </a:xfrm>
          <a:prstGeom prst="rect">
            <a:avLst/>
          </a:prstGeom>
          <a:noFill/>
          <a:ln w="9525">
            <a:noFill/>
            <a:miter lim="800000"/>
            <a:headEnd/>
            <a:tailEnd/>
          </a:ln>
          <a:effectLst/>
        </p:spPr>
      </p:pic>
    </p:spTree>
    <p:extLst>
      <p:ext uri="{BB962C8B-B14F-4D97-AF65-F5344CB8AC3E}">
        <p14:creationId xmlns:p14="http://schemas.microsoft.com/office/powerpoint/2010/main" val="3000954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943A-724A-40FF-9BA1-7982DDD3BB8C}"/>
              </a:ext>
            </a:extLst>
          </p:cNvPr>
          <p:cNvSpPr>
            <a:spLocks noGrp="1"/>
          </p:cNvSpPr>
          <p:nvPr>
            <p:ph type="title"/>
          </p:nvPr>
        </p:nvSpPr>
        <p:spPr/>
        <p:txBody>
          <a:bodyPr/>
          <a:lstStyle/>
          <a:p>
            <a:r>
              <a:rPr lang="en-US" dirty="0"/>
              <a:t>Men</a:t>
            </a:r>
          </a:p>
        </p:txBody>
      </p:sp>
      <p:sp>
        <p:nvSpPr>
          <p:cNvPr id="4" name="Footer Placeholder 3">
            <a:extLst>
              <a:ext uri="{FF2B5EF4-FFF2-40B4-BE49-F238E27FC236}">
                <a16:creationId xmlns:a16="http://schemas.microsoft.com/office/drawing/2014/main" id="{8C3C20DD-8789-49A3-AF9D-13D2CDBB6D75}"/>
              </a:ext>
            </a:extLst>
          </p:cNvPr>
          <p:cNvSpPr>
            <a:spLocks noGrp="1"/>
          </p:cNvSpPr>
          <p:nvPr>
            <p:ph type="ftr" sz="quarter" idx="11"/>
          </p:nvPr>
        </p:nvSpPr>
        <p:spPr/>
        <p:txBody>
          <a:bodyPr/>
          <a:lstStyle/>
          <a:p>
            <a:pPr>
              <a:defRPr/>
            </a:pPr>
            <a:r>
              <a:rPr lang="en-US"/>
              <a:t>Copyright Bale/Doneen Paradigm</a:t>
            </a:r>
          </a:p>
        </p:txBody>
      </p:sp>
      <p:pic>
        <p:nvPicPr>
          <p:cNvPr id="17" name="Content Placeholder 16">
            <a:extLst>
              <a:ext uri="{FF2B5EF4-FFF2-40B4-BE49-F238E27FC236}">
                <a16:creationId xmlns:a16="http://schemas.microsoft.com/office/drawing/2014/main" id="{E33473A4-3686-4BA0-B273-BA1635D0CCD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00400" y="1600200"/>
            <a:ext cx="2886075" cy="3790950"/>
          </a:xfrm>
        </p:spPr>
      </p:pic>
    </p:spTree>
    <p:extLst>
      <p:ext uri="{BB962C8B-B14F-4D97-AF65-F5344CB8AC3E}">
        <p14:creationId xmlns:p14="http://schemas.microsoft.com/office/powerpoint/2010/main" val="2984024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sp>
        <p:nvSpPr>
          <p:cNvPr id="7" name="Content Placeholder 6">
            <a:extLst>
              <a:ext uri="{FF2B5EF4-FFF2-40B4-BE49-F238E27FC236}">
                <a16:creationId xmlns:a16="http://schemas.microsoft.com/office/drawing/2014/main" id="{9854A8AF-6EA0-4C91-85BC-A9F9E931BF81}"/>
              </a:ext>
            </a:extLst>
          </p:cNvPr>
          <p:cNvSpPr>
            <a:spLocks noGrp="1"/>
          </p:cNvSpPr>
          <p:nvPr>
            <p:ph idx="1"/>
          </p:nvPr>
        </p:nvSpPr>
        <p:spPr>
          <a:xfrm>
            <a:off x="228600" y="1143000"/>
            <a:ext cx="8540750" cy="4724400"/>
          </a:xfrm>
        </p:spPr>
        <p:txBody>
          <a:bodyPr/>
          <a:lstStyle/>
          <a:p>
            <a:pPr marL="0" indent="0" algn="ctr">
              <a:buNone/>
            </a:pPr>
            <a:r>
              <a:rPr lang="en-US" sz="1800" dirty="0">
                <a:effectLst/>
              </a:rPr>
              <a:t>The objectives of this study were to investigate the relationship between a low libido and objective sleep parameters as well as mood disturbances in patients with OSA </a:t>
            </a:r>
          </a:p>
          <a:p>
            <a:pPr marL="0" indent="0" algn="ctr">
              <a:buNone/>
            </a:pPr>
            <a:endParaRPr lang="en-US" sz="1800" dirty="0">
              <a:effectLst/>
            </a:endParaRPr>
          </a:p>
          <a:p>
            <a:pPr marL="0" indent="0" algn="ctr">
              <a:buNone/>
            </a:pPr>
            <a:r>
              <a:rPr lang="en-US" sz="1800" b="1" u="sng" dirty="0">
                <a:effectLst/>
              </a:rPr>
              <a:t>Methods:</a:t>
            </a:r>
            <a:r>
              <a:rPr lang="en-US" sz="1800" dirty="0">
                <a:effectLst/>
              </a:rPr>
              <a:t> </a:t>
            </a:r>
          </a:p>
          <a:p>
            <a:pPr marL="0" indent="0" algn="ctr">
              <a:buNone/>
            </a:pPr>
            <a:r>
              <a:rPr lang="en-US" sz="1800" dirty="0">
                <a:effectLst/>
              </a:rPr>
              <a:t>Enrolled 436 untreated male pts, newly diagnosed with OSA (mean age 42.8 </a:t>
            </a:r>
            <a:r>
              <a:rPr lang="en-US" sz="1800" dirty="0" err="1">
                <a:effectLst/>
              </a:rPr>
              <a:t>yrs</a:t>
            </a:r>
            <a:r>
              <a:rPr lang="en-US" sz="1800" dirty="0">
                <a:effectLst/>
              </a:rPr>
              <a:t>)</a:t>
            </a:r>
          </a:p>
          <a:p>
            <a:pPr marL="0" indent="0" algn="ctr">
              <a:buNone/>
            </a:pPr>
            <a:endParaRPr lang="en-US" sz="1800" dirty="0">
              <a:effectLst/>
            </a:endParaRPr>
          </a:p>
          <a:p>
            <a:pPr marL="0" indent="0" algn="ctr">
              <a:buNone/>
            </a:pPr>
            <a:r>
              <a:rPr lang="en-US" sz="1800" dirty="0">
                <a:effectLst/>
              </a:rPr>
              <a:t>Patients completed the Symptom checklist-90-Revised (SCL-90-R), Epworth Sleepiness Scale (ESS), Beck Depression Inventory-II (BDI), and Beck Anxiety Inventory (BAI). </a:t>
            </a:r>
          </a:p>
          <a:p>
            <a:pPr marL="0" indent="0" algn="ctr">
              <a:buNone/>
            </a:pPr>
            <a:endParaRPr lang="en-US" sz="1800" dirty="0">
              <a:effectLst/>
            </a:endParaRPr>
          </a:p>
          <a:p>
            <a:pPr marL="0" indent="0" algn="ctr">
              <a:buNone/>
            </a:pPr>
            <a:r>
              <a:rPr lang="en-US" sz="1800" dirty="0">
                <a:effectLst/>
              </a:rPr>
              <a:t>Patients were divided into low-libido and normal-libido groups according to their response to the statement “Loss of sexual interest or pleasure” on the SCL-90-R. </a:t>
            </a:r>
          </a:p>
        </p:txBody>
      </p:sp>
    </p:spTree>
    <p:extLst>
      <p:ext uri="{BB962C8B-B14F-4D97-AF65-F5344CB8AC3E}">
        <p14:creationId xmlns:p14="http://schemas.microsoft.com/office/powerpoint/2010/main" val="76186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sp>
        <p:nvSpPr>
          <p:cNvPr id="7" name="Content Placeholder 6">
            <a:extLst>
              <a:ext uri="{FF2B5EF4-FFF2-40B4-BE49-F238E27FC236}">
                <a16:creationId xmlns:a16="http://schemas.microsoft.com/office/drawing/2014/main" id="{9854A8AF-6EA0-4C91-85BC-A9F9E931BF81}"/>
              </a:ext>
            </a:extLst>
          </p:cNvPr>
          <p:cNvSpPr>
            <a:spLocks noGrp="1"/>
          </p:cNvSpPr>
          <p:nvPr>
            <p:ph idx="1"/>
          </p:nvPr>
        </p:nvSpPr>
        <p:spPr>
          <a:xfrm>
            <a:off x="76200" y="1066800"/>
            <a:ext cx="8991600" cy="4724400"/>
          </a:xfrm>
        </p:spPr>
        <p:txBody>
          <a:bodyPr/>
          <a:lstStyle/>
          <a:p>
            <a:pPr marL="0" indent="0" algn="ctr">
              <a:buNone/>
            </a:pPr>
            <a:endParaRPr lang="en-US" sz="2000" dirty="0">
              <a:effectLst/>
            </a:endParaRPr>
          </a:p>
          <a:p>
            <a:pPr marL="0" indent="0" algn="ctr">
              <a:buNone/>
            </a:pPr>
            <a:r>
              <a:rPr lang="en-US" sz="2000" dirty="0">
                <a:effectLst/>
              </a:rPr>
              <a:t>Sexual dysfunction is characterized by disturbances in sexual desire and in the psychophysiological changes associated with the sexual response cycle. </a:t>
            </a:r>
          </a:p>
          <a:p>
            <a:pPr marL="0" indent="0" algn="ctr">
              <a:buNone/>
            </a:pPr>
            <a:endParaRPr lang="en-US" sz="2000" dirty="0">
              <a:effectLst/>
            </a:endParaRPr>
          </a:p>
          <a:p>
            <a:pPr marL="0" indent="0" algn="ctr">
              <a:buNone/>
            </a:pPr>
            <a:r>
              <a:rPr lang="en-US" sz="2000" dirty="0">
                <a:effectLst/>
              </a:rPr>
              <a:t>Male sexual dysfunction includes difficulty with one of the following components: initiating and maintaining an erection, ejaculation disorders, delayed or inhibited orgasm, and a low libido.</a:t>
            </a:r>
          </a:p>
          <a:p>
            <a:pPr marL="0" indent="0" algn="ctr">
              <a:buNone/>
            </a:pPr>
            <a:endParaRPr lang="en-US" sz="2000" dirty="0">
              <a:effectLst/>
            </a:endParaRPr>
          </a:p>
          <a:p>
            <a:pPr marL="0" indent="0" algn="ctr">
              <a:buNone/>
            </a:pPr>
            <a:r>
              <a:rPr lang="en-US" sz="2000" dirty="0">
                <a:effectLst/>
              </a:rPr>
              <a:t>Among these problems, libido is a comprehensive word that reflects the mental state involved in the initiation of sexual behavior. </a:t>
            </a:r>
          </a:p>
          <a:p>
            <a:pPr marL="0" indent="0" algn="ctr">
              <a:buNone/>
            </a:pPr>
            <a:endParaRPr lang="en-US" sz="2000" dirty="0">
              <a:effectLst/>
            </a:endParaRPr>
          </a:p>
          <a:p>
            <a:pPr marL="0" indent="0" algn="ctr">
              <a:buNone/>
            </a:pPr>
            <a:r>
              <a:rPr lang="en-US" sz="2000" dirty="0">
                <a:effectLst/>
              </a:rPr>
              <a:t>Therefore, a low libido refers to a decline in sexual drive for sexual activity.</a:t>
            </a:r>
          </a:p>
        </p:txBody>
      </p:sp>
    </p:spTree>
    <p:extLst>
      <p:ext uri="{BB962C8B-B14F-4D97-AF65-F5344CB8AC3E}">
        <p14:creationId xmlns:p14="http://schemas.microsoft.com/office/powerpoint/2010/main" val="19602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pic>
        <p:nvPicPr>
          <p:cNvPr id="3" name="Content Placeholder 2">
            <a:extLst>
              <a:ext uri="{FF2B5EF4-FFF2-40B4-BE49-F238E27FC236}">
                <a16:creationId xmlns:a16="http://schemas.microsoft.com/office/drawing/2014/main" id="{69F27B4D-51A8-4701-A56E-497097503C84}"/>
              </a:ext>
            </a:extLst>
          </p:cNvPr>
          <p:cNvPicPr>
            <a:picLocks noGrp="1" noChangeAspect="1"/>
          </p:cNvPicPr>
          <p:nvPr>
            <p:ph idx="1"/>
          </p:nvPr>
        </p:nvPicPr>
        <p:blipFill>
          <a:blip r:embed="rId2"/>
          <a:stretch>
            <a:fillRect/>
          </a:stretch>
        </p:blipFill>
        <p:spPr>
          <a:xfrm>
            <a:off x="635123" y="1066800"/>
            <a:ext cx="7813430" cy="4724400"/>
          </a:xfrm>
          <a:prstGeom prst="rect">
            <a:avLst/>
          </a:prstGeom>
        </p:spPr>
      </p:pic>
    </p:spTree>
    <p:extLst>
      <p:ext uri="{BB962C8B-B14F-4D97-AF65-F5344CB8AC3E}">
        <p14:creationId xmlns:p14="http://schemas.microsoft.com/office/powerpoint/2010/main" val="1421059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sp>
        <p:nvSpPr>
          <p:cNvPr id="7" name="Content Placeholder 6">
            <a:extLst>
              <a:ext uri="{FF2B5EF4-FFF2-40B4-BE49-F238E27FC236}">
                <a16:creationId xmlns:a16="http://schemas.microsoft.com/office/drawing/2014/main" id="{9854A8AF-6EA0-4C91-85BC-A9F9E931BF81}"/>
              </a:ext>
            </a:extLst>
          </p:cNvPr>
          <p:cNvSpPr>
            <a:spLocks noGrp="1"/>
          </p:cNvSpPr>
          <p:nvPr>
            <p:ph idx="1"/>
          </p:nvPr>
        </p:nvSpPr>
        <p:spPr>
          <a:xfrm>
            <a:off x="271463" y="1066800"/>
            <a:ext cx="8540750" cy="4724400"/>
          </a:xfrm>
        </p:spPr>
        <p:txBody>
          <a:bodyPr/>
          <a:lstStyle/>
          <a:p>
            <a:pPr marL="0" indent="0" algn="ctr">
              <a:buNone/>
            </a:pPr>
            <a:r>
              <a:rPr lang="en-US" sz="2000" b="1" u="sng" dirty="0">
                <a:effectLst/>
              </a:rPr>
              <a:t>Approximately 23% of patients reported a low libido</a:t>
            </a:r>
            <a:r>
              <a:rPr lang="en-US" sz="2000" dirty="0">
                <a:effectLst/>
              </a:rPr>
              <a:t>. </a:t>
            </a:r>
          </a:p>
          <a:p>
            <a:pPr marL="0" indent="0" algn="ctr">
              <a:buNone/>
            </a:pPr>
            <a:endParaRPr lang="en-US" sz="2000" dirty="0">
              <a:effectLst/>
            </a:endParaRPr>
          </a:p>
          <a:p>
            <a:pPr marL="0" indent="0" algn="ctr">
              <a:buNone/>
            </a:pPr>
            <a:r>
              <a:rPr lang="en-US" sz="2000" b="1" u="sng" dirty="0">
                <a:effectLst/>
              </a:rPr>
              <a:t>Patients with a low libido were</a:t>
            </a:r>
            <a:r>
              <a:rPr lang="en-US" sz="2000" dirty="0">
                <a:effectLst/>
              </a:rPr>
              <a:t>:</a:t>
            </a:r>
          </a:p>
          <a:p>
            <a:pPr marL="0" indent="0" algn="ctr">
              <a:buNone/>
            </a:pPr>
            <a:endParaRPr lang="en-US" sz="2000" dirty="0">
              <a:effectLst/>
            </a:endParaRPr>
          </a:p>
          <a:p>
            <a:pPr marL="0" indent="0" algn="ctr">
              <a:buNone/>
            </a:pPr>
            <a:r>
              <a:rPr lang="en-US" sz="2000" b="1" u="sng" dirty="0">
                <a:effectLst/>
              </a:rPr>
              <a:t>Older</a:t>
            </a:r>
            <a:r>
              <a:rPr lang="en-US" sz="2000" dirty="0">
                <a:effectLst/>
              </a:rPr>
              <a:t> (47.5 vs 41.4 years) p &lt; 0.001</a:t>
            </a:r>
          </a:p>
          <a:p>
            <a:pPr marL="0" indent="0" algn="ctr">
              <a:buNone/>
            </a:pPr>
            <a:endParaRPr lang="en-US" sz="2000" dirty="0">
              <a:effectLst/>
            </a:endParaRPr>
          </a:p>
          <a:p>
            <a:pPr marL="0" indent="0" algn="ctr">
              <a:buNone/>
            </a:pPr>
            <a:r>
              <a:rPr lang="en-US" sz="2000" b="1" u="sng" dirty="0">
                <a:effectLst/>
              </a:rPr>
              <a:t>More Nocturia</a:t>
            </a:r>
            <a:r>
              <a:rPr lang="en-US" sz="2000" dirty="0">
                <a:effectLst/>
              </a:rPr>
              <a:t> (33.3% vs. 16.6%; p &lt; 0.001</a:t>
            </a:r>
          </a:p>
          <a:p>
            <a:pPr marL="0" indent="0" algn="ctr">
              <a:buNone/>
            </a:pPr>
            <a:endParaRPr lang="en-US" sz="2000" b="1" u="sng" dirty="0">
              <a:effectLst/>
            </a:endParaRPr>
          </a:p>
          <a:p>
            <a:pPr marL="0" indent="0" algn="ctr">
              <a:buNone/>
            </a:pPr>
            <a:r>
              <a:rPr lang="en-US" sz="2000" b="1" u="sng" dirty="0">
                <a:effectLst/>
              </a:rPr>
              <a:t>Higher Depression</a:t>
            </a:r>
            <a:r>
              <a:rPr lang="en-US" sz="2000" dirty="0">
                <a:effectLst/>
              </a:rPr>
              <a:t>  (</a:t>
            </a:r>
            <a:r>
              <a:rPr lang="it-IT" sz="2000" dirty="0">
                <a:effectLst/>
              </a:rPr>
              <a:t>p &lt; 0.001) </a:t>
            </a:r>
          </a:p>
          <a:p>
            <a:pPr marL="0" indent="0" algn="ctr">
              <a:buNone/>
            </a:pPr>
            <a:endParaRPr lang="it-IT" sz="2000" b="1" u="sng" dirty="0">
              <a:effectLst/>
            </a:endParaRPr>
          </a:p>
          <a:p>
            <a:pPr marL="0" indent="0" algn="ctr">
              <a:buNone/>
            </a:pPr>
            <a:r>
              <a:rPr lang="it-IT" sz="2000" b="1" u="sng" dirty="0">
                <a:effectLst/>
              </a:rPr>
              <a:t>Higher Anxiety</a:t>
            </a:r>
            <a:r>
              <a:rPr lang="it-IT" sz="2000" dirty="0">
                <a:effectLst/>
              </a:rPr>
              <a:t> (p &lt; 0.001). </a:t>
            </a:r>
          </a:p>
        </p:txBody>
      </p:sp>
    </p:spTree>
    <p:extLst>
      <p:ext uri="{BB962C8B-B14F-4D97-AF65-F5344CB8AC3E}">
        <p14:creationId xmlns:p14="http://schemas.microsoft.com/office/powerpoint/2010/main" val="41256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sp>
        <p:nvSpPr>
          <p:cNvPr id="7" name="Content Placeholder 6">
            <a:extLst>
              <a:ext uri="{FF2B5EF4-FFF2-40B4-BE49-F238E27FC236}">
                <a16:creationId xmlns:a16="http://schemas.microsoft.com/office/drawing/2014/main" id="{9854A8AF-6EA0-4C91-85BC-A9F9E931BF81}"/>
              </a:ext>
            </a:extLst>
          </p:cNvPr>
          <p:cNvSpPr>
            <a:spLocks noGrp="1"/>
          </p:cNvSpPr>
          <p:nvPr>
            <p:ph idx="1"/>
          </p:nvPr>
        </p:nvSpPr>
        <p:spPr>
          <a:xfrm>
            <a:off x="271463" y="1066800"/>
            <a:ext cx="8540750" cy="4724400"/>
          </a:xfrm>
        </p:spPr>
        <p:txBody>
          <a:bodyPr/>
          <a:lstStyle/>
          <a:p>
            <a:pPr marL="0" indent="0" algn="ctr">
              <a:buNone/>
            </a:pPr>
            <a:r>
              <a:rPr lang="it-IT" sz="2400" dirty="0">
                <a:effectLst/>
              </a:rPr>
              <a:t>These </a:t>
            </a:r>
            <a:r>
              <a:rPr lang="en-US" sz="2400" dirty="0">
                <a:effectLst/>
              </a:rPr>
              <a:t>patients had a lower non-REM sleep stage 3 </a:t>
            </a:r>
          </a:p>
          <a:p>
            <a:pPr marL="0" indent="0" algn="ctr">
              <a:buNone/>
            </a:pPr>
            <a:r>
              <a:rPr lang="en-US" sz="2400" dirty="0">
                <a:effectLst/>
              </a:rPr>
              <a:t>(p &lt; 0.001)</a:t>
            </a:r>
          </a:p>
          <a:p>
            <a:pPr marL="0" indent="0" algn="ctr">
              <a:buNone/>
            </a:pPr>
            <a:endParaRPr lang="en-US" sz="2400" dirty="0">
              <a:effectLst/>
            </a:endParaRPr>
          </a:p>
          <a:p>
            <a:pPr marL="0" indent="0" algn="ctr">
              <a:buNone/>
            </a:pPr>
            <a:r>
              <a:rPr lang="en-US" sz="2400" dirty="0">
                <a:effectLst/>
              </a:rPr>
              <a:t>Multivariate analysis revealed that older age and higher depression (BDI) score were independent factors associated with a low libido. </a:t>
            </a:r>
          </a:p>
          <a:p>
            <a:pPr marL="0" indent="0" algn="ctr">
              <a:buNone/>
            </a:pPr>
            <a:endParaRPr lang="en-US" sz="2400" dirty="0">
              <a:effectLst/>
            </a:endParaRPr>
          </a:p>
          <a:p>
            <a:pPr marL="0" indent="0" algn="ctr">
              <a:buNone/>
            </a:pPr>
            <a:r>
              <a:rPr lang="en-US" sz="2400" dirty="0">
                <a:effectLst/>
              </a:rPr>
              <a:t>Men with untreated OSA suffered from a low libido. Older age and depressed mood were the most important factors of low libido in middle-aged men with OSA.</a:t>
            </a:r>
          </a:p>
        </p:txBody>
      </p:sp>
    </p:spTree>
    <p:extLst>
      <p:ext uri="{BB962C8B-B14F-4D97-AF65-F5344CB8AC3E}">
        <p14:creationId xmlns:p14="http://schemas.microsoft.com/office/powerpoint/2010/main" val="2966543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pic>
        <p:nvPicPr>
          <p:cNvPr id="3" name="Content Placeholder 2">
            <a:extLst>
              <a:ext uri="{FF2B5EF4-FFF2-40B4-BE49-F238E27FC236}">
                <a16:creationId xmlns:a16="http://schemas.microsoft.com/office/drawing/2014/main" id="{527F683A-2020-4B02-AE94-9135A15FBF0B}"/>
              </a:ext>
            </a:extLst>
          </p:cNvPr>
          <p:cNvPicPr>
            <a:picLocks noGrp="1" noChangeAspect="1"/>
          </p:cNvPicPr>
          <p:nvPr>
            <p:ph idx="1"/>
          </p:nvPr>
        </p:nvPicPr>
        <p:blipFill>
          <a:blip r:embed="rId2"/>
          <a:stretch>
            <a:fillRect/>
          </a:stretch>
        </p:blipFill>
        <p:spPr>
          <a:xfrm>
            <a:off x="271463" y="1066800"/>
            <a:ext cx="8540750" cy="4190999"/>
          </a:xfrm>
          <a:prstGeom prst="rect">
            <a:avLst/>
          </a:prstGeom>
        </p:spPr>
      </p:pic>
    </p:spTree>
    <p:extLst>
      <p:ext uri="{BB962C8B-B14F-4D97-AF65-F5344CB8AC3E}">
        <p14:creationId xmlns:p14="http://schemas.microsoft.com/office/powerpoint/2010/main" val="1112153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pic>
        <p:nvPicPr>
          <p:cNvPr id="3" name="Content Placeholder 2">
            <a:extLst>
              <a:ext uri="{FF2B5EF4-FFF2-40B4-BE49-F238E27FC236}">
                <a16:creationId xmlns:a16="http://schemas.microsoft.com/office/drawing/2014/main" id="{3A4F16B5-E9A4-4D55-B446-996CB4383432}"/>
              </a:ext>
            </a:extLst>
          </p:cNvPr>
          <p:cNvPicPr>
            <a:picLocks noGrp="1" noChangeAspect="1"/>
          </p:cNvPicPr>
          <p:nvPr>
            <p:ph idx="1"/>
          </p:nvPr>
        </p:nvPicPr>
        <p:blipFill>
          <a:blip r:embed="rId2"/>
          <a:stretch>
            <a:fillRect/>
          </a:stretch>
        </p:blipFill>
        <p:spPr>
          <a:xfrm>
            <a:off x="324748" y="1141735"/>
            <a:ext cx="8720137" cy="4419599"/>
          </a:xfrm>
          <a:prstGeom prst="rect">
            <a:avLst/>
          </a:prstGeom>
        </p:spPr>
      </p:pic>
      <p:sp>
        <p:nvSpPr>
          <p:cNvPr id="5" name="TextBox 4">
            <a:extLst>
              <a:ext uri="{FF2B5EF4-FFF2-40B4-BE49-F238E27FC236}">
                <a16:creationId xmlns:a16="http://schemas.microsoft.com/office/drawing/2014/main" id="{810033B2-87E0-413B-9E4F-A9D57BEF1229}"/>
              </a:ext>
            </a:extLst>
          </p:cNvPr>
          <p:cNvSpPr txBox="1"/>
          <p:nvPr/>
        </p:nvSpPr>
        <p:spPr>
          <a:xfrm>
            <a:off x="3783215" y="1981200"/>
            <a:ext cx="888385" cy="276999"/>
          </a:xfrm>
          <a:prstGeom prst="rect">
            <a:avLst/>
          </a:prstGeom>
          <a:noFill/>
        </p:spPr>
        <p:txBody>
          <a:bodyPr wrap="none" rtlCol="0">
            <a:spAutoFit/>
          </a:bodyPr>
          <a:lstStyle/>
          <a:p>
            <a:r>
              <a:rPr lang="en-US" sz="1200" dirty="0">
                <a:solidFill>
                  <a:schemeClr val="bg2"/>
                </a:solidFill>
              </a:rPr>
              <a:t>(&lt;6 hours)</a:t>
            </a:r>
          </a:p>
        </p:txBody>
      </p:sp>
      <p:sp>
        <p:nvSpPr>
          <p:cNvPr id="7" name="TextBox 6">
            <a:extLst>
              <a:ext uri="{FF2B5EF4-FFF2-40B4-BE49-F238E27FC236}">
                <a16:creationId xmlns:a16="http://schemas.microsoft.com/office/drawing/2014/main" id="{3AAD12DC-21D0-4107-AAF0-5BBB8EC1B1BE}"/>
              </a:ext>
            </a:extLst>
          </p:cNvPr>
          <p:cNvSpPr txBox="1"/>
          <p:nvPr/>
        </p:nvSpPr>
        <p:spPr>
          <a:xfrm>
            <a:off x="6414050" y="1981200"/>
            <a:ext cx="888385" cy="276999"/>
          </a:xfrm>
          <a:prstGeom prst="rect">
            <a:avLst/>
          </a:prstGeom>
          <a:noFill/>
        </p:spPr>
        <p:txBody>
          <a:bodyPr wrap="none" rtlCol="0">
            <a:spAutoFit/>
          </a:bodyPr>
          <a:lstStyle/>
          <a:p>
            <a:r>
              <a:rPr lang="en-US" sz="1200" dirty="0">
                <a:solidFill>
                  <a:schemeClr val="bg2"/>
                </a:solidFill>
              </a:rPr>
              <a:t>(&lt;6 hours)</a:t>
            </a:r>
          </a:p>
        </p:txBody>
      </p:sp>
      <p:sp>
        <p:nvSpPr>
          <p:cNvPr id="8" name="Heart 7">
            <a:extLst>
              <a:ext uri="{FF2B5EF4-FFF2-40B4-BE49-F238E27FC236}">
                <a16:creationId xmlns:a16="http://schemas.microsoft.com/office/drawing/2014/main" id="{E5CE75CF-8D71-448B-B2B5-742BB4DC58D9}"/>
              </a:ext>
            </a:extLst>
          </p:cNvPr>
          <p:cNvSpPr/>
          <p:nvPr/>
        </p:nvSpPr>
        <p:spPr bwMode="auto">
          <a:xfrm>
            <a:off x="1612965" y="2015698"/>
            <a:ext cx="228600" cy="242501"/>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Heart 8">
            <a:extLst>
              <a:ext uri="{FF2B5EF4-FFF2-40B4-BE49-F238E27FC236}">
                <a16:creationId xmlns:a16="http://schemas.microsoft.com/office/drawing/2014/main" id="{BE932676-F9AD-4ABD-B4DB-18DFF0FEA483}"/>
              </a:ext>
            </a:extLst>
          </p:cNvPr>
          <p:cNvSpPr/>
          <p:nvPr/>
        </p:nvSpPr>
        <p:spPr bwMode="auto">
          <a:xfrm>
            <a:off x="1524000" y="2849025"/>
            <a:ext cx="228600" cy="242501"/>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Heart 10">
            <a:extLst>
              <a:ext uri="{FF2B5EF4-FFF2-40B4-BE49-F238E27FC236}">
                <a16:creationId xmlns:a16="http://schemas.microsoft.com/office/drawing/2014/main" id="{732563E2-58FA-4EE8-A8FA-C8BC8D997051}"/>
              </a:ext>
            </a:extLst>
          </p:cNvPr>
          <p:cNvSpPr/>
          <p:nvPr/>
        </p:nvSpPr>
        <p:spPr bwMode="auto">
          <a:xfrm>
            <a:off x="1143000" y="3733800"/>
            <a:ext cx="228600" cy="242501"/>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9488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71452D77-96AF-45C8-ABF7-A2F6712A5B36}"/>
              </a:ext>
            </a:extLst>
          </p:cNvPr>
          <p:cNvSpPr/>
          <p:nvPr/>
        </p:nvSpPr>
        <p:spPr bwMode="auto">
          <a:xfrm>
            <a:off x="76200" y="3858178"/>
            <a:ext cx="1447800" cy="71382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Sleep Issues</a:t>
            </a:r>
          </a:p>
        </p:txBody>
      </p:sp>
    </p:spTree>
    <p:extLst>
      <p:ext uri="{BB962C8B-B14F-4D97-AF65-F5344CB8AC3E}">
        <p14:creationId xmlns:p14="http://schemas.microsoft.com/office/powerpoint/2010/main" val="734027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sp>
        <p:nvSpPr>
          <p:cNvPr id="10" name="Content Placeholder 9">
            <a:extLst>
              <a:ext uri="{FF2B5EF4-FFF2-40B4-BE49-F238E27FC236}">
                <a16:creationId xmlns:a16="http://schemas.microsoft.com/office/drawing/2014/main" id="{ECC43E58-ECE9-4171-8C51-852D10706E98}"/>
              </a:ext>
            </a:extLst>
          </p:cNvPr>
          <p:cNvSpPr>
            <a:spLocks noGrp="1"/>
          </p:cNvSpPr>
          <p:nvPr>
            <p:ph idx="1"/>
          </p:nvPr>
        </p:nvSpPr>
        <p:spPr>
          <a:xfrm>
            <a:off x="301625" y="1138559"/>
            <a:ext cx="8540750" cy="4422775"/>
          </a:xfrm>
        </p:spPr>
        <p:txBody>
          <a:bodyPr/>
          <a:lstStyle/>
          <a:p>
            <a:pPr marL="0" indent="0" algn="ctr">
              <a:buNone/>
            </a:pPr>
            <a:endParaRPr lang="en-US" dirty="0"/>
          </a:p>
          <a:p>
            <a:pPr marL="0" indent="0" algn="ctr">
              <a:buNone/>
            </a:pPr>
            <a:r>
              <a:rPr lang="en-US" dirty="0"/>
              <a:t>This study also lends insight into why nocturia is a red flag for OSA!</a:t>
            </a:r>
          </a:p>
        </p:txBody>
      </p:sp>
      <p:pic>
        <p:nvPicPr>
          <p:cNvPr id="12" name="Content Placeholder 5">
            <a:extLst>
              <a:ext uri="{FF2B5EF4-FFF2-40B4-BE49-F238E27FC236}">
                <a16:creationId xmlns:a16="http://schemas.microsoft.com/office/drawing/2014/main" id="{706E25DC-BBA7-4DBB-95B6-6860FA1B534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bwMode="auto">
          <a:xfrm>
            <a:off x="3733800" y="3048000"/>
            <a:ext cx="1752600" cy="2253933"/>
          </a:xfrm>
          <a:prstGeom prst="rect">
            <a:avLst/>
          </a:prstGeom>
          <a:noFill/>
          <a:ln w="9525">
            <a:noFill/>
            <a:miter lim="800000"/>
            <a:headEnd/>
            <a:tailEnd/>
          </a:ln>
          <a:effectLst/>
        </p:spPr>
      </p:pic>
    </p:spTree>
    <p:extLst>
      <p:ext uri="{BB962C8B-B14F-4D97-AF65-F5344CB8AC3E}">
        <p14:creationId xmlns:p14="http://schemas.microsoft.com/office/powerpoint/2010/main" val="1484478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457199"/>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sp>
        <p:nvSpPr>
          <p:cNvPr id="5" name="TextBox 4">
            <a:extLst>
              <a:ext uri="{FF2B5EF4-FFF2-40B4-BE49-F238E27FC236}">
                <a16:creationId xmlns:a16="http://schemas.microsoft.com/office/drawing/2014/main" id="{C90F5510-9A1A-4F8B-93AD-21E39FFC7D52}"/>
              </a:ext>
            </a:extLst>
          </p:cNvPr>
          <p:cNvSpPr txBox="1"/>
          <p:nvPr/>
        </p:nvSpPr>
        <p:spPr>
          <a:xfrm>
            <a:off x="152400" y="835234"/>
            <a:ext cx="8915400" cy="4708981"/>
          </a:xfrm>
          <a:prstGeom prst="rect">
            <a:avLst/>
          </a:prstGeom>
          <a:noFill/>
        </p:spPr>
        <p:txBody>
          <a:bodyPr wrap="square" rtlCol="0">
            <a:spAutoFit/>
          </a:bodyPr>
          <a:lstStyle/>
          <a:p>
            <a:pPr algn="ctr"/>
            <a:endParaRPr lang="en-US" sz="2000" dirty="0"/>
          </a:p>
          <a:p>
            <a:pPr algn="ctr"/>
            <a:r>
              <a:rPr lang="en-US" sz="2000" dirty="0"/>
              <a:t>1. Nocturia is often accompanied by OSA – 40% of OSA patients suffer from nocturia – even those less than age 50.  </a:t>
            </a:r>
          </a:p>
          <a:p>
            <a:pPr algn="ctr"/>
            <a:endParaRPr lang="en-US" sz="1000" dirty="0"/>
          </a:p>
          <a:p>
            <a:pPr algn="ctr"/>
            <a:r>
              <a:rPr lang="en-US" sz="2000" dirty="0"/>
              <a:t>2. Increased atrial natriuretic peptide release is related to nocturia.  </a:t>
            </a:r>
          </a:p>
          <a:p>
            <a:pPr algn="ctr"/>
            <a:endParaRPr lang="en-US" sz="1000" dirty="0"/>
          </a:p>
          <a:p>
            <a:pPr algn="ctr"/>
            <a:r>
              <a:rPr lang="en-US" sz="2000" dirty="0"/>
              <a:t>3. Low body O2 sat and increased venous return to R. atrium secondary to increased intrathoracic pressure during sleep apneas can lead to increased atrial natriuretic peptide secretion in OSA which can lead to increased nocturia.  </a:t>
            </a:r>
          </a:p>
          <a:p>
            <a:pPr algn="ctr"/>
            <a:endParaRPr lang="en-US" sz="1000" dirty="0"/>
          </a:p>
          <a:p>
            <a:pPr algn="ctr"/>
            <a:r>
              <a:rPr lang="en-US" sz="2000" dirty="0"/>
              <a:t>4. Nocturia leads to nocturnal awakening which is related to sleep fragmentation.  </a:t>
            </a:r>
          </a:p>
          <a:p>
            <a:pPr algn="ctr"/>
            <a:endParaRPr lang="en-US" sz="1000" dirty="0"/>
          </a:p>
          <a:p>
            <a:pPr algn="ctr"/>
            <a:r>
              <a:rPr lang="en-US" sz="2000" dirty="0"/>
              <a:t>5. This can lead to decreased serum testosterone levels (levels decreased by 0.142 ng/mL every time the patients woke up at night to urinate) – this is a hypothesized contributor to low libido in men with OSA.</a:t>
            </a:r>
          </a:p>
        </p:txBody>
      </p:sp>
    </p:spTree>
    <p:extLst>
      <p:ext uri="{BB962C8B-B14F-4D97-AF65-F5344CB8AC3E}">
        <p14:creationId xmlns:p14="http://schemas.microsoft.com/office/powerpoint/2010/main" val="137141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3600" dirty="0"/>
              <a:t>Sleep and Libido in men with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A9EB8F37-66A7-447C-9618-6569E81C1A95}"/>
              </a:ext>
            </a:extLst>
          </p:cNvPr>
          <p:cNvSpPr txBox="1"/>
          <p:nvPr/>
        </p:nvSpPr>
        <p:spPr>
          <a:xfrm>
            <a:off x="271463" y="5818239"/>
            <a:ext cx="7869045" cy="646331"/>
          </a:xfrm>
          <a:prstGeom prst="rect">
            <a:avLst/>
          </a:prstGeom>
          <a:noFill/>
        </p:spPr>
        <p:txBody>
          <a:bodyPr wrap="square" rtlCol="0">
            <a:spAutoFit/>
          </a:bodyPr>
          <a:lstStyle/>
          <a:p>
            <a:r>
              <a:rPr lang="en-US" dirty="0">
                <a:solidFill>
                  <a:srgbClr val="FFC000"/>
                </a:solidFill>
              </a:rPr>
              <a:t>Mun, J., Choi, S., Kang, M., et al. (2018). Sleep and libido in men with obstructive sleep apnea syndrome. Sleep Medicine 52 (2018) 158e162</a:t>
            </a:r>
          </a:p>
        </p:txBody>
      </p:sp>
      <p:sp>
        <p:nvSpPr>
          <p:cNvPr id="7" name="Content Placeholder 6">
            <a:extLst>
              <a:ext uri="{FF2B5EF4-FFF2-40B4-BE49-F238E27FC236}">
                <a16:creationId xmlns:a16="http://schemas.microsoft.com/office/drawing/2014/main" id="{9854A8AF-6EA0-4C91-85BC-A9F9E931BF81}"/>
              </a:ext>
            </a:extLst>
          </p:cNvPr>
          <p:cNvSpPr>
            <a:spLocks noGrp="1"/>
          </p:cNvSpPr>
          <p:nvPr>
            <p:ph idx="1"/>
          </p:nvPr>
        </p:nvSpPr>
        <p:spPr>
          <a:xfrm>
            <a:off x="271463" y="1066800"/>
            <a:ext cx="8540750" cy="4724400"/>
          </a:xfrm>
        </p:spPr>
        <p:txBody>
          <a:bodyPr/>
          <a:lstStyle/>
          <a:p>
            <a:pPr marL="0" indent="0">
              <a:buNone/>
            </a:pPr>
            <a:r>
              <a:rPr lang="en-US" sz="2400" b="1" u="sng" dirty="0" err="1">
                <a:effectLst/>
              </a:rPr>
              <a:t>BaleDoneen</a:t>
            </a:r>
            <a:r>
              <a:rPr lang="en-US" sz="2400" b="1" u="sng" dirty="0">
                <a:effectLst/>
              </a:rPr>
              <a:t> Take-Away</a:t>
            </a:r>
            <a:r>
              <a:rPr lang="en-US" sz="2400" dirty="0">
                <a:effectLst/>
              </a:rPr>
              <a:t>:</a:t>
            </a:r>
          </a:p>
          <a:p>
            <a:pPr marL="457200" indent="-457200">
              <a:buAutoNum type="arabicPeriod"/>
            </a:pPr>
            <a:r>
              <a:rPr lang="en-US" sz="2000" dirty="0">
                <a:effectLst/>
              </a:rPr>
              <a:t>This study evaluated young men (&lt;60 years old) – this helped to exclude confounding issue of age and libido. </a:t>
            </a:r>
          </a:p>
          <a:p>
            <a:pPr marL="457200" indent="-457200">
              <a:buAutoNum type="arabicPeriod"/>
            </a:pPr>
            <a:r>
              <a:rPr lang="en-US" sz="2000" dirty="0">
                <a:effectLst/>
              </a:rPr>
              <a:t>Also excluded hx of epilepsy, psychiatric diseases, metabolic disorders, uncontrolled medical diseases and meds – allowing an isolated look at OSA and libido in young men. </a:t>
            </a:r>
          </a:p>
          <a:p>
            <a:pPr marL="457200" indent="-457200">
              <a:buAutoNum type="arabicPeriod"/>
            </a:pPr>
            <a:r>
              <a:rPr lang="en-US" sz="2000" dirty="0">
                <a:effectLst/>
              </a:rPr>
              <a:t>Sleep fragmentation is OSA can contribute to low libido.</a:t>
            </a:r>
          </a:p>
          <a:p>
            <a:pPr marL="457200" indent="-457200">
              <a:buAutoNum type="arabicPeriod"/>
            </a:pPr>
            <a:r>
              <a:rPr lang="en-US" sz="2000" dirty="0">
                <a:effectLst/>
              </a:rPr>
              <a:t>Anxiety and Depression and decreased libido – all reasons to assess for sleep fragmentation and OSA. </a:t>
            </a:r>
          </a:p>
          <a:p>
            <a:pPr marL="457200" indent="-457200">
              <a:buAutoNum type="arabicPeriod"/>
            </a:pPr>
            <a:r>
              <a:rPr lang="en-US" sz="2000" dirty="0">
                <a:effectLst/>
              </a:rPr>
              <a:t>If patient has increased nocturia – don’t simply blame on BPH or fluid intake – get a formal sleep evaluation (</a:t>
            </a:r>
            <a:r>
              <a:rPr lang="en-US" sz="2000" dirty="0" err="1">
                <a:effectLst/>
              </a:rPr>
              <a:t>Natiuretic</a:t>
            </a:r>
            <a:r>
              <a:rPr lang="en-US" sz="2000" dirty="0">
                <a:effectLst/>
              </a:rPr>
              <a:t> Peptide).  </a:t>
            </a:r>
          </a:p>
          <a:p>
            <a:pPr marL="457200" indent="-457200">
              <a:buAutoNum type="arabicPeriod"/>
            </a:pPr>
            <a:r>
              <a:rPr lang="en-US" sz="2000" dirty="0">
                <a:effectLst/>
              </a:rPr>
              <a:t>Get men evaluated for sleep disorders!  It isn’t just about quantity of life but also quality of life!  </a:t>
            </a:r>
          </a:p>
        </p:txBody>
      </p:sp>
    </p:spTree>
    <p:extLst>
      <p:ext uri="{BB962C8B-B14F-4D97-AF65-F5344CB8AC3E}">
        <p14:creationId xmlns:p14="http://schemas.microsoft.com/office/powerpoint/2010/main" val="383176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AEE6-D862-46EA-B3B4-D2AA82A8B89B}"/>
              </a:ext>
            </a:extLst>
          </p:cNvPr>
          <p:cNvSpPr>
            <a:spLocks noGrp="1"/>
          </p:cNvSpPr>
          <p:nvPr>
            <p:ph type="title"/>
          </p:nvPr>
        </p:nvSpPr>
        <p:spPr/>
        <p:txBody>
          <a:bodyPr/>
          <a:lstStyle/>
          <a:p>
            <a:r>
              <a:rPr lang="en-US" dirty="0"/>
              <a:t>Women and Sleep</a:t>
            </a:r>
          </a:p>
        </p:txBody>
      </p:sp>
      <p:pic>
        <p:nvPicPr>
          <p:cNvPr id="6" name="Content Placeholder 5">
            <a:extLst>
              <a:ext uri="{FF2B5EF4-FFF2-40B4-BE49-F238E27FC236}">
                <a16:creationId xmlns:a16="http://schemas.microsoft.com/office/drawing/2014/main" id="{BD383F05-B026-4894-8E4E-11CC4A4B7BD5}"/>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47800" y="1524000"/>
            <a:ext cx="6248400" cy="4101843"/>
          </a:xfrm>
        </p:spPr>
      </p:pic>
      <p:sp>
        <p:nvSpPr>
          <p:cNvPr id="4" name="Footer Placeholder 3">
            <a:extLst>
              <a:ext uri="{FF2B5EF4-FFF2-40B4-BE49-F238E27FC236}">
                <a16:creationId xmlns:a16="http://schemas.microsoft.com/office/drawing/2014/main" id="{6251D81A-D295-4455-9108-69CE4B786ECF}"/>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197672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6200" y="1371600"/>
            <a:ext cx="9067800" cy="3247749"/>
          </a:xfrm>
          <a:prstGeom prst="rect">
            <a:avLst/>
          </a:prstGeom>
        </p:spPr>
        <p:txBody>
          <a:bodyPr wrap="square">
            <a:spAutoFit/>
          </a:bodyPr>
          <a:lstStyle/>
          <a:p>
            <a:pPr marL="0" marR="0" lvl="0" indent="0" algn="ctr">
              <a:lnSpc>
                <a:spcPct val="115000"/>
              </a:lnSpc>
              <a:spcBef>
                <a:spcPts val="0"/>
              </a:spcBef>
              <a:spcAft>
                <a:spcPts val="0"/>
              </a:spcAft>
              <a:buNone/>
            </a:pPr>
            <a:r>
              <a:rPr lang="en-US" sz="2000" dirty="0">
                <a:effectLst/>
              </a:rPr>
              <a:t>Despite established sex differences and longstanding hypotheses of sex hormone influence in the etiology of obstructive sleep apnea (OSA), lack of studies that evaluated type of menopause and age at menopause, which affect postmenopausal hormonal milieu, in relation to OSA risk in women.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Study followed 50,473 postmenopausal women from the Nurses’ Health Study during 2002–2012 and 53,827 postmenopausal women from the Nurses’ Health Study II during 1995–2013, </a:t>
            </a:r>
          </a:p>
          <a:p>
            <a:pPr marL="0" marR="0" lvl="0" indent="0" algn="ctr">
              <a:lnSpc>
                <a:spcPct val="115000"/>
              </a:lnSpc>
              <a:spcBef>
                <a:spcPts val="0"/>
              </a:spcBef>
              <a:spcAft>
                <a:spcPts val="0"/>
              </a:spcAft>
              <a:buNone/>
            </a:pPr>
            <a:r>
              <a:rPr lang="en-US" sz="2000" dirty="0">
                <a:effectLst/>
              </a:rPr>
              <a:t>with 1,712 and 2,560 incident OSA diagnoses, respectively</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Tree>
    <p:extLst>
      <p:ext uri="{BB962C8B-B14F-4D97-AF65-F5344CB8AC3E}">
        <p14:creationId xmlns:p14="http://schemas.microsoft.com/office/powerpoint/2010/main" val="189553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600" y="902696"/>
            <a:ext cx="8583613" cy="4309578"/>
          </a:xfrm>
          <a:prstGeom prst="rect">
            <a:avLst/>
          </a:prstGeom>
        </p:spPr>
        <p:txBody>
          <a:bodyPr wrap="square">
            <a:spAutoFit/>
          </a:bodyPr>
          <a:lstStyle/>
          <a:p>
            <a:pPr marL="0" marR="0" lvl="0" indent="0" algn="ctr">
              <a:lnSpc>
                <a:spcPct val="115000"/>
              </a:lnSpc>
              <a:spcBef>
                <a:spcPts val="0"/>
              </a:spcBef>
              <a:spcAft>
                <a:spcPts val="0"/>
              </a:spcAft>
              <a:buNone/>
            </a:pPr>
            <a:r>
              <a:rPr lang="en-US" sz="2000" dirty="0"/>
              <a:t> </a:t>
            </a:r>
            <a:r>
              <a:rPr lang="en-US" sz="2000" b="1" u="sng" dirty="0"/>
              <a:t>Nurses’ Health Study (NHS)</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NHS e</a:t>
            </a:r>
            <a:r>
              <a:rPr lang="en-US" sz="2000" dirty="0"/>
              <a:t>st. in 1976 - 121,700 US female RNs aged 30–55 years completed the first questionnaire regarding medical history and lifestyles. </a:t>
            </a:r>
          </a:p>
          <a:p>
            <a:pPr marL="0" marR="0" lvl="0" indent="0" algn="ctr">
              <a:lnSpc>
                <a:spcPct val="115000"/>
              </a:lnSpc>
              <a:spcBef>
                <a:spcPts val="0"/>
              </a:spcBef>
              <a:spcAft>
                <a:spcPts val="0"/>
              </a:spcAft>
              <a:buNone/>
            </a:pPr>
            <a:endParaRPr lang="en-US" sz="2000" dirty="0"/>
          </a:p>
          <a:p>
            <a:pPr marL="0" marR="0" lvl="0" indent="0" algn="ctr">
              <a:lnSpc>
                <a:spcPct val="115000"/>
              </a:lnSpc>
              <a:spcBef>
                <a:spcPts val="0"/>
              </a:spcBef>
              <a:spcAft>
                <a:spcPts val="0"/>
              </a:spcAft>
              <a:buNone/>
            </a:pPr>
            <a:r>
              <a:rPr lang="en-US" sz="2000" dirty="0"/>
              <a:t>The Nurses’ Health Study II (NHSII) started in 1989 when 116,429 female nurses aged 25–42 years completed a similar questionnaire at enrollment. A biennial follow-up questionnaire utilized. </a:t>
            </a:r>
          </a:p>
          <a:p>
            <a:pPr marL="0" marR="0" lvl="0" indent="0" algn="ctr">
              <a:lnSpc>
                <a:spcPct val="115000"/>
              </a:lnSpc>
              <a:spcBef>
                <a:spcPts val="0"/>
              </a:spcBef>
              <a:spcAft>
                <a:spcPts val="0"/>
              </a:spcAft>
              <a:buNone/>
            </a:pPr>
            <a:endParaRPr lang="en-US" sz="2000" dirty="0"/>
          </a:p>
          <a:p>
            <a:pPr marL="0" marR="0" lvl="0" indent="0" algn="ctr">
              <a:lnSpc>
                <a:spcPct val="115000"/>
              </a:lnSpc>
              <a:spcBef>
                <a:spcPts val="0"/>
              </a:spcBef>
              <a:spcAft>
                <a:spcPts val="0"/>
              </a:spcAft>
              <a:buNone/>
            </a:pPr>
            <a:r>
              <a:rPr lang="en-US" sz="2000" dirty="0"/>
              <a:t>The present study was restricted to women who were postmenopausal and free of known OSA, cancer, and cardiovascular disease before entry into the analysis. </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Tree>
    <p:extLst>
      <p:ext uri="{BB962C8B-B14F-4D97-AF65-F5344CB8AC3E}">
        <p14:creationId xmlns:p14="http://schemas.microsoft.com/office/powerpoint/2010/main" val="2071019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1A4A8E80-7A38-4D73-9CAA-44B77F37A9BD}"/>
              </a:ext>
            </a:extLst>
          </p:cNvPr>
          <p:cNvPicPr>
            <a:picLocks noGrp="1" noChangeAspect="1"/>
          </p:cNvPicPr>
          <p:nvPr>
            <p:ph idx="1"/>
          </p:nvPr>
        </p:nvPicPr>
        <p:blipFill>
          <a:blip r:embed="rId2"/>
          <a:stretch>
            <a:fillRect/>
          </a:stretch>
        </p:blipFill>
        <p:spPr>
          <a:xfrm>
            <a:off x="377203" y="903288"/>
            <a:ext cx="8286406" cy="4430712"/>
          </a:xfrm>
          <a:prstGeom prst="rect">
            <a:avLst/>
          </a:prstGeom>
        </p:spPr>
      </p:pic>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Tree>
    <p:extLst>
      <p:ext uri="{BB962C8B-B14F-4D97-AF65-F5344CB8AC3E}">
        <p14:creationId xmlns:p14="http://schemas.microsoft.com/office/powerpoint/2010/main" val="3820898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43349" y="1196520"/>
            <a:ext cx="8583613" cy="3984937"/>
          </a:xfrm>
          <a:prstGeom prst="rect">
            <a:avLst/>
          </a:prstGeom>
        </p:spPr>
        <p:txBody>
          <a:bodyPr wrap="square">
            <a:spAutoFit/>
          </a:bodyPr>
          <a:lstStyle/>
          <a:p>
            <a:pPr marL="0" marR="0" lvl="0" indent="0" algn="ctr">
              <a:lnSpc>
                <a:spcPct val="115000"/>
              </a:lnSpc>
              <a:spcBef>
                <a:spcPts val="0"/>
              </a:spcBef>
              <a:spcAft>
                <a:spcPts val="0"/>
              </a:spcAft>
              <a:buNone/>
            </a:pPr>
            <a:r>
              <a:rPr lang="en-US" sz="2200" dirty="0">
                <a:effectLst/>
              </a:rPr>
              <a:t>Compared with natural menopause, the pooled hazard ratio for OSA was 1.27 (95% confidence interval (CI): 1.17, 1.38) for surgical menopause by hysterectomy/oophorectomy. </a:t>
            </a:r>
          </a:p>
          <a:p>
            <a:pPr marL="0" marR="0" lvl="0" indent="0" algn="ctr">
              <a:lnSpc>
                <a:spcPct val="115000"/>
              </a:lnSpc>
              <a:spcBef>
                <a:spcPts val="0"/>
              </a:spcBef>
              <a:spcAft>
                <a:spcPts val="0"/>
              </a:spcAft>
              <a:buNone/>
            </a:pPr>
            <a:endParaRPr lang="en-US" sz="2200" dirty="0">
              <a:effectLst/>
            </a:endParaRPr>
          </a:p>
          <a:p>
            <a:pPr marL="0" marR="0" lvl="0" indent="0" algn="ctr">
              <a:lnSpc>
                <a:spcPct val="115000"/>
              </a:lnSpc>
              <a:spcBef>
                <a:spcPts val="0"/>
              </a:spcBef>
              <a:spcAft>
                <a:spcPts val="0"/>
              </a:spcAft>
              <a:buNone/>
            </a:pPr>
            <a:r>
              <a:rPr lang="en-US" sz="2200" dirty="0">
                <a:effectLst/>
              </a:rPr>
              <a:t>The association remained the same after further accounting for age at menopause (hazard ratio = 1.26, 95% CI: 1.15, 1.38). </a:t>
            </a:r>
          </a:p>
          <a:p>
            <a:pPr marL="0" marR="0" lvl="0" indent="0" algn="ctr">
              <a:lnSpc>
                <a:spcPct val="115000"/>
              </a:lnSpc>
              <a:spcBef>
                <a:spcPts val="0"/>
              </a:spcBef>
              <a:spcAft>
                <a:spcPts val="0"/>
              </a:spcAft>
              <a:buNone/>
            </a:pPr>
            <a:endParaRPr lang="en-US" sz="2200" dirty="0">
              <a:effectLst/>
            </a:endParaRPr>
          </a:p>
          <a:p>
            <a:pPr marL="0" marR="0" lvl="0" indent="0" algn="ctr">
              <a:lnSpc>
                <a:spcPct val="115000"/>
              </a:lnSpc>
              <a:spcBef>
                <a:spcPts val="0"/>
              </a:spcBef>
              <a:spcAft>
                <a:spcPts val="0"/>
              </a:spcAft>
              <a:buNone/>
            </a:pPr>
            <a:r>
              <a:rPr lang="en-US" sz="2200" dirty="0">
                <a:effectLst/>
              </a:rPr>
              <a:t>The risk associated with surgical menopause was higher among women who were not obese as well as among women who never used hormone therapy (P for interaction &lt; 0.05).</a:t>
            </a:r>
            <a:r>
              <a:rPr lang="en-US" sz="2400" dirty="0">
                <a:effectLst/>
              </a:rPr>
              <a:t> </a:t>
            </a: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Tree>
    <p:extLst>
      <p:ext uri="{BB962C8B-B14F-4D97-AF65-F5344CB8AC3E}">
        <p14:creationId xmlns:p14="http://schemas.microsoft.com/office/powerpoint/2010/main" val="328782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600" y="1371600"/>
            <a:ext cx="8583613" cy="3952557"/>
          </a:xfrm>
          <a:prstGeom prst="rect">
            <a:avLst/>
          </a:prstGeom>
        </p:spPr>
        <p:txBody>
          <a:bodyPr wrap="square">
            <a:spAutoFit/>
          </a:bodyPr>
          <a:lstStyle/>
          <a:p>
            <a:pPr marL="0" marR="0" lvl="0" indent="0" algn="ctr">
              <a:lnSpc>
                <a:spcPct val="115000"/>
              </a:lnSpc>
              <a:spcBef>
                <a:spcPts val="0"/>
              </a:spcBef>
              <a:spcAft>
                <a:spcPts val="0"/>
              </a:spcAft>
              <a:buNone/>
            </a:pPr>
            <a:r>
              <a:rPr lang="en-US" sz="2200" dirty="0">
                <a:effectLst/>
              </a:rPr>
              <a:t>Earlier menopause was associated with higher OSA risk prior to adjustment for type of menopause (comparing those aged 50–54 years, hazard ratio = 1.21, 95% CI: 1.08, 1.35; P for trend = 0.008)</a:t>
            </a:r>
          </a:p>
          <a:p>
            <a:pPr marL="0" marR="0" lvl="0" indent="0" algn="ctr">
              <a:lnSpc>
                <a:spcPct val="115000"/>
              </a:lnSpc>
              <a:spcBef>
                <a:spcPts val="0"/>
              </a:spcBef>
              <a:spcAft>
                <a:spcPts val="0"/>
              </a:spcAft>
              <a:buNone/>
            </a:pPr>
            <a:endParaRPr lang="en-US" sz="2200" dirty="0">
              <a:effectLst/>
            </a:endParaRPr>
          </a:p>
          <a:p>
            <a:pPr marL="0" marR="0" lvl="0" indent="0" algn="ctr">
              <a:lnSpc>
                <a:spcPct val="115000"/>
              </a:lnSpc>
              <a:spcBef>
                <a:spcPts val="0"/>
              </a:spcBef>
              <a:spcAft>
                <a:spcPts val="0"/>
              </a:spcAft>
              <a:buNone/>
            </a:pPr>
            <a:r>
              <a:rPr lang="en-US" sz="2200" dirty="0">
                <a:effectLst/>
              </a:rPr>
              <a:t>Surgical as compared with natural menopause was independently associated with higher OSA risk in postmenopausal women. </a:t>
            </a:r>
          </a:p>
          <a:p>
            <a:pPr marL="0" marR="0" lvl="0" indent="0" algn="ctr">
              <a:lnSpc>
                <a:spcPct val="115000"/>
              </a:lnSpc>
              <a:spcBef>
                <a:spcPts val="0"/>
              </a:spcBef>
              <a:spcAft>
                <a:spcPts val="0"/>
              </a:spcAft>
              <a:buNone/>
            </a:pPr>
            <a:endParaRPr lang="en-US" sz="2200" dirty="0">
              <a:effectLst/>
            </a:endParaRPr>
          </a:p>
          <a:p>
            <a:pPr marL="0" marR="0" lvl="0" indent="0" algn="ctr">
              <a:lnSpc>
                <a:spcPct val="115000"/>
              </a:lnSpc>
              <a:spcBef>
                <a:spcPts val="0"/>
              </a:spcBef>
              <a:spcAft>
                <a:spcPts val="0"/>
              </a:spcAft>
              <a:buNone/>
            </a:pPr>
            <a:r>
              <a:rPr lang="en-US" sz="2200" dirty="0">
                <a:effectLst/>
              </a:rPr>
              <a:t>These results provide additional evidence for a role for sex hormones, particularly abrupt hormonal changes, in modulating OSA risk. </a:t>
            </a:r>
            <a:endParaRPr lang="en-US" sz="22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Tree>
    <p:extLst>
      <p:ext uri="{BB962C8B-B14F-4D97-AF65-F5344CB8AC3E}">
        <p14:creationId xmlns:p14="http://schemas.microsoft.com/office/powerpoint/2010/main" val="30069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65112" y="1143000"/>
            <a:ext cx="8583613" cy="3955635"/>
          </a:xfrm>
          <a:prstGeom prst="rect">
            <a:avLst/>
          </a:prstGeom>
        </p:spPr>
        <p:txBody>
          <a:bodyPr wrap="square">
            <a:spAutoFit/>
          </a:bodyPr>
          <a:lstStyle/>
          <a:p>
            <a:pPr marL="0" marR="0" lvl="0" indent="0" algn="ctr">
              <a:lnSpc>
                <a:spcPct val="115000"/>
              </a:lnSpc>
              <a:spcBef>
                <a:spcPts val="0"/>
              </a:spcBef>
              <a:spcAft>
                <a:spcPts val="0"/>
              </a:spcAft>
              <a:buNone/>
            </a:pPr>
            <a:r>
              <a:rPr lang="en-US" sz="2000" dirty="0">
                <a:effectLst/>
              </a:rPr>
              <a:t>A growing body of evidence suggests that early cessation of the production of endogenous sex hormones, such as estrogen, is detrimental for women’s long-term health.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Early onset of menopause, particularly as a result of bilateral oophorectomy, has been adversely associated with cardiovascular disease, cognitive decline, and mortality.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It remains unknown whether these menopausal factors also influence OSA risk, therefore it is necessary to examine the risk of developing OSA according to type of menopause and age at menopause.</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Tree>
    <p:extLst>
      <p:ext uri="{BB962C8B-B14F-4D97-AF65-F5344CB8AC3E}">
        <p14:creationId xmlns:p14="http://schemas.microsoft.com/office/powerpoint/2010/main" val="1304752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D3E3-1D12-4506-A048-B917B108641A}"/>
              </a:ext>
            </a:extLst>
          </p:cNvPr>
          <p:cNvSpPr>
            <a:spLocks noGrp="1"/>
          </p:cNvSpPr>
          <p:nvPr>
            <p:ph type="title"/>
          </p:nvPr>
        </p:nvSpPr>
        <p:spPr>
          <a:xfrm>
            <a:off x="301625" y="228601"/>
            <a:ext cx="8510588" cy="838200"/>
          </a:xfrm>
        </p:spPr>
        <p:txBody>
          <a:bodyPr/>
          <a:lstStyle/>
          <a:p>
            <a:r>
              <a:rPr lang="en-US" sz="2800" dirty="0"/>
              <a:t>This article in NATURE really shaped this month’s scientific update session and left me wanting to know more</a:t>
            </a:r>
          </a:p>
        </p:txBody>
      </p:sp>
      <p:sp>
        <p:nvSpPr>
          <p:cNvPr id="4" name="Footer Placeholder 3">
            <a:extLst>
              <a:ext uri="{FF2B5EF4-FFF2-40B4-BE49-F238E27FC236}">
                <a16:creationId xmlns:a16="http://schemas.microsoft.com/office/drawing/2014/main" id="{7F826915-73FD-4F93-84AA-4E69E3B0C9A2}"/>
              </a:ext>
            </a:extLst>
          </p:cNvPr>
          <p:cNvSpPr>
            <a:spLocks noGrp="1"/>
          </p:cNvSpPr>
          <p:nvPr>
            <p:ph type="ftr" sz="quarter" idx="11"/>
          </p:nvPr>
        </p:nvSpPr>
        <p:spPr/>
        <p:txBody>
          <a:bodyPr/>
          <a:lstStyle/>
          <a:p>
            <a:pPr>
              <a:defRPr/>
            </a:pPr>
            <a:r>
              <a:rPr lang="en-US"/>
              <a:t>Copyright Bale/Doneen Paradigm</a:t>
            </a:r>
          </a:p>
        </p:txBody>
      </p:sp>
      <p:pic>
        <p:nvPicPr>
          <p:cNvPr id="3074" name="Picture 2" descr="Image result for Nature journal cover February 2019, McAlpine">
            <a:extLst>
              <a:ext uri="{FF2B5EF4-FFF2-40B4-BE49-F238E27FC236}">
                <a16:creationId xmlns:a16="http://schemas.microsoft.com/office/drawing/2014/main" id="{0670FCBA-74DB-4149-8CD8-CA82EA78A1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20892125">
            <a:off x="838200" y="1483391"/>
            <a:ext cx="3429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B980B3FB-DF9F-4828-A459-193685EA5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56919" y="1423651"/>
            <a:ext cx="3886200" cy="2438400"/>
          </a:xfrm>
          <a:prstGeom prst="rect">
            <a:avLst/>
          </a:prstGeom>
          <a:noFill/>
          <a:ln w="9525">
            <a:noFill/>
            <a:miter lim="800000"/>
            <a:headEnd/>
            <a:tailEnd/>
          </a:ln>
          <a:effectLst/>
        </p:spPr>
      </p:pic>
      <p:pic>
        <p:nvPicPr>
          <p:cNvPr id="7" name="Content Placeholder 5">
            <a:extLst>
              <a:ext uri="{FF2B5EF4-FFF2-40B4-BE49-F238E27FC236}">
                <a16:creationId xmlns:a16="http://schemas.microsoft.com/office/drawing/2014/main" id="{932599B6-E1E2-4702-935B-79441A393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232454" y="3982063"/>
            <a:ext cx="4191000" cy="2282825"/>
          </a:xfrm>
          <a:prstGeom prst="rect">
            <a:avLst/>
          </a:prstGeom>
          <a:noFill/>
          <a:ln w="9525">
            <a:noFill/>
            <a:miter lim="800000"/>
            <a:headEnd/>
            <a:tailEnd/>
          </a:ln>
          <a:effectLst/>
        </p:spPr>
      </p:pic>
    </p:spTree>
    <p:extLst>
      <p:ext uri="{BB962C8B-B14F-4D97-AF65-F5344CB8AC3E}">
        <p14:creationId xmlns:p14="http://schemas.microsoft.com/office/powerpoint/2010/main" val="3052080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3D610E3C-DDEB-4A1F-9691-466B9C77990D}"/>
              </a:ext>
            </a:extLst>
          </p:cNvPr>
          <p:cNvPicPr>
            <a:picLocks noGrp="1" noChangeAspect="1"/>
          </p:cNvPicPr>
          <p:nvPr>
            <p:ph idx="1"/>
          </p:nvPr>
        </p:nvPicPr>
        <p:blipFill>
          <a:blip r:embed="rId2"/>
          <a:stretch>
            <a:fillRect/>
          </a:stretch>
        </p:blipFill>
        <p:spPr>
          <a:xfrm>
            <a:off x="228600" y="1295623"/>
            <a:ext cx="8583613" cy="3646042"/>
          </a:xfrm>
          <a:prstGeom prst="rect">
            <a:avLst/>
          </a:prstGeom>
        </p:spPr>
      </p:pic>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
        <p:nvSpPr>
          <p:cNvPr id="7" name="Heart 6">
            <a:extLst>
              <a:ext uri="{FF2B5EF4-FFF2-40B4-BE49-F238E27FC236}">
                <a16:creationId xmlns:a16="http://schemas.microsoft.com/office/drawing/2014/main" id="{3F5D1F2E-695E-4676-9366-DEEB67B9607E}"/>
              </a:ext>
            </a:extLst>
          </p:cNvPr>
          <p:cNvSpPr/>
          <p:nvPr/>
        </p:nvSpPr>
        <p:spPr bwMode="auto">
          <a:xfrm>
            <a:off x="3657600" y="3505200"/>
            <a:ext cx="207143"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Heart 7">
            <a:extLst>
              <a:ext uri="{FF2B5EF4-FFF2-40B4-BE49-F238E27FC236}">
                <a16:creationId xmlns:a16="http://schemas.microsoft.com/office/drawing/2014/main" id="{113344DF-5F61-4163-8B46-E30D18705361}"/>
              </a:ext>
            </a:extLst>
          </p:cNvPr>
          <p:cNvSpPr/>
          <p:nvPr/>
        </p:nvSpPr>
        <p:spPr bwMode="auto">
          <a:xfrm>
            <a:off x="2315828" y="4040192"/>
            <a:ext cx="207143"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Heart 8">
            <a:extLst>
              <a:ext uri="{FF2B5EF4-FFF2-40B4-BE49-F238E27FC236}">
                <a16:creationId xmlns:a16="http://schemas.microsoft.com/office/drawing/2014/main" id="{953ABCE2-073D-49D6-8659-C6CB4658E38B}"/>
              </a:ext>
            </a:extLst>
          </p:cNvPr>
          <p:cNvSpPr/>
          <p:nvPr/>
        </p:nvSpPr>
        <p:spPr bwMode="auto">
          <a:xfrm>
            <a:off x="2537387" y="4316635"/>
            <a:ext cx="207143"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Heart 9">
            <a:extLst>
              <a:ext uri="{FF2B5EF4-FFF2-40B4-BE49-F238E27FC236}">
                <a16:creationId xmlns:a16="http://schemas.microsoft.com/office/drawing/2014/main" id="{8DC847D0-0020-4905-96DC-0152D92DF842}"/>
              </a:ext>
            </a:extLst>
          </p:cNvPr>
          <p:cNvSpPr/>
          <p:nvPr/>
        </p:nvSpPr>
        <p:spPr bwMode="auto">
          <a:xfrm>
            <a:off x="2438400" y="4572000"/>
            <a:ext cx="207143"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49806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B3D35F58-5E55-4477-BD2C-786C252CF9C2}"/>
              </a:ext>
            </a:extLst>
          </p:cNvPr>
          <p:cNvPicPr>
            <a:picLocks noGrp="1" noChangeAspect="1"/>
          </p:cNvPicPr>
          <p:nvPr>
            <p:ph idx="1"/>
          </p:nvPr>
        </p:nvPicPr>
        <p:blipFill>
          <a:blip r:embed="rId2"/>
          <a:stretch>
            <a:fillRect/>
          </a:stretch>
        </p:blipFill>
        <p:spPr>
          <a:xfrm>
            <a:off x="685800" y="903288"/>
            <a:ext cx="6934200" cy="4278312"/>
          </a:xfrm>
          <a:prstGeom prst="rect">
            <a:avLst/>
          </a:prstGeom>
        </p:spPr>
      </p:pic>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
        <p:nvSpPr>
          <p:cNvPr id="7" name="Heart 6">
            <a:extLst>
              <a:ext uri="{FF2B5EF4-FFF2-40B4-BE49-F238E27FC236}">
                <a16:creationId xmlns:a16="http://schemas.microsoft.com/office/drawing/2014/main" id="{769845B1-794F-4CD7-A2D2-3CE1E7744FD1}"/>
              </a:ext>
            </a:extLst>
          </p:cNvPr>
          <p:cNvSpPr/>
          <p:nvPr/>
        </p:nvSpPr>
        <p:spPr bwMode="auto">
          <a:xfrm>
            <a:off x="7162800" y="1524000"/>
            <a:ext cx="207143"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Heart 7">
            <a:extLst>
              <a:ext uri="{FF2B5EF4-FFF2-40B4-BE49-F238E27FC236}">
                <a16:creationId xmlns:a16="http://schemas.microsoft.com/office/drawing/2014/main" id="{31A4BD7A-9EF3-41FE-BAF5-278AF2D9C38F}"/>
              </a:ext>
            </a:extLst>
          </p:cNvPr>
          <p:cNvSpPr/>
          <p:nvPr/>
        </p:nvSpPr>
        <p:spPr bwMode="auto">
          <a:xfrm>
            <a:off x="1981200" y="2427982"/>
            <a:ext cx="207143"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Heart 8">
            <a:extLst>
              <a:ext uri="{FF2B5EF4-FFF2-40B4-BE49-F238E27FC236}">
                <a16:creationId xmlns:a16="http://schemas.microsoft.com/office/drawing/2014/main" id="{E9AF8610-9682-4A01-A9A3-5C1F610E9CA0}"/>
              </a:ext>
            </a:extLst>
          </p:cNvPr>
          <p:cNvSpPr/>
          <p:nvPr/>
        </p:nvSpPr>
        <p:spPr bwMode="auto">
          <a:xfrm>
            <a:off x="1981200" y="1525229"/>
            <a:ext cx="207143"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Heart 9">
            <a:extLst>
              <a:ext uri="{FF2B5EF4-FFF2-40B4-BE49-F238E27FC236}">
                <a16:creationId xmlns:a16="http://schemas.microsoft.com/office/drawing/2014/main" id="{4D972EF1-74A1-4A08-B228-DC37AAEF0146}"/>
              </a:ext>
            </a:extLst>
          </p:cNvPr>
          <p:cNvSpPr/>
          <p:nvPr/>
        </p:nvSpPr>
        <p:spPr bwMode="auto">
          <a:xfrm>
            <a:off x="7192629" y="2427982"/>
            <a:ext cx="207143" cy="2286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63960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600" y="902696"/>
            <a:ext cx="8839200" cy="4616648"/>
          </a:xfrm>
          <a:prstGeom prst="rect">
            <a:avLst/>
          </a:prstGeom>
        </p:spPr>
        <p:txBody>
          <a:bodyPr wrap="square">
            <a:spAutoFit/>
          </a:bodyPr>
          <a:lstStyle/>
          <a:p>
            <a:pPr marL="0" indent="0">
              <a:buNone/>
            </a:pPr>
            <a:r>
              <a:rPr lang="en-US" sz="1800" b="1" u="sng" dirty="0">
                <a:effectLst/>
              </a:rPr>
              <a:t>A few conclusions from the researchers:</a:t>
            </a:r>
          </a:p>
          <a:p>
            <a:pPr>
              <a:buAutoNum type="arabicPeriod"/>
            </a:pPr>
            <a:r>
              <a:rPr lang="en-US" sz="1800" dirty="0">
                <a:effectLst/>
              </a:rPr>
              <a:t>The mechanisms through which sex hormones may influence the development of OSA remain unclear. Estrogen and progesterone may act upon upper airway dilator muscles to control ventilation and airway collapsibility during sleep. </a:t>
            </a:r>
          </a:p>
          <a:p>
            <a:pPr>
              <a:buAutoNum type="arabicPeriod"/>
            </a:pPr>
            <a:r>
              <a:rPr lang="en-US" sz="1800" dirty="0">
                <a:effectLst/>
              </a:rPr>
              <a:t>The increased OSA risk we observed for surgical menopause due to oophorectomy or simple hysterectomy, which both lead to reduction in testosterone levels, suggests that androgens may also be involved in OSA etiology. </a:t>
            </a:r>
          </a:p>
          <a:p>
            <a:pPr>
              <a:buAutoNum type="arabicPeriod"/>
            </a:pPr>
            <a:r>
              <a:rPr lang="en-US" sz="1800" dirty="0">
                <a:effectLst/>
              </a:rPr>
              <a:t>Additional research is warranted to understand the role of androgen and its potential interaction with other sex hormones in postmenopausal OSA development.  </a:t>
            </a:r>
          </a:p>
          <a:p>
            <a:pPr>
              <a:buAutoNum type="arabicPeriod"/>
            </a:pPr>
            <a:r>
              <a:rPr lang="en-US" sz="1800" dirty="0">
                <a:effectLst/>
              </a:rPr>
              <a:t>One potential limitation of the present study is our reliance on self-reported OSA. </a:t>
            </a:r>
          </a:p>
          <a:p>
            <a:pPr>
              <a:buAutoNum type="arabicPeriod"/>
            </a:pPr>
            <a:r>
              <a:rPr lang="en-US" sz="1800" dirty="0">
                <a:effectLst/>
              </a:rPr>
              <a:t>Final Conclusion, we found that surgical as compared with natural menopause was independently associated with higher OSA risk in postmenopausal women</a:t>
            </a:r>
          </a:p>
          <a:p>
            <a:pPr marL="457200" indent="-457200">
              <a:buAutoNum type="arabicPeriod"/>
            </a:pP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Tree>
    <p:extLst>
      <p:ext uri="{BB962C8B-B14F-4D97-AF65-F5344CB8AC3E}">
        <p14:creationId xmlns:p14="http://schemas.microsoft.com/office/powerpoint/2010/main" val="280545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49514"/>
          </a:xfrm>
        </p:spPr>
        <p:txBody>
          <a:bodyPr/>
          <a:lstStyle/>
          <a:p>
            <a:r>
              <a:rPr lang="en-US" dirty="0"/>
              <a:t>Menopause and OSA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600" y="902696"/>
            <a:ext cx="8583613" cy="5082160"/>
          </a:xfrm>
          <a:prstGeom prst="rect">
            <a:avLst/>
          </a:prstGeom>
        </p:spPr>
        <p:txBody>
          <a:bodyPr wrap="square">
            <a:spAutoFit/>
          </a:bodyPr>
          <a:lstStyle/>
          <a:p>
            <a:pPr marL="0" marR="0" lvl="0" indent="0">
              <a:lnSpc>
                <a:spcPct val="115000"/>
              </a:lnSpc>
              <a:spcBef>
                <a:spcPts val="0"/>
              </a:spcBef>
              <a:spcAft>
                <a:spcPts val="0"/>
              </a:spcAft>
              <a:buNone/>
            </a:pPr>
            <a:r>
              <a:rPr lang="en-US" sz="2000" u="sng" dirty="0" err="1">
                <a:effectLst/>
                <a:ea typeface="Calibri" panose="020F0502020204030204" pitchFamily="34" charset="0"/>
                <a:cs typeface="Times New Roman" panose="02020603050405020304" pitchFamily="18" charset="0"/>
              </a:rPr>
              <a:t>BaleDoneen</a:t>
            </a:r>
            <a:r>
              <a:rPr lang="en-US" sz="2000" u="sng" dirty="0">
                <a:effectLst/>
                <a:ea typeface="Calibri" panose="020F0502020204030204" pitchFamily="34" charset="0"/>
                <a:cs typeface="Times New Roman" panose="02020603050405020304" pitchFamily="18" charset="0"/>
              </a:rPr>
              <a:t> Take-Away:</a:t>
            </a:r>
          </a:p>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Hormones and endogenous/exogenous hormone regulation is a complex issue, particularly with women and menopause. </a:t>
            </a:r>
          </a:p>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This epidemiological study has value to help appreciate the fact that surgical menopause should be considered a red flag for OSA – ask about why, timing, management. </a:t>
            </a:r>
          </a:p>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This study does NOT provide conclusive evidence about exogenous hormone regulation. </a:t>
            </a:r>
          </a:p>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Place menopause (surgical and natural) on health and history forms in all medical and dental settings.  </a:t>
            </a:r>
          </a:p>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Obtain sleep ‘quality’ evaluation – sleep disruption and menopause is a big deal…..</a:t>
            </a:r>
          </a:p>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Get sleep studies on women!  Don’t leave them out!  </a:t>
            </a:r>
          </a:p>
          <a:p>
            <a:pPr marL="0" marR="0" lvl="0" indent="0">
              <a:lnSpc>
                <a:spcPct val="115000"/>
              </a:lnSpc>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754C11-7835-495A-A122-D1A2AB9C5D8C}"/>
              </a:ext>
            </a:extLst>
          </p:cNvPr>
          <p:cNvSpPr txBox="1"/>
          <p:nvPr/>
        </p:nvSpPr>
        <p:spPr>
          <a:xfrm>
            <a:off x="213852" y="5562600"/>
            <a:ext cx="8461375" cy="923330"/>
          </a:xfrm>
          <a:prstGeom prst="rect">
            <a:avLst/>
          </a:prstGeom>
          <a:noFill/>
        </p:spPr>
        <p:txBody>
          <a:bodyPr wrap="square" rtlCol="0">
            <a:spAutoFit/>
          </a:bodyPr>
          <a:lstStyle/>
          <a:p>
            <a:r>
              <a:rPr lang="en-US" dirty="0">
                <a:solidFill>
                  <a:srgbClr val="FFC000"/>
                </a:solidFill>
              </a:rPr>
              <a:t>Huang, T., Lin, B., Redline, S., </a:t>
            </a:r>
            <a:r>
              <a:rPr lang="en-US" dirty="0" err="1">
                <a:solidFill>
                  <a:srgbClr val="FFC000"/>
                </a:solidFill>
              </a:rPr>
              <a:t>Curhan</a:t>
            </a:r>
            <a:r>
              <a:rPr lang="en-US" dirty="0">
                <a:solidFill>
                  <a:srgbClr val="FFC000"/>
                </a:solidFill>
              </a:rPr>
              <a:t>, G. et al. (2018). Type of menopause, age at menopause, and risk of developing obstructive sleep apnea in postmenopausal women. Amer J Epidemiology. Vol 187(7). DOI:10.1093/</a:t>
            </a:r>
            <a:r>
              <a:rPr lang="en-US" dirty="0" err="1">
                <a:solidFill>
                  <a:srgbClr val="FFC000"/>
                </a:solidFill>
              </a:rPr>
              <a:t>aje</a:t>
            </a:r>
            <a:r>
              <a:rPr lang="en-US" dirty="0">
                <a:solidFill>
                  <a:srgbClr val="FFC000"/>
                </a:solidFill>
              </a:rPr>
              <a:t>/kwy011</a:t>
            </a:r>
          </a:p>
        </p:txBody>
      </p:sp>
    </p:spTree>
    <p:extLst>
      <p:ext uri="{BB962C8B-B14F-4D97-AF65-F5344CB8AC3E}">
        <p14:creationId xmlns:p14="http://schemas.microsoft.com/office/powerpoint/2010/main" val="102230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6176-2137-482B-A317-102C6BDC7770}"/>
              </a:ext>
            </a:extLst>
          </p:cNvPr>
          <p:cNvSpPr>
            <a:spLocks noGrp="1"/>
          </p:cNvSpPr>
          <p:nvPr>
            <p:ph type="title"/>
          </p:nvPr>
        </p:nvSpPr>
        <p:spPr/>
        <p:txBody>
          <a:bodyPr/>
          <a:lstStyle/>
          <a:p>
            <a:r>
              <a:rPr lang="en-US" dirty="0"/>
              <a:t>Women </a:t>
            </a:r>
            <a:br>
              <a:rPr lang="en-US" dirty="0"/>
            </a:br>
            <a:r>
              <a:rPr lang="en-US" dirty="0"/>
              <a:t>Pre-eclampsia and OSA</a:t>
            </a:r>
          </a:p>
        </p:txBody>
      </p:sp>
      <p:pic>
        <p:nvPicPr>
          <p:cNvPr id="6" name="Content Placeholder 5">
            <a:extLst>
              <a:ext uri="{FF2B5EF4-FFF2-40B4-BE49-F238E27FC236}">
                <a16:creationId xmlns:a16="http://schemas.microsoft.com/office/drawing/2014/main" id="{E550DB6F-E0A6-45BC-A4DC-7D71AF7143D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1782185"/>
            <a:ext cx="6629400" cy="3429000"/>
          </a:xfrm>
        </p:spPr>
      </p:pic>
      <p:sp>
        <p:nvSpPr>
          <p:cNvPr id="4" name="Footer Placeholder 3">
            <a:extLst>
              <a:ext uri="{FF2B5EF4-FFF2-40B4-BE49-F238E27FC236}">
                <a16:creationId xmlns:a16="http://schemas.microsoft.com/office/drawing/2014/main" id="{983B481B-CDAD-4F93-9A95-2E82D2E490F6}"/>
              </a:ext>
            </a:extLst>
          </p:cNvPr>
          <p:cNvSpPr>
            <a:spLocks noGrp="1"/>
          </p:cNvSpPr>
          <p:nvPr>
            <p:ph type="ftr" sz="quarter" idx="11"/>
          </p:nvPr>
        </p:nvSpPr>
        <p:spPr/>
        <p:txBody>
          <a:bodyPr/>
          <a:lstStyle/>
          <a:p>
            <a:pPr>
              <a:defRPr/>
            </a:pPr>
            <a:r>
              <a:rPr lang="en-US"/>
              <a:t>Copyright Bale/Doneen Paradigm</a:t>
            </a:r>
          </a:p>
        </p:txBody>
      </p:sp>
      <p:pic>
        <p:nvPicPr>
          <p:cNvPr id="9" name="Content Placeholder 5">
            <a:extLst>
              <a:ext uri="{FF2B5EF4-FFF2-40B4-BE49-F238E27FC236}">
                <a16:creationId xmlns:a16="http://schemas.microsoft.com/office/drawing/2014/main" id="{EBC2B7E0-8ADF-4708-BC77-6AA95153BF1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7239000" y="2362200"/>
            <a:ext cx="1752600" cy="2743200"/>
          </a:xfrm>
          <a:prstGeom prst="rect">
            <a:avLst/>
          </a:prstGeom>
          <a:noFill/>
          <a:ln w="9525">
            <a:noFill/>
            <a:miter lim="800000"/>
            <a:headEnd/>
            <a:tailEnd/>
          </a:ln>
          <a:effectLst/>
        </p:spPr>
      </p:pic>
    </p:spTree>
    <p:extLst>
      <p:ext uri="{BB962C8B-B14F-4D97-AF65-F5344CB8AC3E}">
        <p14:creationId xmlns:p14="http://schemas.microsoft.com/office/powerpoint/2010/main" val="2270288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2800" dirty="0"/>
              <a:t>Obstructive sleep apnea as a risk factor for preeclampsia–eclampsia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6200" y="1143000"/>
            <a:ext cx="8778465" cy="4303486"/>
          </a:xfrm>
          <a:prstGeom prst="rect">
            <a:avLst/>
          </a:prstGeom>
        </p:spPr>
        <p:txBody>
          <a:bodyPr wrap="square">
            <a:spAutoFit/>
          </a:bodyPr>
          <a:lstStyle/>
          <a:p>
            <a:pPr marL="0" marR="0" lvl="0" indent="0" algn="ctr">
              <a:lnSpc>
                <a:spcPct val="115000"/>
              </a:lnSpc>
              <a:spcBef>
                <a:spcPts val="0"/>
              </a:spcBef>
              <a:spcAft>
                <a:spcPts val="0"/>
              </a:spcAft>
              <a:buNone/>
            </a:pPr>
            <a:r>
              <a:rPr lang="en-US" sz="2400" dirty="0">
                <a:effectLst/>
              </a:rPr>
              <a:t>Preeclampsia–eclampsia is a hypertensive, multiple-organ disorder of pregnancy, which occurs in 3–5% of pregnancies in developed countries and in up to 7.5% worldwide. </a:t>
            </a:r>
          </a:p>
          <a:p>
            <a:pPr marL="0" marR="0" lvl="0" indent="0" algn="ctr">
              <a:lnSpc>
                <a:spcPct val="115000"/>
              </a:lnSpc>
              <a:spcBef>
                <a:spcPts val="0"/>
              </a:spcBef>
              <a:spcAft>
                <a:spcPts val="0"/>
              </a:spcAft>
              <a:buNone/>
            </a:pPr>
            <a:endParaRPr lang="en-US" sz="2400" dirty="0">
              <a:effectLst/>
            </a:endParaRPr>
          </a:p>
          <a:p>
            <a:pPr marL="0" marR="0" lvl="0" indent="0" algn="ctr">
              <a:lnSpc>
                <a:spcPct val="115000"/>
              </a:lnSpc>
              <a:spcBef>
                <a:spcPts val="0"/>
              </a:spcBef>
              <a:spcAft>
                <a:spcPts val="0"/>
              </a:spcAft>
              <a:buNone/>
            </a:pPr>
            <a:r>
              <a:rPr lang="en-US" sz="2400" dirty="0">
                <a:effectLst/>
              </a:rPr>
              <a:t>It remains one of the leading causes of maternal and perinatal mortality and morbidity. </a:t>
            </a:r>
          </a:p>
          <a:p>
            <a:pPr marL="0" marR="0" lvl="0" indent="0" algn="ctr">
              <a:lnSpc>
                <a:spcPct val="115000"/>
              </a:lnSpc>
              <a:spcBef>
                <a:spcPts val="0"/>
              </a:spcBef>
              <a:spcAft>
                <a:spcPts val="0"/>
              </a:spcAft>
              <a:buNone/>
            </a:pPr>
            <a:endParaRPr lang="en-US" sz="2400" dirty="0">
              <a:effectLst/>
            </a:endParaRPr>
          </a:p>
          <a:p>
            <a:pPr marL="0" marR="0" lvl="0" indent="0" algn="ctr">
              <a:lnSpc>
                <a:spcPct val="115000"/>
              </a:lnSpc>
              <a:spcBef>
                <a:spcPts val="0"/>
              </a:spcBef>
              <a:spcAft>
                <a:spcPts val="0"/>
              </a:spcAft>
              <a:buNone/>
            </a:pPr>
            <a:r>
              <a:rPr lang="en-US" sz="2400" dirty="0">
                <a:effectLst/>
              </a:rPr>
              <a:t>Preventing preeclampsia–eclampsia appears to be one of the most significant challenges in obstetrics, and one area of investigation of interest relates to obstructive sleep apnea.</a:t>
            </a:r>
            <a:endParaRPr lang="en-US" sz="24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34B912C-CBBC-4782-B9F0-6CFC758A4B66}"/>
              </a:ext>
            </a:extLst>
          </p:cNvPr>
          <p:cNvSpPr txBox="1"/>
          <p:nvPr/>
        </p:nvSpPr>
        <p:spPr>
          <a:xfrm>
            <a:off x="0" y="5715000"/>
            <a:ext cx="9144000" cy="584775"/>
          </a:xfrm>
          <a:prstGeom prst="rect">
            <a:avLst/>
          </a:prstGeom>
          <a:noFill/>
        </p:spPr>
        <p:txBody>
          <a:bodyPr wrap="square" rtlCol="0">
            <a:spAutoFit/>
          </a:bodyPr>
          <a:lstStyle/>
          <a:p>
            <a:r>
              <a:rPr lang="en-US" sz="1600" dirty="0" err="1">
                <a:solidFill>
                  <a:srgbClr val="FFC000"/>
                </a:solidFill>
              </a:rPr>
              <a:t>Jaimchariyatam</a:t>
            </a:r>
            <a:r>
              <a:rPr lang="en-US" sz="1600" dirty="0">
                <a:solidFill>
                  <a:srgbClr val="FFC000"/>
                </a:solidFill>
              </a:rPr>
              <a:t>, N., </a:t>
            </a:r>
            <a:r>
              <a:rPr lang="en-US" sz="1600" dirty="0" err="1">
                <a:solidFill>
                  <a:srgbClr val="FFC000"/>
                </a:solidFill>
              </a:rPr>
              <a:t>Narungsri</a:t>
            </a:r>
            <a:r>
              <a:rPr lang="en-US" sz="1600" dirty="0">
                <a:solidFill>
                  <a:srgbClr val="FFC000"/>
                </a:solidFill>
              </a:rPr>
              <a:t>, K., </a:t>
            </a:r>
            <a:r>
              <a:rPr lang="en-US" sz="1600" dirty="0" err="1">
                <a:solidFill>
                  <a:srgbClr val="FFC000"/>
                </a:solidFill>
              </a:rPr>
              <a:t>Tungsanga</a:t>
            </a:r>
            <a:r>
              <a:rPr lang="en-US" sz="1600" dirty="0">
                <a:solidFill>
                  <a:srgbClr val="FFC000"/>
                </a:solidFill>
              </a:rPr>
              <a:t>, S., et al. (2018). Obstructive sleep apnea as a risk factor for preeclampsia-eclampsia. Sleep and Breathing https://doi.org/10.1007/s11325-018-1758-8</a:t>
            </a:r>
          </a:p>
        </p:txBody>
      </p:sp>
    </p:spTree>
    <p:extLst>
      <p:ext uri="{BB962C8B-B14F-4D97-AF65-F5344CB8AC3E}">
        <p14:creationId xmlns:p14="http://schemas.microsoft.com/office/powerpoint/2010/main" val="1853182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2800" dirty="0"/>
              <a:t>Obstructive sleep apnea as a risk factor for preeclampsia–eclampsia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6200" y="1143000"/>
            <a:ext cx="8778465" cy="4303486"/>
          </a:xfrm>
          <a:prstGeom prst="rect">
            <a:avLst/>
          </a:prstGeom>
        </p:spPr>
        <p:txBody>
          <a:bodyPr wrap="square">
            <a:spAutoFit/>
          </a:bodyPr>
          <a:lstStyle/>
          <a:p>
            <a:pPr marL="0" marR="0" lvl="0" indent="0" algn="ctr">
              <a:lnSpc>
                <a:spcPct val="115000"/>
              </a:lnSpc>
              <a:spcBef>
                <a:spcPts val="0"/>
              </a:spcBef>
              <a:spcAft>
                <a:spcPts val="0"/>
              </a:spcAft>
              <a:buNone/>
            </a:pPr>
            <a:r>
              <a:rPr lang="en-US" sz="2400" dirty="0"/>
              <a:t>Researchers aimed to examine the association between OSA and preeclampsia–eclampsia among Thai pregnant women. </a:t>
            </a:r>
          </a:p>
          <a:p>
            <a:pPr marL="0" marR="0" lvl="0" indent="0" algn="ctr">
              <a:lnSpc>
                <a:spcPct val="115000"/>
              </a:lnSpc>
              <a:spcBef>
                <a:spcPts val="0"/>
              </a:spcBef>
              <a:spcAft>
                <a:spcPts val="0"/>
              </a:spcAft>
              <a:buNone/>
            </a:pPr>
            <a:endParaRPr lang="en-US" sz="2400" dirty="0"/>
          </a:p>
          <a:p>
            <a:pPr marL="0" marR="0" lvl="0" indent="0" algn="ctr">
              <a:lnSpc>
                <a:spcPct val="115000"/>
              </a:lnSpc>
              <a:spcBef>
                <a:spcPts val="0"/>
              </a:spcBef>
              <a:spcAft>
                <a:spcPts val="0"/>
              </a:spcAft>
              <a:buNone/>
            </a:pPr>
            <a:r>
              <a:rPr lang="en-US" sz="2400" dirty="0"/>
              <a:t>Conducted a large prospective cohort study among Thai pregnant women who were in the second trimester of singleton pregnancy. </a:t>
            </a:r>
          </a:p>
          <a:p>
            <a:pPr marL="0" marR="0" lvl="0" indent="0" algn="ctr">
              <a:lnSpc>
                <a:spcPct val="115000"/>
              </a:lnSpc>
              <a:spcBef>
                <a:spcPts val="0"/>
              </a:spcBef>
              <a:spcAft>
                <a:spcPts val="0"/>
              </a:spcAft>
              <a:buNone/>
            </a:pPr>
            <a:endParaRPr lang="en-US" sz="2400" dirty="0"/>
          </a:p>
          <a:p>
            <a:pPr marL="0" marR="0" lvl="0" indent="0" algn="ctr">
              <a:lnSpc>
                <a:spcPct val="115000"/>
              </a:lnSpc>
              <a:spcBef>
                <a:spcPts val="0"/>
              </a:spcBef>
              <a:spcAft>
                <a:spcPts val="0"/>
              </a:spcAft>
              <a:buNone/>
            </a:pPr>
            <a:r>
              <a:rPr lang="en-US" sz="2400" dirty="0"/>
              <a:t>The Berlin Questionnaire was administered to evaluate the risk for OSA. Preeclampsia–eclampsia was diagnosed by standard clinical assessment. </a:t>
            </a:r>
            <a:endParaRPr lang="en-US" sz="24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34B912C-CBBC-4782-B9F0-6CFC758A4B66}"/>
              </a:ext>
            </a:extLst>
          </p:cNvPr>
          <p:cNvSpPr txBox="1"/>
          <p:nvPr/>
        </p:nvSpPr>
        <p:spPr>
          <a:xfrm>
            <a:off x="0" y="5715000"/>
            <a:ext cx="9144000" cy="584775"/>
          </a:xfrm>
          <a:prstGeom prst="rect">
            <a:avLst/>
          </a:prstGeom>
          <a:noFill/>
        </p:spPr>
        <p:txBody>
          <a:bodyPr wrap="square" rtlCol="0">
            <a:spAutoFit/>
          </a:bodyPr>
          <a:lstStyle/>
          <a:p>
            <a:r>
              <a:rPr lang="en-US" sz="1600" dirty="0" err="1">
                <a:solidFill>
                  <a:srgbClr val="FFC000"/>
                </a:solidFill>
              </a:rPr>
              <a:t>Jaimchariyatam</a:t>
            </a:r>
            <a:r>
              <a:rPr lang="en-US" sz="1600" dirty="0">
                <a:solidFill>
                  <a:srgbClr val="FFC000"/>
                </a:solidFill>
              </a:rPr>
              <a:t>, N., </a:t>
            </a:r>
            <a:r>
              <a:rPr lang="en-US" sz="1600" dirty="0" err="1">
                <a:solidFill>
                  <a:srgbClr val="FFC000"/>
                </a:solidFill>
              </a:rPr>
              <a:t>Narungsri</a:t>
            </a:r>
            <a:r>
              <a:rPr lang="en-US" sz="1600" dirty="0">
                <a:solidFill>
                  <a:srgbClr val="FFC000"/>
                </a:solidFill>
              </a:rPr>
              <a:t>, K., </a:t>
            </a:r>
            <a:r>
              <a:rPr lang="en-US" sz="1600" dirty="0" err="1">
                <a:solidFill>
                  <a:srgbClr val="FFC000"/>
                </a:solidFill>
              </a:rPr>
              <a:t>Tungsanga</a:t>
            </a:r>
            <a:r>
              <a:rPr lang="en-US" sz="1600" dirty="0">
                <a:solidFill>
                  <a:srgbClr val="FFC000"/>
                </a:solidFill>
              </a:rPr>
              <a:t>, S., et al. (2018). Obstructive sleep apnea as a risk factor for preeclampsia-eclampsia. Sleep and Breathing https://doi.org/10.1007/s11325-018-1758-8</a:t>
            </a:r>
          </a:p>
        </p:txBody>
      </p:sp>
    </p:spTree>
    <p:extLst>
      <p:ext uri="{BB962C8B-B14F-4D97-AF65-F5344CB8AC3E}">
        <p14:creationId xmlns:p14="http://schemas.microsoft.com/office/powerpoint/2010/main" val="17224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2800" dirty="0"/>
              <a:t>Obstructive sleep apnea as a risk factor for preeclampsia–eclampsia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6200" y="1143000"/>
            <a:ext cx="8778465" cy="4663521"/>
          </a:xfrm>
          <a:prstGeom prst="rect">
            <a:avLst/>
          </a:prstGeom>
        </p:spPr>
        <p:txBody>
          <a:bodyPr wrap="square">
            <a:spAutoFit/>
          </a:bodyPr>
          <a:lstStyle/>
          <a:p>
            <a:pPr marL="0" marR="0" lvl="0" indent="0" algn="ctr">
              <a:lnSpc>
                <a:spcPct val="115000"/>
              </a:lnSpc>
              <a:spcBef>
                <a:spcPts val="0"/>
              </a:spcBef>
              <a:spcAft>
                <a:spcPts val="0"/>
              </a:spcAft>
              <a:buNone/>
            </a:pPr>
            <a:r>
              <a:rPr lang="en-US" sz="2000" dirty="0">
                <a:effectLst/>
              </a:rPr>
              <a:t>Study was evaluating “high risk for OSA” using the Berlin Questionnaire -  developed in 1996, consisting of three categories :</a:t>
            </a:r>
          </a:p>
          <a:p>
            <a:pPr marL="0" marR="0" lvl="0" indent="0" algn="ctr">
              <a:lnSpc>
                <a:spcPct val="115000"/>
              </a:lnSpc>
              <a:spcBef>
                <a:spcPts val="0"/>
              </a:spcBef>
              <a:spcAft>
                <a:spcPts val="0"/>
              </a:spcAft>
              <a:buNone/>
            </a:pPr>
            <a:r>
              <a:rPr lang="en-US" sz="2000" dirty="0">
                <a:effectLst/>
              </a:rPr>
              <a:t> </a:t>
            </a:r>
            <a:r>
              <a:rPr lang="en-US" sz="2000" u="sng" dirty="0">
                <a:effectLst/>
              </a:rPr>
              <a:t>Category 1</a:t>
            </a:r>
            <a:r>
              <a:rPr lang="en-US" sz="2000" dirty="0">
                <a:effectLst/>
              </a:rPr>
              <a:t>: Snoring </a:t>
            </a:r>
          </a:p>
          <a:p>
            <a:pPr marL="0" marR="0" lvl="0" indent="0" algn="ctr">
              <a:lnSpc>
                <a:spcPct val="115000"/>
              </a:lnSpc>
              <a:spcBef>
                <a:spcPts val="0"/>
              </a:spcBef>
              <a:spcAft>
                <a:spcPts val="0"/>
              </a:spcAft>
              <a:buNone/>
            </a:pPr>
            <a:r>
              <a:rPr lang="en-US" sz="2000" u="sng" dirty="0">
                <a:effectLst/>
              </a:rPr>
              <a:t>Category 2</a:t>
            </a:r>
            <a:r>
              <a:rPr lang="en-US" sz="2000" dirty="0">
                <a:effectLst/>
              </a:rPr>
              <a:t>: Daytime somnolence</a:t>
            </a:r>
          </a:p>
          <a:p>
            <a:pPr marL="0" marR="0" lvl="0" indent="0" algn="ctr">
              <a:lnSpc>
                <a:spcPct val="115000"/>
              </a:lnSpc>
              <a:spcBef>
                <a:spcPts val="0"/>
              </a:spcBef>
              <a:spcAft>
                <a:spcPts val="0"/>
              </a:spcAft>
              <a:buNone/>
            </a:pPr>
            <a:r>
              <a:rPr lang="en-US" sz="2000" u="sng" dirty="0">
                <a:effectLst/>
              </a:rPr>
              <a:t>Category 3</a:t>
            </a:r>
            <a:r>
              <a:rPr lang="en-US" sz="2000" dirty="0">
                <a:effectLst/>
              </a:rPr>
              <a:t>: Obesity and/or hypertension</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Excluded all participants with known chronic hypertension at the time of screening, a positive response in the category 3 was based on the presence of the BMI criteria.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Consideration for high risk for OSA (high-risk group) required the presence of at least two symptom categories, otherwise it would be considered as low risk for OSA.</a:t>
            </a:r>
            <a:endParaRPr lang="en-US" sz="20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34B912C-CBBC-4782-B9F0-6CFC758A4B66}"/>
              </a:ext>
            </a:extLst>
          </p:cNvPr>
          <p:cNvSpPr txBox="1"/>
          <p:nvPr/>
        </p:nvSpPr>
        <p:spPr>
          <a:xfrm>
            <a:off x="0" y="5715000"/>
            <a:ext cx="9144000" cy="584775"/>
          </a:xfrm>
          <a:prstGeom prst="rect">
            <a:avLst/>
          </a:prstGeom>
          <a:noFill/>
        </p:spPr>
        <p:txBody>
          <a:bodyPr wrap="square" rtlCol="0">
            <a:spAutoFit/>
          </a:bodyPr>
          <a:lstStyle/>
          <a:p>
            <a:r>
              <a:rPr lang="en-US" sz="1600" dirty="0" err="1">
                <a:solidFill>
                  <a:srgbClr val="FFC000"/>
                </a:solidFill>
              </a:rPr>
              <a:t>Jaimchariyatam</a:t>
            </a:r>
            <a:r>
              <a:rPr lang="en-US" sz="1600" dirty="0">
                <a:solidFill>
                  <a:srgbClr val="FFC000"/>
                </a:solidFill>
              </a:rPr>
              <a:t>, N., </a:t>
            </a:r>
            <a:r>
              <a:rPr lang="en-US" sz="1600" dirty="0" err="1">
                <a:solidFill>
                  <a:srgbClr val="FFC000"/>
                </a:solidFill>
              </a:rPr>
              <a:t>Narungsri</a:t>
            </a:r>
            <a:r>
              <a:rPr lang="en-US" sz="1600" dirty="0">
                <a:solidFill>
                  <a:srgbClr val="FFC000"/>
                </a:solidFill>
              </a:rPr>
              <a:t>, K., </a:t>
            </a:r>
            <a:r>
              <a:rPr lang="en-US" sz="1600" dirty="0" err="1">
                <a:solidFill>
                  <a:srgbClr val="FFC000"/>
                </a:solidFill>
              </a:rPr>
              <a:t>Tungsanga</a:t>
            </a:r>
            <a:r>
              <a:rPr lang="en-US" sz="1600" dirty="0">
                <a:solidFill>
                  <a:srgbClr val="FFC000"/>
                </a:solidFill>
              </a:rPr>
              <a:t>, S., et al. (2018). Obstructive sleep apnea as a risk factor for preeclampsia-eclampsia. Sleep and Breathing https://doi.org/10.1007/s11325-018-1758-8</a:t>
            </a:r>
          </a:p>
        </p:txBody>
      </p:sp>
    </p:spTree>
    <p:extLst>
      <p:ext uri="{BB962C8B-B14F-4D97-AF65-F5344CB8AC3E}">
        <p14:creationId xmlns:p14="http://schemas.microsoft.com/office/powerpoint/2010/main" val="67390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2800" dirty="0"/>
              <a:t>Obstructive sleep apnea as a risk factor for preeclampsia–eclampsia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6200" y="1143000"/>
            <a:ext cx="8778465" cy="4303486"/>
          </a:xfrm>
          <a:prstGeom prst="rect">
            <a:avLst/>
          </a:prstGeom>
        </p:spPr>
        <p:txBody>
          <a:bodyPr wrap="square">
            <a:spAutoFit/>
          </a:bodyPr>
          <a:lstStyle/>
          <a:p>
            <a:pPr marL="0" marR="0" lvl="0" indent="0" algn="ctr">
              <a:lnSpc>
                <a:spcPct val="115000"/>
              </a:lnSpc>
              <a:spcBef>
                <a:spcPts val="0"/>
              </a:spcBef>
              <a:spcAft>
                <a:spcPts val="0"/>
              </a:spcAft>
              <a:buNone/>
            </a:pPr>
            <a:r>
              <a:rPr lang="en-US" sz="2400" dirty="0"/>
              <a:t>Enrolled were 1345 pregnant women. </a:t>
            </a:r>
          </a:p>
          <a:p>
            <a:pPr marL="0" marR="0" lvl="0" indent="0" algn="ctr">
              <a:lnSpc>
                <a:spcPct val="115000"/>
              </a:lnSpc>
              <a:spcBef>
                <a:spcPts val="0"/>
              </a:spcBef>
              <a:spcAft>
                <a:spcPts val="0"/>
              </a:spcAft>
              <a:buNone/>
            </a:pPr>
            <a:endParaRPr lang="en-US" sz="2400" dirty="0"/>
          </a:p>
          <a:p>
            <a:pPr marL="0" marR="0" lvl="0" indent="0" algn="ctr">
              <a:lnSpc>
                <a:spcPct val="115000"/>
              </a:lnSpc>
              <a:spcBef>
                <a:spcPts val="0"/>
              </a:spcBef>
              <a:spcAft>
                <a:spcPts val="0"/>
              </a:spcAft>
              <a:buNone/>
            </a:pPr>
            <a:r>
              <a:rPr lang="en-US" sz="2400" dirty="0"/>
              <a:t>The overall prevalence of high risk for OSA was 10.1% </a:t>
            </a:r>
          </a:p>
          <a:p>
            <a:pPr marL="0" marR="0" lvl="0" indent="0" algn="ctr">
              <a:lnSpc>
                <a:spcPct val="115000"/>
              </a:lnSpc>
              <a:spcBef>
                <a:spcPts val="0"/>
              </a:spcBef>
              <a:spcAft>
                <a:spcPts val="0"/>
              </a:spcAft>
              <a:buNone/>
            </a:pPr>
            <a:r>
              <a:rPr lang="en-US" sz="2400" dirty="0"/>
              <a:t>(95% CI 8.5–11.7)</a:t>
            </a:r>
          </a:p>
          <a:p>
            <a:pPr marL="0" marR="0" lvl="0" indent="0" algn="ctr">
              <a:lnSpc>
                <a:spcPct val="115000"/>
              </a:lnSpc>
              <a:spcBef>
                <a:spcPts val="0"/>
              </a:spcBef>
              <a:spcAft>
                <a:spcPts val="0"/>
              </a:spcAft>
              <a:buNone/>
            </a:pPr>
            <a:endParaRPr lang="en-US" sz="2400" dirty="0"/>
          </a:p>
          <a:p>
            <a:pPr marL="0" marR="0" lvl="0" indent="0" algn="ctr">
              <a:lnSpc>
                <a:spcPct val="115000"/>
              </a:lnSpc>
              <a:spcBef>
                <a:spcPts val="0"/>
              </a:spcBef>
              <a:spcAft>
                <a:spcPts val="0"/>
              </a:spcAft>
              <a:buNone/>
            </a:pPr>
            <a:r>
              <a:rPr lang="en-US" sz="2400" dirty="0"/>
              <a:t>OSA also associated with pre-pregnancy BMI and score on the Perceived Stress Scale. </a:t>
            </a:r>
          </a:p>
          <a:p>
            <a:pPr marL="0" marR="0" lvl="0" indent="0" algn="ctr">
              <a:lnSpc>
                <a:spcPct val="115000"/>
              </a:lnSpc>
              <a:spcBef>
                <a:spcPts val="0"/>
              </a:spcBef>
              <a:spcAft>
                <a:spcPts val="0"/>
              </a:spcAft>
              <a:buNone/>
            </a:pPr>
            <a:endParaRPr lang="en-US" sz="2400" dirty="0"/>
          </a:p>
          <a:p>
            <a:pPr marL="0" marR="0" lvl="0" indent="0" algn="ctr">
              <a:lnSpc>
                <a:spcPct val="115000"/>
              </a:lnSpc>
              <a:spcBef>
                <a:spcPts val="0"/>
              </a:spcBef>
              <a:spcAft>
                <a:spcPts val="0"/>
              </a:spcAft>
              <a:buNone/>
            </a:pPr>
            <a:r>
              <a:rPr lang="en-US" sz="2400" dirty="0"/>
              <a:t>An adjusted odds ratio (OR) for preeclampsia–eclampsia in women with high risk for OSA was 2.72 (95% CI 1.33–5.57). </a:t>
            </a:r>
            <a:endParaRPr lang="en-US" sz="24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34B912C-CBBC-4782-B9F0-6CFC758A4B66}"/>
              </a:ext>
            </a:extLst>
          </p:cNvPr>
          <p:cNvSpPr txBox="1"/>
          <p:nvPr/>
        </p:nvSpPr>
        <p:spPr>
          <a:xfrm>
            <a:off x="0" y="5715000"/>
            <a:ext cx="9144000" cy="584775"/>
          </a:xfrm>
          <a:prstGeom prst="rect">
            <a:avLst/>
          </a:prstGeom>
          <a:noFill/>
        </p:spPr>
        <p:txBody>
          <a:bodyPr wrap="square" rtlCol="0">
            <a:spAutoFit/>
          </a:bodyPr>
          <a:lstStyle/>
          <a:p>
            <a:r>
              <a:rPr lang="en-US" sz="1600" dirty="0" err="1">
                <a:solidFill>
                  <a:srgbClr val="FFC000"/>
                </a:solidFill>
              </a:rPr>
              <a:t>Jaimchariyatam</a:t>
            </a:r>
            <a:r>
              <a:rPr lang="en-US" sz="1600" dirty="0">
                <a:solidFill>
                  <a:srgbClr val="FFC000"/>
                </a:solidFill>
              </a:rPr>
              <a:t>, N., </a:t>
            </a:r>
            <a:r>
              <a:rPr lang="en-US" sz="1600" dirty="0" err="1">
                <a:solidFill>
                  <a:srgbClr val="FFC000"/>
                </a:solidFill>
              </a:rPr>
              <a:t>Narungsri</a:t>
            </a:r>
            <a:r>
              <a:rPr lang="en-US" sz="1600" dirty="0">
                <a:solidFill>
                  <a:srgbClr val="FFC000"/>
                </a:solidFill>
              </a:rPr>
              <a:t>, K., </a:t>
            </a:r>
            <a:r>
              <a:rPr lang="en-US" sz="1600" dirty="0" err="1">
                <a:solidFill>
                  <a:srgbClr val="FFC000"/>
                </a:solidFill>
              </a:rPr>
              <a:t>Tungsanga</a:t>
            </a:r>
            <a:r>
              <a:rPr lang="en-US" sz="1600" dirty="0">
                <a:solidFill>
                  <a:srgbClr val="FFC000"/>
                </a:solidFill>
              </a:rPr>
              <a:t>, S., et al. (2018). Obstructive sleep apnea as a risk factor for preeclampsia-eclampsia. Sleep and Breathing https://doi.org/10.1007/s11325-018-1758-8</a:t>
            </a:r>
          </a:p>
        </p:txBody>
      </p:sp>
    </p:spTree>
    <p:extLst>
      <p:ext uri="{BB962C8B-B14F-4D97-AF65-F5344CB8AC3E}">
        <p14:creationId xmlns:p14="http://schemas.microsoft.com/office/powerpoint/2010/main" val="20203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685800"/>
          </a:xfrm>
        </p:spPr>
        <p:txBody>
          <a:bodyPr/>
          <a:lstStyle/>
          <a:p>
            <a:r>
              <a:rPr lang="en-US" sz="2800" dirty="0"/>
              <a:t>Obstructive sleep apnea as a risk factor for preeclampsia–eclampsia</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6200" y="1143000"/>
            <a:ext cx="8991600" cy="4303486"/>
          </a:xfrm>
          <a:prstGeom prst="rect">
            <a:avLst/>
          </a:prstGeom>
        </p:spPr>
        <p:txBody>
          <a:bodyPr wrap="square">
            <a:spAutoFit/>
          </a:bodyPr>
          <a:lstStyle/>
          <a:p>
            <a:pPr marL="0" marR="0" lvl="0" indent="0">
              <a:lnSpc>
                <a:spcPct val="115000"/>
              </a:lnSpc>
              <a:spcBef>
                <a:spcPts val="0"/>
              </a:spcBef>
              <a:spcAft>
                <a:spcPts val="0"/>
              </a:spcAft>
              <a:buNone/>
            </a:pPr>
            <a:r>
              <a:rPr lang="en-US" sz="2400" b="1" u="sng" dirty="0" err="1">
                <a:effectLst/>
                <a:ea typeface="Calibri" panose="020F0502020204030204" pitchFamily="34" charset="0"/>
                <a:cs typeface="Times New Roman" panose="02020603050405020304" pitchFamily="18" charset="0"/>
              </a:rPr>
              <a:t>BaleDoneen</a:t>
            </a:r>
            <a:r>
              <a:rPr lang="en-US" sz="2400" b="1" u="sng" dirty="0">
                <a:effectLst/>
                <a:ea typeface="Calibri" panose="020F0502020204030204" pitchFamily="34" charset="0"/>
                <a:cs typeface="Times New Roman" panose="02020603050405020304" pitchFamily="18" charset="0"/>
              </a:rPr>
              <a:t> Take-Away</a:t>
            </a:r>
            <a:r>
              <a:rPr lang="en-US" sz="2400" dirty="0">
                <a:effectLst/>
                <a:ea typeface="Calibri" panose="020F0502020204030204" pitchFamily="34" charset="0"/>
                <a:cs typeface="Times New Roman" panose="02020603050405020304" pitchFamily="18" charset="0"/>
              </a:rPr>
              <a:t>:</a:t>
            </a:r>
          </a:p>
          <a:p>
            <a:pPr marL="0" marR="0" lvl="0" indent="0">
              <a:lnSpc>
                <a:spcPct val="115000"/>
              </a:lnSpc>
              <a:spcBef>
                <a:spcPts val="0"/>
              </a:spcBef>
              <a:spcAft>
                <a:spcPts val="0"/>
              </a:spcAft>
              <a:buNone/>
            </a:pPr>
            <a:r>
              <a:rPr lang="en-US" sz="2400" dirty="0">
                <a:effectLst/>
                <a:ea typeface="Calibri" panose="020F0502020204030204" pitchFamily="34" charset="0"/>
                <a:cs typeface="Times New Roman" panose="02020603050405020304" pitchFamily="18" charset="0"/>
              </a:rPr>
              <a:t>1. Eclampsia/Pre-eclampsia is a well established metabolic risk.</a:t>
            </a:r>
          </a:p>
          <a:p>
            <a:pPr marL="0" marR="0" lvl="0" indent="0">
              <a:lnSpc>
                <a:spcPct val="115000"/>
              </a:lnSpc>
              <a:spcBef>
                <a:spcPts val="0"/>
              </a:spcBef>
              <a:spcAft>
                <a:spcPts val="0"/>
              </a:spcAft>
              <a:buNone/>
            </a:pPr>
            <a:r>
              <a:rPr lang="en-US" sz="2400" dirty="0">
                <a:effectLst/>
                <a:ea typeface="Calibri" panose="020F0502020204030204" pitchFamily="34" charset="0"/>
                <a:cs typeface="Times New Roman" panose="02020603050405020304" pitchFamily="18" charset="0"/>
              </a:rPr>
              <a:t>2. This study carries significant weakness in that it did not 	actually assess for the presence of OSA</a:t>
            </a:r>
          </a:p>
          <a:p>
            <a:pPr marL="0" marR="0" lvl="0" indent="0">
              <a:lnSpc>
                <a:spcPct val="115000"/>
              </a:lnSpc>
              <a:spcBef>
                <a:spcPts val="0"/>
              </a:spcBef>
              <a:spcAft>
                <a:spcPts val="0"/>
              </a:spcAft>
              <a:buNone/>
            </a:pPr>
            <a:r>
              <a:rPr lang="en-US" sz="2400" dirty="0">
                <a:effectLst/>
                <a:ea typeface="Calibri" panose="020F0502020204030204" pitchFamily="34" charset="0"/>
                <a:cs typeface="Times New Roman" panose="02020603050405020304" pitchFamily="18" charset="0"/>
              </a:rPr>
              <a:t>3. Appreciating that Pre-eclampsia/eclampsia provides a window 	peak into the woman’s </a:t>
            </a:r>
            <a:r>
              <a:rPr lang="en-US" sz="2400" dirty="0" err="1">
                <a:effectLst/>
                <a:ea typeface="Calibri" panose="020F0502020204030204" pitchFamily="34" charset="0"/>
                <a:cs typeface="Times New Roman" panose="02020603050405020304" pitchFamily="18" charset="0"/>
              </a:rPr>
              <a:t>lifestime</a:t>
            </a:r>
            <a:r>
              <a:rPr lang="en-US" sz="2400" dirty="0">
                <a:effectLst/>
                <a:ea typeface="Calibri" panose="020F0502020204030204" pitchFamily="34" charset="0"/>
                <a:cs typeface="Times New Roman" panose="02020603050405020304" pitchFamily="18" charset="0"/>
              </a:rPr>
              <a:t> CV risk – it seems 	reasonable to place clinical importance of obtaining a 	formal sleep evaluation.</a:t>
            </a:r>
          </a:p>
          <a:p>
            <a:pPr marL="0" marR="0" lvl="0" indent="0">
              <a:lnSpc>
                <a:spcPct val="115000"/>
              </a:lnSpc>
              <a:spcBef>
                <a:spcPts val="0"/>
              </a:spcBef>
              <a:spcAft>
                <a:spcPts val="0"/>
              </a:spcAft>
              <a:buNone/>
            </a:pPr>
            <a:r>
              <a:rPr lang="en-US" sz="2400" dirty="0">
                <a:effectLst/>
                <a:ea typeface="Calibri" panose="020F0502020204030204" pitchFamily="34" charset="0"/>
                <a:cs typeface="Times New Roman" panose="02020603050405020304" pitchFamily="18" charset="0"/>
              </a:rPr>
              <a:t>4. At the very least – Pre-eclampsia/</a:t>
            </a:r>
            <a:r>
              <a:rPr lang="en-US" sz="2400" dirty="0" err="1">
                <a:effectLst/>
                <a:ea typeface="Calibri" panose="020F0502020204030204" pitchFamily="34" charset="0"/>
                <a:cs typeface="Times New Roman" panose="02020603050405020304" pitchFamily="18" charset="0"/>
              </a:rPr>
              <a:t>ecplampsia</a:t>
            </a:r>
            <a:r>
              <a:rPr lang="en-US" sz="2400" dirty="0">
                <a:effectLst/>
                <a:ea typeface="Calibri" panose="020F0502020204030204" pitchFamily="34" charset="0"/>
                <a:cs typeface="Times New Roman" panose="02020603050405020304" pitchFamily="18" charset="0"/>
              </a:rPr>
              <a:t> are a red flag for 	</a:t>
            </a:r>
            <a:r>
              <a:rPr lang="en-US" sz="2400" dirty="0" err="1">
                <a:effectLst/>
                <a:ea typeface="Calibri" panose="020F0502020204030204" pitchFamily="34" charset="0"/>
                <a:cs typeface="Times New Roman" panose="02020603050405020304" pitchFamily="18" charset="0"/>
              </a:rPr>
              <a:t>lifestime</a:t>
            </a:r>
            <a:r>
              <a:rPr lang="en-US" sz="2400" dirty="0">
                <a:effectLst/>
                <a:ea typeface="Calibri" panose="020F0502020204030204" pitchFamily="34" charset="0"/>
                <a:cs typeface="Times New Roman" panose="02020603050405020304" pitchFamily="18" charset="0"/>
              </a:rPr>
              <a:t> risk of CVD, VTE, and OSA. Need EDFROG!</a:t>
            </a:r>
          </a:p>
        </p:txBody>
      </p:sp>
      <p:sp>
        <p:nvSpPr>
          <p:cNvPr id="6" name="TextBox 5">
            <a:extLst>
              <a:ext uri="{FF2B5EF4-FFF2-40B4-BE49-F238E27FC236}">
                <a16:creationId xmlns:a16="http://schemas.microsoft.com/office/drawing/2014/main" id="{634B912C-CBBC-4782-B9F0-6CFC758A4B66}"/>
              </a:ext>
            </a:extLst>
          </p:cNvPr>
          <p:cNvSpPr txBox="1"/>
          <p:nvPr/>
        </p:nvSpPr>
        <p:spPr>
          <a:xfrm>
            <a:off x="0" y="5715000"/>
            <a:ext cx="9144000" cy="584775"/>
          </a:xfrm>
          <a:prstGeom prst="rect">
            <a:avLst/>
          </a:prstGeom>
          <a:noFill/>
        </p:spPr>
        <p:txBody>
          <a:bodyPr wrap="square" rtlCol="0">
            <a:spAutoFit/>
          </a:bodyPr>
          <a:lstStyle/>
          <a:p>
            <a:r>
              <a:rPr lang="en-US" sz="1600" dirty="0" err="1">
                <a:solidFill>
                  <a:srgbClr val="FFC000"/>
                </a:solidFill>
              </a:rPr>
              <a:t>Jaimchariyatam</a:t>
            </a:r>
            <a:r>
              <a:rPr lang="en-US" sz="1600" dirty="0">
                <a:solidFill>
                  <a:srgbClr val="FFC000"/>
                </a:solidFill>
              </a:rPr>
              <a:t>, N., </a:t>
            </a:r>
            <a:r>
              <a:rPr lang="en-US" sz="1600" dirty="0" err="1">
                <a:solidFill>
                  <a:srgbClr val="FFC000"/>
                </a:solidFill>
              </a:rPr>
              <a:t>Narungsri</a:t>
            </a:r>
            <a:r>
              <a:rPr lang="en-US" sz="1600" dirty="0">
                <a:solidFill>
                  <a:srgbClr val="FFC000"/>
                </a:solidFill>
              </a:rPr>
              <a:t>, K., </a:t>
            </a:r>
            <a:r>
              <a:rPr lang="en-US" sz="1600" dirty="0" err="1">
                <a:solidFill>
                  <a:srgbClr val="FFC000"/>
                </a:solidFill>
              </a:rPr>
              <a:t>Tungsanga</a:t>
            </a:r>
            <a:r>
              <a:rPr lang="en-US" sz="1600" dirty="0">
                <a:solidFill>
                  <a:srgbClr val="FFC000"/>
                </a:solidFill>
              </a:rPr>
              <a:t>, S., et al. (2018). Obstructive sleep apnea as a risk factor for preeclampsia-eclampsia. Sleep and Breathing https://doi.org/10.1007/s11325-018-1758-8</a:t>
            </a:r>
          </a:p>
        </p:txBody>
      </p:sp>
    </p:spTree>
    <p:extLst>
      <p:ext uri="{BB962C8B-B14F-4D97-AF65-F5344CB8AC3E}">
        <p14:creationId xmlns:p14="http://schemas.microsoft.com/office/powerpoint/2010/main" val="48824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9" name="Content Placeholder 8">
            <a:extLst>
              <a:ext uri="{FF2B5EF4-FFF2-40B4-BE49-F238E27FC236}">
                <a16:creationId xmlns:a16="http://schemas.microsoft.com/office/drawing/2014/main" id="{FFBA8233-E153-4AB3-9108-5D39E70C8195}"/>
              </a:ext>
            </a:extLst>
          </p:cNvPr>
          <p:cNvSpPr>
            <a:spLocks noGrp="1"/>
          </p:cNvSpPr>
          <p:nvPr>
            <p:ph idx="1"/>
          </p:nvPr>
        </p:nvSpPr>
        <p:spPr>
          <a:xfrm>
            <a:off x="169674" y="1537800"/>
            <a:ext cx="8823773" cy="4015905"/>
          </a:xfrm>
        </p:spPr>
        <p:txBody>
          <a:bodyPr/>
          <a:lstStyle/>
          <a:p>
            <a:pPr marL="0" indent="0" algn="ctr">
              <a:buNone/>
            </a:pPr>
            <a:r>
              <a:rPr lang="en-US" sz="2400" dirty="0">
                <a:effectLst/>
              </a:rPr>
              <a:t>Disrupted sleep increases risk of multiple pathological conditions – including CVD.</a:t>
            </a:r>
          </a:p>
          <a:p>
            <a:pPr marL="0" indent="0" algn="ctr">
              <a:buNone/>
            </a:pPr>
            <a:endParaRPr lang="en-US" sz="2400" dirty="0">
              <a:effectLst/>
            </a:endParaRPr>
          </a:p>
          <a:p>
            <a:pPr marL="0" indent="0" algn="ctr">
              <a:buNone/>
            </a:pPr>
            <a:r>
              <a:rPr lang="en-US" sz="2400" dirty="0">
                <a:effectLst/>
              </a:rPr>
              <a:t>McAlpine et al took a deep dive int the cellular and molecular mechanisms by which sleep maintains CV health. </a:t>
            </a:r>
          </a:p>
          <a:p>
            <a:pPr marL="0" indent="0" algn="ctr">
              <a:buNone/>
            </a:pPr>
            <a:endParaRPr lang="en-US" sz="2400" dirty="0">
              <a:effectLst/>
            </a:endParaRPr>
          </a:p>
          <a:p>
            <a:pPr marL="0" indent="0" algn="ctr">
              <a:buNone/>
            </a:pPr>
            <a:r>
              <a:rPr lang="en-US" sz="2400" dirty="0">
                <a:effectLst/>
              </a:rPr>
              <a:t>Albeit a mice study – research demonstrated that sleep fragmentation produces an increase in Ly-6C monocytes, larger atherosclerotic lesions and less hypocretin in the lateral hypothalamus.  </a:t>
            </a:r>
          </a:p>
        </p:txBody>
      </p:sp>
    </p:spTree>
    <p:extLst>
      <p:ext uri="{BB962C8B-B14F-4D97-AF65-F5344CB8AC3E}">
        <p14:creationId xmlns:p14="http://schemas.microsoft.com/office/powerpoint/2010/main" val="260445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50C9-1096-487A-A12C-205387842184}"/>
              </a:ext>
            </a:extLst>
          </p:cNvPr>
          <p:cNvSpPr>
            <a:spLocks noGrp="1"/>
          </p:cNvSpPr>
          <p:nvPr>
            <p:ph type="title"/>
          </p:nvPr>
        </p:nvSpPr>
        <p:spPr/>
        <p:txBody>
          <a:bodyPr/>
          <a:lstStyle/>
          <a:p>
            <a:r>
              <a:rPr lang="en-US" dirty="0"/>
              <a:t>Adolescence</a:t>
            </a:r>
          </a:p>
        </p:txBody>
      </p:sp>
      <p:pic>
        <p:nvPicPr>
          <p:cNvPr id="6" name="Content Placeholder 5">
            <a:extLst>
              <a:ext uri="{FF2B5EF4-FFF2-40B4-BE49-F238E27FC236}">
                <a16:creationId xmlns:a16="http://schemas.microsoft.com/office/drawing/2014/main" id="{06CC225E-177A-4527-BF60-714B6C3D6A4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04169" y="1657350"/>
            <a:ext cx="5905500" cy="3543300"/>
          </a:xfrm>
        </p:spPr>
      </p:pic>
      <p:sp>
        <p:nvSpPr>
          <p:cNvPr id="4" name="Footer Placeholder 3">
            <a:extLst>
              <a:ext uri="{FF2B5EF4-FFF2-40B4-BE49-F238E27FC236}">
                <a16:creationId xmlns:a16="http://schemas.microsoft.com/office/drawing/2014/main" id="{68D78699-A1F5-41F2-94FB-7C59CD3A8591}"/>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5715052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762000"/>
          </a:xfrm>
        </p:spPr>
        <p:txBody>
          <a:bodyPr/>
          <a:lstStyle/>
          <a:p>
            <a:r>
              <a:rPr lang="en-US" sz="2400" dirty="0"/>
              <a:t>Objective Sleep Characteristics and Cardiometabolic Health</a:t>
            </a:r>
            <a:br>
              <a:rPr lang="en-US" sz="2400" dirty="0"/>
            </a:br>
            <a:r>
              <a:rPr lang="en-US" sz="2400" dirty="0"/>
              <a:t>in Young Adolescents</a:t>
            </a:r>
            <a:br>
              <a:rPr lang="en-US" dirty="0"/>
            </a:br>
            <a:endParaRPr lang="en-US" sz="10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331787" y="1066800"/>
            <a:ext cx="8510588" cy="3933384"/>
          </a:xfrm>
          <a:prstGeom prst="rect">
            <a:avLst/>
          </a:prstGeom>
        </p:spPr>
        <p:txBody>
          <a:bodyPr wrap="square">
            <a:spAutoFit/>
          </a:bodyPr>
          <a:lstStyle/>
          <a:p>
            <a:pPr marL="0" indent="0" algn="ctr">
              <a:buNone/>
            </a:pPr>
            <a:r>
              <a:rPr lang="en-US" sz="2400" b="1" u="sng" dirty="0">
                <a:effectLst>
                  <a:outerShdw blurRad="38100" dist="38100" dir="2700000" algn="tl">
                    <a:srgbClr val="000000">
                      <a:alpha val="43137"/>
                    </a:srgbClr>
                  </a:outerShdw>
                </a:effectLst>
              </a:rPr>
              <a:t>Study purpose and intention</a:t>
            </a:r>
            <a:r>
              <a:rPr lang="en-US" sz="2400" dirty="0">
                <a:effectLst>
                  <a:outerShdw blurRad="38100" dist="38100" dir="2700000" algn="tl">
                    <a:srgbClr val="000000">
                      <a:alpha val="43137"/>
                    </a:srgbClr>
                  </a:outerShdw>
                </a:effectLst>
              </a:rPr>
              <a:t>: </a:t>
            </a:r>
          </a:p>
          <a:p>
            <a:pPr marL="0" indent="0" algn="ctr">
              <a:buNone/>
            </a:pPr>
            <a:endParaRPr lang="en-US" sz="2400" dirty="0">
              <a:effectLst>
                <a:outerShdw blurRad="38100" dist="38100" dir="2700000" algn="tl">
                  <a:srgbClr val="000000">
                    <a:alpha val="43137"/>
                  </a:srgbClr>
                </a:outerShdw>
              </a:effectLst>
            </a:endParaRPr>
          </a:p>
          <a:p>
            <a:pPr marL="0" indent="0" algn="ctr">
              <a:buNone/>
            </a:pPr>
            <a:r>
              <a:rPr lang="en-US" sz="2400" dirty="0">
                <a:effectLst>
                  <a:outerShdw blurRad="38100" dist="38100" dir="2700000" algn="tl">
                    <a:srgbClr val="000000">
                      <a:alpha val="43137"/>
                    </a:srgbClr>
                  </a:outerShdw>
                </a:effectLst>
              </a:rPr>
              <a:t>Shorter sleep duration is associated with childhood obesity.</a:t>
            </a:r>
          </a:p>
          <a:p>
            <a:pPr marL="0" indent="0" algn="ctr">
              <a:buNone/>
            </a:pPr>
            <a:endParaRPr lang="en-US" sz="2400" dirty="0">
              <a:effectLst>
                <a:outerShdw blurRad="38100" dist="38100" dir="2700000" algn="tl">
                  <a:srgbClr val="000000">
                    <a:alpha val="43137"/>
                  </a:srgbClr>
                </a:outerShdw>
              </a:effectLst>
            </a:endParaRPr>
          </a:p>
          <a:p>
            <a:pPr marL="0" indent="0" algn="ctr">
              <a:buNone/>
            </a:pPr>
            <a:r>
              <a:rPr lang="en-US" sz="2400" dirty="0">
                <a:effectLst>
                  <a:outerShdw blurRad="38100" dist="38100" dir="2700000" algn="tl">
                    <a:srgbClr val="000000">
                      <a:alpha val="43137"/>
                    </a:srgbClr>
                  </a:outerShdw>
                </a:effectLst>
              </a:rPr>
              <a:t>Few studies measure sleep quantity and quality objectively or examine cardiometabolic biomarkers other than obesity</a:t>
            </a:r>
          </a:p>
          <a:p>
            <a:pPr marL="0" indent="0" algn="ctr">
              <a:buNone/>
            </a:pPr>
            <a:endParaRPr lang="en-US" sz="24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marL="0" indent="0" algn="ctr">
              <a:buNone/>
            </a:pPr>
            <a:r>
              <a:rPr lang="en-US" sz="2400" dirty="0">
                <a:effectLst>
                  <a:outerShdw blurRad="38100" dist="38100" dir="2700000" algn="tl">
                    <a:srgbClr val="000000">
                      <a:alpha val="43137"/>
                    </a:srgbClr>
                  </a:outerShdw>
                </a:effectLst>
              </a:rPr>
              <a:t>Metabolic parameters evaluated: </a:t>
            </a:r>
          </a:p>
          <a:p>
            <a:pPr marL="0" indent="0" algn="ctr">
              <a:buNone/>
            </a:pPr>
            <a:r>
              <a:rPr lang="en-US" sz="2400" dirty="0">
                <a:effectLst>
                  <a:outerShdw blurRad="38100" dist="38100" dir="2700000" algn="tl">
                    <a:srgbClr val="000000">
                      <a:alpha val="43137"/>
                    </a:srgbClr>
                  </a:outerShdw>
                </a:effectLst>
              </a:rPr>
              <a:t>waist circumference, SBP, HDL, TG, and IR (HOMA).  </a:t>
            </a:r>
            <a:endParaRPr lang="en-US" sz="24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2CD4BD-9A36-41EE-88F0-4C115F37AB25}"/>
              </a:ext>
            </a:extLst>
          </p:cNvPr>
          <p:cNvSpPr txBox="1"/>
          <p:nvPr/>
        </p:nvSpPr>
        <p:spPr>
          <a:xfrm>
            <a:off x="228600" y="5740505"/>
            <a:ext cx="8510588" cy="523220"/>
          </a:xfrm>
          <a:prstGeom prst="rect">
            <a:avLst/>
          </a:prstGeom>
          <a:noFill/>
        </p:spPr>
        <p:txBody>
          <a:bodyPr wrap="square" rtlCol="0">
            <a:spAutoFit/>
          </a:bodyPr>
          <a:lstStyle/>
          <a:p>
            <a:r>
              <a:rPr lang="en-US" sz="1400" dirty="0">
                <a:solidFill>
                  <a:srgbClr val="FFC000"/>
                </a:solidFill>
              </a:rPr>
              <a:t>Feliciano, E., </a:t>
            </a:r>
            <a:r>
              <a:rPr lang="en-US" sz="1400" dirty="0" err="1">
                <a:solidFill>
                  <a:srgbClr val="FFC000"/>
                </a:solidFill>
              </a:rPr>
              <a:t>Quante</a:t>
            </a:r>
            <a:r>
              <a:rPr lang="en-US" sz="1400" dirty="0">
                <a:solidFill>
                  <a:srgbClr val="FFC000"/>
                </a:solidFill>
              </a:rPr>
              <a:t>, J., </a:t>
            </a:r>
            <a:r>
              <a:rPr lang="en-US" sz="1400" dirty="0" err="1">
                <a:solidFill>
                  <a:srgbClr val="FFC000"/>
                </a:solidFill>
              </a:rPr>
              <a:t>Rifas-Shiman</a:t>
            </a:r>
            <a:r>
              <a:rPr lang="en-US" sz="1400" dirty="0">
                <a:solidFill>
                  <a:srgbClr val="FFC000"/>
                </a:solidFill>
              </a:rPr>
              <a:t>, S., et al. (2018). Objective sleep characteristics and cardiometabolic health in young adolescents. PEDIATRICS Volume 142, number 1, July 2018:e20174085</a:t>
            </a:r>
          </a:p>
        </p:txBody>
      </p:sp>
    </p:spTree>
    <p:extLst>
      <p:ext uri="{BB962C8B-B14F-4D97-AF65-F5344CB8AC3E}">
        <p14:creationId xmlns:p14="http://schemas.microsoft.com/office/powerpoint/2010/main" val="10175980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762000"/>
          </a:xfrm>
        </p:spPr>
        <p:txBody>
          <a:bodyPr/>
          <a:lstStyle/>
          <a:p>
            <a:r>
              <a:rPr lang="en-US" sz="2400" dirty="0"/>
              <a:t>Objective Sleep Characteristics and Cardiometabolic Health</a:t>
            </a:r>
            <a:br>
              <a:rPr lang="en-US" sz="2400" dirty="0"/>
            </a:br>
            <a:r>
              <a:rPr lang="en-US" sz="2400" dirty="0"/>
              <a:t>in Young Adolescents</a:t>
            </a:r>
            <a:br>
              <a:rPr lang="en-US" dirty="0"/>
            </a:br>
            <a:endParaRPr lang="en-US" sz="10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331787" y="1066800"/>
            <a:ext cx="8510588" cy="4647426"/>
          </a:xfrm>
          <a:prstGeom prst="rect">
            <a:avLst/>
          </a:prstGeom>
        </p:spPr>
        <p:txBody>
          <a:bodyPr wrap="square">
            <a:spAutoFit/>
          </a:bodyPr>
          <a:lstStyle/>
          <a:p>
            <a:pPr marL="0" indent="0" algn="ctr">
              <a:buNone/>
            </a:pPr>
            <a:r>
              <a:rPr lang="en-US" sz="2000" dirty="0">
                <a:effectLst/>
              </a:rPr>
              <a:t>This cross-sectional study of 829 adolescents derived sleep duration, efficiency and moderate-to-vigorous physical activity from &gt;5 days of wrist actigraphy recording for &gt;10 hours/day. </a:t>
            </a:r>
          </a:p>
          <a:p>
            <a:pPr marL="0" indent="0" algn="ctr">
              <a:buNone/>
            </a:pPr>
            <a:endParaRPr lang="en-US" sz="2000" dirty="0">
              <a:effectLst/>
            </a:endParaRPr>
          </a:p>
          <a:p>
            <a:pPr marL="0" indent="0" algn="ctr">
              <a:buNone/>
            </a:pPr>
            <a:r>
              <a:rPr lang="en-US" sz="2000" b="1" u="sng" dirty="0">
                <a:effectLst/>
              </a:rPr>
              <a:t>Primary outcome </a:t>
            </a:r>
            <a:r>
              <a:rPr lang="en-US" sz="2000" dirty="0">
                <a:effectLst/>
              </a:rPr>
              <a:t>was a metabolic risk score (mean of 5 sex-specific z-scores for waist, SBP, HDL scaled inversely, TG,  and homeostatic model assessment of insulin resistance), for which higher scores indicate greater metabolic risk. </a:t>
            </a:r>
          </a:p>
          <a:p>
            <a:pPr marL="0" indent="0" algn="ctr">
              <a:buNone/>
            </a:pPr>
            <a:endParaRPr lang="en-US" sz="2000" dirty="0">
              <a:effectLst/>
            </a:endParaRPr>
          </a:p>
          <a:p>
            <a:pPr marL="0" indent="0" algn="ctr">
              <a:buNone/>
            </a:pPr>
            <a:r>
              <a:rPr lang="en-US" sz="2000" b="1" u="sng" dirty="0">
                <a:effectLst/>
              </a:rPr>
              <a:t>Secondary outcomes </a:t>
            </a:r>
            <a:r>
              <a:rPr lang="en-US" sz="2000" dirty="0">
                <a:effectLst/>
              </a:rPr>
              <a:t>included score components and dual-energy radiograph absorptiometry fat mass, socioeconomic status, race and/or ethnicity, pubertal status, and obesity-related behaviors (television-viewing and fast food and sugar-sweetened beverage consumption) using questionnaires.</a:t>
            </a:r>
            <a:endParaRPr lang="en-US" sz="20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2CD4BD-9A36-41EE-88F0-4C115F37AB25}"/>
              </a:ext>
            </a:extLst>
          </p:cNvPr>
          <p:cNvSpPr txBox="1"/>
          <p:nvPr/>
        </p:nvSpPr>
        <p:spPr>
          <a:xfrm>
            <a:off x="228600" y="5740505"/>
            <a:ext cx="8510588" cy="523220"/>
          </a:xfrm>
          <a:prstGeom prst="rect">
            <a:avLst/>
          </a:prstGeom>
          <a:noFill/>
        </p:spPr>
        <p:txBody>
          <a:bodyPr wrap="square" rtlCol="0">
            <a:spAutoFit/>
          </a:bodyPr>
          <a:lstStyle/>
          <a:p>
            <a:r>
              <a:rPr lang="en-US" sz="1400" dirty="0">
                <a:solidFill>
                  <a:srgbClr val="FFC000"/>
                </a:solidFill>
              </a:rPr>
              <a:t>Feliciano, E., </a:t>
            </a:r>
            <a:r>
              <a:rPr lang="en-US" sz="1400" dirty="0" err="1">
                <a:solidFill>
                  <a:srgbClr val="FFC000"/>
                </a:solidFill>
              </a:rPr>
              <a:t>Quante</a:t>
            </a:r>
            <a:r>
              <a:rPr lang="en-US" sz="1400" dirty="0">
                <a:solidFill>
                  <a:srgbClr val="FFC000"/>
                </a:solidFill>
              </a:rPr>
              <a:t>, J., </a:t>
            </a:r>
            <a:r>
              <a:rPr lang="en-US" sz="1400" dirty="0" err="1">
                <a:solidFill>
                  <a:srgbClr val="FFC000"/>
                </a:solidFill>
              </a:rPr>
              <a:t>Rifas-Shiman</a:t>
            </a:r>
            <a:r>
              <a:rPr lang="en-US" sz="1400" dirty="0">
                <a:solidFill>
                  <a:srgbClr val="FFC000"/>
                </a:solidFill>
              </a:rPr>
              <a:t>, S., et al. (2018). Objective sleep characteristics and cardiometabolic health in young adolescents. PEDIATRICS Volume 142, number 1, July 2018:e20174085</a:t>
            </a:r>
          </a:p>
        </p:txBody>
      </p:sp>
    </p:spTree>
    <p:extLst>
      <p:ext uri="{BB962C8B-B14F-4D97-AF65-F5344CB8AC3E}">
        <p14:creationId xmlns:p14="http://schemas.microsoft.com/office/powerpoint/2010/main" val="26784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762000"/>
          </a:xfrm>
        </p:spPr>
        <p:txBody>
          <a:bodyPr/>
          <a:lstStyle/>
          <a:p>
            <a:r>
              <a:rPr lang="en-US" sz="2400" dirty="0"/>
              <a:t>Objective Sleep Characteristics and Cardiometabolic Health</a:t>
            </a:r>
            <a:br>
              <a:rPr lang="en-US" sz="2400" dirty="0"/>
            </a:br>
            <a:r>
              <a:rPr lang="en-US" sz="2400" dirty="0"/>
              <a:t>in Young Adolescents</a:t>
            </a:r>
            <a:br>
              <a:rPr lang="en-US" dirty="0"/>
            </a:br>
            <a:endParaRPr lang="en-US" sz="10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381000" y="1495321"/>
            <a:ext cx="8510588" cy="4253472"/>
          </a:xfrm>
          <a:prstGeom prst="rect">
            <a:avLst/>
          </a:prstGeom>
        </p:spPr>
        <p:txBody>
          <a:bodyPr wrap="square">
            <a:spAutoFit/>
          </a:bodyPr>
          <a:lstStyle/>
          <a:p>
            <a:pPr marL="0" indent="0" algn="ctr">
              <a:buNone/>
            </a:pPr>
            <a:r>
              <a:rPr lang="en-US" sz="2800" dirty="0">
                <a:effectLst/>
              </a:rPr>
              <a:t>The sample was 51.5% girls; mean age 13.2 years, median (interquartile range) sleep duration was 7.3 hours per day and sleep efficiency was 84.0%. </a:t>
            </a:r>
          </a:p>
          <a:p>
            <a:pPr marL="0" indent="0" algn="ctr">
              <a:buNone/>
            </a:pPr>
            <a:endParaRPr lang="en-US" sz="2800" dirty="0">
              <a:effectLst/>
            </a:endParaRPr>
          </a:p>
          <a:p>
            <a:pPr marL="0" indent="0" algn="ctr">
              <a:buNone/>
            </a:pPr>
            <a:r>
              <a:rPr lang="en-US" sz="2800" dirty="0">
                <a:effectLst/>
              </a:rPr>
              <a:t>Longer sleep duration was associated with lower metabolic risk scores </a:t>
            </a:r>
          </a:p>
          <a:p>
            <a:pPr marL="0" indent="0" algn="ctr">
              <a:buNone/>
            </a:pPr>
            <a:r>
              <a:rPr lang="en-US" sz="2800" dirty="0">
                <a:effectLst/>
              </a:rPr>
              <a:t>(−0.11 points; 95% CI: −0.19 to −0.02) </a:t>
            </a:r>
          </a:p>
          <a:p>
            <a:pPr marL="0" indent="0" algn="ctr">
              <a:buNone/>
            </a:pPr>
            <a:r>
              <a:rPr lang="en-US" sz="2800" dirty="0">
                <a:effectLst/>
              </a:rPr>
              <a:t>per interquartile range </a:t>
            </a:r>
          </a:p>
          <a:p>
            <a:pPr marL="0" indent="0">
              <a:buNone/>
            </a:pPr>
            <a:endParaRPr lang="en-US" sz="2000" dirty="0">
              <a:effectLst/>
            </a:endParaRPr>
          </a:p>
        </p:txBody>
      </p:sp>
      <p:sp>
        <p:nvSpPr>
          <p:cNvPr id="6" name="TextBox 5">
            <a:extLst>
              <a:ext uri="{FF2B5EF4-FFF2-40B4-BE49-F238E27FC236}">
                <a16:creationId xmlns:a16="http://schemas.microsoft.com/office/drawing/2014/main" id="{242CD4BD-9A36-41EE-88F0-4C115F37AB25}"/>
              </a:ext>
            </a:extLst>
          </p:cNvPr>
          <p:cNvSpPr txBox="1"/>
          <p:nvPr/>
        </p:nvSpPr>
        <p:spPr>
          <a:xfrm>
            <a:off x="228600" y="5740505"/>
            <a:ext cx="8510588" cy="523220"/>
          </a:xfrm>
          <a:prstGeom prst="rect">
            <a:avLst/>
          </a:prstGeom>
          <a:noFill/>
        </p:spPr>
        <p:txBody>
          <a:bodyPr wrap="square" rtlCol="0">
            <a:spAutoFit/>
          </a:bodyPr>
          <a:lstStyle/>
          <a:p>
            <a:r>
              <a:rPr lang="en-US" sz="1400" dirty="0">
                <a:solidFill>
                  <a:srgbClr val="FFC000"/>
                </a:solidFill>
              </a:rPr>
              <a:t>Feliciano, E., </a:t>
            </a:r>
            <a:r>
              <a:rPr lang="en-US" sz="1400" dirty="0" err="1">
                <a:solidFill>
                  <a:srgbClr val="FFC000"/>
                </a:solidFill>
              </a:rPr>
              <a:t>Quante</a:t>
            </a:r>
            <a:r>
              <a:rPr lang="en-US" sz="1400" dirty="0">
                <a:solidFill>
                  <a:srgbClr val="FFC000"/>
                </a:solidFill>
              </a:rPr>
              <a:t>, J., </a:t>
            </a:r>
            <a:r>
              <a:rPr lang="en-US" sz="1400" dirty="0" err="1">
                <a:solidFill>
                  <a:srgbClr val="FFC000"/>
                </a:solidFill>
              </a:rPr>
              <a:t>Rifas-Shiman</a:t>
            </a:r>
            <a:r>
              <a:rPr lang="en-US" sz="1400" dirty="0">
                <a:solidFill>
                  <a:srgbClr val="FFC000"/>
                </a:solidFill>
              </a:rPr>
              <a:t>, S., et al. (2018). Objective sleep characteristics and cardiometabolic health in young adolescents. PEDIATRICS Volume 142, number 1, July 2018:e20174085</a:t>
            </a:r>
          </a:p>
        </p:txBody>
      </p:sp>
    </p:spTree>
    <p:extLst>
      <p:ext uri="{BB962C8B-B14F-4D97-AF65-F5344CB8AC3E}">
        <p14:creationId xmlns:p14="http://schemas.microsoft.com/office/powerpoint/2010/main" val="283266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762000"/>
          </a:xfrm>
        </p:spPr>
        <p:txBody>
          <a:bodyPr/>
          <a:lstStyle/>
          <a:p>
            <a:r>
              <a:rPr lang="en-US" sz="2400" dirty="0"/>
              <a:t>Objective Sleep Characteristics and Cardiometabolic Health</a:t>
            </a:r>
            <a:br>
              <a:rPr lang="en-US" sz="2400" dirty="0"/>
            </a:br>
            <a:r>
              <a:rPr lang="en-US" sz="2400" dirty="0"/>
              <a:t>in Young Adolescents</a:t>
            </a:r>
            <a:br>
              <a:rPr lang="en-US" dirty="0"/>
            </a:br>
            <a:endParaRPr lang="en-US" sz="10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381000" y="1509660"/>
            <a:ext cx="8510588" cy="3711785"/>
          </a:xfrm>
          <a:prstGeom prst="rect">
            <a:avLst/>
          </a:prstGeom>
        </p:spPr>
        <p:txBody>
          <a:bodyPr wrap="square">
            <a:spAutoFit/>
          </a:bodyPr>
          <a:lstStyle/>
          <a:p>
            <a:pPr marL="0" indent="0" algn="ctr">
              <a:buNone/>
            </a:pPr>
            <a:r>
              <a:rPr lang="en-US" sz="2800" dirty="0">
                <a:effectLst/>
              </a:rPr>
              <a:t>Associations with sleep efficiency were similar and persisted after adjustment for BMI and physical activity, television viewing, and diet quality. </a:t>
            </a:r>
          </a:p>
          <a:p>
            <a:pPr marL="0" indent="0" algn="ctr">
              <a:buNone/>
            </a:pPr>
            <a:endParaRPr lang="en-US" sz="2800" dirty="0">
              <a:effectLst/>
            </a:endParaRPr>
          </a:p>
          <a:p>
            <a:pPr marL="0" indent="0" algn="ctr">
              <a:buNone/>
            </a:pPr>
            <a:r>
              <a:rPr lang="en-US" sz="2800" dirty="0">
                <a:effectLst/>
              </a:rPr>
              <a:t>Longer sleep duration and greater sleep efficiency were also favorably associated with waist circumference, systolic blood pressure, high-density lipoprotein cholesterol, and fat mass</a:t>
            </a:r>
            <a:endParaRPr lang="en-US" sz="28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2CD4BD-9A36-41EE-88F0-4C115F37AB25}"/>
              </a:ext>
            </a:extLst>
          </p:cNvPr>
          <p:cNvSpPr txBox="1"/>
          <p:nvPr/>
        </p:nvSpPr>
        <p:spPr>
          <a:xfrm>
            <a:off x="228600" y="5740505"/>
            <a:ext cx="8510588" cy="523220"/>
          </a:xfrm>
          <a:prstGeom prst="rect">
            <a:avLst/>
          </a:prstGeom>
          <a:noFill/>
        </p:spPr>
        <p:txBody>
          <a:bodyPr wrap="square" rtlCol="0">
            <a:spAutoFit/>
          </a:bodyPr>
          <a:lstStyle/>
          <a:p>
            <a:r>
              <a:rPr lang="en-US" sz="1400" dirty="0">
                <a:solidFill>
                  <a:srgbClr val="FFC000"/>
                </a:solidFill>
              </a:rPr>
              <a:t>Feliciano, E., </a:t>
            </a:r>
            <a:r>
              <a:rPr lang="en-US" sz="1400" dirty="0" err="1">
                <a:solidFill>
                  <a:srgbClr val="FFC000"/>
                </a:solidFill>
              </a:rPr>
              <a:t>Quante</a:t>
            </a:r>
            <a:r>
              <a:rPr lang="en-US" sz="1400" dirty="0">
                <a:solidFill>
                  <a:srgbClr val="FFC000"/>
                </a:solidFill>
              </a:rPr>
              <a:t>, J., </a:t>
            </a:r>
            <a:r>
              <a:rPr lang="en-US" sz="1400" dirty="0" err="1">
                <a:solidFill>
                  <a:srgbClr val="FFC000"/>
                </a:solidFill>
              </a:rPr>
              <a:t>Rifas-Shiman</a:t>
            </a:r>
            <a:r>
              <a:rPr lang="en-US" sz="1400" dirty="0">
                <a:solidFill>
                  <a:srgbClr val="FFC000"/>
                </a:solidFill>
              </a:rPr>
              <a:t>, S., et al. (2018). Objective sleep characteristics and cardiometabolic health in young adolescents. PEDIATRICS Volume 142, number 1, July 2018:e20174085</a:t>
            </a:r>
          </a:p>
        </p:txBody>
      </p:sp>
    </p:spTree>
    <p:extLst>
      <p:ext uri="{BB962C8B-B14F-4D97-AF65-F5344CB8AC3E}">
        <p14:creationId xmlns:p14="http://schemas.microsoft.com/office/powerpoint/2010/main" val="2634655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762000"/>
          </a:xfrm>
        </p:spPr>
        <p:txBody>
          <a:bodyPr/>
          <a:lstStyle/>
          <a:p>
            <a:r>
              <a:rPr lang="en-US" sz="2400" dirty="0"/>
              <a:t>Objective Sleep Characteristics and Cardiometabolic Health</a:t>
            </a:r>
            <a:br>
              <a:rPr lang="en-US" sz="2400" dirty="0"/>
            </a:br>
            <a:r>
              <a:rPr lang="en-US" sz="2400" dirty="0"/>
              <a:t>in Young Adolescents</a:t>
            </a:r>
            <a:br>
              <a:rPr lang="en-US" dirty="0"/>
            </a:br>
            <a:endParaRPr lang="en-US" sz="10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6200" y="1066800"/>
            <a:ext cx="8991600" cy="4154984"/>
          </a:xfrm>
          <a:prstGeom prst="rect">
            <a:avLst/>
          </a:prstGeom>
        </p:spPr>
        <p:txBody>
          <a:bodyPr wrap="square">
            <a:spAutoFit/>
          </a:bodyPr>
          <a:lstStyle/>
          <a:p>
            <a:pPr marL="0" indent="0" algn="ctr">
              <a:buNone/>
            </a:pPr>
            <a:r>
              <a:rPr lang="en-US" sz="2000" dirty="0">
                <a:effectLst/>
              </a:rPr>
              <a:t>This research appreciates that sleep duration and efficiency are associated with cardiometabolic health in early adolescence. </a:t>
            </a:r>
          </a:p>
          <a:p>
            <a:pPr marL="0" indent="0" algn="ctr">
              <a:buNone/>
            </a:pPr>
            <a:endParaRPr lang="en-US" sz="2000" dirty="0">
              <a:effectLst/>
            </a:endParaRPr>
          </a:p>
          <a:p>
            <a:pPr marL="0" indent="0" algn="ctr">
              <a:buNone/>
            </a:pPr>
            <a:r>
              <a:rPr lang="en-US" sz="2000" dirty="0">
                <a:effectLst/>
              </a:rPr>
              <a:t>Intervention trials have been used to attempt to extend sleep duration, but few have been used to target sleep efficiency or other aspects of sleep quality. </a:t>
            </a:r>
          </a:p>
          <a:p>
            <a:pPr marL="0" indent="0" algn="ctr">
              <a:buNone/>
            </a:pPr>
            <a:endParaRPr lang="en-US" sz="2000" dirty="0">
              <a:effectLst/>
            </a:endParaRPr>
          </a:p>
          <a:p>
            <a:pPr marL="0" indent="0" algn="ctr">
              <a:buNone/>
            </a:pPr>
            <a:r>
              <a:rPr lang="en-US" sz="2000" dirty="0">
                <a:effectLst/>
              </a:rPr>
              <a:t>In adults, exercise increases sleep efficiency and in children, television-viewing and other forms of screen time reduce sleep efficiency. </a:t>
            </a:r>
          </a:p>
          <a:p>
            <a:pPr marL="0" indent="0" algn="ctr">
              <a:buNone/>
            </a:pPr>
            <a:endParaRPr lang="en-US" sz="2000" dirty="0">
              <a:effectLst/>
            </a:endParaRPr>
          </a:p>
          <a:p>
            <a:pPr marL="0" indent="0" algn="ctr">
              <a:buNone/>
            </a:pPr>
            <a:r>
              <a:rPr lang="en-US" sz="2000" dirty="0">
                <a:effectLst/>
              </a:rPr>
              <a:t>Preventive interventions to improve sleep health should be used to target behavioral and environmental factors that influence sleep continuity as well as duration, such as screen time, stress, noise, caffeine, and exercise.</a:t>
            </a:r>
            <a:endParaRPr lang="en-US" sz="20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2CD4BD-9A36-41EE-88F0-4C115F37AB25}"/>
              </a:ext>
            </a:extLst>
          </p:cNvPr>
          <p:cNvSpPr txBox="1"/>
          <p:nvPr/>
        </p:nvSpPr>
        <p:spPr>
          <a:xfrm>
            <a:off x="228600" y="5740505"/>
            <a:ext cx="8510588" cy="523220"/>
          </a:xfrm>
          <a:prstGeom prst="rect">
            <a:avLst/>
          </a:prstGeom>
          <a:noFill/>
        </p:spPr>
        <p:txBody>
          <a:bodyPr wrap="square" rtlCol="0">
            <a:spAutoFit/>
          </a:bodyPr>
          <a:lstStyle/>
          <a:p>
            <a:r>
              <a:rPr lang="en-US" sz="1400" dirty="0">
                <a:solidFill>
                  <a:srgbClr val="FFC000"/>
                </a:solidFill>
              </a:rPr>
              <a:t>Feliciano, E., </a:t>
            </a:r>
            <a:r>
              <a:rPr lang="en-US" sz="1400" dirty="0" err="1">
                <a:solidFill>
                  <a:srgbClr val="FFC000"/>
                </a:solidFill>
              </a:rPr>
              <a:t>Quante</a:t>
            </a:r>
            <a:r>
              <a:rPr lang="en-US" sz="1400" dirty="0">
                <a:solidFill>
                  <a:srgbClr val="FFC000"/>
                </a:solidFill>
              </a:rPr>
              <a:t>, J., </a:t>
            </a:r>
            <a:r>
              <a:rPr lang="en-US" sz="1400" dirty="0" err="1">
                <a:solidFill>
                  <a:srgbClr val="FFC000"/>
                </a:solidFill>
              </a:rPr>
              <a:t>Rifas-Shiman</a:t>
            </a:r>
            <a:r>
              <a:rPr lang="en-US" sz="1400" dirty="0">
                <a:solidFill>
                  <a:srgbClr val="FFC000"/>
                </a:solidFill>
              </a:rPr>
              <a:t>, S., et al. (2018). Objective sleep characteristics and cardiometabolic health in young adolescents. PEDIATRICS Volume 142, number 1, July 2018:e20174085</a:t>
            </a:r>
          </a:p>
        </p:txBody>
      </p:sp>
    </p:spTree>
    <p:extLst>
      <p:ext uri="{BB962C8B-B14F-4D97-AF65-F5344CB8AC3E}">
        <p14:creationId xmlns:p14="http://schemas.microsoft.com/office/powerpoint/2010/main" val="23510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762000"/>
          </a:xfrm>
        </p:spPr>
        <p:txBody>
          <a:bodyPr/>
          <a:lstStyle/>
          <a:p>
            <a:r>
              <a:rPr lang="en-US" sz="2400" dirty="0"/>
              <a:t>Objective Sleep Characteristics and Cardiometabolic Health</a:t>
            </a:r>
            <a:br>
              <a:rPr lang="en-US" sz="2400" dirty="0"/>
            </a:br>
            <a:r>
              <a:rPr lang="en-US" sz="2400" dirty="0"/>
              <a:t>in Young Adolescents</a:t>
            </a:r>
            <a:br>
              <a:rPr lang="en-US" dirty="0"/>
            </a:br>
            <a:endParaRPr lang="en-US" sz="10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331787" y="1066800"/>
            <a:ext cx="8510588" cy="4450449"/>
          </a:xfrm>
          <a:prstGeom prst="rect">
            <a:avLst/>
          </a:prstGeom>
        </p:spPr>
        <p:txBody>
          <a:bodyPr wrap="square">
            <a:spAutoFit/>
          </a:bodyPr>
          <a:lstStyle/>
          <a:p>
            <a:pPr marL="0" indent="0">
              <a:buNone/>
            </a:pPr>
            <a:r>
              <a:rPr lang="en-US" sz="2400" b="1" u="sng" dirty="0" err="1">
                <a:effectLst/>
              </a:rPr>
              <a:t>BaleDoneen</a:t>
            </a:r>
            <a:r>
              <a:rPr lang="en-US" sz="2400" b="1" u="sng" dirty="0">
                <a:effectLst/>
              </a:rPr>
              <a:t> Take-Away</a:t>
            </a:r>
            <a:r>
              <a:rPr lang="en-US" sz="2400" dirty="0">
                <a:effectLst/>
              </a:rPr>
              <a:t>:</a:t>
            </a:r>
          </a:p>
          <a:p>
            <a:pPr marL="457200" indent="-457200">
              <a:buAutoNum type="arabicPeriod"/>
            </a:pPr>
            <a:r>
              <a:rPr lang="en-US" sz="2400" dirty="0">
                <a:effectLst/>
              </a:rPr>
              <a:t>The earlier we can initiate healthy habits in a family – the greater opportunity we have to prevent metabolic issues later in life – IR, DM, ASVD, HTN, MS, etc. </a:t>
            </a:r>
          </a:p>
          <a:p>
            <a:pPr marL="457200" indent="-457200">
              <a:buAutoNum type="arabicPeriod"/>
            </a:pPr>
            <a:r>
              <a:rPr lang="en-US" sz="2400" dirty="0">
                <a:effectLst/>
              </a:rPr>
              <a:t>Adolescence is a vulnerable time and the most fragile are at the highest risk.  </a:t>
            </a:r>
          </a:p>
          <a:p>
            <a:pPr marL="457200" indent="-457200">
              <a:buAutoNum type="arabicPeriod"/>
            </a:pPr>
            <a:r>
              <a:rPr lang="en-US" sz="2400" dirty="0">
                <a:effectLst/>
              </a:rPr>
              <a:t>Discuss sleep with the household.  </a:t>
            </a:r>
          </a:p>
          <a:p>
            <a:pPr marL="457200" indent="-457200">
              <a:buAutoNum type="arabicPeriod"/>
            </a:pPr>
            <a:r>
              <a:rPr lang="en-US" sz="2400" dirty="0">
                <a:effectLst/>
              </a:rPr>
              <a:t>Insulin resistance and T2DM are of epidemic proportions – don’t wait until adulthood to discuss the value of sleep quality and quantity with your families – medical and dental offices!  </a:t>
            </a:r>
            <a:endParaRPr lang="en-US" sz="24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2CD4BD-9A36-41EE-88F0-4C115F37AB25}"/>
              </a:ext>
            </a:extLst>
          </p:cNvPr>
          <p:cNvSpPr txBox="1"/>
          <p:nvPr/>
        </p:nvSpPr>
        <p:spPr>
          <a:xfrm>
            <a:off x="228600" y="5740505"/>
            <a:ext cx="8510588" cy="523220"/>
          </a:xfrm>
          <a:prstGeom prst="rect">
            <a:avLst/>
          </a:prstGeom>
          <a:noFill/>
        </p:spPr>
        <p:txBody>
          <a:bodyPr wrap="square" rtlCol="0">
            <a:spAutoFit/>
          </a:bodyPr>
          <a:lstStyle/>
          <a:p>
            <a:r>
              <a:rPr lang="en-US" sz="1400" dirty="0">
                <a:solidFill>
                  <a:srgbClr val="FFC000"/>
                </a:solidFill>
              </a:rPr>
              <a:t>Feliciano, E., </a:t>
            </a:r>
            <a:r>
              <a:rPr lang="en-US" sz="1400" dirty="0" err="1">
                <a:solidFill>
                  <a:srgbClr val="FFC000"/>
                </a:solidFill>
              </a:rPr>
              <a:t>Quante</a:t>
            </a:r>
            <a:r>
              <a:rPr lang="en-US" sz="1400" dirty="0">
                <a:solidFill>
                  <a:srgbClr val="FFC000"/>
                </a:solidFill>
              </a:rPr>
              <a:t>, J., </a:t>
            </a:r>
            <a:r>
              <a:rPr lang="en-US" sz="1400" dirty="0" err="1">
                <a:solidFill>
                  <a:srgbClr val="FFC000"/>
                </a:solidFill>
              </a:rPr>
              <a:t>Rifas-Shiman</a:t>
            </a:r>
            <a:r>
              <a:rPr lang="en-US" sz="1400" dirty="0">
                <a:solidFill>
                  <a:srgbClr val="FFC000"/>
                </a:solidFill>
              </a:rPr>
              <a:t>, S., et al. (2018). Objective sleep characteristics and cardiometabolic health in young adolescents. PEDIATRICS Volume 142, number 1, July 2018:e20174085</a:t>
            </a:r>
          </a:p>
        </p:txBody>
      </p:sp>
    </p:spTree>
    <p:extLst>
      <p:ext uri="{BB962C8B-B14F-4D97-AF65-F5344CB8AC3E}">
        <p14:creationId xmlns:p14="http://schemas.microsoft.com/office/powerpoint/2010/main" val="264499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3DAE-BC2B-4792-88E0-EEAF26D54544}"/>
              </a:ext>
            </a:extLst>
          </p:cNvPr>
          <p:cNvSpPr>
            <a:spLocks noGrp="1"/>
          </p:cNvSpPr>
          <p:nvPr>
            <p:ph type="title"/>
          </p:nvPr>
        </p:nvSpPr>
        <p:spPr/>
        <p:txBody>
          <a:bodyPr/>
          <a:lstStyle/>
          <a:p>
            <a:r>
              <a:rPr lang="en-US" dirty="0"/>
              <a:t>Treatment opportunities</a:t>
            </a:r>
          </a:p>
        </p:txBody>
      </p:sp>
      <p:sp>
        <p:nvSpPr>
          <p:cNvPr id="4" name="Footer Placeholder 3">
            <a:extLst>
              <a:ext uri="{FF2B5EF4-FFF2-40B4-BE49-F238E27FC236}">
                <a16:creationId xmlns:a16="http://schemas.microsoft.com/office/drawing/2014/main" id="{AE42870A-E5E3-4F03-A185-C43AC359EEC6}"/>
              </a:ext>
            </a:extLst>
          </p:cNvPr>
          <p:cNvSpPr>
            <a:spLocks noGrp="1"/>
          </p:cNvSpPr>
          <p:nvPr>
            <p:ph type="ftr" sz="quarter" idx="11"/>
          </p:nvPr>
        </p:nvSpPr>
        <p:spPr/>
        <p:txBody>
          <a:bodyPr/>
          <a:lstStyle/>
          <a:p>
            <a:pPr>
              <a:defRPr/>
            </a:pPr>
            <a:r>
              <a:rPr lang="en-US"/>
              <a:t>Copyright Bale/Doneen Paradigm</a:t>
            </a:r>
          </a:p>
        </p:txBody>
      </p:sp>
      <p:sp>
        <p:nvSpPr>
          <p:cNvPr id="6" name="Content Placeholder 5">
            <a:extLst>
              <a:ext uri="{FF2B5EF4-FFF2-40B4-BE49-F238E27FC236}">
                <a16:creationId xmlns:a16="http://schemas.microsoft.com/office/drawing/2014/main" id="{BCA90D65-4AB3-41A5-B7A8-7CFA750B2175}"/>
              </a:ext>
            </a:extLst>
          </p:cNvPr>
          <p:cNvSpPr>
            <a:spLocks noGrp="1"/>
          </p:cNvSpPr>
          <p:nvPr>
            <p:ph idx="1"/>
          </p:nvPr>
        </p:nvSpPr>
        <p:spPr>
          <a:xfrm>
            <a:off x="271463" y="1295400"/>
            <a:ext cx="8540750" cy="4422775"/>
          </a:xfrm>
        </p:spPr>
        <p:txBody>
          <a:bodyPr/>
          <a:lstStyle/>
          <a:p>
            <a:pPr marL="514350" indent="-514350">
              <a:buAutoNum type="arabicPeriod"/>
            </a:pPr>
            <a:r>
              <a:rPr lang="en-US" dirty="0"/>
              <a:t>Assess for sleep quality, fragmented sleep and obstructed sleep apnea</a:t>
            </a:r>
          </a:p>
          <a:p>
            <a:pPr marL="514350" indent="-514350">
              <a:buAutoNum type="arabicPeriod"/>
            </a:pPr>
            <a:r>
              <a:rPr lang="en-US" dirty="0"/>
              <a:t>Treatment options are many!</a:t>
            </a:r>
          </a:p>
          <a:p>
            <a:pPr marL="914400" lvl="1" indent="-514350">
              <a:buAutoNum type="arabicPeriod"/>
            </a:pPr>
            <a:r>
              <a:rPr lang="en-US" dirty="0"/>
              <a:t>Sleep Hygiene teaching</a:t>
            </a:r>
          </a:p>
          <a:p>
            <a:pPr marL="914400" lvl="1" indent="-514350">
              <a:buAutoNum type="arabicPeriod"/>
            </a:pPr>
            <a:r>
              <a:rPr lang="en-US" dirty="0"/>
              <a:t>Get patients properly evaluated! </a:t>
            </a:r>
          </a:p>
          <a:p>
            <a:pPr marL="914400" lvl="1" indent="-514350">
              <a:buAutoNum type="arabicPeriod"/>
            </a:pPr>
            <a:r>
              <a:rPr lang="en-US" dirty="0"/>
              <a:t>CPAP/BIPAP</a:t>
            </a:r>
          </a:p>
          <a:p>
            <a:pPr marL="914400" lvl="1" indent="-514350">
              <a:buAutoNum type="arabicPeriod"/>
            </a:pPr>
            <a:r>
              <a:rPr lang="en-US" dirty="0"/>
              <a:t>ENT – Surgery</a:t>
            </a:r>
          </a:p>
          <a:p>
            <a:pPr marL="914400" lvl="1" indent="-514350">
              <a:buAutoNum type="arabicPeriod"/>
            </a:pPr>
            <a:r>
              <a:rPr lang="en-US" dirty="0"/>
              <a:t>Oral Appliances</a:t>
            </a:r>
          </a:p>
          <a:p>
            <a:pPr marL="914400" lvl="1" indent="-514350">
              <a:buAutoNum type="arabicPeriod"/>
            </a:pPr>
            <a:r>
              <a:rPr lang="en-US" dirty="0"/>
              <a:t>Myofunctional Therapy/surgery</a:t>
            </a:r>
          </a:p>
        </p:txBody>
      </p:sp>
    </p:spTree>
    <p:extLst>
      <p:ext uri="{BB962C8B-B14F-4D97-AF65-F5344CB8AC3E}">
        <p14:creationId xmlns:p14="http://schemas.microsoft.com/office/powerpoint/2010/main" val="7537976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3DAE-BC2B-4792-88E0-EEAF26D54544}"/>
              </a:ext>
            </a:extLst>
          </p:cNvPr>
          <p:cNvSpPr>
            <a:spLocks noGrp="1"/>
          </p:cNvSpPr>
          <p:nvPr>
            <p:ph type="title"/>
          </p:nvPr>
        </p:nvSpPr>
        <p:spPr>
          <a:xfrm>
            <a:off x="301625" y="228601"/>
            <a:ext cx="8510588" cy="685800"/>
          </a:xfrm>
        </p:spPr>
        <p:txBody>
          <a:bodyPr/>
          <a:lstStyle/>
          <a:p>
            <a:r>
              <a:rPr lang="en-US" dirty="0"/>
              <a:t>Always start with Education!</a:t>
            </a:r>
          </a:p>
        </p:txBody>
      </p:sp>
      <p:pic>
        <p:nvPicPr>
          <p:cNvPr id="5" name="Content Placeholder 4">
            <a:extLst>
              <a:ext uri="{FF2B5EF4-FFF2-40B4-BE49-F238E27FC236}">
                <a16:creationId xmlns:a16="http://schemas.microsoft.com/office/drawing/2014/main" id="{A12527F8-62AB-4758-8175-8A17BF4148EA}"/>
              </a:ext>
            </a:extLst>
          </p:cNvPr>
          <p:cNvPicPr>
            <a:picLocks noGrp="1" noChangeAspect="1"/>
          </p:cNvPicPr>
          <p:nvPr>
            <p:ph idx="1"/>
          </p:nvPr>
        </p:nvPicPr>
        <p:blipFill>
          <a:blip r:embed="rId2"/>
          <a:stretch>
            <a:fillRect/>
          </a:stretch>
        </p:blipFill>
        <p:spPr>
          <a:xfrm>
            <a:off x="2271252" y="929149"/>
            <a:ext cx="4419600" cy="5547851"/>
          </a:xfrm>
          <a:prstGeom prst="rect">
            <a:avLst/>
          </a:prstGeom>
        </p:spPr>
      </p:pic>
      <p:sp>
        <p:nvSpPr>
          <p:cNvPr id="3" name="Rectangle 2">
            <a:extLst>
              <a:ext uri="{FF2B5EF4-FFF2-40B4-BE49-F238E27FC236}">
                <a16:creationId xmlns:a16="http://schemas.microsoft.com/office/drawing/2014/main" id="{B78C64AC-65E4-45BF-A9D4-A53135B1C9DA}"/>
              </a:ext>
            </a:extLst>
          </p:cNvPr>
          <p:cNvSpPr/>
          <p:nvPr/>
        </p:nvSpPr>
        <p:spPr>
          <a:xfrm>
            <a:off x="2362200" y="6400800"/>
            <a:ext cx="4572000" cy="369332"/>
          </a:xfrm>
          <a:prstGeom prst="rect">
            <a:avLst/>
          </a:prstGeom>
        </p:spPr>
        <p:txBody>
          <a:bodyPr>
            <a:spAutoFit/>
          </a:bodyPr>
          <a:lstStyle/>
          <a:p>
            <a:pPr algn="ctr"/>
            <a:r>
              <a:rPr lang="en-US" dirty="0"/>
              <a:t>www.cci.health.wa.gov. </a:t>
            </a:r>
          </a:p>
        </p:txBody>
      </p:sp>
    </p:spTree>
    <p:extLst>
      <p:ext uri="{BB962C8B-B14F-4D97-AF65-F5344CB8AC3E}">
        <p14:creationId xmlns:p14="http://schemas.microsoft.com/office/powerpoint/2010/main" val="49655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C3BA-4E26-4A26-963C-10982B2DD00C}"/>
              </a:ext>
            </a:extLst>
          </p:cNvPr>
          <p:cNvSpPr>
            <a:spLocks noGrp="1"/>
          </p:cNvSpPr>
          <p:nvPr>
            <p:ph type="title"/>
          </p:nvPr>
        </p:nvSpPr>
        <p:spPr/>
        <p:txBody>
          <a:bodyPr/>
          <a:lstStyle/>
          <a:p>
            <a:r>
              <a:rPr lang="en-US" dirty="0"/>
              <a:t>Realize sleep requires a multi-disciplinary approach!  </a:t>
            </a:r>
          </a:p>
        </p:txBody>
      </p:sp>
      <p:sp>
        <p:nvSpPr>
          <p:cNvPr id="4" name="Footer Placeholder 3">
            <a:extLst>
              <a:ext uri="{FF2B5EF4-FFF2-40B4-BE49-F238E27FC236}">
                <a16:creationId xmlns:a16="http://schemas.microsoft.com/office/drawing/2014/main" id="{4962DDD3-3F8A-4AFF-81ED-3810E75AF3D9}"/>
              </a:ext>
            </a:extLst>
          </p:cNvPr>
          <p:cNvSpPr>
            <a:spLocks noGrp="1"/>
          </p:cNvSpPr>
          <p:nvPr>
            <p:ph type="ftr" sz="quarter" idx="11"/>
          </p:nvPr>
        </p:nvSpPr>
        <p:spPr/>
        <p:txBody>
          <a:bodyPr/>
          <a:lstStyle/>
          <a:p>
            <a:pPr>
              <a:defRPr/>
            </a:pPr>
            <a:r>
              <a:rPr lang="en-US"/>
              <a:t>Copyright Bale/Doneen Paradigm</a:t>
            </a:r>
          </a:p>
        </p:txBody>
      </p:sp>
      <p:pic>
        <p:nvPicPr>
          <p:cNvPr id="12" name="Content Placeholder 11">
            <a:extLst>
              <a:ext uri="{FF2B5EF4-FFF2-40B4-BE49-F238E27FC236}">
                <a16:creationId xmlns:a16="http://schemas.microsoft.com/office/drawing/2014/main" id="{6635BB1C-C58C-45BB-B345-A26563024A5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600" y="3505200"/>
            <a:ext cx="6096000" cy="2381250"/>
          </a:xfrm>
        </p:spPr>
      </p:pic>
      <p:pic>
        <p:nvPicPr>
          <p:cNvPr id="13" name="Content Placeholder 5">
            <a:extLst>
              <a:ext uri="{FF2B5EF4-FFF2-40B4-BE49-F238E27FC236}">
                <a16:creationId xmlns:a16="http://schemas.microsoft.com/office/drawing/2014/main" id="{527AFAEF-6777-45BA-8C49-11360F97CAA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3048000" y="1704975"/>
            <a:ext cx="3048000" cy="2032000"/>
          </a:xfrm>
          <a:prstGeom prst="rect">
            <a:avLst/>
          </a:prstGeom>
          <a:noFill/>
          <a:ln w="9525">
            <a:noFill/>
            <a:miter lim="800000"/>
            <a:headEnd/>
            <a:tailEnd/>
          </a:ln>
          <a:effectLst/>
        </p:spPr>
      </p:pic>
    </p:spTree>
    <p:extLst>
      <p:ext uri="{BB962C8B-B14F-4D97-AF65-F5344CB8AC3E}">
        <p14:creationId xmlns:p14="http://schemas.microsoft.com/office/powerpoint/2010/main" val="4247422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9" name="Content Placeholder 8">
            <a:extLst>
              <a:ext uri="{FF2B5EF4-FFF2-40B4-BE49-F238E27FC236}">
                <a16:creationId xmlns:a16="http://schemas.microsoft.com/office/drawing/2014/main" id="{FFBA8233-E153-4AB3-9108-5D39E70C8195}"/>
              </a:ext>
            </a:extLst>
          </p:cNvPr>
          <p:cNvSpPr>
            <a:spLocks noGrp="1"/>
          </p:cNvSpPr>
          <p:nvPr>
            <p:ph idx="1"/>
          </p:nvPr>
        </p:nvSpPr>
        <p:spPr>
          <a:xfrm>
            <a:off x="306649" y="1537800"/>
            <a:ext cx="8540750" cy="4015905"/>
          </a:xfrm>
        </p:spPr>
        <p:txBody>
          <a:bodyPr/>
          <a:lstStyle/>
          <a:p>
            <a:pPr marL="0" indent="0">
              <a:buNone/>
            </a:pPr>
            <a:r>
              <a:rPr lang="en-US" sz="1800" dirty="0">
                <a:effectLst/>
              </a:rPr>
              <a:t>A few definitions to aid in understanding the importance of this research. </a:t>
            </a:r>
          </a:p>
          <a:p>
            <a:pPr marL="457200" indent="-457200">
              <a:buAutoNum type="arabicPeriod"/>
            </a:pPr>
            <a:r>
              <a:rPr lang="en-US" sz="1800" u="sng" dirty="0" err="1">
                <a:effectLst/>
              </a:rPr>
              <a:t>Haematopoiesis</a:t>
            </a:r>
            <a:r>
              <a:rPr lang="en-US" sz="1800" dirty="0">
                <a:effectLst/>
              </a:rPr>
              <a:t> – the growth and maturation of blood cells in bone marrow.</a:t>
            </a:r>
          </a:p>
          <a:p>
            <a:pPr marL="457200" indent="-457200">
              <a:buAutoNum type="arabicPeriod"/>
            </a:pPr>
            <a:r>
              <a:rPr lang="en-US" sz="1800" u="sng" dirty="0">
                <a:effectLst/>
              </a:rPr>
              <a:t>Atherosclerosis</a:t>
            </a:r>
            <a:r>
              <a:rPr lang="en-US" sz="1800" dirty="0">
                <a:effectLst/>
              </a:rPr>
              <a:t> – defined in this research as the recruitment monocytes into the intima/media of the artery. They used dissected aortic tissue. </a:t>
            </a:r>
          </a:p>
          <a:p>
            <a:pPr marL="457200" indent="-457200">
              <a:buAutoNum type="arabicPeriod"/>
            </a:pPr>
            <a:r>
              <a:rPr lang="en-US" sz="1800" u="sng" dirty="0">
                <a:effectLst/>
              </a:rPr>
              <a:t>Hypocretin</a:t>
            </a:r>
            <a:r>
              <a:rPr lang="en-US" sz="1800" dirty="0">
                <a:effectLst/>
              </a:rPr>
              <a:t> -  neuropeptide that regulates arousal, wakefulness, and appetite – Current research cites that reduced plasma </a:t>
            </a:r>
            <a:r>
              <a:rPr lang="en-US" sz="1800" dirty="0" err="1">
                <a:effectLst/>
              </a:rPr>
              <a:t>hypocrein</a:t>
            </a:r>
            <a:r>
              <a:rPr lang="en-US" sz="1800" dirty="0">
                <a:effectLst/>
              </a:rPr>
              <a:t> is associated with risk of myocardial infarction, heart failure and obesity </a:t>
            </a:r>
          </a:p>
          <a:p>
            <a:pPr marL="457200" indent="-457200">
              <a:buAutoNum type="arabicPeriod"/>
            </a:pPr>
            <a:r>
              <a:rPr lang="en-US" sz="1800" u="sng" dirty="0">
                <a:effectLst/>
              </a:rPr>
              <a:t>Myelopoiesis</a:t>
            </a:r>
            <a:r>
              <a:rPr lang="en-US" sz="1800" dirty="0">
                <a:effectLst/>
              </a:rPr>
              <a:t> - production of bone marrow and of all cells that arise from it.</a:t>
            </a:r>
          </a:p>
          <a:p>
            <a:pPr marL="457200" indent="-457200">
              <a:buAutoNum type="arabicPeriod"/>
            </a:pPr>
            <a:r>
              <a:rPr lang="en-US" sz="1800" u="sng" dirty="0">
                <a:effectLst/>
              </a:rPr>
              <a:t>CSF1 - </a:t>
            </a:r>
            <a:r>
              <a:rPr lang="en-US" sz="1800" dirty="0">
                <a:effectLst/>
              </a:rPr>
              <a:t>The colony stimulating factor 1, also known as macrophage colony-stimulating factor, is a secreted cytokine which causes hematopoietic stem cells to differentiate into macrophages or other related cell types.</a:t>
            </a:r>
          </a:p>
          <a:p>
            <a:pPr marL="457200" indent="-457200">
              <a:buAutoNum type="arabicPeriod"/>
            </a:pPr>
            <a:r>
              <a:rPr lang="en-US" sz="1800" u="sng" dirty="0">
                <a:effectLst/>
              </a:rPr>
              <a:t>Ly6C Monocyte – </a:t>
            </a:r>
            <a:r>
              <a:rPr lang="en-US" sz="1800" dirty="0">
                <a:effectLst/>
              </a:rPr>
              <a:t>endothelial cell differentiation antigen – in early phase of inflammation, Ly6C monocytes invade tissue.</a:t>
            </a:r>
            <a:endParaRPr lang="en-US" sz="1800" u="sng" dirty="0">
              <a:effectLst/>
            </a:endParaRPr>
          </a:p>
          <a:p>
            <a:pPr marL="457200" indent="-457200">
              <a:buAutoNum type="arabicPeriod"/>
            </a:pPr>
            <a:endParaRPr lang="en-US" sz="2400" dirty="0">
              <a:effectLst/>
            </a:endParaRPr>
          </a:p>
        </p:txBody>
      </p:sp>
    </p:spTree>
    <p:extLst>
      <p:ext uri="{BB962C8B-B14F-4D97-AF65-F5344CB8AC3E}">
        <p14:creationId xmlns:p14="http://schemas.microsoft.com/office/powerpoint/2010/main" val="17016302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16706" y="152400"/>
            <a:ext cx="8510588" cy="1219200"/>
          </a:xfrm>
        </p:spPr>
        <p:txBody>
          <a:bodyPr/>
          <a:lstStyle/>
          <a:p>
            <a:br>
              <a:rPr lang="en-US" sz="2800" dirty="0"/>
            </a:br>
            <a:endParaRPr lang="en-US" sz="2800" dirty="0"/>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7012" y="914400"/>
            <a:ext cx="8689976" cy="6112443"/>
          </a:xfrm>
          <a:prstGeom prst="rect">
            <a:avLst/>
          </a:prstGeom>
        </p:spPr>
        <p:txBody>
          <a:bodyPr wrap="square">
            <a:spAutoFit/>
          </a:bodyPr>
          <a:lstStyle/>
          <a:p>
            <a:pPr marL="0" indent="0">
              <a:buNone/>
            </a:pPr>
            <a:r>
              <a:rPr lang="en-US" sz="1600" dirty="0">
                <a:effectLst/>
                <a:latin typeface="Lucida Console" panose="020B0609040504020204" pitchFamily="49" charset="0"/>
              </a:rPr>
              <a:t>Amy,</a:t>
            </a:r>
          </a:p>
          <a:p>
            <a:pPr marL="0" indent="0">
              <a:buNone/>
            </a:pPr>
            <a:r>
              <a:rPr lang="en-US" sz="1600" dirty="0">
                <a:effectLst/>
                <a:latin typeface="Lucida Console" panose="020B0609040504020204" pitchFamily="49" charset="0"/>
              </a:rPr>
              <a:t>I wanted to share a story of a patient in my practice.  I had been treating this 75 year old man for some time.  At each visit we discussed his sleeping habits since I had a suspicion that he had sleep apnea. I advised many times that he be tested.  Last month he presented asking me to restore all of his front teeth with porcelain veneers because his grand daughter said he had "yellow teeth". </a:t>
            </a:r>
          </a:p>
          <a:p>
            <a:pPr marL="0" indent="0">
              <a:buNone/>
            </a:pPr>
            <a:endParaRPr lang="en-US" sz="1600" dirty="0">
              <a:effectLst/>
              <a:latin typeface="Lucida Console" panose="020B0609040504020204" pitchFamily="49" charset="0"/>
            </a:endParaRPr>
          </a:p>
          <a:p>
            <a:pPr marL="0" indent="0">
              <a:buNone/>
            </a:pPr>
            <a:r>
              <a:rPr lang="en-US" sz="1600" dirty="0">
                <a:effectLst/>
                <a:latin typeface="Lucida Console" panose="020B0609040504020204" pitchFamily="49" charset="0"/>
              </a:rPr>
              <a:t>I told him that I would be happy to help him but not until he takes care of his health and get tested for sleep apnea.  We called the pulmonologist's office and set up the appointment together. Unfortunately, the doctor couldn't see him until April 5th. In the meantime, he had a heart attack and had stents placed.</a:t>
            </a:r>
          </a:p>
          <a:p>
            <a:pPr marL="0" indent="0">
              <a:buNone/>
            </a:pPr>
            <a:endParaRPr lang="en-US" sz="1600" dirty="0">
              <a:effectLst/>
              <a:latin typeface="Lucida Console" panose="020B0609040504020204" pitchFamily="49" charset="0"/>
            </a:endParaRPr>
          </a:p>
          <a:p>
            <a:pPr marL="0" indent="0">
              <a:buNone/>
            </a:pPr>
            <a:r>
              <a:rPr lang="en-US" sz="1600" dirty="0">
                <a:effectLst/>
                <a:latin typeface="Lucida Console" panose="020B0609040504020204" pitchFamily="49" charset="0"/>
              </a:rPr>
              <a:t>He is recovering nicely and now fully appreciates the gravity of his sleep apnea and it's potential consequences.  He was also able to move up his appointment at his insisting</a:t>
            </a:r>
          </a:p>
          <a:p>
            <a:pPr marL="0" indent="0">
              <a:buNone/>
            </a:pPr>
            <a:endParaRPr lang="en-US" sz="1600" dirty="0">
              <a:effectLst/>
              <a:latin typeface="Lucida Console" panose="020B0609040504020204" pitchFamily="49" charset="0"/>
            </a:endParaRPr>
          </a:p>
          <a:p>
            <a:pPr marL="0" indent="0">
              <a:buNone/>
            </a:pPr>
            <a:r>
              <a:rPr lang="en-US" sz="1600" dirty="0">
                <a:effectLst/>
                <a:latin typeface="Lucida Console" panose="020B0609040504020204" pitchFamily="49" charset="0"/>
              </a:rPr>
              <a:t>I'll let you know how it develops. Just thought I'd share.</a:t>
            </a:r>
          </a:p>
          <a:p>
            <a:pPr marL="0" indent="0">
              <a:buNone/>
            </a:pPr>
            <a:r>
              <a:rPr lang="en-US" sz="1600" dirty="0">
                <a:effectLst/>
                <a:latin typeface="Lucida Console" panose="020B0609040504020204" pitchFamily="49" charset="0"/>
              </a:rPr>
              <a:t>All the best,     </a:t>
            </a:r>
          </a:p>
          <a:p>
            <a:pPr marL="0" indent="0">
              <a:buNone/>
            </a:pPr>
            <a:r>
              <a:rPr lang="en-US" sz="1600" dirty="0">
                <a:effectLst/>
                <a:latin typeface="Lucida Console" panose="020B0609040504020204" pitchFamily="49" charset="0"/>
              </a:rPr>
              <a:t>Drew DDS</a:t>
            </a:r>
          </a:p>
          <a:p>
            <a:pPr marL="0" indent="0" algn="ctr">
              <a:buNone/>
            </a:pPr>
            <a:endParaRPr lang="en-US" sz="22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9919372-06ED-4E27-9374-FE06E68B4B9F}"/>
              </a:ext>
            </a:extLst>
          </p:cNvPr>
          <p:cNvSpPr txBox="1"/>
          <p:nvPr/>
        </p:nvSpPr>
        <p:spPr>
          <a:xfrm>
            <a:off x="212264" y="130277"/>
            <a:ext cx="8229600" cy="584775"/>
          </a:xfrm>
          <a:prstGeom prst="rect">
            <a:avLst/>
          </a:prstGeom>
          <a:noFill/>
        </p:spPr>
        <p:txBody>
          <a:bodyPr wrap="square" rtlCol="0">
            <a:spAutoFit/>
          </a:bodyPr>
          <a:lstStyle/>
          <a:p>
            <a:pPr algn="ctr"/>
            <a:r>
              <a:rPr lang="en-US" sz="3200" dirty="0">
                <a:solidFill>
                  <a:schemeClr val="tx2"/>
                </a:solidFill>
              </a:rPr>
              <a:t>Email from a dental colleague on 3/12/2019</a:t>
            </a:r>
          </a:p>
        </p:txBody>
      </p:sp>
    </p:spTree>
    <p:extLst>
      <p:ext uri="{BB962C8B-B14F-4D97-AF65-F5344CB8AC3E}">
        <p14:creationId xmlns:p14="http://schemas.microsoft.com/office/powerpoint/2010/main" val="75940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6D0A-F68A-4693-8C94-65B49E7FD332}"/>
              </a:ext>
            </a:extLst>
          </p:cNvPr>
          <p:cNvSpPr>
            <a:spLocks noGrp="1"/>
          </p:cNvSpPr>
          <p:nvPr>
            <p:ph type="title"/>
          </p:nvPr>
        </p:nvSpPr>
        <p:spPr>
          <a:xfrm>
            <a:off x="381000" y="1981200"/>
            <a:ext cx="8510588" cy="1325563"/>
          </a:xfrm>
        </p:spPr>
        <p:txBody>
          <a:bodyPr/>
          <a:lstStyle/>
          <a:p>
            <a:r>
              <a:rPr lang="en-US" sz="3600" dirty="0"/>
              <a:t>I am not going to focus on the effectiveness of CPAP as that has been well established in the literature – my goal is to examine other modalities….</a:t>
            </a:r>
            <a:endParaRPr lang="en-US" dirty="0"/>
          </a:p>
        </p:txBody>
      </p:sp>
      <p:sp>
        <p:nvSpPr>
          <p:cNvPr id="4" name="Footer Placeholder 3">
            <a:extLst>
              <a:ext uri="{FF2B5EF4-FFF2-40B4-BE49-F238E27FC236}">
                <a16:creationId xmlns:a16="http://schemas.microsoft.com/office/drawing/2014/main" id="{9657E694-C9D4-4F1D-98B9-3C8EA06D6CA0}"/>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903561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1219200"/>
          </a:xfrm>
        </p:spPr>
        <p:txBody>
          <a:bodyPr/>
          <a:lstStyle/>
          <a:p>
            <a:r>
              <a:rPr lang="en-US" sz="2800" dirty="0">
                <a:effectLst/>
              </a:rPr>
              <a:t>Mandibular Advancement Devices</a:t>
            </a:r>
            <a:br>
              <a:rPr lang="en-US" sz="2800" dirty="0">
                <a:effectLst/>
              </a:rPr>
            </a:br>
            <a:r>
              <a:rPr lang="en-US" sz="2800" dirty="0">
                <a:effectLst/>
              </a:rPr>
              <a:t>in Patients with Symptoms of Obstructive</a:t>
            </a:r>
            <a:br>
              <a:rPr lang="en-US" sz="2800" dirty="0">
                <a:effectLst/>
              </a:rPr>
            </a:br>
            <a:r>
              <a:rPr lang="en-US" sz="2800" dirty="0">
                <a:effectLst/>
              </a:rPr>
              <a:t>Sleep Apnea: A Review</a:t>
            </a:r>
            <a:br>
              <a:rPr lang="en-US" sz="2800" dirty="0"/>
            </a:br>
            <a:endParaRPr lang="en-US" sz="28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600" y="1676400"/>
            <a:ext cx="8613776" cy="3274743"/>
          </a:xfrm>
          <a:prstGeom prst="rect">
            <a:avLst/>
          </a:prstGeom>
        </p:spPr>
        <p:txBody>
          <a:bodyPr wrap="square">
            <a:spAutoFit/>
          </a:bodyPr>
          <a:lstStyle/>
          <a:p>
            <a:pPr marL="0" indent="0" algn="ctr">
              <a:buNone/>
            </a:pPr>
            <a:r>
              <a:rPr lang="en-US" sz="2200" dirty="0">
                <a:effectLst/>
              </a:rPr>
              <a:t>Untreated OSA is associated with many adverse health effects, such as hypertension, coronary artery disease, stroke, atrial fibrillation, congestive heart failure, and daytime sleepiness. </a:t>
            </a:r>
          </a:p>
          <a:p>
            <a:pPr marL="0" indent="0" algn="ctr">
              <a:buNone/>
            </a:pPr>
            <a:endParaRPr lang="en-US" sz="2200" dirty="0">
              <a:effectLst/>
            </a:endParaRPr>
          </a:p>
          <a:p>
            <a:pPr marL="0" indent="0" algn="ctr">
              <a:buNone/>
            </a:pPr>
            <a:r>
              <a:rPr lang="en-US" sz="2200" dirty="0">
                <a:effectLst/>
              </a:rPr>
              <a:t>Excessive mortality of OSA patients, especially in men under 50 years of age, associated with advanced disease, obesity, cardiovascular complications, and a greater risk of road accidents, requires an urgent extension of the diagnostic–therapeutic database dealing with this problem.</a:t>
            </a:r>
            <a:endParaRPr lang="en-US" sz="22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774390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1219200"/>
          </a:xfrm>
        </p:spPr>
        <p:txBody>
          <a:bodyPr/>
          <a:lstStyle/>
          <a:p>
            <a:r>
              <a:rPr lang="en-US" sz="2800" dirty="0">
                <a:effectLst/>
              </a:rPr>
              <a:t>Mandibular Advancement Devices</a:t>
            </a:r>
            <a:br>
              <a:rPr lang="en-US" sz="2800" dirty="0">
                <a:effectLst/>
              </a:rPr>
            </a:br>
            <a:r>
              <a:rPr lang="en-US" sz="2800" dirty="0">
                <a:effectLst/>
              </a:rPr>
              <a:t>in Patients with Symptoms of Obstructive</a:t>
            </a:r>
            <a:br>
              <a:rPr lang="en-US" sz="2800" dirty="0">
                <a:effectLst/>
              </a:rPr>
            </a:br>
            <a:r>
              <a:rPr lang="en-US" sz="2800" dirty="0">
                <a:effectLst/>
              </a:rPr>
              <a:t>Sleep Apnea: A Review</a:t>
            </a:r>
            <a:br>
              <a:rPr lang="en-US" sz="2800" dirty="0"/>
            </a:br>
            <a:endParaRPr lang="en-US" sz="28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95979" y="1219200"/>
            <a:ext cx="8613776" cy="4222694"/>
          </a:xfrm>
          <a:prstGeom prst="rect">
            <a:avLst/>
          </a:prstGeom>
        </p:spPr>
        <p:txBody>
          <a:bodyPr wrap="square">
            <a:spAutoFit/>
          </a:bodyPr>
          <a:lstStyle/>
          <a:p>
            <a:pPr marL="0" indent="0" algn="ctr">
              <a:buNone/>
            </a:pPr>
            <a:r>
              <a:rPr lang="en-US" sz="2200" dirty="0">
                <a:effectLst/>
              </a:rPr>
              <a:t>In recent years, intraoral devices have become an increasingly common method of OSA and snoring treatment. </a:t>
            </a:r>
          </a:p>
          <a:p>
            <a:pPr marL="0" indent="0" algn="ctr">
              <a:buNone/>
            </a:pPr>
            <a:endParaRPr lang="en-US" sz="2200" dirty="0">
              <a:effectLst/>
            </a:endParaRPr>
          </a:p>
          <a:p>
            <a:pPr marL="0" indent="0" algn="ctr">
              <a:buNone/>
            </a:pPr>
            <a:r>
              <a:rPr lang="en-US" sz="2200" dirty="0">
                <a:effectLst/>
              </a:rPr>
              <a:t>The use of devices producing continuous positive airway pressure (CPAP) remains the most effective treatment method. </a:t>
            </a:r>
          </a:p>
          <a:p>
            <a:pPr marL="0" indent="0" algn="ctr">
              <a:buNone/>
            </a:pPr>
            <a:endParaRPr lang="en-US" sz="2200" dirty="0">
              <a:effectLst/>
            </a:endParaRPr>
          </a:p>
          <a:p>
            <a:pPr marL="0" indent="0" algn="ctr">
              <a:buNone/>
            </a:pPr>
            <a:r>
              <a:rPr lang="en-US" sz="2200" dirty="0">
                <a:effectLst/>
              </a:rPr>
              <a:t>Intraoral devices have the advantage of not requiring a source of electricity and are less troublesome.</a:t>
            </a:r>
          </a:p>
          <a:p>
            <a:pPr marL="0" indent="0" algn="ctr">
              <a:buNone/>
            </a:pPr>
            <a:endParaRPr lang="en-US" sz="2200" dirty="0">
              <a:effectLst/>
            </a:endParaRPr>
          </a:p>
          <a:p>
            <a:pPr marL="0" indent="0" algn="ctr">
              <a:buNone/>
            </a:pPr>
            <a:r>
              <a:rPr lang="en-US" sz="2200" dirty="0">
                <a:effectLst/>
              </a:rPr>
              <a:t>Intraoral devices are well tolerated by the majority of patients, and their therapeutic efficacy is confirmed</a:t>
            </a:r>
            <a:endParaRPr lang="en-US" sz="22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225211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1219200"/>
          </a:xfrm>
        </p:spPr>
        <p:txBody>
          <a:bodyPr/>
          <a:lstStyle/>
          <a:p>
            <a:r>
              <a:rPr lang="en-US" sz="2800" dirty="0">
                <a:effectLst/>
              </a:rPr>
              <a:t>Mandibular Advancement Devices</a:t>
            </a:r>
            <a:br>
              <a:rPr lang="en-US" sz="2800" dirty="0">
                <a:effectLst/>
              </a:rPr>
            </a:br>
            <a:r>
              <a:rPr lang="en-US" sz="2800" dirty="0">
                <a:effectLst/>
              </a:rPr>
              <a:t>in Patients with Symptoms of Obstructive</a:t>
            </a:r>
            <a:br>
              <a:rPr lang="en-US" sz="2800" dirty="0">
                <a:effectLst/>
              </a:rPr>
            </a:br>
            <a:r>
              <a:rPr lang="en-US" sz="2800" dirty="0">
                <a:effectLst/>
              </a:rPr>
              <a:t>Sleep Apnea: A Review</a:t>
            </a:r>
            <a:br>
              <a:rPr lang="en-US" sz="2800" dirty="0"/>
            </a:br>
            <a:endParaRPr lang="en-US" sz="28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600" y="1676400"/>
            <a:ext cx="8613776" cy="2665345"/>
          </a:xfrm>
          <a:prstGeom prst="rect">
            <a:avLst/>
          </a:prstGeom>
        </p:spPr>
        <p:txBody>
          <a:bodyPr wrap="square">
            <a:spAutoFit/>
          </a:bodyPr>
          <a:lstStyle/>
          <a:p>
            <a:pPr marL="0" indent="0" algn="ctr">
              <a:buNone/>
            </a:pPr>
            <a:r>
              <a:rPr lang="en-US" sz="2200" b="1" u="sng" dirty="0">
                <a:effectLst/>
              </a:rPr>
              <a:t>The purpose of this review</a:t>
            </a:r>
            <a:r>
              <a:rPr lang="en-US" sz="2200" dirty="0">
                <a:effectLst/>
              </a:rPr>
              <a:t>: </a:t>
            </a:r>
          </a:p>
          <a:p>
            <a:pPr marL="0" indent="0" algn="ctr">
              <a:buNone/>
            </a:pPr>
            <a:r>
              <a:rPr lang="en-US" sz="2200" dirty="0">
                <a:effectLst/>
              </a:rPr>
              <a:t>1. Present the procedures, indications, and recommendations involved with intraoral devices while taking into consideration a variety of dental conditions. </a:t>
            </a:r>
          </a:p>
          <a:p>
            <a:pPr marL="0" indent="0" algn="ctr">
              <a:buNone/>
            </a:pPr>
            <a:endParaRPr lang="en-US" sz="2200" dirty="0">
              <a:effectLst/>
            </a:endParaRPr>
          </a:p>
          <a:p>
            <a:pPr marL="0" indent="0" algn="ctr">
              <a:buNone/>
            </a:pPr>
            <a:r>
              <a:rPr lang="en-US" sz="2200" dirty="0">
                <a:effectLst/>
              </a:rPr>
              <a:t>2. The side effects of the use of intraoral devices and their influence on the entire stomatognathic system were also described</a:t>
            </a:r>
            <a:endParaRPr lang="en-US" sz="22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165678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1219200"/>
          </a:xfrm>
        </p:spPr>
        <p:txBody>
          <a:bodyPr/>
          <a:lstStyle/>
          <a:p>
            <a:r>
              <a:rPr lang="en-US" sz="2800" dirty="0">
                <a:effectLst/>
              </a:rPr>
              <a:t>Mandibular Advancement Devices</a:t>
            </a:r>
            <a:br>
              <a:rPr lang="en-US" sz="2800" dirty="0">
                <a:effectLst/>
              </a:rPr>
            </a:br>
            <a:r>
              <a:rPr lang="en-US" sz="2800" dirty="0">
                <a:effectLst/>
              </a:rPr>
              <a:t>in Patients with Symptoms of Obstructive</a:t>
            </a:r>
            <a:br>
              <a:rPr lang="en-US" sz="2800" dirty="0">
                <a:effectLst/>
              </a:rPr>
            </a:br>
            <a:r>
              <a:rPr lang="en-US" sz="2800" dirty="0">
                <a:effectLst/>
              </a:rPr>
              <a:t>Sleep Apnea: A Review</a:t>
            </a:r>
            <a:br>
              <a:rPr lang="en-US" sz="2800" dirty="0"/>
            </a:br>
            <a:endParaRPr lang="en-US" sz="28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600" y="1676400"/>
            <a:ext cx="8613776" cy="3545586"/>
          </a:xfrm>
          <a:prstGeom prst="rect">
            <a:avLst/>
          </a:prstGeom>
        </p:spPr>
        <p:txBody>
          <a:bodyPr wrap="square">
            <a:spAutoFit/>
          </a:bodyPr>
          <a:lstStyle/>
          <a:p>
            <a:pPr marL="0" indent="0" algn="ctr">
              <a:buNone/>
            </a:pPr>
            <a:r>
              <a:rPr lang="en-US" sz="2200" dirty="0">
                <a:effectLst/>
              </a:rPr>
              <a:t>Conservative and surgical methods have been used to treat OSA:</a:t>
            </a:r>
          </a:p>
          <a:p>
            <a:pPr marL="0" indent="0" algn="ctr">
              <a:buNone/>
            </a:pPr>
            <a:r>
              <a:rPr lang="en-US" sz="2200" b="1" u="sng" dirty="0">
                <a:effectLst/>
              </a:rPr>
              <a:t>Lifestyle: </a:t>
            </a:r>
          </a:p>
          <a:p>
            <a:pPr marL="0" indent="0" algn="ctr">
              <a:buNone/>
            </a:pPr>
            <a:r>
              <a:rPr lang="en-US" sz="2200" dirty="0">
                <a:effectLst/>
              </a:rPr>
              <a:t>1. Weight loss (10% reduction in body weight can result in 50% decrease in the number of apneas and an increase in O2 Sat).</a:t>
            </a:r>
          </a:p>
          <a:p>
            <a:pPr marL="0" indent="0" algn="ctr">
              <a:buNone/>
            </a:pPr>
            <a:endParaRPr lang="en-US" sz="2200" dirty="0">
              <a:effectLst/>
            </a:endParaRPr>
          </a:p>
          <a:p>
            <a:pPr marL="0" indent="0" algn="ctr">
              <a:buNone/>
            </a:pPr>
            <a:r>
              <a:rPr lang="en-US" sz="2200" dirty="0">
                <a:effectLst/>
              </a:rPr>
              <a:t>2. Discontinuation of drugs influencing breathing, stopping alcohol and drug abuse</a:t>
            </a:r>
          </a:p>
          <a:p>
            <a:pPr marL="0" indent="0" algn="ctr">
              <a:buNone/>
            </a:pPr>
            <a:endParaRPr lang="en-US" sz="2200" dirty="0">
              <a:effectLst/>
              <a:ea typeface="Calibri" panose="020F0502020204030204" pitchFamily="34" charset="0"/>
              <a:cs typeface="Times New Roman" panose="02020603050405020304" pitchFamily="18" charset="0"/>
            </a:endParaRPr>
          </a:p>
          <a:p>
            <a:pPr marL="0" indent="0" algn="ctr">
              <a:buNone/>
            </a:pPr>
            <a:r>
              <a:rPr lang="en-US" sz="2200" dirty="0">
                <a:effectLst/>
                <a:ea typeface="Calibri" panose="020F0502020204030204" pitchFamily="34" charset="0"/>
                <a:cs typeface="Times New Roman" panose="02020603050405020304" pitchFamily="18" charset="0"/>
              </a:rPr>
              <a:t>3. Sleep hygiene and sleep positioning </a:t>
            </a: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34213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1219200"/>
          </a:xfrm>
        </p:spPr>
        <p:txBody>
          <a:bodyPr/>
          <a:lstStyle/>
          <a:p>
            <a:r>
              <a:rPr lang="en-US" sz="2800" dirty="0">
                <a:effectLst/>
              </a:rPr>
              <a:t>Mandibular Advancement Devices</a:t>
            </a:r>
            <a:br>
              <a:rPr lang="en-US" sz="2800" dirty="0">
                <a:effectLst/>
              </a:rPr>
            </a:br>
            <a:r>
              <a:rPr lang="en-US" sz="2800" dirty="0">
                <a:effectLst/>
              </a:rPr>
              <a:t>in Patients with Symptoms of Obstructive</a:t>
            </a:r>
            <a:br>
              <a:rPr lang="en-US" sz="2800" dirty="0">
                <a:effectLst/>
              </a:rPr>
            </a:br>
            <a:r>
              <a:rPr lang="en-US" sz="2800" dirty="0">
                <a:effectLst/>
              </a:rPr>
              <a:t>Sleep Apnea: A Review</a:t>
            </a:r>
            <a:br>
              <a:rPr lang="en-US" sz="2800" dirty="0"/>
            </a:br>
            <a:endParaRPr lang="en-US" sz="28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50722" y="1641769"/>
            <a:ext cx="8613776" cy="3748719"/>
          </a:xfrm>
          <a:prstGeom prst="rect">
            <a:avLst/>
          </a:prstGeom>
        </p:spPr>
        <p:txBody>
          <a:bodyPr wrap="square">
            <a:spAutoFit/>
          </a:bodyPr>
          <a:lstStyle/>
          <a:p>
            <a:pPr marL="0" indent="0" algn="ctr">
              <a:buNone/>
            </a:pPr>
            <a:r>
              <a:rPr lang="en-US" sz="2200" dirty="0">
                <a:effectLst/>
              </a:rPr>
              <a:t>The primary conservative treatment method for apnea is breathing with air delivered to the airways under positive pressure using a continuous airway pressure (CPAP). </a:t>
            </a:r>
          </a:p>
          <a:p>
            <a:pPr marL="0" indent="0" algn="ctr">
              <a:buNone/>
            </a:pPr>
            <a:endParaRPr lang="en-US" sz="2200" dirty="0">
              <a:effectLst/>
            </a:endParaRPr>
          </a:p>
          <a:p>
            <a:pPr marL="0" indent="0" algn="ctr">
              <a:buNone/>
            </a:pPr>
            <a:r>
              <a:rPr lang="en-US" sz="2200" dirty="0">
                <a:effectLst/>
              </a:rPr>
              <a:t>The beneficial effect of CPAP in patients with OSA is based on the pneumatic stiffening of the upper respiratory tract. </a:t>
            </a:r>
          </a:p>
          <a:p>
            <a:pPr marL="0" indent="0" algn="ctr">
              <a:buNone/>
            </a:pPr>
            <a:endParaRPr lang="en-US" sz="2200" dirty="0">
              <a:effectLst/>
            </a:endParaRPr>
          </a:p>
          <a:p>
            <a:pPr marL="0" indent="0" algn="ctr">
              <a:buNone/>
            </a:pPr>
            <a:r>
              <a:rPr lang="en-US" sz="2200" dirty="0">
                <a:effectLst/>
              </a:rPr>
              <a:t>The CPAP method is safe &amp; effective; however, its long-term use is subject to certain complications and challenges including equipment failure, maintenance, hygiene and compliance. </a:t>
            </a:r>
            <a:endParaRPr lang="en-US" sz="22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39791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76200" y="228601"/>
            <a:ext cx="8991600" cy="1219200"/>
          </a:xfrm>
        </p:spPr>
        <p:txBody>
          <a:bodyPr/>
          <a:lstStyle/>
          <a:p>
            <a:r>
              <a:rPr lang="en-US" sz="2000" dirty="0">
                <a:effectLst/>
              </a:rPr>
              <a:t>Mandibular Advancement Devices in Patients with Symptoms of Obstructive</a:t>
            </a:r>
            <a:br>
              <a:rPr lang="en-US" sz="2000" dirty="0">
                <a:effectLst/>
              </a:rPr>
            </a:br>
            <a:r>
              <a:rPr lang="en-US" sz="2000" dirty="0">
                <a:effectLst/>
              </a:rPr>
              <a:t>Sleep Apnea: A Review</a:t>
            </a:r>
            <a:br>
              <a:rPr lang="en-US" sz="2000" dirty="0"/>
            </a:br>
            <a:endParaRPr lang="en-US" sz="20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28600" y="1066800"/>
            <a:ext cx="8578697" cy="4524315"/>
          </a:xfrm>
          <a:prstGeom prst="rect">
            <a:avLst/>
          </a:prstGeom>
        </p:spPr>
        <p:txBody>
          <a:bodyPr wrap="square">
            <a:spAutoFit/>
          </a:bodyPr>
          <a:lstStyle/>
          <a:p>
            <a:pPr marL="0" indent="0" algn="ctr">
              <a:buNone/>
            </a:pPr>
            <a:r>
              <a:rPr lang="en-US" sz="1800" b="1" u="sng" dirty="0">
                <a:effectLst/>
              </a:rPr>
              <a:t>Mandibular Advancement Device (MAD):</a:t>
            </a:r>
          </a:p>
          <a:p>
            <a:pPr marL="0" indent="0" algn="ctr">
              <a:buNone/>
            </a:pPr>
            <a:endParaRPr lang="en-US" sz="1800" b="1" u="sng" dirty="0">
              <a:effectLst/>
            </a:endParaRPr>
          </a:p>
          <a:p>
            <a:pPr marL="0" indent="0" algn="ctr">
              <a:buNone/>
            </a:pPr>
            <a:r>
              <a:rPr lang="en-US" sz="1800" b="1" u="sng" dirty="0">
                <a:effectLst/>
              </a:rPr>
              <a:t>The American Academy of Sleep Medicine</a:t>
            </a:r>
            <a:r>
              <a:rPr lang="en-US" sz="1800" dirty="0">
                <a:effectLst/>
              </a:rPr>
              <a:t> (AASM) &amp; </a:t>
            </a:r>
          </a:p>
          <a:p>
            <a:pPr marL="0" indent="0" algn="ctr">
              <a:buNone/>
            </a:pPr>
            <a:r>
              <a:rPr lang="en-US" sz="1800" b="1" u="sng" dirty="0">
                <a:effectLst/>
              </a:rPr>
              <a:t>American Academy of Dental Sleep Medicine </a:t>
            </a:r>
            <a:r>
              <a:rPr lang="en-US" sz="1800" dirty="0">
                <a:effectLst/>
              </a:rPr>
              <a:t>(AADSM):</a:t>
            </a:r>
          </a:p>
          <a:p>
            <a:pPr marL="0" indent="0" algn="ctr">
              <a:buNone/>
            </a:pPr>
            <a:r>
              <a:rPr lang="en-US" sz="1800" dirty="0">
                <a:effectLst/>
              </a:rPr>
              <a:t>1. Snoring without OSA, with mild OSA in combination with a reduction in the risk factors for sleep apnea. </a:t>
            </a:r>
          </a:p>
          <a:p>
            <a:pPr algn="ctr">
              <a:buAutoNum type="arabicPeriod"/>
            </a:pPr>
            <a:endParaRPr lang="en-US" sz="1800" dirty="0">
              <a:effectLst/>
            </a:endParaRPr>
          </a:p>
          <a:p>
            <a:pPr marL="0" indent="0" algn="ctr">
              <a:buNone/>
            </a:pPr>
            <a:r>
              <a:rPr lang="en-US" sz="1800" dirty="0">
                <a:effectLst/>
              </a:rPr>
              <a:t>2. With moderate-to-severe OSA in those who do not tolerate CPAP, do not express consent for their use, or do not qualify for surgical treatment. </a:t>
            </a:r>
          </a:p>
          <a:p>
            <a:pPr algn="ctr">
              <a:buAutoNum type="arabicPeriod"/>
            </a:pPr>
            <a:endParaRPr lang="en-US" sz="1800" dirty="0">
              <a:effectLst/>
            </a:endParaRPr>
          </a:p>
          <a:p>
            <a:pPr marL="0" indent="0" algn="ctr">
              <a:buNone/>
            </a:pPr>
            <a:r>
              <a:rPr lang="en-US" sz="1800" dirty="0">
                <a:effectLst/>
              </a:rPr>
              <a:t>3. The guidelines recommend as a standard that sleep physicians consider the prescription of oral appliances, rather than no treatment, for adult patients. </a:t>
            </a:r>
          </a:p>
          <a:p>
            <a:pPr marL="0" indent="0" algn="ctr">
              <a:buNone/>
            </a:pPr>
            <a:endParaRPr lang="en-US" sz="1800" dirty="0">
              <a:effectLst/>
              <a:ea typeface="Calibri" panose="020F0502020204030204" pitchFamily="34" charset="0"/>
              <a:cs typeface="Times New Roman" panose="02020603050405020304" pitchFamily="18" charset="0"/>
            </a:endParaRPr>
          </a:p>
          <a:p>
            <a:pPr marL="0" indent="0" algn="ctr">
              <a:buNone/>
            </a:pPr>
            <a:r>
              <a:rPr lang="en-US" sz="1800" dirty="0">
                <a:effectLst/>
                <a:ea typeface="Calibri" panose="020F0502020204030204" pitchFamily="34" charset="0"/>
                <a:cs typeface="Times New Roman" panose="02020603050405020304" pitchFamily="18" charset="0"/>
              </a:rPr>
              <a:t>4. Severe OSA should start with CPAP. </a:t>
            </a: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116329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1219200"/>
          </a:xfrm>
        </p:spPr>
        <p:txBody>
          <a:bodyPr/>
          <a:lstStyle/>
          <a:p>
            <a:r>
              <a:rPr lang="en-US" sz="2800" dirty="0">
                <a:effectLst/>
              </a:rPr>
              <a:t>Mandibular Advancement Devices (MAD)</a:t>
            </a:r>
            <a:br>
              <a:rPr lang="en-US" sz="2800" dirty="0">
                <a:effectLst/>
              </a:rPr>
            </a:br>
            <a:r>
              <a:rPr lang="en-US" sz="2800" dirty="0">
                <a:effectLst/>
              </a:rPr>
              <a:t>in Patients with Symptoms of Obstructive</a:t>
            </a:r>
            <a:br>
              <a:rPr lang="en-US" sz="2800" dirty="0">
                <a:effectLst/>
              </a:rPr>
            </a:br>
            <a:r>
              <a:rPr lang="en-US" sz="2800" dirty="0">
                <a:effectLst/>
              </a:rPr>
              <a:t>Sleep Apnea: A Review</a:t>
            </a:r>
            <a:br>
              <a:rPr lang="en-US" sz="2800" dirty="0"/>
            </a:br>
            <a:endParaRPr lang="en-US" sz="28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03353" y="1295400"/>
            <a:ext cx="8613776" cy="4087273"/>
          </a:xfrm>
          <a:prstGeom prst="rect">
            <a:avLst/>
          </a:prstGeom>
        </p:spPr>
        <p:txBody>
          <a:bodyPr wrap="square">
            <a:spAutoFit/>
          </a:bodyPr>
          <a:lstStyle/>
          <a:p>
            <a:pPr marL="0" indent="0" algn="ctr">
              <a:buNone/>
            </a:pPr>
            <a:r>
              <a:rPr lang="en-US" sz="2200" dirty="0">
                <a:effectLst/>
              </a:rPr>
              <a:t>Before patients can be qualified for treatment with dental appliances and after they meet the criteria set out in the indications for MAD treatment, they should have a thorough extra- and intraoral examination. </a:t>
            </a:r>
          </a:p>
          <a:p>
            <a:pPr marL="0" indent="0" algn="ctr">
              <a:buNone/>
            </a:pPr>
            <a:endParaRPr lang="en-US" sz="2200" dirty="0">
              <a:effectLst/>
            </a:endParaRPr>
          </a:p>
          <a:p>
            <a:pPr marL="0" indent="0" algn="ctr">
              <a:buNone/>
            </a:pPr>
            <a:r>
              <a:rPr lang="en-US" sz="2200" dirty="0">
                <a:effectLst/>
              </a:rPr>
              <a:t>It is estimated that about one-third of OSA patients are excluded from MAD treatment solely on the basis of local dental issues. </a:t>
            </a:r>
          </a:p>
          <a:p>
            <a:pPr marL="0" indent="0" algn="ctr">
              <a:buNone/>
            </a:pPr>
            <a:endParaRPr lang="en-US" sz="2200" dirty="0">
              <a:effectLst/>
            </a:endParaRPr>
          </a:p>
          <a:p>
            <a:pPr marL="0" indent="0" algn="ctr">
              <a:buNone/>
            </a:pPr>
            <a:r>
              <a:rPr lang="en-US" sz="2200" dirty="0">
                <a:effectLst/>
              </a:rPr>
              <a:t>The selection of patients in whom treatment with MAD could be effective is difficult due to a large number of factors determining treatment success using this method.</a:t>
            </a:r>
            <a:endParaRPr lang="en-US" sz="22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245362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1219200"/>
          </a:xfrm>
        </p:spPr>
        <p:txBody>
          <a:bodyPr/>
          <a:lstStyle/>
          <a:p>
            <a:r>
              <a:rPr lang="en-US" sz="2800" dirty="0">
                <a:effectLst/>
              </a:rPr>
              <a:t>Mandibular Advancement Devices</a:t>
            </a:r>
            <a:br>
              <a:rPr lang="en-US" sz="2800" dirty="0">
                <a:effectLst/>
              </a:rPr>
            </a:br>
            <a:r>
              <a:rPr lang="en-US" sz="2800" dirty="0">
                <a:effectLst/>
              </a:rPr>
              <a:t>in Patients with Symptoms of Obstructive</a:t>
            </a:r>
            <a:br>
              <a:rPr lang="en-US" sz="2800" dirty="0">
                <a:effectLst/>
              </a:rPr>
            </a:br>
            <a:r>
              <a:rPr lang="en-US" sz="2800" dirty="0">
                <a:effectLst/>
              </a:rPr>
              <a:t>Sleep Apnea: A Review</a:t>
            </a:r>
            <a:br>
              <a:rPr lang="en-US" sz="2800" dirty="0"/>
            </a:br>
            <a:endParaRPr lang="en-US" sz="28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250031" y="1259175"/>
            <a:ext cx="8613776" cy="4339650"/>
          </a:xfrm>
          <a:prstGeom prst="rect">
            <a:avLst/>
          </a:prstGeom>
        </p:spPr>
        <p:txBody>
          <a:bodyPr wrap="square">
            <a:spAutoFit/>
          </a:bodyPr>
          <a:lstStyle/>
          <a:p>
            <a:pPr marL="0" indent="0" algn="ctr">
              <a:buNone/>
            </a:pPr>
            <a:r>
              <a:rPr lang="en-US" sz="2000" u="sng" dirty="0">
                <a:effectLst/>
              </a:rPr>
              <a:t>Best responders to MAD</a:t>
            </a:r>
            <a:r>
              <a:rPr lang="en-US" sz="2000" dirty="0">
                <a:effectLst/>
              </a:rPr>
              <a:t>:</a:t>
            </a:r>
          </a:p>
          <a:p>
            <a:pPr marL="0" indent="0" algn="ctr">
              <a:buNone/>
            </a:pPr>
            <a:r>
              <a:rPr lang="en-US" sz="2000" dirty="0">
                <a:effectLst/>
              </a:rPr>
              <a:t>less severe form of OSA, a younger age, a lower body mass index (BMI), and a smaller neck circumference, female vs male</a:t>
            </a:r>
          </a:p>
          <a:p>
            <a:pPr marL="0" indent="0" algn="ctr">
              <a:buNone/>
            </a:pPr>
            <a:endParaRPr lang="en-US" sz="2000" dirty="0">
              <a:effectLst/>
            </a:endParaRPr>
          </a:p>
          <a:p>
            <a:pPr marL="0" indent="0" algn="ctr">
              <a:buNone/>
            </a:pPr>
            <a:r>
              <a:rPr lang="en-US" sz="2000" u="sng" dirty="0">
                <a:effectLst/>
              </a:rPr>
              <a:t>Morphological structure of the facial part of the skull and the physiology of the upper respiratory tract affect the therapeutic effect of MAD: </a:t>
            </a:r>
          </a:p>
          <a:p>
            <a:pPr marL="0" indent="0" algn="ctr">
              <a:buNone/>
            </a:pPr>
            <a:r>
              <a:rPr lang="en-US" sz="2000" dirty="0">
                <a:effectLst/>
              </a:rPr>
              <a:t>longer maxilla, smaller overjet, shorter soft palate and facial height, reduced distance between the mandible and hyoid bone, and a smaller retropalatal airway space, distance from the posterior pharyngeal wall to the soft palate and from the angle formed by the ramus of the mandible with the line running through the </a:t>
            </a:r>
            <a:r>
              <a:rPr lang="en-US" sz="2000" dirty="0" err="1">
                <a:effectLst/>
              </a:rPr>
              <a:t>sella</a:t>
            </a:r>
            <a:r>
              <a:rPr lang="en-US" sz="2000" dirty="0">
                <a:effectLst/>
              </a:rPr>
              <a:t> turcica, patients whose upper airway collapses during sleep in the oropharyngeal region and in those with lower nasal resistance</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4455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p:txBody>
          <a:bodyPr/>
          <a:lstStyle/>
          <a:p>
            <a:r>
              <a:rPr lang="en-US" sz="3200" dirty="0">
                <a:effectLst/>
              </a:rPr>
              <a:t>Sleep modulates haematopoiesis and protects against atherosclerosis</a:t>
            </a:r>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55C9AEAD-770A-41B4-8F7F-2CCFB5374C89}"/>
              </a:ext>
            </a:extLst>
          </p:cNvPr>
          <p:cNvSpPr txBox="1"/>
          <p:nvPr/>
        </p:nvSpPr>
        <p:spPr>
          <a:xfrm>
            <a:off x="169674" y="5675925"/>
            <a:ext cx="8686800" cy="923330"/>
          </a:xfrm>
          <a:prstGeom prst="rect">
            <a:avLst/>
          </a:prstGeom>
          <a:noFill/>
        </p:spPr>
        <p:txBody>
          <a:bodyPr wrap="square" rtlCol="0">
            <a:spAutoFit/>
          </a:bodyPr>
          <a:lstStyle/>
          <a:p>
            <a:r>
              <a:rPr lang="en-US" dirty="0">
                <a:solidFill>
                  <a:srgbClr val="FFC000"/>
                </a:solidFill>
              </a:rPr>
              <a:t>McAlpine, Ca., Kiss, M., </a:t>
            </a:r>
            <a:r>
              <a:rPr lang="en-US" dirty="0" err="1">
                <a:solidFill>
                  <a:srgbClr val="FFC000"/>
                </a:solidFill>
              </a:rPr>
              <a:t>Rattik</a:t>
            </a:r>
            <a:r>
              <a:rPr lang="en-US" dirty="0">
                <a:solidFill>
                  <a:srgbClr val="FFC000"/>
                </a:solidFill>
              </a:rPr>
              <a:t>, S. et al. (2019). Sleep modulates </a:t>
            </a:r>
            <a:r>
              <a:rPr lang="en-US" dirty="0" err="1">
                <a:solidFill>
                  <a:srgbClr val="FFC000"/>
                </a:solidFill>
              </a:rPr>
              <a:t>haemoatopoiesis</a:t>
            </a:r>
            <a:r>
              <a:rPr lang="en-US" dirty="0">
                <a:solidFill>
                  <a:srgbClr val="FFC000"/>
                </a:solidFill>
              </a:rPr>
              <a:t> and protects against atherosclerosis. Nature. </a:t>
            </a:r>
            <a:r>
              <a:rPr lang="en-US" dirty="0">
                <a:solidFill>
                  <a:srgbClr val="FFC000"/>
                </a:solidFill>
                <a:hlinkClick r:id="rId2">
                  <a:extLst>
                    <a:ext uri="{A12FA001-AC4F-418D-AE19-62706E023703}">
                      <ahyp:hlinkClr xmlns:ahyp="http://schemas.microsoft.com/office/drawing/2018/hyperlinkcolor" val="tx"/>
                    </a:ext>
                  </a:extLst>
                </a:hlinkClick>
              </a:rPr>
              <a:t>https://doi.org/10.1038/s41586-019-0948-2</a:t>
            </a:r>
            <a:r>
              <a:rPr lang="en-US" dirty="0">
                <a:solidFill>
                  <a:srgbClr val="FFC000"/>
                </a:solidFill>
              </a:rPr>
              <a:t>. </a:t>
            </a:r>
          </a:p>
        </p:txBody>
      </p:sp>
      <p:sp>
        <p:nvSpPr>
          <p:cNvPr id="9" name="Content Placeholder 8">
            <a:extLst>
              <a:ext uri="{FF2B5EF4-FFF2-40B4-BE49-F238E27FC236}">
                <a16:creationId xmlns:a16="http://schemas.microsoft.com/office/drawing/2014/main" id="{FFBA8233-E153-4AB3-9108-5D39E70C8195}"/>
              </a:ext>
            </a:extLst>
          </p:cNvPr>
          <p:cNvSpPr>
            <a:spLocks noGrp="1"/>
          </p:cNvSpPr>
          <p:nvPr>
            <p:ph idx="1"/>
          </p:nvPr>
        </p:nvSpPr>
        <p:spPr>
          <a:xfrm>
            <a:off x="315724" y="1447800"/>
            <a:ext cx="8540750" cy="4015905"/>
          </a:xfrm>
        </p:spPr>
        <p:txBody>
          <a:bodyPr/>
          <a:lstStyle/>
          <a:p>
            <a:pPr marL="0" indent="0">
              <a:buNone/>
            </a:pPr>
            <a:r>
              <a:rPr lang="en-US" sz="1600" u="sng" dirty="0">
                <a:effectLst/>
              </a:rPr>
              <a:t>What was the study design (oversimplified) </a:t>
            </a:r>
          </a:p>
          <a:p>
            <a:pPr marL="457200" indent="-457200">
              <a:buAutoNum type="arabicPeriod"/>
            </a:pPr>
            <a:r>
              <a:rPr lang="en-US" sz="1600" dirty="0">
                <a:effectLst/>
              </a:rPr>
              <a:t>Subjected mice to chronic sleep fragmentation</a:t>
            </a:r>
          </a:p>
          <a:p>
            <a:pPr marL="457200" indent="-457200">
              <a:buAutoNum type="arabicPeriod"/>
            </a:pPr>
            <a:r>
              <a:rPr lang="en-US" sz="1600" dirty="0">
                <a:effectLst/>
              </a:rPr>
              <a:t>Evaluated circulating leukocyte migration to tissues and profiled leukocytes in various organs.</a:t>
            </a:r>
          </a:p>
          <a:p>
            <a:pPr marL="457200" indent="-457200">
              <a:buAutoNum type="arabicPeriod"/>
            </a:pPr>
            <a:r>
              <a:rPr lang="en-US" sz="1600" dirty="0">
                <a:effectLst/>
              </a:rPr>
              <a:t>Then focused on </a:t>
            </a:r>
            <a:r>
              <a:rPr lang="en-US" sz="1600" dirty="0" err="1">
                <a:effectLst/>
              </a:rPr>
              <a:t>haematopoiesis</a:t>
            </a:r>
            <a:r>
              <a:rPr lang="en-US" sz="1600" dirty="0">
                <a:effectLst/>
              </a:rPr>
              <a:t> – showing SF increased proliferation of lineage </a:t>
            </a:r>
            <a:r>
              <a:rPr lang="en-US" sz="1600" dirty="0" err="1">
                <a:effectLst/>
              </a:rPr>
              <a:t>haematopoietic</a:t>
            </a:r>
            <a:r>
              <a:rPr lang="en-US" sz="1600" dirty="0">
                <a:effectLst/>
              </a:rPr>
              <a:t> progenitors in bone marrow.</a:t>
            </a:r>
          </a:p>
          <a:p>
            <a:pPr marL="457200" indent="-457200">
              <a:buAutoNum type="arabicPeriod"/>
            </a:pPr>
            <a:r>
              <a:rPr lang="en-US" sz="1600" dirty="0">
                <a:effectLst/>
              </a:rPr>
              <a:t>Then focused on hypothalamus – expression of transcripts that encode sleep-regulating proteins – showing SF decreased expression of hypocretin (</a:t>
            </a:r>
            <a:r>
              <a:rPr lang="en-US" sz="1600" dirty="0" err="1">
                <a:effectLst/>
              </a:rPr>
              <a:t>Hcrt</a:t>
            </a:r>
            <a:r>
              <a:rPr lang="en-US" sz="1600" dirty="0">
                <a:effectLst/>
              </a:rPr>
              <a:t>) in the hypothalamus which correlated inversely to leukocytes.  </a:t>
            </a:r>
          </a:p>
          <a:p>
            <a:pPr marL="457200" indent="-457200">
              <a:buAutoNum type="arabicPeriod"/>
            </a:pPr>
            <a:r>
              <a:rPr lang="en-US" sz="1600" dirty="0">
                <a:effectLst/>
              </a:rPr>
              <a:t>Then tested whether hypocretin can affect </a:t>
            </a:r>
            <a:r>
              <a:rPr lang="en-US" sz="1600" dirty="0" err="1">
                <a:effectLst/>
              </a:rPr>
              <a:t>haematopoiesis</a:t>
            </a:r>
            <a:r>
              <a:rPr lang="en-US" sz="1600" dirty="0">
                <a:effectLst/>
              </a:rPr>
              <a:t> and atherosclerosis.  Found that </a:t>
            </a:r>
            <a:r>
              <a:rPr lang="en-US" sz="1600" dirty="0" err="1">
                <a:effectLst/>
              </a:rPr>
              <a:t>hypothalmus</a:t>
            </a:r>
            <a:r>
              <a:rPr lang="en-US" sz="1600" dirty="0">
                <a:effectLst/>
              </a:rPr>
              <a:t> produced nearly all of the hypocretin, not the bone marrow. </a:t>
            </a:r>
          </a:p>
          <a:p>
            <a:pPr marL="457200" indent="-457200">
              <a:buAutoNum type="arabicPeriod"/>
            </a:pPr>
            <a:r>
              <a:rPr lang="en-US" sz="1600" dirty="0">
                <a:effectLst/>
              </a:rPr>
              <a:t>Then finding a link between hypocretin, </a:t>
            </a:r>
            <a:r>
              <a:rPr lang="en-US" sz="1600" dirty="0" err="1">
                <a:effectLst/>
              </a:rPr>
              <a:t>haematopoiesis</a:t>
            </a:r>
            <a:r>
              <a:rPr lang="en-US" sz="1600" dirty="0">
                <a:effectLst/>
              </a:rPr>
              <a:t> and atherosclerosis, examined the underlying mechanism.  </a:t>
            </a:r>
          </a:p>
          <a:p>
            <a:pPr marL="457200" indent="-457200">
              <a:buAutoNum type="arabicPeriod"/>
            </a:pPr>
            <a:r>
              <a:rPr lang="en-US" sz="1600" dirty="0" err="1">
                <a:effectLst/>
              </a:rPr>
              <a:t>Ulimately</a:t>
            </a:r>
            <a:r>
              <a:rPr lang="en-US" sz="1600" dirty="0">
                <a:effectLst/>
              </a:rPr>
              <a:t> determining that sleep protects against atherosclerosis. </a:t>
            </a:r>
          </a:p>
          <a:p>
            <a:pPr marL="457200" indent="-457200">
              <a:buAutoNum type="arabicPeriod"/>
            </a:pPr>
            <a:endParaRPr lang="en-US" sz="2400" dirty="0">
              <a:effectLst/>
            </a:endParaRPr>
          </a:p>
        </p:txBody>
      </p:sp>
    </p:spTree>
    <p:extLst>
      <p:ext uri="{BB962C8B-B14F-4D97-AF65-F5344CB8AC3E}">
        <p14:creationId xmlns:p14="http://schemas.microsoft.com/office/powerpoint/2010/main" val="196599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01625" y="228601"/>
            <a:ext cx="8510588" cy="1219200"/>
          </a:xfrm>
        </p:spPr>
        <p:txBody>
          <a:bodyPr/>
          <a:lstStyle/>
          <a:p>
            <a:r>
              <a:rPr lang="en-US" sz="2800" dirty="0">
                <a:effectLst/>
              </a:rPr>
              <a:t>Mandibular Advancement Devices</a:t>
            </a:r>
            <a:br>
              <a:rPr lang="en-US" sz="2800" dirty="0">
                <a:effectLst/>
              </a:rPr>
            </a:br>
            <a:r>
              <a:rPr lang="en-US" sz="2800" dirty="0">
                <a:effectLst/>
              </a:rPr>
              <a:t>in Patients with Symptoms of Obstructive</a:t>
            </a:r>
            <a:br>
              <a:rPr lang="en-US" sz="2800" dirty="0">
                <a:effectLst/>
              </a:rPr>
            </a:br>
            <a:r>
              <a:rPr lang="en-US" sz="2800" dirty="0">
                <a:effectLst/>
              </a:rPr>
              <a:t>Sleep Apnea: A Review</a:t>
            </a:r>
            <a:br>
              <a:rPr lang="en-US" sz="2800" dirty="0"/>
            </a:br>
            <a:endParaRPr lang="en-US" sz="28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34143" y="1219200"/>
            <a:ext cx="8613776" cy="4622804"/>
          </a:xfrm>
          <a:prstGeom prst="rect">
            <a:avLst/>
          </a:prstGeom>
        </p:spPr>
        <p:txBody>
          <a:bodyPr wrap="square">
            <a:spAutoFit/>
          </a:bodyPr>
          <a:lstStyle/>
          <a:p>
            <a:pPr marL="0" indent="0">
              <a:buNone/>
            </a:pPr>
            <a:r>
              <a:rPr lang="en-US" sz="2000" u="sng" dirty="0" err="1">
                <a:effectLst/>
                <a:ea typeface="Calibri" panose="020F0502020204030204" pitchFamily="34" charset="0"/>
                <a:cs typeface="Times New Roman" panose="02020603050405020304" pitchFamily="18" charset="0"/>
              </a:rPr>
              <a:t>BaleDoneen</a:t>
            </a:r>
            <a:r>
              <a:rPr lang="en-US" sz="2000" u="sng" dirty="0">
                <a:effectLst/>
                <a:ea typeface="Calibri" panose="020F0502020204030204" pitchFamily="34" charset="0"/>
                <a:cs typeface="Times New Roman" panose="02020603050405020304" pitchFamily="18" charset="0"/>
              </a:rPr>
              <a:t> Take-Away</a:t>
            </a:r>
            <a:r>
              <a:rPr lang="en-US" sz="2000" dirty="0">
                <a:effectLst/>
                <a:ea typeface="Calibri" panose="020F0502020204030204" pitchFamily="34" charset="0"/>
                <a:cs typeface="Times New Roman" panose="02020603050405020304" pitchFamily="18" charset="0"/>
              </a:rPr>
              <a:t>:</a:t>
            </a:r>
          </a:p>
          <a:p>
            <a:pPr marL="0" indent="0">
              <a:buNone/>
            </a:pPr>
            <a:r>
              <a:rPr lang="en-US" sz="2000" dirty="0">
                <a:effectLst/>
                <a:ea typeface="Calibri" panose="020F0502020204030204" pitchFamily="34" charset="0"/>
                <a:cs typeface="Times New Roman" panose="02020603050405020304" pitchFamily="18" charset="0"/>
              </a:rPr>
              <a:t>1. Disrupted airway breathing requires a multi-disciplinary approach. </a:t>
            </a:r>
          </a:p>
          <a:p>
            <a:pPr marL="0" indent="0">
              <a:buNone/>
            </a:pPr>
            <a:r>
              <a:rPr lang="en-US" sz="2000" dirty="0">
                <a:effectLst/>
                <a:ea typeface="Calibri" panose="020F0502020204030204" pitchFamily="34" charset="0"/>
                <a:cs typeface="Times New Roman" panose="02020603050405020304" pitchFamily="18" charset="0"/>
              </a:rPr>
              <a:t>2. MAD must be considered an option for many people to improve 	compliance and long term treatment.</a:t>
            </a:r>
          </a:p>
          <a:p>
            <a:pPr marL="0" indent="0">
              <a:buNone/>
            </a:pPr>
            <a:r>
              <a:rPr lang="en-US" sz="2000" dirty="0">
                <a:effectLst/>
                <a:ea typeface="Calibri" panose="020F0502020204030204" pitchFamily="34" charset="0"/>
                <a:cs typeface="Times New Roman" panose="02020603050405020304" pitchFamily="18" charset="0"/>
              </a:rPr>
              <a:t>3. Therapeutic lifestyle recommendations must be appreciated.</a:t>
            </a:r>
          </a:p>
          <a:p>
            <a:pPr marL="0" indent="0">
              <a:buNone/>
            </a:pPr>
            <a:r>
              <a:rPr lang="en-US" sz="2000" dirty="0">
                <a:effectLst/>
                <a:ea typeface="Calibri" panose="020F0502020204030204" pitchFamily="34" charset="0"/>
                <a:cs typeface="Times New Roman" panose="02020603050405020304" pitchFamily="18" charset="0"/>
              </a:rPr>
              <a:t>4. Get Oral health specialists certified in sleep dentistry on the team!</a:t>
            </a:r>
          </a:p>
          <a:p>
            <a:pPr marL="0" indent="0">
              <a:buNone/>
            </a:pPr>
            <a:r>
              <a:rPr lang="en-US" sz="2000" dirty="0">
                <a:effectLst/>
                <a:ea typeface="Calibri" panose="020F0502020204030204" pitchFamily="34" charset="0"/>
                <a:cs typeface="Times New Roman" panose="02020603050405020304" pitchFamily="18" charset="0"/>
              </a:rPr>
              <a:t>5. If patient is a candidate for MAD – must identify oral health providers in 	your area that are skilled and certified in this. </a:t>
            </a:r>
          </a:p>
          <a:p>
            <a:pPr marL="0" indent="0">
              <a:buNone/>
            </a:pPr>
            <a:r>
              <a:rPr lang="en-US" sz="2000" dirty="0">
                <a:effectLst/>
                <a:ea typeface="Calibri" panose="020F0502020204030204" pitchFamily="34" charset="0"/>
                <a:cs typeface="Times New Roman" panose="02020603050405020304" pitchFamily="18" charset="0"/>
              </a:rPr>
              <a:t>6. MAD is a serious treatment that (if done incorrectly) can have very 	negative consequences.  </a:t>
            </a:r>
          </a:p>
          <a:p>
            <a:pPr marL="0" indent="0">
              <a:buNone/>
            </a:pPr>
            <a:r>
              <a:rPr lang="en-US" sz="2000" dirty="0">
                <a:effectLst/>
                <a:ea typeface="Calibri" panose="020F0502020204030204" pitchFamily="34" charset="0"/>
                <a:cs typeface="Times New Roman" panose="02020603050405020304" pitchFamily="18" charset="0"/>
              </a:rPr>
              <a:t>7. When MAD is prescribed and managed correctly – it is a life-saving 	option for many OSA patients. </a:t>
            </a:r>
          </a:p>
          <a:p>
            <a:pPr marL="0" indent="0">
              <a:buNone/>
            </a:pPr>
            <a:endParaRPr lang="en-US" sz="2200" dirty="0">
              <a:effectLst/>
              <a:highlight>
                <a:srgbClr val="FFFF00"/>
              </a:highligh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697016-3DF4-4821-904E-5BA86A08F921}"/>
              </a:ext>
            </a:extLst>
          </p:cNvPr>
          <p:cNvSpPr txBox="1"/>
          <p:nvPr/>
        </p:nvSpPr>
        <p:spPr>
          <a:xfrm>
            <a:off x="301625" y="5554961"/>
            <a:ext cx="8278813" cy="923330"/>
          </a:xfrm>
          <a:prstGeom prst="rect">
            <a:avLst/>
          </a:prstGeom>
          <a:noFill/>
        </p:spPr>
        <p:txBody>
          <a:bodyPr wrap="square" rtlCol="0">
            <a:spAutoFit/>
          </a:bodyPr>
          <a:lstStyle/>
          <a:p>
            <a:r>
              <a:rPr lang="en-US" dirty="0" err="1">
                <a:solidFill>
                  <a:srgbClr val="FFC000"/>
                </a:solidFill>
              </a:rPr>
              <a:t>Wojda</a:t>
            </a:r>
            <a:r>
              <a:rPr lang="en-US" dirty="0">
                <a:solidFill>
                  <a:srgbClr val="FFC000"/>
                </a:solidFill>
              </a:rPr>
              <a:t>, M., </a:t>
            </a:r>
            <a:r>
              <a:rPr lang="en-US" dirty="0" err="1">
                <a:solidFill>
                  <a:srgbClr val="FFC000"/>
                </a:solidFill>
              </a:rPr>
              <a:t>Jurkowski</a:t>
            </a:r>
            <a:r>
              <a:rPr lang="en-US" dirty="0">
                <a:solidFill>
                  <a:srgbClr val="FFC000"/>
                </a:solidFill>
              </a:rPr>
              <a:t>, A., </a:t>
            </a:r>
            <a:r>
              <a:rPr lang="en-US" dirty="0" err="1">
                <a:solidFill>
                  <a:srgbClr val="FFC000"/>
                </a:solidFill>
              </a:rPr>
              <a:t>Lewandowska</a:t>
            </a:r>
            <a:r>
              <a:rPr lang="en-US" dirty="0">
                <a:solidFill>
                  <a:srgbClr val="FFC000"/>
                </a:solidFill>
              </a:rPr>
              <a:t>, A. et al. (2019). Mandibular advancement devices in </a:t>
            </a:r>
            <a:r>
              <a:rPr lang="en-US" dirty="0" err="1">
                <a:solidFill>
                  <a:srgbClr val="FFC000"/>
                </a:solidFill>
              </a:rPr>
              <a:t>patietns</a:t>
            </a:r>
            <a:r>
              <a:rPr lang="en-US" dirty="0">
                <a:solidFill>
                  <a:srgbClr val="FFC000"/>
                </a:solidFill>
              </a:rPr>
              <a:t> with symptoms of obstructive sleep apnea: A Review. Adv Exp Med Biol. </a:t>
            </a:r>
            <a:r>
              <a:rPr lang="en-US" dirty="0">
                <a:solidFill>
                  <a:srgbClr val="FFC000"/>
                </a:solidFill>
                <a:hlinkClick r:id="rId2">
                  <a:extLst>
                    <a:ext uri="{A12FA001-AC4F-418D-AE19-62706E023703}">
                      <ahyp:hlinkClr xmlns:ahyp="http://schemas.microsoft.com/office/drawing/2018/hyperlinkcolor" val="tx"/>
                    </a:ext>
                  </a:extLst>
                </a:hlinkClick>
              </a:rPr>
              <a:t>https://doi.org/10.1007/5584_2019-334</a:t>
            </a:r>
            <a:r>
              <a:rPr lang="en-US" dirty="0">
                <a:solidFill>
                  <a:srgbClr val="FFC000"/>
                </a:solidFill>
              </a:rPr>
              <a:t>.</a:t>
            </a:r>
            <a:r>
              <a:rPr lang="en-US" dirty="0"/>
              <a:t> </a:t>
            </a:r>
          </a:p>
        </p:txBody>
      </p:sp>
    </p:spTree>
    <p:extLst>
      <p:ext uri="{BB962C8B-B14F-4D97-AF65-F5344CB8AC3E}">
        <p14:creationId xmlns:p14="http://schemas.microsoft.com/office/powerpoint/2010/main" val="23428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F35B-6C62-4251-8049-C2E167B1A01B}"/>
              </a:ext>
            </a:extLst>
          </p:cNvPr>
          <p:cNvSpPr>
            <a:spLocks noGrp="1"/>
          </p:cNvSpPr>
          <p:nvPr>
            <p:ph type="title"/>
          </p:nvPr>
        </p:nvSpPr>
        <p:spPr>
          <a:xfrm>
            <a:off x="316706" y="1143000"/>
            <a:ext cx="8510588" cy="1325563"/>
          </a:xfrm>
        </p:spPr>
        <p:txBody>
          <a:bodyPr/>
          <a:lstStyle/>
          <a:p>
            <a:r>
              <a:rPr lang="en-US" dirty="0"/>
              <a:t>So….do mandibular advancement devices work? </a:t>
            </a:r>
          </a:p>
        </p:txBody>
      </p:sp>
      <p:sp>
        <p:nvSpPr>
          <p:cNvPr id="4" name="Footer Placeholder 3">
            <a:extLst>
              <a:ext uri="{FF2B5EF4-FFF2-40B4-BE49-F238E27FC236}">
                <a16:creationId xmlns:a16="http://schemas.microsoft.com/office/drawing/2014/main" id="{D41DA706-2F94-47C5-B5E3-32A4EA2C9B96}"/>
              </a:ext>
            </a:extLst>
          </p:cNvPr>
          <p:cNvSpPr>
            <a:spLocks noGrp="1"/>
          </p:cNvSpPr>
          <p:nvPr>
            <p:ph type="ftr" sz="quarter" idx="11"/>
          </p:nvPr>
        </p:nvSpPr>
        <p:spPr/>
        <p:txBody>
          <a:bodyPr/>
          <a:lstStyle/>
          <a:p>
            <a:pPr>
              <a:defRPr/>
            </a:pPr>
            <a:r>
              <a:rPr lang="en-US"/>
              <a:t>Copyright Bale/Doneen Paradigm</a:t>
            </a:r>
          </a:p>
        </p:txBody>
      </p:sp>
      <p:pic>
        <p:nvPicPr>
          <p:cNvPr id="5" name="Content Placeholder 5">
            <a:extLst>
              <a:ext uri="{FF2B5EF4-FFF2-40B4-BE49-F238E27FC236}">
                <a16:creationId xmlns:a16="http://schemas.microsoft.com/office/drawing/2014/main" id="{CAE15CB4-E67B-4DA0-8BAC-85ED9B6E45E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00400" y="2443982"/>
            <a:ext cx="2529191" cy="3242552"/>
          </a:xfrm>
        </p:spPr>
      </p:pic>
    </p:spTree>
    <p:extLst>
      <p:ext uri="{BB962C8B-B14F-4D97-AF65-F5344CB8AC3E}">
        <p14:creationId xmlns:p14="http://schemas.microsoft.com/office/powerpoint/2010/main" val="8597667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15580" y="1479278"/>
            <a:ext cx="8912839" cy="3564053"/>
          </a:xfrm>
          <a:prstGeom prst="rect">
            <a:avLst/>
          </a:prstGeom>
        </p:spPr>
        <p:txBody>
          <a:bodyPr wrap="square">
            <a:spAutoFit/>
          </a:bodyPr>
          <a:lstStyle/>
          <a:p>
            <a:pPr marL="0" indent="0" algn="ctr">
              <a:buNone/>
            </a:pPr>
            <a:r>
              <a:rPr lang="en-US" sz="2400" dirty="0">
                <a:effectLst/>
              </a:rPr>
              <a:t>Indication of oral appliances for the treatment of an obstructive sleep apnea (OSA) includes both patients with primary snoring and mild OSA, as well as patients with moderate to severe OSA who refuse other treatment or in whom such treatment failed. </a:t>
            </a:r>
          </a:p>
          <a:p>
            <a:pPr marL="0" indent="0" algn="ctr">
              <a:buNone/>
            </a:pPr>
            <a:endParaRPr lang="en-US" sz="2400" dirty="0">
              <a:effectLst/>
            </a:endParaRPr>
          </a:p>
          <a:p>
            <a:pPr marL="0" indent="0" algn="ctr">
              <a:buNone/>
            </a:pPr>
            <a:r>
              <a:rPr lang="en-US" sz="2400" dirty="0">
                <a:effectLst/>
              </a:rPr>
              <a:t>The aim of this study was to verify the effectiveness of current OSA treatment by objective measurements, and to assess by means of a questionnaire patients’ satisfaction with oral appliances manufactured in our laboratory. </a:t>
            </a: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111763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68991" y="1676400"/>
            <a:ext cx="8689976" cy="3841821"/>
          </a:xfrm>
          <a:prstGeom prst="rect">
            <a:avLst/>
          </a:prstGeom>
        </p:spPr>
        <p:txBody>
          <a:bodyPr wrap="square">
            <a:spAutoFit/>
          </a:bodyPr>
          <a:lstStyle/>
          <a:p>
            <a:pPr marL="0" indent="0" algn="ctr">
              <a:buNone/>
            </a:pPr>
            <a:r>
              <a:rPr lang="en-US" sz="2800" dirty="0">
                <a:effectLst/>
              </a:rPr>
              <a:t>The study enrolled 58 adult patients </a:t>
            </a:r>
          </a:p>
          <a:p>
            <a:pPr marL="0" indent="0" algn="ctr">
              <a:buNone/>
            </a:pPr>
            <a:r>
              <a:rPr lang="en-US" sz="2800" dirty="0">
                <a:effectLst/>
              </a:rPr>
              <a:t>(40 men, 18 women) with mean age of 50.5 years. Most were overweight or had class I obesity.</a:t>
            </a:r>
          </a:p>
          <a:p>
            <a:pPr marL="0" indent="0" algn="ctr">
              <a:buNone/>
            </a:pPr>
            <a:endParaRPr lang="en-US" sz="2800" dirty="0">
              <a:effectLst/>
            </a:endParaRPr>
          </a:p>
          <a:p>
            <a:pPr marL="0" indent="0" algn="ctr">
              <a:buNone/>
            </a:pPr>
            <a:r>
              <a:rPr lang="en-US" sz="2800" dirty="0">
                <a:effectLst/>
              </a:rPr>
              <a:t>Mean baseline apnea-hypopnea index (AHI) value prior to the beginning of treatment was 31.3, </a:t>
            </a:r>
          </a:p>
          <a:p>
            <a:pPr marL="0" indent="0" algn="ctr">
              <a:buNone/>
            </a:pPr>
            <a:r>
              <a:rPr lang="en-US" sz="2800" dirty="0">
                <a:effectLst/>
              </a:rPr>
              <a:t>range 0.6–71 AHI.</a:t>
            </a:r>
          </a:p>
          <a:p>
            <a:pPr marL="0" marR="0" lvl="0" indent="0">
              <a:lnSpc>
                <a:spcPct val="115000"/>
              </a:lnSpc>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21710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51785" y="1489623"/>
            <a:ext cx="8689976" cy="3878754"/>
          </a:xfrm>
          <a:prstGeom prst="rect">
            <a:avLst/>
          </a:prstGeom>
        </p:spPr>
        <p:txBody>
          <a:bodyPr wrap="square">
            <a:spAutoFit/>
          </a:bodyPr>
          <a:lstStyle/>
          <a:p>
            <a:pPr marL="0" marR="0" lvl="0" indent="0" algn="ctr">
              <a:lnSpc>
                <a:spcPct val="115000"/>
              </a:lnSpc>
              <a:spcBef>
                <a:spcPts val="0"/>
              </a:spcBef>
              <a:spcAft>
                <a:spcPts val="0"/>
              </a:spcAft>
              <a:buNone/>
            </a:pPr>
            <a:r>
              <a:rPr lang="en-US" sz="2400" dirty="0">
                <a:effectLst/>
              </a:rPr>
              <a:t>Average AHI reduction in the entire group was 10.4. </a:t>
            </a:r>
          </a:p>
          <a:p>
            <a:pPr marL="0" marR="0" lvl="0" indent="0" algn="ctr">
              <a:lnSpc>
                <a:spcPct val="115000"/>
              </a:lnSpc>
              <a:spcBef>
                <a:spcPts val="0"/>
              </a:spcBef>
              <a:spcAft>
                <a:spcPts val="0"/>
              </a:spcAft>
              <a:buNone/>
            </a:pPr>
            <a:endParaRPr lang="en-US" sz="2400" dirty="0">
              <a:effectLst/>
            </a:endParaRPr>
          </a:p>
          <a:p>
            <a:pPr marL="0" marR="0" lvl="0" indent="0" algn="ctr">
              <a:lnSpc>
                <a:spcPct val="115000"/>
              </a:lnSpc>
              <a:spcBef>
                <a:spcPts val="0"/>
              </a:spcBef>
              <a:spcAft>
                <a:spcPts val="0"/>
              </a:spcAft>
              <a:buNone/>
            </a:pPr>
            <a:r>
              <a:rPr lang="en-US" sz="2400" dirty="0">
                <a:effectLst/>
              </a:rPr>
              <a:t>31% of patients experienced AHI reduction by at least 50%. </a:t>
            </a:r>
          </a:p>
          <a:p>
            <a:pPr marL="0" marR="0" lvl="0" indent="0" algn="ctr">
              <a:lnSpc>
                <a:spcPct val="115000"/>
              </a:lnSpc>
              <a:spcBef>
                <a:spcPts val="0"/>
              </a:spcBef>
              <a:spcAft>
                <a:spcPts val="0"/>
              </a:spcAft>
              <a:buNone/>
            </a:pPr>
            <a:endParaRPr lang="en-US" sz="2400" dirty="0">
              <a:effectLst/>
            </a:endParaRPr>
          </a:p>
          <a:p>
            <a:pPr marL="0" marR="0" lvl="0" indent="0" algn="ctr">
              <a:lnSpc>
                <a:spcPct val="115000"/>
              </a:lnSpc>
              <a:spcBef>
                <a:spcPts val="0"/>
              </a:spcBef>
              <a:spcAft>
                <a:spcPts val="0"/>
              </a:spcAft>
              <a:buNone/>
            </a:pPr>
            <a:r>
              <a:rPr lang="en-US" sz="2400" dirty="0">
                <a:effectLst/>
              </a:rPr>
              <a:t>Significant AHI reduction was proven when using the appliance. </a:t>
            </a:r>
          </a:p>
          <a:p>
            <a:pPr marL="0" marR="0" lvl="0" indent="0" algn="ctr">
              <a:lnSpc>
                <a:spcPct val="115000"/>
              </a:lnSpc>
              <a:spcBef>
                <a:spcPts val="0"/>
              </a:spcBef>
              <a:spcAft>
                <a:spcPts val="0"/>
              </a:spcAft>
              <a:buNone/>
            </a:pPr>
            <a:endParaRPr lang="en-US" sz="2400" dirty="0">
              <a:effectLst/>
            </a:endParaRPr>
          </a:p>
          <a:p>
            <a:pPr marL="0" marR="0" lvl="0" indent="0" algn="ctr">
              <a:lnSpc>
                <a:spcPct val="115000"/>
              </a:lnSpc>
              <a:spcBef>
                <a:spcPts val="0"/>
              </a:spcBef>
              <a:spcAft>
                <a:spcPts val="0"/>
              </a:spcAft>
              <a:buNone/>
            </a:pPr>
            <a:r>
              <a:rPr lang="en-US" sz="2400" dirty="0">
                <a:effectLst/>
              </a:rPr>
              <a:t>Appliances affect the reduction of AHI and </a:t>
            </a:r>
          </a:p>
          <a:p>
            <a:pPr marL="0" marR="0" lvl="0" indent="0" algn="ctr">
              <a:lnSpc>
                <a:spcPct val="115000"/>
              </a:lnSpc>
              <a:spcBef>
                <a:spcPts val="0"/>
              </a:spcBef>
              <a:spcAft>
                <a:spcPts val="0"/>
              </a:spcAft>
              <a:buNone/>
            </a:pPr>
            <a:r>
              <a:rPr lang="en-US" sz="2400" dirty="0">
                <a:effectLst/>
              </a:rPr>
              <a:t>patients tolerate the appliances well.</a:t>
            </a: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28626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52400" y="1143000"/>
            <a:ext cx="8689976" cy="4309578"/>
          </a:xfrm>
          <a:prstGeom prst="rect">
            <a:avLst/>
          </a:prstGeom>
        </p:spPr>
        <p:txBody>
          <a:bodyPr wrap="square">
            <a:spAutoFit/>
          </a:bodyPr>
          <a:lstStyle/>
          <a:p>
            <a:pPr marL="0" marR="0" lvl="0" indent="0" algn="ctr">
              <a:lnSpc>
                <a:spcPct val="115000"/>
              </a:lnSpc>
              <a:spcBef>
                <a:spcPts val="0"/>
              </a:spcBef>
              <a:spcAft>
                <a:spcPts val="0"/>
              </a:spcAft>
              <a:buNone/>
            </a:pPr>
            <a:r>
              <a:rPr lang="en-US" sz="2000" b="1" u="sng" dirty="0">
                <a:effectLst/>
              </a:rPr>
              <a:t>What is an oral appliance?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Typically, it is a plastic aid inserted into the mouth to dilate the upper respiratory tract and prevent its further constriction, collapse, or vibrations during sleep.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Different mechanisms are employed to affect the airway, depending on the type of appliance. Upon insertion into the mouth, the appliance may affect mandibular advancement (mandibular advancing device, MAD), fix the tongue and prevent it from falling back, or advance the hyoid bone by means of advancing the mandible or support the soft palate (directly or indirectly by acting on other structures).</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421226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52400" y="1143000"/>
            <a:ext cx="8689976" cy="4663521"/>
          </a:xfrm>
          <a:prstGeom prst="rect">
            <a:avLst/>
          </a:prstGeom>
        </p:spPr>
        <p:txBody>
          <a:bodyPr wrap="square">
            <a:spAutoFit/>
          </a:bodyPr>
          <a:lstStyle/>
          <a:p>
            <a:pPr marL="0" marR="0" lvl="0" indent="0" algn="ctr">
              <a:lnSpc>
                <a:spcPct val="115000"/>
              </a:lnSpc>
              <a:spcBef>
                <a:spcPts val="0"/>
              </a:spcBef>
              <a:spcAft>
                <a:spcPts val="0"/>
              </a:spcAft>
              <a:buNone/>
            </a:pPr>
            <a:r>
              <a:rPr lang="en-US" sz="2000" b="1" u="sng" dirty="0">
                <a:effectLst/>
              </a:rPr>
              <a:t>What are indications for an oral appliance (OA)?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Indication for treatment of OSA was established by the </a:t>
            </a:r>
          </a:p>
          <a:p>
            <a:pPr marL="0" marR="0" lvl="0" indent="0" algn="ctr">
              <a:lnSpc>
                <a:spcPct val="115000"/>
              </a:lnSpc>
              <a:spcBef>
                <a:spcPts val="0"/>
              </a:spcBef>
              <a:spcAft>
                <a:spcPts val="0"/>
              </a:spcAft>
              <a:buNone/>
            </a:pPr>
            <a:r>
              <a:rPr lang="en-US" sz="2000" b="1" u="sng" dirty="0">
                <a:effectLst/>
              </a:rPr>
              <a:t>American Academy of Sleep Medicine (AASM) </a:t>
            </a:r>
            <a:r>
              <a:rPr lang="en-US" sz="2000" dirty="0">
                <a:effectLst/>
              </a:rPr>
              <a:t>and includes: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1. patients with primary snoring or mild OSA who do not respond to sleep regimen change</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2. patients with moderate or severe OSA who do not tolerate or who refuse continuous positive airway pressure (CPAP) treatment</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3. patients who refuse surgical treatment or in whom such treatment is not indicated or already failed.</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148774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78761" y="1372668"/>
            <a:ext cx="8989039" cy="4112664"/>
          </a:xfrm>
          <a:prstGeom prst="rect">
            <a:avLst/>
          </a:prstGeom>
        </p:spPr>
        <p:txBody>
          <a:bodyPr wrap="square">
            <a:spAutoFit/>
          </a:bodyPr>
          <a:lstStyle/>
          <a:p>
            <a:pPr marL="0" indent="0" algn="ctr">
              <a:buNone/>
            </a:pPr>
            <a:r>
              <a:rPr lang="en-US" sz="2000" dirty="0">
                <a:effectLst/>
              </a:rPr>
              <a:t>In general, efficacy of treatment with OAs ranges between 19% and 80%, depending on selected parameters. </a:t>
            </a:r>
          </a:p>
          <a:p>
            <a:pPr marL="0" indent="0" algn="ctr">
              <a:buNone/>
            </a:pPr>
            <a:endParaRPr lang="en-US" sz="2000" dirty="0">
              <a:effectLst/>
            </a:endParaRPr>
          </a:p>
          <a:p>
            <a:pPr marL="0" indent="0" algn="ctr">
              <a:buNone/>
            </a:pPr>
            <a:r>
              <a:rPr lang="en-US" sz="2000" dirty="0">
                <a:effectLst/>
              </a:rPr>
              <a:t>Many studies of OA efficacy indicated that their effect depends on many factors, including: type and design of the OA; the patient’s age, sex, state of health, and BMI; cephalometric parameters; and OSA severity.</a:t>
            </a:r>
          </a:p>
          <a:p>
            <a:pPr marL="0" indent="0" algn="ctr">
              <a:buNone/>
            </a:pPr>
            <a:endParaRPr lang="en-US" sz="2000" dirty="0">
              <a:effectLst/>
            </a:endParaRPr>
          </a:p>
          <a:p>
            <a:pPr marL="0" indent="0" algn="ctr">
              <a:buNone/>
            </a:pPr>
            <a:r>
              <a:rPr lang="en-US" sz="2000" dirty="0">
                <a:effectLst/>
              </a:rPr>
              <a:t>OA’s adverse effects such as excessive salivation, pressure on the teeth and jaws, contusions of the tongue or gums, possible development of pain or stiffness of the temporomandibular joint or muscles of mastication, and bite change or even bite impairment after prolonged use of an inappropriate OA.</a:t>
            </a:r>
          </a:p>
          <a:p>
            <a:pPr marL="0" marR="0" lvl="0" indent="0">
              <a:lnSpc>
                <a:spcPct val="115000"/>
              </a:lnSpc>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270539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152400" y="1143000"/>
            <a:ext cx="8689976" cy="3955635"/>
          </a:xfrm>
          <a:prstGeom prst="rect">
            <a:avLst/>
          </a:prstGeom>
        </p:spPr>
        <p:txBody>
          <a:bodyPr wrap="square">
            <a:spAutoFit/>
          </a:bodyPr>
          <a:lstStyle/>
          <a:p>
            <a:pPr marL="0" marR="0" lvl="0" indent="0" algn="ctr">
              <a:lnSpc>
                <a:spcPct val="115000"/>
              </a:lnSpc>
              <a:spcBef>
                <a:spcPts val="0"/>
              </a:spcBef>
              <a:spcAft>
                <a:spcPts val="0"/>
              </a:spcAft>
              <a:buNone/>
            </a:pPr>
            <a:r>
              <a:rPr lang="en-US" sz="2000" dirty="0">
                <a:effectLst/>
              </a:rPr>
              <a:t>Patients referred to University Hospital Ostrava with complaints indicating obstructive sleep apnea (OSA) participated in the study.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Severe OSA with CPAP intolerance was the most frequent indication for treatment, followed by moderate or mild OSA or simple snoring in patients who did not want to undergo a surgical procedure of the soft palate and tongue at the Dept of Otorhinolaryngology (ENT) or maxillomandibular advancement at the Dept of Maxillofacial Surgery.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The appliance was further indicated in patients with relapse after ENT surgery or after unsuccessful ENT treatment.</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329693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D68F-7144-4F28-A07D-AF8883BD6E3A}"/>
              </a:ext>
            </a:extLst>
          </p:cNvPr>
          <p:cNvSpPr>
            <a:spLocks noGrp="1"/>
          </p:cNvSpPr>
          <p:nvPr>
            <p:ph type="title"/>
          </p:nvPr>
        </p:nvSpPr>
        <p:spPr>
          <a:xfrm>
            <a:off x="331173" y="381000"/>
            <a:ext cx="8510588" cy="838200"/>
          </a:xfrm>
        </p:spPr>
        <p:txBody>
          <a:bodyPr/>
          <a:lstStyle/>
          <a:p>
            <a:r>
              <a:rPr lang="en-US" sz="3200" dirty="0">
                <a:effectLst/>
              </a:rPr>
              <a:t>Oral Appliance Effectiveness and Patient Satisfaction with OSA Treatment in Adults</a:t>
            </a:r>
            <a:br>
              <a:rPr lang="en-US" sz="3600" dirty="0">
                <a:effectLst/>
              </a:rPr>
            </a:br>
            <a:endParaRPr lang="en-US" sz="3600" dirty="0"/>
          </a:p>
        </p:txBody>
      </p:sp>
      <p:sp>
        <p:nvSpPr>
          <p:cNvPr id="4" name="Footer Placeholder 3">
            <a:extLst>
              <a:ext uri="{FF2B5EF4-FFF2-40B4-BE49-F238E27FC236}">
                <a16:creationId xmlns:a16="http://schemas.microsoft.com/office/drawing/2014/main" id="{42139C60-A7F2-480D-98FB-23A3FAF5CEA5}"/>
              </a:ext>
            </a:extLst>
          </p:cNvPr>
          <p:cNvSpPr>
            <a:spLocks noGrp="1"/>
          </p:cNvSpPr>
          <p:nvPr>
            <p:ph type="ftr" sz="quarter" idx="11"/>
          </p:nvPr>
        </p:nvSpPr>
        <p:spPr/>
        <p:txBody>
          <a:bodyPr/>
          <a:lstStyle/>
          <a:p>
            <a:pPr>
              <a:defRPr/>
            </a:pPr>
            <a:r>
              <a:rPr lang="en-US"/>
              <a:t>Copyright Bale/Doneen Paradigm</a:t>
            </a:r>
          </a:p>
        </p:txBody>
      </p:sp>
      <p:sp>
        <p:nvSpPr>
          <p:cNvPr id="5" name="Content Placeholder 4">
            <a:extLst>
              <a:ext uri="{FF2B5EF4-FFF2-40B4-BE49-F238E27FC236}">
                <a16:creationId xmlns:a16="http://schemas.microsoft.com/office/drawing/2014/main" id="{434D6122-C8D6-4D21-BB59-0A1ACC38966F}"/>
              </a:ext>
            </a:extLst>
          </p:cNvPr>
          <p:cNvSpPr>
            <a:spLocks noGrp="1"/>
          </p:cNvSpPr>
          <p:nvPr>
            <p:ph idx="1"/>
          </p:nvPr>
        </p:nvSpPr>
        <p:spPr>
          <a:xfrm>
            <a:off x="39380" y="1447800"/>
            <a:ext cx="9065239" cy="3672480"/>
          </a:xfrm>
          <a:prstGeom prst="rect">
            <a:avLst/>
          </a:prstGeom>
        </p:spPr>
        <p:txBody>
          <a:bodyPr wrap="square">
            <a:spAutoFit/>
          </a:bodyPr>
          <a:lstStyle/>
          <a:p>
            <a:pPr marL="0" marR="0" lvl="0" indent="0" algn="ctr">
              <a:lnSpc>
                <a:spcPct val="115000"/>
              </a:lnSpc>
              <a:spcBef>
                <a:spcPts val="0"/>
              </a:spcBef>
              <a:spcAft>
                <a:spcPts val="0"/>
              </a:spcAft>
              <a:buNone/>
            </a:pPr>
            <a:r>
              <a:rPr lang="en-US" sz="2400" b="1" u="sng" dirty="0">
                <a:effectLst/>
              </a:rPr>
              <a:t>Contraindications for the appliance were</a:t>
            </a:r>
            <a:r>
              <a:rPr lang="en-US" sz="2400" dirty="0">
                <a:effectLst/>
              </a:rPr>
              <a:t>:</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1. Refusal of the patient, absence of teeth, bite disorder, prominent gagging reflex, or the presence of extensive fixed dental bridges anchored to limited abutment teeth (posing a risk that the appliance may dislodge the bridge).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2. Corrective dental work (treatment of caries, extraction of loose teeth) was mandatory before treatment. </a:t>
            </a:r>
          </a:p>
          <a:p>
            <a:pPr marL="0" marR="0" lvl="0" indent="0" algn="ctr">
              <a:lnSpc>
                <a:spcPct val="115000"/>
              </a:lnSpc>
              <a:spcBef>
                <a:spcPts val="0"/>
              </a:spcBef>
              <a:spcAft>
                <a:spcPts val="0"/>
              </a:spcAft>
              <a:buNone/>
            </a:pPr>
            <a:endParaRPr lang="en-US" sz="2000" dirty="0">
              <a:effectLst/>
            </a:endParaRPr>
          </a:p>
          <a:p>
            <a:pPr marL="0" marR="0" lvl="0" indent="0" algn="ctr">
              <a:lnSpc>
                <a:spcPct val="115000"/>
              </a:lnSpc>
              <a:spcBef>
                <a:spcPts val="0"/>
              </a:spcBef>
              <a:spcAft>
                <a:spcPts val="0"/>
              </a:spcAft>
              <a:buNone/>
            </a:pPr>
            <a:r>
              <a:rPr lang="en-US" sz="2000" dirty="0">
                <a:effectLst/>
              </a:rPr>
              <a:t>3. Appliance not indicated in patients who had problems with nasal patency.</a:t>
            </a:r>
            <a:endParaRPr lang="en-US" sz="20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518C50-E483-4718-A9A7-164FBB2AB9F6}"/>
              </a:ext>
            </a:extLst>
          </p:cNvPr>
          <p:cNvSpPr txBox="1"/>
          <p:nvPr/>
        </p:nvSpPr>
        <p:spPr>
          <a:xfrm>
            <a:off x="78761" y="5867400"/>
            <a:ext cx="8763000" cy="923330"/>
          </a:xfrm>
          <a:prstGeom prst="rect">
            <a:avLst/>
          </a:prstGeom>
          <a:noFill/>
        </p:spPr>
        <p:txBody>
          <a:bodyPr wrap="square" rtlCol="0">
            <a:spAutoFit/>
          </a:bodyPr>
          <a:lstStyle/>
          <a:p>
            <a:r>
              <a:rPr lang="en-US" dirty="0" err="1">
                <a:solidFill>
                  <a:srgbClr val="FFC000"/>
                </a:solidFill>
              </a:rPr>
              <a:t>Skalna</a:t>
            </a:r>
            <a:r>
              <a:rPr lang="en-US" dirty="0">
                <a:solidFill>
                  <a:srgbClr val="FFC000"/>
                </a:solidFill>
              </a:rPr>
              <a:t>, M., Novak, V., </a:t>
            </a:r>
            <a:r>
              <a:rPr lang="en-US" dirty="0" err="1">
                <a:solidFill>
                  <a:srgbClr val="FFC000"/>
                </a:solidFill>
              </a:rPr>
              <a:t>Buzga</a:t>
            </a:r>
            <a:r>
              <a:rPr lang="en-US" dirty="0">
                <a:solidFill>
                  <a:srgbClr val="FFC000"/>
                </a:solidFill>
              </a:rPr>
              <a:t>, M. et al. (2019). Oral appliance effectiveness and patient satisfaction with OSA treatment in adults. Med Sci </a:t>
            </a:r>
            <a:r>
              <a:rPr lang="en-US" dirty="0" err="1">
                <a:solidFill>
                  <a:srgbClr val="FFC000"/>
                </a:solidFill>
              </a:rPr>
              <a:t>Monit</a:t>
            </a:r>
            <a:r>
              <a:rPr lang="en-US" dirty="0">
                <a:solidFill>
                  <a:srgbClr val="FFC000"/>
                </a:solidFill>
              </a:rPr>
              <a:t>. 2019;</a:t>
            </a:r>
          </a:p>
          <a:p>
            <a:r>
              <a:rPr lang="en-US" dirty="0">
                <a:solidFill>
                  <a:srgbClr val="FFC000"/>
                </a:solidFill>
              </a:rPr>
              <a:t>25:516-524. </a:t>
            </a:r>
          </a:p>
        </p:txBody>
      </p:sp>
    </p:spTree>
    <p:extLst>
      <p:ext uri="{BB962C8B-B14F-4D97-AF65-F5344CB8AC3E}">
        <p14:creationId xmlns:p14="http://schemas.microsoft.com/office/powerpoint/2010/main" val="383587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9591</TotalTime>
  <Words>11283</Words>
  <Application>Microsoft Macintosh PowerPoint</Application>
  <PresentationFormat>On-screen Show (4:3)</PresentationFormat>
  <Paragraphs>884</Paragraphs>
  <Slides>116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116</vt:i4>
      </vt:variant>
    </vt:vector>
  </HeadingPairs>
  <TitlesOfParts>
    <vt:vector size="124" baseType="lpstr">
      <vt:lpstr>AdvOT863180fb</vt:lpstr>
      <vt:lpstr>AdvOT863180fb+fb</vt:lpstr>
      <vt:lpstr>AdvPS44A44B</vt:lpstr>
      <vt:lpstr>Arial</vt:lpstr>
      <vt:lpstr>Lucida Console</vt:lpstr>
      <vt:lpstr>Lucida Handwriting</vt:lpstr>
      <vt:lpstr>Wingdings</vt:lpstr>
      <vt:lpstr>Clouds</vt:lpstr>
      <vt:lpstr> Bale/Doneen Live  Scientific Update Session </vt:lpstr>
      <vt:lpstr>Is it March?</vt:lpstr>
      <vt:lpstr>There has been so much attention on sleep recently and in light of the new basic science article in Nature about sleep and ASVD – it seemed warranted to focus this month on sleep! </vt:lpstr>
      <vt:lpstr>PowerPoint Presentation</vt:lpstr>
      <vt:lpstr>PowerPoint Presentation</vt:lpstr>
      <vt:lpstr>This article in NATURE really shaped this month’s scientific update session and left me wanting to know more</vt:lpstr>
      <vt:lpstr>Sleep modulates haematopoiesis and protects against atherosclerosis</vt:lpstr>
      <vt:lpstr>Sleep modulates haematopoiesis and protects against atherosclerosis</vt:lpstr>
      <vt:lpstr>Sleep modulates haematopoiesis and protects against atherosclerosis</vt:lpstr>
      <vt:lpstr>Sleep modulates haematopoiesis and protects against atherosclerosis</vt:lpstr>
      <vt:lpstr>PowerPoint Presentation</vt:lpstr>
      <vt:lpstr>Sleep modulates haematopoiesis and protects against atherosclerosis</vt:lpstr>
      <vt:lpstr>Sleep modulates haematopoiesis and protects against atherosclerosis</vt:lpstr>
      <vt:lpstr>Sleep modulates haematopoiesis and protects against atherosclerosis</vt:lpstr>
      <vt:lpstr>Sleep modulates haematopoiesis and protects against atherosclerosis</vt:lpstr>
      <vt:lpstr>Sleep modulates haematopoiesis and protects against atherosclerosis</vt:lpstr>
      <vt:lpstr>Sleep modulates haematopoiesis and protects against atherosclerosis</vt:lpstr>
      <vt:lpstr>Now let’s move to humans and sleep fragmentation</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Association of Sleep Duration and Quality With Subclinical Atherosclerosis </vt:lpstr>
      <vt:lpstr>An example of a sleep quality questionnaire </vt:lpstr>
      <vt:lpstr>Let’s move into Obstructive Sleep Apnea but through the lens of subclinical injury of the myocardium  using hsTnT as an assessment tool.</vt:lpstr>
      <vt:lpstr>Sleep Apnea Is Associated with Subclinical Myocardial Injury in the Community The ARIC-SHHS Study </vt:lpstr>
      <vt:lpstr>Sleep Apnea Is Associated with Subclinical Myocardial Injury in the Community The ARIC-SHHS Study </vt:lpstr>
      <vt:lpstr>Sleep Apnea Is Associated with Subclinical Myocardial Injury in the Community The ARIC-SHHS Study </vt:lpstr>
      <vt:lpstr>Sleep Apnea Is Associated with Subclinical Myocardial Injury in the Community The ARIC-SHHS Study </vt:lpstr>
      <vt:lpstr>Sleep Apnea Is Associated with Subclinical Myocardial Injury in the Community The ARIC-SHHS Study </vt:lpstr>
      <vt:lpstr>Sleep Apnea Is Associated with Subclinical Myocardial Injury in the Community The ARIC-SHHS Study </vt:lpstr>
      <vt:lpstr>Different demographics related to sleep issues… </vt:lpstr>
      <vt:lpstr>Men</vt:lpstr>
      <vt:lpstr>Sleep and Libido in men with OSA</vt:lpstr>
      <vt:lpstr>Sleep and Libido in men with OSA</vt:lpstr>
      <vt:lpstr>Sleep and Libido in men with OSA</vt:lpstr>
      <vt:lpstr>Sleep and Libido in men with OSA</vt:lpstr>
      <vt:lpstr>Sleep and Libido in men with OSA</vt:lpstr>
      <vt:lpstr>Sleep and Libido in men with OSA</vt:lpstr>
      <vt:lpstr>Sleep and Libido in men with OSA</vt:lpstr>
      <vt:lpstr>Sleep and Libido in men with OSA</vt:lpstr>
      <vt:lpstr>Sleep and Libido in men with OSA</vt:lpstr>
      <vt:lpstr>Sleep and Libido in men with OSA</vt:lpstr>
      <vt:lpstr>Women and Sleep</vt:lpstr>
      <vt:lpstr>Menopause and OSA</vt:lpstr>
      <vt:lpstr>Menopause and OSA</vt:lpstr>
      <vt:lpstr>Menopause and OSA</vt:lpstr>
      <vt:lpstr>Menopause and OSA</vt:lpstr>
      <vt:lpstr>Menopause and OSA</vt:lpstr>
      <vt:lpstr>Menopause and OSA</vt:lpstr>
      <vt:lpstr>Menopause and OSA</vt:lpstr>
      <vt:lpstr>Menopause and OSA</vt:lpstr>
      <vt:lpstr>Menopause and OSA</vt:lpstr>
      <vt:lpstr>Menopause and OSA</vt:lpstr>
      <vt:lpstr>Women  Pre-eclampsia and OSA</vt:lpstr>
      <vt:lpstr>Obstructive sleep apnea as a risk factor for preeclampsia–eclampsia</vt:lpstr>
      <vt:lpstr>Obstructive sleep apnea as a risk factor for preeclampsia–eclampsia</vt:lpstr>
      <vt:lpstr>Obstructive sleep apnea as a risk factor for preeclampsia–eclampsia</vt:lpstr>
      <vt:lpstr>Obstructive sleep apnea as a risk factor for preeclampsia–eclampsia</vt:lpstr>
      <vt:lpstr>Obstructive sleep apnea as a risk factor for preeclampsia–eclampsia</vt:lpstr>
      <vt:lpstr>Adolescence</vt:lpstr>
      <vt:lpstr>Objective Sleep Characteristics and Cardiometabolic Health in Young Adolescents </vt:lpstr>
      <vt:lpstr>Objective Sleep Characteristics and Cardiometabolic Health in Young Adolescents </vt:lpstr>
      <vt:lpstr>Objective Sleep Characteristics and Cardiometabolic Health in Young Adolescents </vt:lpstr>
      <vt:lpstr>Objective Sleep Characteristics and Cardiometabolic Health in Young Adolescents </vt:lpstr>
      <vt:lpstr>Objective Sleep Characteristics and Cardiometabolic Health in Young Adolescents </vt:lpstr>
      <vt:lpstr>Objective Sleep Characteristics and Cardiometabolic Health in Young Adolescents </vt:lpstr>
      <vt:lpstr>Treatment opportunities</vt:lpstr>
      <vt:lpstr>Always start with Education!</vt:lpstr>
      <vt:lpstr>Realize sleep requires a multi-disciplinary approach!  </vt:lpstr>
      <vt:lpstr> </vt:lpstr>
      <vt:lpstr>I am not going to focus on the effectiveness of CPAP as that has been well established in the literature – my goal is to examine other modalities….</vt:lpstr>
      <vt:lpstr>Mandibular Advancement Devices in Patients with Symptoms of Obstructive Sleep Apnea: A Review </vt:lpstr>
      <vt:lpstr>Mandibular Advancement Devices in Patients with Symptoms of Obstructive Sleep Apnea: A Review </vt:lpstr>
      <vt:lpstr>Mandibular Advancement Devices in Patients with Symptoms of Obstructive Sleep Apnea: A Review </vt:lpstr>
      <vt:lpstr>Mandibular Advancement Devices in Patients with Symptoms of Obstructive Sleep Apnea: A Review </vt:lpstr>
      <vt:lpstr>Mandibular Advancement Devices in Patients with Symptoms of Obstructive Sleep Apnea: A Review </vt:lpstr>
      <vt:lpstr>Mandibular Advancement Devices in Patients with Symptoms of Obstructive Sleep Apnea: A Review </vt:lpstr>
      <vt:lpstr>Mandibular Advancement Devices (MAD) in Patients with Symptoms of Obstructive Sleep Apnea: A Review </vt:lpstr>
      <vt:lpstr>Mandibular Advancement Devices in Patients with Symptoms of Obstructive Sleep Apnea: A Review </vt:lpstr>
      <vt:lpstr>Mandibular Advancement Devices in Patients with Symptoms of Obstructive Sleep Apnea: A Review </vt:lpstr>
      <vt:lpstr>So….do mandibular advancement devices work?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Oral Appliance Effectiveness and Patient Satisfaction with OSA Treatment in Adults </vt:lpstr>
      <vt:lpstr>Myofunctional Therapy</vt:lpstr>
      <vt:lpstr>Obstructive sleep apnea: focus on myofunctional therapy </vt:lpstr>
      <vt:lpstr>Obstructive sleep apnea: focus on myofunctional therapy </vt:lpstr>
      <vt:lpstr>Obstructive sleep apnea: focus on myofunctional therapy </vt:lpstr>
      <vt:lpstr>Obstructive sleep apnea: focus on myofunctional therapy </vt:lpstr>
      <vt:lpstr>Obstructive sleep apnea: focus on myofunctional therapy </vt:lpstr>
      <vt:lpstr>Cost considerations - </vt:lpstr>
      <vt:lpstr>PowerPoint Presentation</vt:lpstr>
      <vt:lpstr>Upcoming Lectures in next 6 weeks!</vt:lpstr>
      <vt:lpstr>PowerPoint Presentation</vt:lpstr>
      <vt:lpstr>If you know anyone you would like to invite to join the BaleDoneen community – please encourage them to: </vt:lpstr>
      <vt:lpstr>Thank you and Go ZAGS!</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slide shows</dc:title>
  <dc:creator>Brad Bale</dc:creator>
  <cp:lastModifiedBy>Kramer Kembel</cp:lastModifiedBy>
  <cp:revision>276</cp:revision>
  <cp:lastPrinted>2019-03-13T23:44:46Z</cp:lastPrinted>
  <dcterms:created xsi:type="dcterms:W3CDTF">2005-09-13T01:14:26Z</dcterms:created>
  <dcterms:modified xsi:type="dcterms:W3CDTF">2019-03-14T21:50:35Z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