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9"/>
  </p:notesMasterIdLst>
  <p:sldIdLst>
    <p:sldId id="343" r:id="rId5"/>
    <p:sldId id="1201" r:id="rId6"/>
    <p:sldId id="367" r:id="rId7"/>
    <p:sldId id="998" r:id="rId8"/>
    <p:sldId id="353" r:id="rId9"/>
    <p:sldId id="1202" r:id="rId10"/>
    <p:sldId id="830" r:id="rId11"/>
    <p:sldId id="940" r:id="rId12"/>
    <p:sldId id="1203" r:id="rId13"/>
    <p:sldId id="939" r:id="rId14"/>
    <p:sldId id="955" r:id="rId15"/>
    <p:sldId id="941" r:id="rId16"/>
    <p:sldId id="956" r:id="rId17"/>
    <p:sldId id="942" r:id="rId18"/>
    <p:sldId id="950" r:id="rId19"/>
    <p:sldId id="943" r:id="rId20"/>
    <p:sldId id="944" r:id="rId21"/>
    <p:sldId id="968" r:id="rId22"/>
    <p:sldId id="945" r:id="rId23"/>
    <p:sldId id="967" r:id="rId24"/>
    <p:sldId id="957" r:id="rId25"/>
    <p:sldId id="951" r:id="rId26"/>
    <p:sldId id="952" r:id="rId27"/>
    <p:sldId id="953" r:id="rId28"/>
    <p:sldId id="954" r:id="rId29"/>
    <p:sldId id="946" r:id="rId30"/>
    <p:sldId id="962" r:id="rId31"/>
    <p:sldId id="947" r:id="rId32"/>
    <p:sldId id="963" r:id="rId33"/>
    <p:sldId id="976" r:id="rId34"/>
    <p:sldId id="948" r:id="rId35"/>
    <p:sldId id="949" r:id="rId36"/>
    <p:sldId id="958" r:id="rId37"/>
    <p:sldId id="975" r:id="rId38"/>
    <p:sldId id="964" r:id="rId39"/>
    <p:sldId id="965" r:id="rId40"/>
    <p:sldId id="972" r:id="rId41"/>
    <p:sldId id="973" r:id="rId42"/>
    <p:sldId id="974" r:id="rId43"/>
    <p:sldId id="993" r:id="rId44"/>
    <p:sldId id="2000" r:id="rId45"/>
    <p:sldId id="2463" r:id="rId46"/>
    <p:sldId id="938" r:id="rId47"/>
    <p:sldId id="1205" r:id="rId48"/>
    <p:sldId id="1206" r:id="rId49"/>
    <p:sldId id="1207" r:id="rId50"/>
    <p:sldId id="513" r:id="rId51"/>
    <p:sldId id="2018" r:id="rId52"/>
    <p:sldId id="834" r:id="rId53"/>
    <p:sldId id="828" r:id="rId54"/>
    <p:sldId id="2464" r:id="rId55"/>
    <p:sldId id="419" r:id="rId56"/>
    <p:sldId id="2021" r:id="rId57"/>
    <p:sldId id="2022" r:id="rId58"/>
    <p:sldId id="2453" r:id="rId59"/>
    <p:sldId id="2466" r:id="rId60"/>
    <p:sldId id="2459" r:id="rId61"/>
    <p:sldId id="2460" r:id="rId62"/>
    <p:sldId id="2468" r:id="rId63"/>
    <p:sldId id="2465" r:id="rId64"/>
    <p:sldId id="2454" r:id="rId65"/>
    <p:sldId id="2455" r:id="rId66"/>
    <p:sldId id="2456" r:id="rId67"/>
    <p:sldId id="2457" r:id="rId68"/>
    <p:sldId id="2458" r:id="rId69"/>
    <p:sldId id="2415" r:id="rId70"/>
    <p:sldId id="874" r:id="rId71"/>
    <p:sldId id="875" r:id="rId72"/>
    <p:sldId id="534" r:id="rId73"/>
    <p:sldId id="2438" r:id="rId74"/>
    <p:sldId id="2439" r:id="rId75"/>
    <p:sldId id="2440" r:id="rId76"/>
    <p:sldId id="2441" r:id="rId77"/>
    <p:sldId id="2442" r:id="rId78"/>
    <p:sldId id="2443" r:id="rId79"/>
    <p:sldId id="2444" r:id="rId80"/>
    <p:sldId id="2445" r:id="rId81"/>
    <p:sldId id="2446" r:id="rId82"/>
    <p:sldId id="2448" r:id="rId83"/>
    <p:sldId id="2449" r:id="rId84"/>
    <p:sldId id="2450" r:id="rId85"/>
    <p:sldId id="2451" r:id="rId86"/>
    <p:sldId id="2452" r:id="rId87"/>
    <p:sldId id="959" r:id="rId88"/>
    <p:sldId id="2420" r:id="rId89"/>
    <p:sldId id="2421" r:id="rId90"/>
    <p:sldId id="2422" r:id="rId91"/>
    <p:sldId id="2423" r:id="rId92"/>
    <p:sldId id="2424" r:id="rId93"/>
    <p:sldId id="2431" r:id="rId94"/>
    <p:sldId id="2425" r:id="rId95"/>
    <p:sldId id="2426" r:id="rId96"/>
    <p:sldId id="2427" r:id="rId97"/>
    <p:sldId id="2428" r:id="rId98"/>
    <p:sldId id="2429" r:id="rId99"/>
    <p:sldId id="2430" r:id="rId100"/>
    <p:sldId id="825" r:id="rId101"/>
    <p:sldId id="2432" r:id="rId102"/>
    <p:sldId id="2437" r:id="rId103"/>
    <p:sldId id="2433" r:id="rId104"/>
    <p:sldId id="2434" r:id="rId105"/>
    <p:sldId id="2435" r:id="rId106"/>
    <p:sldId id="2436" r:id="rId107"/>
    <p:sldId id="2462" r:id="rId108"/>
    <p:sldId id="2419" r:id="rId109"/>
    <p:sldId id="2024" r:id="rId110"/>
    <p:sldId id="1208" r:id="rId111"/>
    <p:sldId id="1209" r:id="rId112"/>
    <p:sldId id="2417" r:id="rId113"/>
    <p:sldId id="2467" r:id="rId114"/>
    <p:sldId id="2469" r:id="rId115"/>
    <p:sldId id="2418" r:id="rId116"/>
    <p:sldId id="445" r:id="rId117"/>
    <p:sldId id="647" r:id="rId118"/>
    <p:sldId id="612" r:id="rId119"/>
    <p:sldId id="620" r:id="rId120"/>
    <p:sldId id="766" r:id="rId121"/>
    <p:sldId id="746" r:id="rId122"/>
    <p:sldId id="747" r:id="rId123"/>
    <p:sldId id="749" r:id="rId124"/>
    <p:sldId id="752" r:id="rId125"/>
    <p:sldId id="753" r:id="rId126"/>
    <p:sldId id="687" r:id="rId127"/>
    <p:sldId id="826" r:id="rId128"/>
    <p:sldId id="784" r:id="rId129"/>
    <p:sldId id="559" r:id="rId130"/>
    <p:sldId id="626" r:id="rId131"/>
    <p:sldId id="625" r:id="rId132"/>
    <p:sldId id="2470" r:id="rId133"/>
    <p:sldId id="2461" r:id="rId134"/>
    <p:sldId id="1200" r:id="rId135"/>
    <p:sldId id="350" r:id="rId136"/>
    <p:sldId id="492" r:id="rId137"/>
    <p:sldId id="352"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B913"/>
    <a:srgbClr val="22D319"/>
    <a:srgbClr val="16D61B"/>
    <a:srgbClr val="4C29DF"/>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4658" autoAdjust="0"/>
  </p:normalViewPr>
  <p:slideViewPr>
    <p:cSldViewPr snapToGrid="0">
      <p:cViewPr varScale="1">
        <p:scale>
          <a:sx n="122" d="100"/>
          <a:sy n="122" d="100"/>
        </p:scale>
        <p:origin x="96" y="396"/>
      </p:cViewPr>
      <p:guideLst/>
    </p:cSldViewPr>
  </p:slideViewPr>
  <p:notesTextViewPr>
    <p:cViewPr>
      <p:scale>
        <a:sx n="1" d="1"/>
        <a:sy n="1" d="1"/>
      </p:scale>
      <p:origin x="0" y="0"/>
    </p:cViewPr>
  </p:notesTextViewPr>
  <p:sorterViewPr>
    <p:cViewPr>
      <p:scale>
        <a:sx n="138" d="100"/>
        <a:sy n="138" d="100"/>
      </p:scale>
      <p:origin x="0" y="-49824"/>
    </p:cViewPr>
  </p:sorterViewPr>
  <p:notesViewPr>
    <p:cSldViewPr snapToGrid="0">
      <p:cViewPr varScale="1">
        <p:scale>
          <a:sx n="109" d="100"/>
          <a:sy n="109" d="100"/>
        </p:scale>
        <p:origin x="3372"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DC698-C0BD-4705-B212-F8A4B45C969A}"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F9ED-1D9C-4E96-9675-EA91184397DC}" type="slidenum">
              <a:rPr lang="en-US" smtClean="0"/>
              <a:t>‹#›</a:t>
            </a:fld>
            <a:endParaRPr lang="en-US"/>
          </a:p>
        </p:txBody>
      </p:sp>
    </p:spTree>
    <p:extLst>
      <p:ext uri="{BB962C8B-B14F-4D97-AF65-F5344CB8AC3E}">
        <p14:creationId xmlns:p14="http://schemas.microsoft.com/office/powerpoint/2010/main" val="333173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0BB00FF-EE20-495F-8D2F-F79F475F9AEF}"/>
              </a:ext>
            </a:extLst>
          </p:cNvPr>
          <p:cNvSpPr>
            <a:spLocks noGrp="1" noRot="1" noChangeAspect="1" noChangeArrowheads="1" noTextEdit="1"/>
          </p:cNvSpPr>
          <p:nvPr>
            <p:ph type="sldImg"/>
          </p:nvPr>
        </p:nvSpPr>
        <p:spPr>
          <a:xfrm>
            <a:off x="685800" y="1143000"/>
            <a:ext cx="5486400" cy="3086100"/>
          </a:xfrm>
          <a:ln/>
        </p:spPr>
      </p:sp>
      <p:sp>
        <p:nvSpPr>
          <p:cNvPr id="5123" name="Notes Placeholder 2">
            <a:extLst>
              <a:ext uri="{FF2B5EF4-FFF2-40B4-BE49-F238E27FC236}">
                <a16:creationId xmlns:a16="http://schemas.microsoft.com/office/drawing/2014/main" id="{337999F9-9FDB-4DDE-8E1B-C241672AE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92E4DAEE-95F4-48F4-802E-1478056AD1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6F109E-64F9-493B-8DD8-A3F981F4810D}"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6343898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113</a:t>
            </a:fld>
            <a:endParaRPr lang="en-US"/>
          </a:p>
        </p:txBody>
      </p:sp>
    </p:spTree>
    <p:extLst>
      <p:ext uri="{BB962C8B-B14F-4D97-AF65-F5344CB8AC3E}">
        <p14:creationId xmlns:p14="http://schemas.microsoft.com/office/powerpoint/2010/main" val="256160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D3C3D-C8EC-4A4B-934E-3C49D1382CA6}" type="slidenum">
              <a:rPr lang="en-US" altLang="en-US" smtClean="0"/>
              <a:pPr/>
              <a:t>114</a:t>
            </a:fld>
            <a:endParaRPr lang="en-US" altLang="en-US"/>
          </a:p>
        </p:txBody>
      </p:sp>
    </p:spTree>
    <p:extLst>
      <p:ext uri="{BB962C8B-B14F-4D97-AF65-F5344CB8AC3E}">
        <p14:creationId xmlns:p14="http://schemas.microsoft.com/office/powerpoint/2010/main" val="41012071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3347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Figure 6: A model of stress leading to atherosclerotic </a:t>
            </a:r>
            <a:r>
              <a:rPr lang="en-US" altLang="en-US" dirty="0" err="1">
                <a:latin typeface="Arial" panose="020B0604020202020204" pitchFamily="34" charset="0"/>
              </a:rPr>
              <a:t>infl</a:t>
            </a:r>
            <a:r>
              <a:rPr lang="en-US" altLang="en-US" dirty="0">
                <a:latin typeface="Arial" panose="020B0604020202020204" pitchFamily="34" charset="0"/>
              </a:rPr>
              <a:t> </a:t>
            </a:r>
            <a:r>
              <a:rPr lang="en-US" altLang="en-US" dirty="0" err="1">
                <a:latin typeface="Arial" panose="020B0604020202020204" pitchFamily="34" charset="0"/>
              </a:rPr>
              <a:t>ammation</a:t>
            </a:r>
            <a:endParaRPr lang="en-US" altLang="en-US" dirty="0">
              <a:latin typeface="Arial" panose="020B0604020202020204" pitchFamily="34" charset="0"/>
            </a:endParaRPr>
          </a:p>
          <a:p>
            <a:r>
              <a:rPr lang="en-US" altLang="en-US" dirty="0">
                <a:latin typeface="Arial" panose="020B0604020202020204" pitchFamily="34" charset="0"/>
              </a:rPr>
              <a:t>Data suggest that at least two biologically </a:t>
            </a:r>
            <a:r>
              <a:rPr lang="en-US" altLang="en-US" dirty="0" err="1">
                <a:latin typeface="Arial" panose="020B0604020202020204" pitchFamily="34" charset="0"/>
              </a:rPr>
              <a:t>signifi</a:t>
            </a:r>
            <a:r>
              <a:rPr lang="en-US" altLang="en-US" dirty="0">
                <a:latin typeface="Arial" panose="020B0604020202020204" pitchFamily="34" charset="0"/>
              </a:rPr>
              <a:t> cant pathways link </a:t>
            </a:r>
            <a:r>
              <a:rPr lang="en-US" altLang="en-US" dirty="0" err="1">
                <a:latin typeface="Arial" panose="020B0604020202020204" pitchFamily="34" charset="0"/>
              </a:rPr>
              <a:t>amygdalar</a:t>
            </a:r>
            <a:endParaRPr lang="en-US" altLang="en-US" dirty="0">
              <a:latin typeface="Arial" panose="020B0604020202020204" pitchFamily="34" charset="0"/>
            </a:endParaRPr>
          </a:p>
          <a:p>
            <a:r>
              <a:rPr lang="en-US" altLang="en-US" dirty="0">
                <a:latin typeface="Arial" panose="020B0604020202020204" pitchFamily="34" charset="0"/>
              </a:rPr>
              <a:t>activity to cardiovascular disease events in human beings. One of these</a:t>
            </a:r>
          </a:p>
          <a:p>
            <a:r>
              <a:rPr lang="en-US" altLang="en-US" dirty="0">
                <a:latin typeface="Arial" panose="020B0604020202020204" pitchFamily="34" charset="0"/>
              </a:rPr>
              <a:t>pathways is sympathetic. The other, which is the object of this study, includes</a:t>
            </a:r>
          </a:p>
          <a:p>
            <a:r>
              <a:rPr lang="en-US" altLang="en-US" dirty="0">
                <a:latin typeface="Arial" panose="020B0604020202020204" pitchFamily="34" charset="0"/>
              </a:rPr>
              <a:t>activation of the bone marrow (and release of </a:t>
            </a:r>
            <a:r>
              <a:rPr lang="en-US" altLang="en-US" dirty="0" err="1">
                <a:latin typeface="Arial" panose="020B0604020202020204" pitchFamily="34" charset="0"/>
              </a:rPr>
              <a:t>infl</a:t>
            </a:r>
            <a:r>
              <a:rPr lang="en-US" altLang="en-US" dirty="0">
                <a:latin typeface="Arial" panose="020B0604020202020204" pitchFamily="34" charset="0"/>
              </a:rPr>
              <a:t> </a:t>
            </a:r>
            <a:r>
              <a:rPr lang="en-US" altLang="en-US" dirty="0" err="1">
                <a:latin typeface="Arial" panose="020B0604020202020204" pitchFamily="34" charset="0"/>
              </a:rPr>
              <a:t>ammatory</a:t>
            </a:r>
            <a:r>
              <a:rPr lang="en-US" altLang="en-US" dirty="0">
                <a:latin typeface="Arial" panose="020B0604020202020204" pitchFamily="34" charset="0"/>
              </a:rPr>
              <a:t> cells), which in</a:t>
            </a:r>
          </a:p>
          <a:p>
            <a:r>
              <a:rPr lang="en-US" altLang="en-US" dirty="0">
                <a:latin typeface="Arial" panose="020B0604020202020204" pitchFamily="34" charset="0"/>
              </a:rPr>
              <a:t>turn lead to atherosclerotic </a:t>
            </a:r>
            <a:r>
              <a:rPr lang="en-US" altLang="en-US" dirty="0" err="1">
                <a:latin typeface="Arial" panose="020B0604020202020204" pitchFamily="34" charset="0"/>
              </a:rPr>
              <a:t>infl</a:t>
            </a:r>
            <a:r>
              <a:rPr lang="en-US" altLang="en-US" dirty="0">
                <a:latin typeface="Arial" panose="020B0604020202020204" pitchFamily="34" charset="0"/>
              </a:rPr>
              <a:t> </a:t>
            </a:r>
            <a:r>
              <a:rPr lang="en-US" altLang="en-US" dirty="0" err="1">
                <a:latin typeface="Arial" panose="020B0604020202020204" pitchFamily="34" charset="0"/>
              </a:rPr>
              <a:t>ammation</a:t>
            </a:r>
            <a:r>
              <a:rPr lang="en-US" altLang="en-US" dirty="0">
                <a:latin typeface="Arial" panose="020B0604020202020204" pitchFamily="34" charset="0"/>
              </a:rPr>
              <a:t> and its atherothrombotic</a:t>
            </a:r>
          </a:p>
          <a:p>
            <a:r>
              <a:rPr lang="en-US" altLang="en-US" dirty="0">
                <a:latin typeface="Arial" panose="020B0604020202020204" pitchFamily="34" charset="0"/>
              </a:rPr>
              <a:t>manifestations.</a:t>
            </a: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86606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117</a:t>
            </a:fld>
            <a:endParaRPr lang="en-US"/>
          </a:p>
        </p:txBody>
      </p:sp>
    </p:spTree>
    <p:extLst>
      <p:ext uri="{BB962C8B-B14F-4D97-AF65-F5344CB8AC3E}">
        <p14:creationId xmlns:p14="http://schemas.microsoft.com/office/powerpoint/2010/main" val="10707254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118</a:t>
            </a:fld>
            <a:endParaRPr lang="en-US"/>
          </a:p>
        </p:txBody>
      </p:sp>
    </p:spTree>
    <p:extLst>
      <p:ext uri="{BB962C8B-B14F-4D97-AF65-F5344CB8AC3E}">
        <p14:creationId xmlns:p14="http://schemas.microsoft.com/office/powerpoint/2010/main" val="9155489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793581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r>
              <a:rPr lang="en-US" dirty="0"/>
              <a:t>Curcumin, the major yellow pigment extracted from turmeric which is  the powdered rhizome of the herb </a:t>
            </a:r>
            <a:r>
              <a:rPr lang="en-US" i="1" dirty="0"/>
              <a:t>Curcuma longa</a:t>
            </a:r>
            <a:r>
              <a:rPr lang="en-US" dirty="0"/>
              <a:t>.</a:t>
            </a:r>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120</a:t>
            </a:fld>
            <a:endParaRPr lang="en-US"/>
          </a:p>
        </p:txBody>
      </p:sp>
    </p:spTree>
    <p:extLst>
      <p:ext uri="{BB962C8B-B14F-4D97-AF65-F5344CB8AC3E}">
        <p14:creationId xmlns:p14="http://schemas.microsoft.com/office/powerpoint/2010/main" val="18801276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121</a:t>
            </a:fld>
            <a:endParaRPr lang="en-US"/>
          </a:p>
        </p:txBody>
      </p:sp>
    </p:spTree>
    <p:extLst>
      <p:ext uri="{BB962C8B-B14F-4D97-AF65-F5344CB8AC3E}">
        <p14:creationId xmlns:p14="http://schemas.microsoft.com/office/powerpoint/2010/main" val="5104198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122</a:t>
            </a:fld>
            <a:endParaRPr lang="en-US"/>
          </a:p>
        </p:txBody>
      </p:sp>
    </p:spTree>
    <p:extLst>
      <p:ext uri="{BB962C8B-B14F-4D97-AF65-F5344CB8AC3E}">
        <p14:creationId xmlns:p14="http://schemas.microsoft.com/office/powerpoint/2010/main" val="15154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9282079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5600" y="930227"/>
            <a:ext cx="4069210" cy="3186834"/>
          </a:xfrm>
          <a:prstGeom prst="rect">
            <a:avLst/>
          </a:prstGeom>
          <a:solidFill>
            <a:srgbClr val="FFFFFF"/>
          </a:solidFill>
          <a:ln w="9525">
            <a:solidFill>
              <a:srgbClr val="000000"/>
            </a:solidFill>
            <a:miter lim="800000"/>
            <a:headEnd/>
            <a:tailEnd/>
          </a:ln>
          <a:effectLst/>
        </p:spPr>
        <p:txBody>
          <a:bodyPr wrap="none" lIns="82961" tIns="41480" rIns="82961" bIns="41480" anchor="ctr"/>
          <a:lstStyle/>
          <a:p>
            <a:endParaRPr lang="en-US"/>
          </a:p>
        </p:txBody>
      </p:sp>
      <p:sp>
        <p:nvSpPr>
          <p:cNvPr id="4098" name="Text Box 2"/>
          <p:cNvSpPr txBox="1">
            <a:spLocks noGrp="1" noChangeArrowheads="1"/>
          </p:cNvSpPr>
          <p:nvPr>
            <p:ph type="body"/>
          </p:nvPr>
        </p:nvSpPr>
        <p:spPr bwMode="auto">
          <a:xfrm>
            <a:off x="917575" y="4425181"/>
            <a:ext cx="4919878" cy="3536036"/>
          </a:xfrm>
          <a:prstGeom prst="rect">
            <a:avLst/>
          </a:prstGeom>
          <a:noFill/>
          <a:ln>
            <a:round/>
            <a:headEnd/>
            <a:tailEnd/>
          </a:ln>
        </p:spPr>
        <p:txBody>
          <a:bodyPr lIns="0" tIns="0" rIns="0" bIns="0"/>
          <a:lstStyle/>
          <a:p>
            <a:pPr marL="77776" indent="-77776" eaLnBrk="1">
              <a:lnSpc>
                <a:spcPct val="93000"/>
              </a:lnSpc>
              <a:spcBef>
                <a:spcPct val="0"/>
              </a:spcBef>
              <a:buSzPct val="45000"/>
              <a:tabLst>
                <a:tab pos="656774" algn="l"/>
                <a:tab pos="1313548" algn="l"/>
                <a:tab pos="1970322" algn="l"/>
                <a:tab pos="2627095" algn="l"/>
                <a:tab pos="3283869" algn="l"/>
                <a:tab pos="3940642" algn="l"/>
                <a:tab pos="4597416" algn="l"/>
              </a:tabLst>
            </a:pPr>
            <a:r>
              <a:rPr lang="en-GB" dirty="0">
                <a:latin typeface="Arial" charset="0"/>
                <a:ea typeface="msgothic" charset="0"/>
                <a:cs typeface="msgothic" charset="0"/>
              </a:rPr>
              <a:t>Interventional study: urinary </a:t>
            </a:r>
            <a:r>
              <a:rPr lang="en-GB" dirty="0" err="1">
                <a:latin typeface="Arial" charset="0"/>
                <a:ea typeface="msgothic" charset="0"/>
                <a:cs typeface="msgothic" charset="0"/>
              </a:rPr>
              <a:t>isoprostanes</a:t>
            </a:r>
            <a:r>
              <a:rPr lang="en-GB" dirty="0">
                <a:latin typeface="Arial" charset="0"/>
                <a:ea typeface="msgothic" charset="0"/>
                <a:cs typeface="msgothic" charset="0"/>
              </a:rPr>
              <a:t> (</a:t>
            </a:r>
            <a:r>
              <a:rPr lang="en-GB" sz="1300" b="1" dirty="0">
                <a:ea typeface="msgothic" charset="0"/>
                <a:cs typeface="msgothic" charset="0"/>
              </a:rPr>
              <a:t>A</a:t>
            </a:r>
            <a:r>
              <a:rPr lang="en-GB" dirty="0">
                <a:latin typeface="Arial" charset="0"/>
                <a:ea typeface="msgothic" charset="0"/>
                <a:cs typeface="msgothic" charset="0"/>
              </a:rPr>
              <a:t>), serum soluble Nox2-derived peptide (sNOX2-dp; </a:t>
            </a:r>
            <a:r>
              <a:rPr lang="en-GB" sz="1300" b="1" dirty="0">
                <a:ea typeface="msgothic" charset="0"/>
                <a:cs typeface="msgothic" charset="0"/>
              </a:rPr>
              <a:t>B</a:t>
            </a:r>
            <a:r>
              <a:rPr lang="en-GB" dirty="0">
                <a:latin typeface="Arial" charset="0"/>
                <a:ea typeface="msgothic" charset="0"/>
                <a:cs typeface="msgothic" charset="0"/>
              </a:rPr>
              <a:t>), and serum low-density lipoprotein (LDL) cholesterol (</a:t>
            </a:r>
            <a:r>
              <a:rPr lang="en-GB" sz="1300" b="1" dirty="0">
                <a:ea typeface="msgothic" charset="0"/>
                <a:cs typeface="msgothic" charset="0"/>
              </a:rPr>
              <a:t>C</a:t>
            </a:r>
            <a:r>
              <a:rPr lang="en-GB" dirty="0">
                <a:latin typeface="Arial" charset="0"/>
                <a:ea typeface="msgothic" charset="0"/>
                <a:cs typeface="msgothic" charset="0"/>
              </a:rPr>
              <a:t>) in subjects assigned to diet (group A) and </a:t>
            </a:r>
            <a:r>
              <a:rPr lang="en-GB" dirty="0" err="1">
                <a:latin typeface="Arial" charset="0"/>
                <a:ea typeface="msgothic" charset="0"/>
                <a:cs typeface="msgothic" charset="0"/>
              </a:rPr>
              <a:t>atorvastatin</a:t>
            </a:r>
            <a:r>
              <a:rPr lang="en-GB" dirty="0">
                <a:latin typeface="Arial" charset="0"/>
                <a:ea typeface="msgothic" charset="0"/>
                <a:cs typeface="msgothic" charset="0"/>
              </a:rPr>
              <a:t> (group B). *</a:t>
            </a:r>
            <a:r>
              <a:rPr lang="en-GB" i="1" dirty="0">
                <a:latin typeface="Arial" charset="0"/>
                <a:ea typeface="msgothic" charset="0"/>
                <a:cs typeface="msgothic" charset="0"/>
              </a:rPr>
              <a:t>P</a:t>
            </a:r>
            <a:r>
              <a:rPr lang="en-GB" dirty="0">
                <a:latin typeface="Arial" charset="0"/>
                <a:ea typeface="msgothic" charset="0"/>
                <a:cs typeface="msgothic" charset="0"/>
              </a:rPr>
              <a:t>&lt;0.005.</a:t>
            </a:r>
          </a:p>
          <a:p>
            <a:r>
              <a:rPr lang="en-US" dirty="0"/>
              <a:t>study provides the first evidence that </a:t>
            </a:r>
            <a:r>
              <a:rPr lang="en-US" dirty="0" err="1"/>
              <a:t>atorvastatin</a:t>
            </a:r>
            <a:r>
              <a:rPr lang="en-US" dirty="0"/>
              <a:t> exerts an antioxidant effect as early as 2 hours</a:t>
            </a:r>
          </a:p>
          <a:p>
            <a:r>
              <a:rPr lang="en-US" dirty="0"/>
              <a:t>The parallel decrease of Nox2 activity and urinary </a:t>
            </a:r>
            <a:r>
              <a:rPr lang="en-US" dirty="0" err="1"/>
              <a:t>isoprostanes</a:t>
            </a:r>
            <a:r>
              <a:rPr lang="en-US" dirty="0"/>
              <a:t> reinforces data from previous studies suggesting a major role for Nox2 in the production of </a:t>
            </a:r>
            <a:r>
              <a:rPr lang="en-US" dirty="0" err="1"/>
              <a:t>isoprostanes</a:t>
            </a:r>
            <a:endParaRPr lang="en-GB" dirty="0">
              <a:latin typeface="Arial" charset="0"/>
              <a:ea typeface="msgothic" charset="0"/>
              <a:cs typeface="msgothic" charset="0"/>
            </a:endParaRPr>
          </a:p>
        </p:txBody>
      </p:sp>
    </p:spTree>
    <p:extLst>
      <p:ext uri="{BB962C8B-B14F-4D97-AF65-F5344CB8AC3E}">
        <p14:creationId xmlns:p14="http://schemas.microsoft.com/office/powerpoint/2010/main" val="2042354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42900" y="696913"/>
            <a:ext cx="6197600" cy="3486150"/>
          </a:xfrm>
          <a:ln/>
        </p:spPr>
      </p:sp>
      <p:sp>
        <p:nvSpPr>
          <p:cNvPr id="5123" name="Notes Placeholder 2"/>
          <p:cNvSpPr>
            <a:spLocks noGrp="1"/>
          </p:cNvSpPr>
          <p:nvPr>
            <p:ph type="body" idx="1"/>
          </p:nvPr>
        </p:nvSpPr>
        <p:spPr>
          <a:noFill/>
          <a:ln/>
        </p:spPr>
        <p:txBody>
          <a:bodyPr/>
          <a:lstStyle/>
          <a:p>
            <a:r>
              <a:rPr lang="en-US" dirty="0"/>
              <a:t>suggests that atorvastatin calcium might suppress phenotypic modulation of</a:t>
            </a:r>
            <a:r>
              <a:rPr lang="en-US" baseline="0" dirty="0"/>
              <a:t> </a:t>
            </a:r>
            <a:r>
              <a:rPr lang="en-US" dirty="0"/>
              <a:t>VSMCs induced by PDGF-BB via downregulation of the </a:t>
            </a:r>
            <a:r>
              <a:rPr lang="en-US" dirty="0" err="1"/>
              <a:t>Akt</a:t>
            </a:r>
            <a:r>
              <a:rPr lang="en-US" dirty="0"/>
              <a:t> pathway.</a:t>
            </a:r>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125</a:t>
            </a:fld>
            <a:endParaRPr lang="en-US"/>
          </a:p>
        </p:txBody>
      </p:sp>
    </p:spTree>
    <p:extLst>
      <p:ext uri="{BB962C8B-B14F-4D97-AF65-F5344CB8AC3E}">
        <p14:creationId xmlns:p14="http://schemas.microsoft.com/office/powerpoint/2010/main" val="2147394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A3E62-959E-4E57-854E-88F147ED5861}"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9345317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17513" y="701675"/>
            <a:ext cx="6242050" cy="3511550"/>
          </a:xfrm>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5' AMP-activated protein kinase or AMPK or 5' adenosine monophosphate-activated protein kinase is an enzyme (EC 2.7. 11.31) that plays a role in cellular energy homeostasis, largely to activate glucose and fatty acid uptake and oxidation when cellular energy is low.</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98678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17513" y="701675"/>
            <a:ext cx="6242050" cy="351155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128</a:t>
            </a:fld>
            <a:endParaRPr lang="en-US"/>
          </a:p>
        </p:txBody>
      </p:sp>
    </p:spTree>
    <p:extLst>
      <p:ext uri="{BB962C8B-B14F-4D97-AF65-F5344CB8AC3E}">
        <p14:creationId xmlns:p14="http://schemas.microsoft.com/office/powerpoint/2010/main" val="22704985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129</a:t>
            </a:fld>
            <a:endParaRPr lang="en-US" altLang="en-US"/>
          </a:p>
        </p:txBody>
      </p:sp>
    </p:spTree>
    <p:extLst>
      <p:ext uri="{BB962C8B-B14F-4D97-AF65-F5344CB8AC3E}">
        <p14:creationId xmlns:p14="http://schemas.microsoft.com/office/powerpoint/2010/main" val="85410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731953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83607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222335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19</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894548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7532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27415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25857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dirty="0"/>
              <a:t>Beta risk may be defined as the risk found in incorrectly accepting the null hypothesis when an alternative hypothesis is true. Put simply, it is taking the position that there is no difference when, in fact, there is one. A statistical test should be employed to detect differences and the beta risk is the probability that a statistical test will be unable to do so. For example, if a beta risk is 0.05, there is a 5% likelihood of inaccuracy.</a:t>
            </a:r>
          </a:p>
          <a:p>
            <a:pPr eaLnBrk="1" hangingPunct="1"/>
            <a:endParaRPr lang="en-US" dirty="0"/>
          </a:p>
          <a:p>
            <a:pPr eaLnBrk="1" hangingPunct="1"/>
            <a:r>
              <a:rPr lang="en-US" dirty="0"/>
              <a:t>KEY TAKEAWAYS</a:t>
            </a:r>
          </a:p>
          <a:p>
            <a:pPr eaLnBrk="1" hangingPunct="1"/>
            <a:r>
              <a:rPr lang="en-US" dirty="0"/>
              <a:t>Beta risk represents the probability that a false hypothesis in a statistical test is accepted as true.</a:t>
            </a:r>
          </a:p>
          <a:p>
            <a:pPr eaLnBrk="1" hangingPunct="1"/>
            <a:r>
              <a:rPr lang="en-US" dirty="0"/>
              <a:t>Beta risk contrasts with alpha risk, which measures the probability that a null hypothesis is rejected when it is actually true.</a:t>
            </a:r>
          </a:p>
          <a:p>
            <a:pPr eaLnBrk="1" hangingPunct="1"/>
            <a:r>
              <a:rPr lang="en-US" dirty="0"/>
              <a:t>Increasing the sample size used in a statistical test can reduce beta risk.</a:t>
            </a:r>
          </a:p>
          <a:p>
            <a:pPr eaLnBrk="1" hangingPunct="1"/>
            <a:r>
              <a:rPr lang="en-US" dirty="0"/>
              <a:t>An acceptable level of beta risk is 10%; beyond that, the sample size should be increased.</a:t>
            </a:r>
          </a:p>
        </p:txBody>
      </p:sp>
    </p:spTree>
    <p:extLst>
      <p:ext uri="{BB962C8B-B14F-4D97-AF65-F5344CB8AC3E}">
        <p14:creationId xmlns:p14="http://schemas.microsoft.com/office/powerpoint/2010/main" val="12056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2</a:t>
            </a:fld>
            <a:endParaRPr lang="en-US" altLang="en-US"/>
          </a:p>
        </p:txBody>
      </p:sp>
    </p:spTree>
    <p:extLst>
      <p:ext uri="{BB962C8B-B14F-4D97-AF65-F5344CB8AC3E}">
        <p14:creationId xmlns:p14="http://schemas.microsoft.com/office/powerpoint/2010/main" val="485157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30469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81067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58643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46818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661212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29</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08718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2A040-0BC4-4BBA-8327-DD73E38C5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478269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31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25369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32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595950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33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22109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2A040-0BC4-4BBA-8327-DD73E38C5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723275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35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981689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36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32667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2A040-0BC4-4BBA-8327-DD73E38C5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994465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2A040-0BC4-4BBA-8327-DD73E38C5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973355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2A040-0BC4-4BBA-8327-DD73E38C5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401787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40</a:t>
            </a:fld>
            <a:endParaRPr lang="en-US" altLang="en-US"/>
          </a:p>
        </p:txBody>
      </p:sp>
    </p:spTree>
    <p:extLst>
      <p:ext uri="{BB962C8B-B14F-4D97-AF65-F5344CB8AC3E}">
        <p14:creationId xmlns:p14="http://schemas.microsoft.com/office/powerpoint/2010/main" val="2586153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06400" y="696913"/>
            <a:ext cx="6197600" cy="34861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D3C3D-C8EC-4A4B-934E-3C49D1382CA6}" type="slidenum">
              <a:rPr lang="en-US" altLang="en-US" smtClean="0"/>
              <a:pPr/>
              <a:t>41</a:t>
            </a:fld>
            <a:endParaRPr lang="en-US" altLang="en-US"/>
          </a:p>
        </p:txBody>
      </p:sp>
    </p:spTree>
    <p:extLst>
      <p:ext uri="{BB962C8B-B14F-4D97-AF65-F5344CB8AC3E}">
        <p14:creationId xmlns:p14="http://schemas.microsoft.com/office/powerpoint/2010/main" val="588354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42</a:t>
            </a:fld>
            <a:endParaRPr lang="en-US" altLang="en-US"/>
          </a:p>
        </p:txBody>
      </p:sp>
    </p:spTree>
    <p:extLst>
      <p:ext uri="{BB962C8B-B14F-4D97-AF65-F5344CB8AC3E}">
        <p14:creationId xmlns:p14="http://schemas.microsoft.com/office/powerpoint/2010/main" val="3117871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43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64815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7</a:t>
            </a:fld>
            <a:endParaRPr lang="en-US" altLang="en-US"/>
          </a:p>
        </p:txBody>
      </p:sp>
    </p:spTree>
    <p:extLst>
      <p:ext uri="{BB962C8B-B14F-4D97-AF65-F5344CB8AC3E}">
        <p14:creationId xmlns:p14="http://schemas.microsoft.com/office/powerpoint/2010/main" val="2400462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44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058320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45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2437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46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327574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C3A57C82-11CB-47D3-8C83-3E0B4E6760C4}" type="slidenum">
              <a:rPr lang="en-US" smtClean="0"/>
              <a:pPr/>
              <a:t>50</a:t>
            </a:fld>
            <a:endParaRPr lang="en-US"/>
          </a:p>
        </p:txBody>
      </p:sp>
    </p:spTree>
    <p:extLst>
      <p:ext uri="{BB962C8B-B14F-4D97-AF65-F5344CB8AC3E}">
        <p14:creationId xmlns:p14="http://schemas.microsoft.com/office/powerpoint/2010/main" val="329766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06400" y="696913"/>
            <a:ext cx="6197600" cy="34861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D3C3D-C8EC-4A4B-934E-3C49D1382CA6}" type="slidenum">
              <a:rPr lang="en-US" altLang="en-US" smtClean="0"/>
              <a:pPr/>
              <a:t>51</a:t>
            </a:fld>
            <a:endParaRPr lang="en-US" altLang="en-US"/>
          </a:p>
        </p:txBody>
      </p:sp>
    </p:spTree>
    <p:extLst>
      <p:ext uri="{BB962C8B-B14F-4D97-AF65-F5344CB8AC3E}">
        <p14:creationId xmlns:p14="http://schemas.microsoft.com/office/powerpoint/2010/main" val="2998578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381000" y="685800"/>
            <a:ext cx="6096000" cy="3429000"/>
          </a:xfrm>
          <a:ln/>
        </p:spPr>
      </p:sp>
      <p:sp>
        <p:nvSpPr>
          <p:cNvPr id="1146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5FCCAE-000F-4915-BB7C-2ECB40B808F8}" type="slidenum">
              <a:rPr lang="en-US" altLang="en-US" smtClean="0">
                <a:solidFill>
                  <a:srgbClr val="000000"/>
                </a:solidFill>
              </a:rPr>
              <a:pPr/>
              <a:t>52</a:t>
            </a:fld>
            <a:endParaRPr lang="en-US" altLang="en-US">
              <a:solidFill>
                <a:srgbClr val="000000"/>
              </a:solidFill>
            </a:endParaRPr>
          </a:p>
        </p:txBody>
      </p:sp>
    </p:spTree>
    <p:extLst>
      <p:ext uri="{BB962C8B-B14F-4D97-AF65-F5344CB8AC3E}">
        <p14:creationId xmlns:p14="http://schemas.microsoft.com/office/powerpoint/2010/main" val="106833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53</a:t>
            </a:fld>
            <a:endParaRPr lang="en-US" altLang="en-US"/>
          </a:p>
        </p:txBody>
      </p:sp>
    </p:spTree>
    <p:extLst>
      <p:ext uri="{BB962C8B-B14F-4D97-AF65-F5344CB8AC3E}">
        <p14:creationId xmlns:p14="http://schemas.microsoft.com/office/powerpoint/2010/main" val="4194453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54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835281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55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2493339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06400" y="696913"/>
            <a:ext cx="6197600" cy="34861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D3C3D-C8EC-4A4B-934E-3C49D1382CA6}" type="slidenum">
              <a:rPr lang="en-US" altLang="en-US" smtClean="0"/>
              <a:pPr/>
              <a:t>56</a:t>
            </a:fld>
            <a:endParaRPr lang="en-US" altLang="en-US"/>
          </a:p>
        </p:txBody>
      </p:sp>
    </p:spTree>
    <p:extLst>
      <p:ext uri="{BB962C8B-B14F-4D97-AF65-F5344CB8AC3E}">
        <p14:creationId xmlns:p14="http://schemas.microsoft.com/office/powerpoint/2010/main" val="255539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05559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57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4077919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58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598623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06400" y="696913"/>
            <a:ext cx="6197600" cy="34861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D3C3D-C8EC-4A4B-934E-3C49D1382CA6}" type="slidenum">
              <a:rPr lang="en-US" altLang="en-US" smtClean="0"/>
              <a:pPr/>
              <a:t>59</a:t>
            </a:fld>
            <a:endParaRPr lang="en-US" altLang="en-US"/>
          </a:p>
        </p:txBody>
      </p:sp>
    </p:spTree>
    <p:extLst>
      <p:ext uri="{BB962C8B-B14F-4D97-AF65-F5344CB8AC3E}">
        <p14:creationId xmlns:p14="http://schemas.microsoft.com/office/powerpoint/2010/main" val="2796388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4116088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863970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320487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4225108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871225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65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506049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96791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260261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p:spPr>
        <p:txBody>
          <a:bodyPr/>
          <a:lstStyle/>
          <a:p>
            <a:endParaRPr lang="en-US"/>
          </a:p>
        </p:txBody>
      </p:sp>
      <p:sp>
        <p:nvSpPr>
          <p:cNvPr id="5124" name="Slide Number Placeholder 3"/>
          <p:cNvSpPr>
            <a:spLocks noGrp="1"/>
          </p:cNvSpPr>
          <p:nvPr>
            <p:ph type="sldNum" sz="quarter" idx="5"/>
          </p:nvPr>
        </p:nvSpPr>
        <p:spPr>
          <a:noFill/>
        </p:spPr>
        <p:txBody>
          <a:bodyPr/>
          <a:lstStyle/>
          <a:p>
            <a:fld id="{592C59F7-4740-42F5-B316-2A56990B9A30}" type="slidenum">
              <a:rPr lang="en-US" smtClean="0"/>
              <a:pPr/>
              <a:t>68</a:t>
            </a:fld>
            <a:endParaRPr lang="en-US"/>
          </a:p>
        </p:txBody>
      </p:sp>
    </p:spTree>
    <p:extLst>
      <p:ext uri="{BB962C8B-B14F-4D97-AF65-F5344CB8AC3E}">
        <p14:creationId xmlns:p14="http://schemas.microsoft.com/office/powerpoint/2010/main" val="21242087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2648152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dirty="0"/>
              <a:t>Cox proportional hazards models, for example, result in hazard ratios that are often interpreted interchangeably with relative risks, even though they are not the</a:t>
            </a:r>
          </a:p>
          <a:p>
            <a:pPr eaLnBrk="1" hangingPunct="1"/>
            <a:r>
              <a:rPr lang="en-US" dirty="0"/>
              <a:t>same.22 Multiplicative models also make it more difficult to evaluate effect modification and identify vulnerable subpopulations. Cox proportional hazards models have multiplicative interactions built in to the model, which limits interpretability of further interactions in the model. Moreover, the Cox proportional hazards model provides an estimate of the effect of exposure</a:t>
            </a:r>
          </a:p>
          <a:p>
            <a:pPr eaLnBrk="1" hangingPunct="1"/>
            <a:r>
              <a:rPr lang="en-US" dirty="0"/>
              <a:t>that is conditional on the covariates and the baseline hazard. </a:t>
            </a:r>
          </a:p>
          <a:p>
            <a:pPr eaLnBrk="1" hangingPunct="1"/>
            <a:r>
              <a:rPr lang="en-US" dirty="0"/>
              <a:t>This makes use of those coefficients to estimate</a:t>
            </a:r>
          </a:p>
          <a:p>
            <a:pPr eaLnBrk="1" hangingPunct="1"/>
            <a:r>
              <a:rPr lang="en-US" dirty="0"/>
              <a:t>the attributable cases or risk problematic. In an additive</a:t>
            </a:r>
          </a:p>
          <a:p>
            <a:pPr eaLnBrk="1" hangingPunct="1"/>
            <a:r>
              <a:rPr lang="en-US" dirty="0"/>
              <a:t>model, the coefficients represent the risk difference as</a:t>
            </a:r>
          </a:p>
          <a:p>
            <a:pPr eaLnBrk="1" hangingPunct="1"/>
            <a:r>
              <a:rPr lang="en-US" dirty="0"/>
              <a:t>a result of exposure and the coefficients for </a:t>
            </a:r>
            <a:r>
              <a:rPr lang="en-US" dirty="0" err="1"/>
              <a:t>interactionterms</a:t>
            </a:r>
            <a:r>
              <a:rPr lang="en-US" dirty="0"/>
              <a:t> represent the additional risk difference in the subpopulation</a:t>
            </a:r>
          </a:p>
          <a:p>
            <a:pPr eaLnBrk="1" hangingPunct="1"/>
            <a:r>
              <a:rPr lang="en-US" dirty="0"/>
              <a:t>without reference to the baseline hazard or</a:t>
            </a:r>
          </a:p>
          <a:p>
            <a:pPr eaLnBrk="1" hangingPunct="1"/>
            <a:r>
              <a:rPr lang="en-US" dirty="0"/>
              <a:t>conditional on the distribution of the covariates. In addition,</a:t>
            </a:r>
          </a:p>
          <a:p>
            <a:pPr eaLnBrk="1" hangingPunct="1"/>
            <a:r>
              <a:rPr lang="en-US" dirty="0"/>
              <a:t>few studies use the propensity score–based doubly</a:t>
            </a:r>
          </a:p>
          <a:p>
            <a:pPr eaLnBrk="1" hangingPunct="1"/>
            <a:r>
              <a:rPr lang="en-US" dirty="0"/>
              <a:t>robust method that is often required to sway regulatory</a:t>
            </a:r>
          </a:p>
          <a:p>
            <a:pPr eaLnBrk="1" hangingPunct="1"/>
            <a:r>
              <a:rPr lang="en-US" dirty="0"/>
              <a:t>policy.7,23–25 This limits knowledge on nonfatal outcomes</a:t>
            </a:r>
          </a:p>
          <a:p>
            <a:pPr eaLnBrk="1" hangingPunct="1"/>
            <a:r>
              <a:rPr lang="en-US" dirty="0"/>
              <a:t>and limits our ability to make convincing inferences to</a:t>
            </a:r>
          </a:p>
          <a:p>
            <a:pPr eaLnBrk="1" hangingPunct="1"/>
            <a:r>
              <a:rPr lang="en-US" dirty="0"/>
              <a:t>convince regulators. The studies that use causal methods</a:t>
            </a:r>
          </a:p>
          <a:p>
            <a:pPr eaLnBrk="1" hangingPunct="1"/>
            <a:r>
              <a:rPr lang="en-US" dirty="0"/>
              <a:t>often explore a single pollutant at a time and not</a:t>
            </a:r>
          </a:p>
          <a:p>
            <a:pPr eaLnBrk="1" hangingPunct="1"/>
            <a:r>
              <a:rPr lang="en-US" dirty="0"/>
              <a:t>the variety of compounds that comprise air pollution.</a:t>
            </a:r>
          </a:p>
        </p:txBody>
      </p:sp>
    </p:spTree>
    <p:extLst>
      <p:ext uri="{BB962C8B-B14F-4D97-AF65-F5344CB8AC3E}">
        <p14:creationId xmlns:p14="http://schemas.microsoft.com/office/powerpoint/2010/main" val="1187352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dirty="0"/>
              <a:t>.</a:t>
            </a:r>
          </a:p>
        </p:txBody>
      </p:sp>
    </p:spTree>
    <p:extLst>
      <p:ext uri="{BB962C8B-B14F-4D97-AF65-F5344CB8AC3E}">
        <p14:creationId xmlns:p14="http://schemas.microsoft.com/office/powerpoint/2010/main" val="1261203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262511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28943030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3383936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599416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23716110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08282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991026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79</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028623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3223787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1472083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829725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32453978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28818083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648152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1274442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9636310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89</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04473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842507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6233514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9104919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0186486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0048642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9968543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95</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7950881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96</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0418472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21689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99</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3416306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1907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8882186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101</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2470888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102</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6263340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103</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522502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104</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10892348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106</a:t>
            </a:fld>
            <a:endParaRPr lang="en-US" altLang="en-US"/>
          </a:p>
        </p:txBody>
      </p:sp>
    </p:spTree>
    <p:extLst>
      <p:ext uri="{BB962C8B-B14F-4D97-AF65-F5344CB8AC3E}">
        <p14:creationId xmlns:p14="http://schemas.microsoft.com/office/powerpoint/2010/main" val="27378216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107</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28906367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108</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r>
              <a:rPr lang="en-US"/>
              <a:t>The third major group of patients who may considered as having CHD risk equivalent to those with established clinical CHD are those with atherosclerotic disease elsewhere in the arterial tree. Obviously, the cellular and molecular forces which lead to development of fatty streaks and their ultimate development into plaques which may occlude and/or rupture are not confined only to the coronary arterial circulation. Atherosclerosis in one region is often associated with and predictive of disease in other branches of the arterial tree. As a result, peripheral arterial atherosclerosis is considered to be a powerful predictor of future CHD in patients without clinical CHD symptoms or signs as yet.</a:t>
            </a:r>
          </a:p>
          <a:p>
            <a:pPr eaLnBrk="1" hangingPunct="1"/>
            <a:r>
              <a:rPr lang="en-US"/>
              <a:t>The three most important subgroups, as discussed by the ATP III study group, include those with peripheral arterial disease, abdominal aortic aneurysm, and carotid artery disease.</a:t>
            </a:r>
          </a:p>
        </p:txBody>
      </p:sp>
    </p:spTree>
    <p:extLst>
      <p:ext uri="{BB962C8B-B14F-4D97-AF65-F5344CB8AC3E}">
        <p14:creationId xmlns:p14="http://schemas.microsoft.com/office/powerpoint/2010/main" val="42824401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5968958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2E22A040-0BC4-4BBA-8327-DD73E38C58F4}" type="slidenum">
              <a:rPr lang="en-US" smtClean="0">
                <a:solidFill>
                  <a:prstClr val="black"/>
                </a:solidFill>
              </a:rPr>
              <a:pPr/>
              <a:t>110</a:t>
            </a:fld>
            <a:endParaRPr lang="en-US">
              <a:solidFill>
                <a:prstClr val="black"/>
              </a:solidFill>
            </a:endParaRPr>
          </a:p>
        </p:txBody>
      </p:sp>
      <p:sp>
        <p:nvSpPr>
          <p:cNvPr id="450563" name="Rectangle 2"/>
          <p:cNvSpPr>
            <a:spLocks noGrp="1" noRot="1" noChangeAspect="1" noChangeArrowheads="1" noTextEdit="1"/>
          </p:cNvSpPr>
          <p:nvPr>
            <p:ph type="sldImg"/>
          </p:nvPr>
        </p:nvSpPr>
        <p:spPr>
          <a:xfrm>
            <a:off x="285750" y="706438"/>
            <a:ext cx="6299200" cy="3544887"/>
          </a:xfrm>
          <a:ln/>
        </p:spPr>
      </p:sp>
      <p:sp>
        <p:nvSpPr>
          <p:cNvPr id="450564" name="Rectangle 3"/>
          <p:cNvSpPr>
            <a:spLocks noGrp="1" noChangeArrowheads="1"/>
          </p:cNvSpPr>
          <p:nvPr>
            <p:ph type="body" idx="1"/>
          </p:nvPr>
        </p:nvSpPr>
        <p:spPr>
          <a:xfrm>
            <a:off x="731838" y="4490751"/>
            <a:ext cx="5319712" cy="4472614"/>
          </a:xfrm>
          <a:noFill/>
          <a:ln/>
        </p:spPr>
        <p:txBody>
          <a:bodyPr/>
          <a:lstStyle/>
          <a:p>
            <a:pPr eaLnBrk="1" hangingPunct="1"/>
            <a:endParaRPr lang="en-US" dirty="0"/>
          </a:p>
        </p:txBody>
      </p:sp>
    </p:spTree>
    <p:extLst>
      <p:ext uri="{BB962C8B-B14F-4D97-AF65-F5344CB8AC3E}">
        <p14:creationId xmlns:p14="http://schemas.microsoft.com/office/powerpoint/2010/main" val="1466395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955876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C1A-5BC0-4CB4-89FD-1FFE1F006C0B}"/>
              </a:ext>
            </a:extLst>
          </p:cNvPr>
          <p:cNvSpPr>
            <a:spLocks noGrp="1"/>
          </p:cNvSpPr>
          <p:nvPr>
            <p:ph type="ctrTitle"/>
          </p:nvPr>
        </p:nvSpPr>
        <p:spPr>
          <a:xfrm>
            <a:off x="1524000" y="1122363"/>
            <a:ext cx="9144000" cy="2387600"/>
          </a:xfrm>
        </p:spPr>
        <p:txBody>
          <a:bodyPr anchor="b"/>
          <a:lstStyle>
            <a:lvl1pPr algn="ctr">
              <a:defRPr sz="48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9668CC-14FC-4F31-86C5-D0A706201DE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40A8F8-35DC-4A8A-A570-DBFDF728BD42}"/>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1115444-A849-4702-A8A1-2F90D2BA9F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A645-2A92-4203-98EA-74C6BA35DCF8}"/>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4164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42D5-C95F-426B-A167-CC5ABEF683D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9A3DB-330D-4308-9E91-7CA63B9253C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1A6A-2028-4603-A709-57CBC34EA268}"/>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3C999D-4168-4818-939D-1FC9F870AC64}"/>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5A8F0C-D0F6-4A6E-82A8-F6F7C7FD266E}"/>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645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CCB-697D-4E7B-96AD-8E24AE8BF317}"/>
              </a:ext>
            </a:extLst>
          </p:cNvPr>
          <p:cNvSpPr>
            <a:spLocks noGrp="1"/>
          </p:cNvSpPr>
          <p:nvPr>
            <p:ph type="title"/>
          </p:nvPr>
        </p:nvSpPr>
        <p:spPr/>
        <p:txBody>
          <a:bodyPr/>
          <a:lstStyle>
            <a:lvl1pPr>
              <a:defRPr baseline="0">
                <a:solidFill>
                  <a:srgbClr val="003C71"/>
                </a:solidFill>
                <a:latin typeface="Lato"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53CC33-61B6-40C0-B5AD-4DAEA9ABC3CF}"/>
              </a:ext>
            </a:extLst>
          </p:cNvPr>
          <p:cNvSpPr>
            <a:spLocks noGrp="1"/>
          </p:cNvSpPr>
          <p:nvPr>
            <p:ph idx="1"/>
          </p:nvPr>
        </p:nvSpPr>
        <p:spPr/>
        <p:txBody>
          <a:bodyPr/>
          <a:lstStyle>
            <a:lvl1pPr>
              <a:defRPr baseline="0">
                <a:latin typeface="Lato" panose="020F0502020204030203" pitchFamily="34" charset="0"/>
              </a:defRPr>
            </a:lvl1pPr>
            <a:lvl2pP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5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A99-299F-4E6D-8874-346562DB1B7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926575-3360-4730-9742-8B8CF869030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339F0-F9EE-4E2F-AC9A-60D20BA660D3}"/>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D93F61D-EF52-4B09-A24E-422235FF33A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7818A-B5CC-4AF1-9934-0E54D5468B54}"/>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89193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FD16-B09F-45F6-A2D2-B5A2AFDB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6DBB4-B197-4DDA-BA8D-B3BA7243E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011C4-5E44-4E8A-A601-C4F654FD4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1DB9D-E285-470A-AD14-3E48E15E111B}"/>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DBB5938-20D5-4A83-A032-03D20B78B584}"/>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299210-1A2C-4664-BF8D-C1F72181FD97}"/>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15350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0831-A58A-4D19-BCD2-5315CAF9FD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E18C8-6746-4B35-B798-1B846F76366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BE0C8-EB68-416D-A5A9-5EB20A2D8EF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B1F9-F01E-4E6F-9FF4-838C1AC477E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41305-5403-4BEA-B921-6AA3976E755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B141F8-24FB-45DB-90A1-E0FE37C986E3}"/>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4893CFB-3278-43E6-AEF3-19E445D6B4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24CD76-7E49-441A-9EE9-C3547FC71626}"/>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6806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9285-12E7-4189-AC63-654992ACA2AC}"/>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84163F4-8B8B-47C2-BB29-D6E3AEB7064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2D939B-161D-4448-B62C-08D2E6A29A12}"/>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96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5E6-4ECF-430E-A592-FEA778221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BB466C-23F3-4028-B9AA-ACD084633A9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FBDA9-BF6B-4C98-A9FE-A700E76F2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FAEA-9A6E-4E47-A29F-EB968551C8AD}"/>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E394010-BC2A-4333-BFBE-145BA5990A2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562DE-4D64-48B0-8D9F-7C99791E4A4F}"/>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3866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2ECC-1D0F-4AA1-9217-73EF37DCB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1DC64-B52F-46FD-939B-6E2E9FF280E6}"/>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A218CC-2E03-48D3-9933-EB8D15B68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F9701-6E48-4864-800A-93B565BDB23C}"/>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FAF7528-330F-42CF-83A0-7FA40DC9015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B7662-D83E-4A87-8EEF-114206F1FB6A}"/>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812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ECD-4D9A-41E6-AC18-6DC91D46B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91EDD-E4CF-470A-9FF8-9A6DE1261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FE8B-6C95-4F46-B049-9583EB81C3A3}"/>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CB31302-45FF-4BF4-9D7B-704ABF71EEB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429F1-6C14-4009-8463-CAF99AF24FE9}"/>
              </a:ext>
            </a:extLst>
          </p:cNvPr>
          <p:cNvSpPr>
            <a:spLocks noGrp="1"/>
          </p:cNvSpPr>
          <p:nvPr>
            <p:ph type="sldNum" sz="quarter" idx="12"/>
          </p:nvPr>
        </p:nvSpPr>
        <p:spPr>
          <a:xfrm>
            <a:off x="8610600" y="6356352"/>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50167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E64B-B394-4878-AFA4-54903EA405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C048D-6314-4CDF-8A8E-6636F374A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theconversation.com/decision-to-allow-three-person-ivf-should-be-welcomed-37192" TargetMode="External"/><Relationship Id="rId5" Type="http://schemas.openxmlformats.org/officeDocument/2006/relationships/image" Target="../media/image37.jpg"/><Relationship Id="rId4" Type="http://schemas.openxmlformats.org/officeDocument/2006/relationships/hyperlink" Target="http://leadershipfreak.wordpress.com/2014/01/21/ten-radical-shift-in-thinking-all-leaders-fac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hyperlink" Target="http://www.fgfinder.com/nationwide-studies-usa/paid-clinical-trial-volunteers-needed-250-day"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s://stylishcorpse.wordpress.com/2009/11/" TargetMode="External"/><Relationship Id="rId2" Type="http://schemas.openxmlformats.org/officeDocument/2006/relationships/image" Target="../media/image46.gif"/><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en.wikipedia.org/wiki/Double_Whammy_(novel)"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penguin-tux-animal-bird-cute-158551/"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myedmondsnews.com/2017/10/artfully-edmonds-5/"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miatecnica.blogspot.com/2015/03/fino-ad-ora-abbiamo-parlato-di-fibre.html"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www.flickr.com/photos/lukehoagland/3236129283/" TargetMode="Externa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pixabay.com/id/senyum-smiley-mengedipkan-oke-2352472/"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tr.wikipedia.org/wiki/Ralph_Wiggu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pixabay.com/fr/illustrations/thumbs-up-visage-souriant-emoji-4007573/"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thingiverse.com/thing:1740172" TargetMode="External"/><Relationship Id="rId5" Type="http://schemas.openxmlformats.org/officeDocument/2006/relationships/image" Target="../media/image24.jpg"/><Relationship Id="rId4" Type="http://schemas.openxmlformats.org/officeDocument/2006/relationships/hyperlink" Target="https://www.susanlebelyoung.com/life-unwound-then-they-f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mzAfTmC3It0?feature=oembed"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flickr.com/photos/wesk/3778847967"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medium.com/@sophmoji/the-complete-emoji-texting-guide-at-every-age-e346085720a4"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transgriot.blogspot.com/2010/09/shut-up-fool-awards-oops-i-forgot.html" TargetMode="External"/><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Mickey_Mous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s://genealogybyginger.blogspot.com/2012/07/genetic-genealogy-definition-of.html" TargetMode="External"/><Relationship Id="rId4" Type="http://schemas.openxmlformats.org/officeDocument/2006/relationships/image" Target="../media/image3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bibliokompas.blogspot.com/2012/10/blog-post_2815.html"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8B-867A-4132-B2CD-A911FC141220}"/>
              </a:ext>
            </a:extLst>
          </p:cNvPr>
          <p:cNvSpPr>
            <a:spLocks noGrp="1"/>
          </p:cNvSpPr>
          <p:nvPr>
            <p:ph type="title"/>
          </p:nvPr>
        </p:nvSpPr>
        <p:spPr>
          <a:xfrm>
            <a:off x="2430087" y="67379"/>
            <a:ext cx="7886701" cy="1097281"/>
          </a:xfrm>
        </p:spPr>
        <p:txBody>
          <a:bodyPr>
            <a:normAutofit/>
          </a:bodyPr>
          <a:lstStyle/>
          <a:p>
            <a:pPr algn="ctr">
              <a:defRPr/>
            </a:pPr>
            <a:r>
              <a:rPr lang="en-US"/>
              <a:t>BaleDoneen Scientific </a:t>
            </a:r>
            <a:r>
              <a:rPr lang="en-US" dirty="0"/>
              <a:t>Update</a:t>
            </a:r>
          </a:p>
        </p:txBody>
      </p:sp>
      <p:sp>
        <p:nvSpPr>
          <p:cNvPr id="3" name="Content Placeholder 2">
            <a:extLst>
              <a:ext uri="{FF2B5EF4-FFF2-40B4-BE49-F238E27FC236}">
                <a16:creationId xmlns:a16="http://schemas.microsoft.com/office/drawing/2014/main" id="{670E0871-509B-4659-B7A9-117D27741739}"/>
              </a:ext>
            </a:extLst>
          </p:cNvPr>
          <p:cNvSpPr>
            <a:spLocks noGrp="1"/>
          </p:cNvSpPr>
          <p:nvPr>
            <p:ph idx="1"/>
          </p:nvPr>
        </p:nvSpPr>
        <p:spPr/>
        <p:txBody>
          <a:bodyPr/>
          <a:lstStyle/>
          <a:p>
            <a:pPr marL="0" indent="0" algn="ctr">
              <a:buNone/>
              <a:defRPr/>
            </a:pPr>
            <a:endParaRPr lang="en-US" dirty="0"/>
          </a:p>
          <a:p>
            <a:pPr marL="0" indent="0" algn="ctr">
              <a:buNone/>
              <a:defRPr/>
            </a:pPr>
            <a:r>
              <a:rPr lang="en-US" dirty="0"/>
              <a:t>03/10/2021</a:t>
            </a:r>
          </a:p>
          <a:p>
            <a:pPr marL="0" indent="0" algn="ctr">
              <a:buNone/>
              <a:defRPr/>
            </a:pPr>
            <a:endParaRPr lang="en-US" dirty="0"/>
          </a:p>
          <a:p>
            <a:pPr marL="0" indent="0" algn="ctr">
              <a:buNone/>
              <a:defRPr/>
            </a:pPr>
            <a:r>
              <a:rPr lang="en-US" dirty="0"/>
              <a:t>5:30-6:30 pm PST</a:t>
            </a:r>
          </a:p>
          <a:p>
            <a:pPr marL="0" indent="0" algn="ctr">
              <a:buNone/>
              <a:defRPr/>
            </a:pPr>
            <a:endParaRPr lang="en-US" dirty="0"/>
          </a:p>
          <a:p>
            <a:pPr marL="0" indent="0" algn="ctr">
              <a:buNone/>
              <a:defRPr/>
            </a:pPr>
            <a:r>
              <a:rPr lang="en-US" dirty="0"/>
              <a:t>Bradley Bale, MD</a:t>
            </a:r>
          </a:p>
        </p:txBody>
      </p:sp>
      <p:pic>
        <p:nvPicPr>
          <p:cNvPr id="4101" name="Picture 5" descr="A person wearing a suit and tie smiling at the camera&#10;&#10;Description automatically generated">
            <a:extLst>
              <a:ext uri="{FF2B5EF4-FFF2-40B4-BE49-F238E27FC236}">
                <a16:creationId xmlns:a16="http://schemas.microsoft.com/office/drawing/2014/main" id="{7FA7BBF7-8B0E-4906-A778-20BA7469A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191" y="1484313"/>
            <a:ext cx="2232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273908"/>
            <a:ext cx="10003692" cy="4110892"/>
          </a:xfrm>
        </p:spPr>
        <p:txBody>
          <a:bodyPr/>
          <a:lstStyle/>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Human hair diameter is ~ 100 µm.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Dust mite waste is ~ 10 µm.</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507892"/>
            <a:ext cx="8194675" cy="2031325"/>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 leucopoietic-arterial axis underlying the link between ambient air pollution and cardiovascular disease in humans."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90011524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844431"/>
            <a:ext cx="9831754" cy="3298092"/>
          </a:xfrm>
        </p:spPr>
        <p:txBody>
          <a:bodyPr/>
          <a:lstStyle/>
          <a:p>
            <a:pPr marL="0" indent="0" algn="ctr">
              <a:spcBef>
                <a:spcPct val="35000"/>
              </a:spcBef>
              <a:buNone/>
              <a:defRPr/>
            </a:pPr>
            <a:r>
              <a:rPr lang="en-US" dirty="0">
                <a:cs typeface="Times New Roman" pitchFamily="18" charset="0"/>
              </a:rPr>
              <a:t>Results were adjusted for:</a:t>
            </a:r>
          </a:p>
          <a:p>
            <a:pPr marL="0" indent="0" algn="ctr">
              <a:spcBef>
                <a:spcPct val="35000"/>
              </a:spcBef>
              <a:buNone/>
              <a:defRPr/>
            </a:pPr>
            <a:r>
              <a:rPr lang="en-US" dirty="0">
                <a:cs typeface="Times New Roman" pitchFamily="18" charset="0"/>
              </a:rPr>
              <a:t>demographic, lifestyle, and socioeconomic factors and medical comorbidities, including respiratory, CVD, cerebrovascular, psychiatric, and neurological conditions.</a:t>
            </a: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60314314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177290"/>
            <a:ext cx="9831754" cy="4369677"/>
          </a:xfrm>
        </p:spPr>
        <p:txBody>
          <a:bodyPr/>
          <a:lstStyle/>
          <a:p>
            <a:pPr marL="0" indent="0" algn="ctr">
              <a:spcBef>
                <a:spcPct val="35000"/>
              </a:spcBef>
              <a:buNone/>
              <a:defRPr/>
            </a:pPr>
            <a:r>
              <a:rPr lang="en-US" dirty="0">
                <a:cs typeface="Times New Roman" pitchFamily="18" charset="0"/>
              </a:rPr>
              <a:t>Higher estimated PM2.5 14 </a:t>
            </a:r>
            <a:r>
              <a:rPr lang="en-US" dirty="0" err="1">
                <a:cs typeface="Times New Roman" pitchFamily="18" charset="0"/>
              </a:rPr>
              <a:t>yrs</a:t>
            </a:r>
            <a:r>
              <a:rPr lang="en-US" dirty="0">
                <a:cs typeface="Times New Roman" pitchFamily="18" charset="0"/>
              </a:rPr>
              <a:t> prior to scan was associated with a higher likelihood of a positive amyloid PET scan.</a:t>
            </a:r>
          </a:p>
          <a:p>
            <a:pPr marL="0" indent="0" algn="ctr">
              <a:spcBef>
                <a:spcPct val="35000"/>
              </a:spcBef>
              <a:buNone/>
              <a:defRPr/>
            </a:pPr>
            <a:r>
              <a:rPr lang="en-US" dirty="0">
                <a:cs typeface="Times New Roman" pitchFamily="18" charset="0"/>
              </a:rPr>
              <a:t>per 4-</a:t>
            </a:r>
            <a:r>
              <a:rPr lang="el-GR" dirty="0">
                <a:cs typeface="Times New Roman" pitchFamily="18" charset="0"/>
              </a:rPr>
              <a:t>μ</a:t>
            </a:r>
            <a:r>
              <a:rPr lang="en-US" dirty="0">
                <a:cs typeface="Times New Roman" pitchFamily="18" charset="0"/>
              </a:rPr>
              <a:t>g/m3 increase, adjusted OR, 1.10 (95%CI, 1.05-1.15) p&lt;0.001.</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Similar results for 1 </a:t>
            </a:r>
            <a:r>
              <a:rPr lang="en-US" dirty="0" err="1">
                <a:cs typeface="Times New Roman" pitchFamily="18" charset="0"/>
              </a:rPr>
              <a:t>yr</a:t>
            </a:r>
            <a:r>
              <a:rPr lang="en-US" dirty="0">
                <a:cs typeface="Times New Roman" pitchFamily="18" charset="0"/>
              </a:rPr>
              <a:t> prior exposure</a:t>
            </a:r>
          </a:p>
          <a:p>
            <a:pPr marL="0" indent="0" algn="ctr">
              <a:spcBef>
                <a:spcPct val="35000"/>
              </a:spcBef>
              <a:buNone/>
              <a:defRPr/>
            </a:pPr>
            <a:r>
              <a:rPr lang="fr-FR" dirty="0">
                <a:cs typeface="Times New Roman" pitchFamily="18" charset="0"/>
              </a:rPr>
              <a:t>OR, 1.15  (95%CI, 1.05-1.26) p=0.003</a:t>
            </a:r>
            <a:endParaRPr lang="en-US" dirty="0">
              <a:cs typeface="Times New Roman" pitchFamily="18" charset="0"/>
            </a:endParaRP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62194306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360170"/>
            <a:ext cx="9831754" cy="3782353"/>
          </a:xfrm>
        </p:spPr>
        <p:txBody>
          <a:bodyPr/>
          <a:lstStyle/>
          <a:p>
            <a:pPr marL="0" indent="0" algn="ctr">
              <a:spcBef>
                <a:spcPct val="35000"/>
              </a:spcBef>
              <a:buNone/>
              <a:defRPr/>
            </a:pPr>
            <a:r>
              <a:rPr lang="en-US" dirty="0">
                <a:cs typeface="Times New Roman" pitchFamily="18" charset="0"/>
              </a:rPr>
              <a:t>There was no effect of sex on the results.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Exposure to ozone was not associated with an                          increased risk of a positive PET.</a:t>
            </a: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5974420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543050"/>
            <a:ext cx="9831754" cy="3599473"/>
          </a:xfrm>
        </p:spPr>
        <p:txBody>
          <a:bodyPr/>
          <a:lstStyle/>
          <a:p>
            <a:pPr marL="0" indent="0" algn="ctr">
              <a:spcBef>
                <a:spcPct val="35000"/>
              </a:spcBef>
              <a:buNone/>
              <a:defRPr/>
            </a:pPr>
            <a:r>
              <a:rPr lang="en-US" dirty="0">
                <a:cs typeface="Times New Roman" pitchFamily="18" charset="0"/>
              </a:rPr>
              <a:t>Living in areas with greater air pollution as an older adult  increases the likelihood of a positive amyloid PET scan.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Pts should be told PM2.5 increases their risk                                        of developing AD.</a:t>
            </a: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415440782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is Deadly</a:t>
            </a:r>
          </a:p>
        </p:txBody>
      </p:sp>
      <p:sp>
        <p:nvSpPr>
          <p:cNvPr id="131075" name="Rectangle 3"/>
          <p:cNvSpPr>
            <a:spLocks noGrp="1" noRot="1" noChangeArrowheads="1"/>
          </p:cNvSpPr>
          <p:nvPr>
            <p:ph type="body" idx="1"/>
          </p:nvPr>
        </p:nvSpPr>
        <p:spPr>
          <a:xfrm>
            <a:off x="1524000" y="945662"/>
            <a:ext cx="10003692" cy="4775200"/>
          </a:xfrm>
        </p:spPr>
        <p:txBody>
          <a:bodyPr>
            <a:normAutofit/>
          </a:bodyPr>
          <a:lstStyle/>
          <a:p>
            <a:pPr marL="0" indent="0" algn="ctr">
              <a:spcBef>
                <a:spcPct val="35000"/>
              </a:spcBef>
              <a:buNone/>
              <a:defRPr/>
            </a:pPr>
            <a:r>
              <a:rPr lang="en-US" dirty="0">
                <a:cs typeface="Times New Roman" pitchFamily="18" charset="0"/>
              </a:rPr>
              <a:t>According to the Global Burden of Disease study, exposure to ambient PM2.5 caused 4.2 million deaths in 2015                              with &gt;50% due to CVD.</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solidFill>
                <a:srgbClr val="C00000"/>
              </a:solidFill>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2" name="Picture 1">
            <a:extLst>
              <a:ext uri="{FF2B5EF4-FFF2-40B4-BE49-F238E27FC236}">
                <a16:creationId xmlns:a16="http://schemas.microsoft.com/office/drawing/2014/main" id="{172BBDA2-5536-49F8-8F68-851D566BB5FD}"/>
              </a:ext>
            </a:extLst>
          </p:cNvPr>
          <p:cNvPicPr>
            <a:picLocks noChangeAspect="1"/>
          </p:cNvPicPr>
          <p:nvPr/>
        </p:nvPicPr>
        <p:blipFill>
          <a:blip r:embed="rId3"/>
          <a:stretch>
            <a:fillRect/>
          </a:stretch>
        </p:blipFill>
        <p:spPr>
          <a:xfrm>
            <a:off x="3943214" y="2135226"/>
            <a:ext cx="4493141" cy="3810330"/>
          </a:xfrm>
          <a:prstGeom prst="rect">
            <a:avLst/>
          </a:prstGeom>
        </p:spPr>
      </p:pic>
    </p:spTree>
    <p:extLst>
      <p:ext uri="{BB962C8B-B14F-4D97-AF65-F5344CB8AC3E}">
        <p14:creationId xmlns:p14="http://schemas.microsoft.com/office/powerpoint/2010/main" val="48859852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normAutofit/>
          </a:bodyPr>
          <a:lstStyle/>
          <a:p>
            <a:pPr algn="ctr" eaLnBrk="1" hangingPunct="1">
              <a:defRPr/>
            </a:pPr>
            <a:r>
              <a:rPr lang="en-US" sz="4000" dirty="0"/>
              <a:t>4.2 Million Deaths in One Year!</a:t>
            </a:r>
          </a:p>
        </p:txBody>
      </p:sp>
      <p:sp>
        <p:nvSpPr>
          <p:cNvPr id="2" name="TextBox 1">
            <a:extLst>
              <a:ext uri="{FF2B5EF4-FFF2-40B4-BE49-F238E27FC236}">
                <a16:creationId xmlns:a16="http://schemas.microsoft.com/office/drawing/2014/main" id="{403F6B6D-2DA9-4F42-888A-1B95019F1391}"/>
              </a:ext>
            </a:extLst>
          </p:cNvPr>
          <p:cNvSpPr txBox="1"/>
          <p:nvPr/>
        </p:nvSpPr>
        <p:spPr>
          <a:xfrm>
            <a:off x="1883268" y="857539"/>
            <a:ext cx="9292493" cy="954107"/>
          </a:xfrm>
          <a:prstGeom prst="rect">
            <a:avLst/>
          </a:prstGeom>
          <a:solidFill>
            <a:srgbClr val="FF0000"/>
          </a:solidFill>
        </p:spPr>
        <p:txBody>
          <a:bodyPr wrap="square" rtlCol="0">
            <a:spAutoFit/>
          </a:bodyPr>
          <a:lstStyle/>
          <a:p>
            <a:pPr algn="ctr"/>
            <a:r>
              <a:rPr lang="en-US" sz="2800" dirty="0">
                <a:solidFill>
                  <a:schemeClr val="bg1"/>
                </a:solidFill>
              </a:rPr>
              <a:t>As of 03/04/2021- there have been 2.5 million                              global deaths due to COVID-19.</a:t>
            </a:r>
          </a:p>
        </p:txBody>
      </p:sp>
      <p:pic>
        <p:nvPicPr>
          <p:cNvPr id="3" name="Picture 2">
            <a:extLst>
              <a:ext uri="{FF2B5EF4-FFF2-40B4-BE49-F238E27FC236}">
                <a16:creationId xmlns:a16="http://schemas.microsoft.com/office/drawing/2014/main" id="{5A22C083-E8B6-487C-8AAF-6FC9F64B0B7E}"/>
              </a:ext>
            </a:extLst>
          </p:cNvPr>
          <p:cNvPicPr>
            <a:picLocks noChangeAspect="1"/>
          </p:cNvPicPr>
          <p:nvPr/>
        </p:nvPicPr>
        <p:blipFill rotWithShape="1">
          <a:blip r:embed="rId2"/>
          <a:srcRect l="29946" r="5350"/>
          <a:stretch/>
        </p:blipFill>
        <p:spPr>
          <a:xfrm>
            <a:off x="1883268" y="2023232"/>
            <a:ext cx="4097866" cy="4346825"/>
          </a:xfrm>
          <a:prstGeom prst="rect">
            <a:avLst/>
          </a:prstGeom>
        </p:spPr>
      </p:pic>
      <p:sp>
        <p:nvSpPr>
          <p:cNvPr id="5" name="Speech Bubble: Oval 4">
            <a:extLst>
              <a:ext uri="{FF2B5EF4-FFF2-40B4-BE49-F238E27FC236}">
                <a16:creationId xmlns:a16="http://schemas.microsoft.com/office/drawing/2014/main" id="{91279106-0376-4DC8-9BC3-48E25501CB48}"/>
              </a:ext>
            </a:extLst>
          </p:cNvPr>
          <p:cNvSpPr/>
          <p:nvPr/>
        </p:nvSpPr>
        <p:spPr>
          <a:xfrm>
            <a:off x="6210868" y="2023232"/>
            <a:ext cx="4892560" cy="2334164"/>
          </a:xfrm>
          <a:prstGeom prst="wedgeEllipseCallout">
            <a:avLst>
              <a:gd name="adj1" fmla="val -82623"/>
              <a:gd name="adj2" fmla="val 565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Well, maybe the cities should be on lock down because of air pollution?</a:t>
            </a:r>
          </a:p>
        </p:txBody>
      </p:sp>
    </p:spTree>
    <p:extLst>
      <p:ext uri="{BB962C8B-B14F-4D97-AF65-F5344CB8AC3E}">
        <p14:creationId xmlns:p14="http://schemas.microsoft.com/office/powerpoint/2010/main" val="1178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CC52E-977A-4E12-A8F5-FC1E4ACDB912}"/>
              </a:ext>
            </a:extLst>
          </p:cNvPr>
          <p:cNvPicPr>
            <a:picLocks noChangeAspect="1"/>
          </p:cNvPicPr>
          <p:nvPr/>
        </p:nvPicPr>
        <p:blipFill rotWithShape="1">
          <a:blip r:embed="rId3"/>
          <a:srcRect l="16723" t="3151"/>
          <a:stretch/>
        </p:blipFill>
        <p:spPr>
          <a:xfrm>
            <a:off x="2024184" y="1195754"/>
            <a:ext cx="4635311" cy="4483067"/>
          </a:xfrm>
          <a:prstGeom prst="rect">
            <a:avLst/>
          </a:prstGeom>
        </p:spPr>
      </p:pic>
      <p:sp>
        <p:nvSpPr>
          <p:cNvPr id="4" name="Speech Bubble: Rectangle with Corners Rounded 3">
            <a:extLst>
              <a:ext uri="{FF2B5EF4-FFF2-40B4-BE49-F238E27FC236}">
                <a16:creationId xmlns:a16="http://schemas.microsoft.com/office/drawing/2014/main" id="{B091F153-88D5-4972-AF22-9AF8ACD57531}"/>
              </a:ext>
            </a:extLst>
          </p:cNvPr>
          <p:cNvSpPr/>
          <p:nvPr/>
        </p:nvSpPr>
        <p:spPr>
          <a:xfrm>
            <a:off x="6955692" y="539264"/>
            <a:ext cx="4196861" cy="2233246"/>
          </a:xfrm>
          <a:prstGeom prst="wedgeRoundRectCallout">
            <a:avLst>
              <a:gd name="adj1" fmla="val -95507"/>
              <a:gd name="adj2" fmla="val 96096"/>
              <a:gd name="adj3" fmla="val 16667"/>
            </a:avLst>
          </a:prstGeom>
          <a:solidFill>
            <a:srgbClr val="37B9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defRPr/>
            </a:pPr>
            <a:r>
              <a:rPr lang="en-US" sz="2800" dirty="0"/>
              <a:t>OMG!!</a:t>
            </a:r>
          </a:p>
          <a:p>
            <a:pPr marL="0" indent="0" algn="ctr">
              <a:buNone/>
              <a:defRPr/>
            </a:pPr>
            <a:r>
              <a:rPr lang="en-US" sz="2800" dirty="0"/>
              <a:t>Air pollution is horrible! </a:t>
            </a:r>
          </a:p>
          <a:p>
            <a:pPr marL="0" indent="0" algn="ctr">
              <a:buNone/>
              <a:defRPr/>
            </a:pPr>
            <a:r>
              <a:rPr lang="en-US" sz="2800" dirty="0"/>
              <a:t>Do we need to know anything else about air pollution?</a:t>
            </a:r>
          </a:p>
        </p:txBody>
      </p:sp>
    </p:spTree>
    <p:extLst>
      <p:ext uri="{BB962C8B-B14F-4D97-AF65-F5344CB8AC3E}">
        <p14:creationId xmlns:p14="http://schemas.microsoft.com/office/powerpoint/2010/main" val="5409456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1430215"/>
            <a:ext cx="10003692" cy="4345354"/>
          </a:xfrm>
        </p:spPr>
        <p:txBody>
          <a:bodyPr>
            <a:normAutofit/>
          </a:bodyPr>
          <a:lstStyle/>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Individual sources of air pollution vary in terms of size, structure, chemical composition, reactivity, solubility; they can be primary particles or secondary particles formed by gas-to-particle conversion in the atmosphere. </a:t>
            </a: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42832333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2047631"/>
            <a:ext cx="10003692" cy="3727938"/>
          </a:xfrm>
        </p:spPr>
        <p:txBody>
          <a:bodyPr>
            <a:normAutofit/>
          </a:bodyPr>
          <a:lstStyle/>
          <a:p>
            <a:pPr marL="0" indent="0" algn="ctr">
              <a:spcBef>
                <a:spcPct val="35000"/>
              </a:spcBef>
              <a:buNone/>
              <a:defRPr/>
            </a:pPr>
            <a:r>
              <a:rPr lang="en-US" dirty="0">
                <a:cs typeface="Times New Roman" pitchFamily="18" charset="0"/>
              </a:rPr>
              <a:t>In-depth knowledge on the relevance of these individual emission sources to generate oxidative stress are needed.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Such information is required to better regulate reducing the risk of air-pollution related health effects.</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41953968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orangutan with its hands on its head&#10;&#10;Description automatically generated with low confidence">
            <a:extLst>
              <a:ext uri="{FF2B5EF4-FFF2-40B4-BE49-F238E27FC236}">
                <a16:creationId xmlns:a16="http://schemas.microsoft.com/office/drawing/2014/main" id="{FA6C92CA-171A-497A-AC78-1DB8CC8DFF9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83385" y="2032000"/>
            <a:ext cx="4400060" cy="3946768"/>
          </a:xfrm>
        </p:spPr>
      </p:pic>
      <p:pic>
        <p:nvPicPr>
          <p:cNvPr id="3" name="Picture 2" descr="A group of babies&#10;&#10;Description automatically generated with low confidence">
            <a:extLst>
              <a:ext uri="{FF2B5EF4-FFF2-40B4-BE49-F238E27FC236}">
                <a16:creationId xmlns:a16="http://schemas.microsoft.com/office/drawing/2014/main" id="{248B12E6-3BD3-4E0F-B691-9165FE90BDE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26932" y="2810772"/>
            <a:ext cx="4133088" cy="3383148"/>
          </a:xfrm>
          <a:prstGeom prst="rect">
            <a:avLst/>
          </a:prstGeom>
        </p:spPr>
      </p:pic>
      <p:sp>
        <p:nvSpPr>
          <p:cNvPr id="6" name="Callout: Bent Line with Border and Accent Bar 5">
            <a:extLst>
              <a:ext uri="{FF2B5EF4-FFF2-40B4-BE49-F238E27FC236}">
                <a16:creationId xmlns:a16="http://schemas.microsoft.com/office/drawing/2014/main" id="{1A0C9111-354F-432D-9FC9-B72B612FDE2C}"/>
              </a:ext>
            </a:extLst>
          </p:cNvPr>
          <p:cNvSpPr/>
          <p:nvPr/>
        </p:nvSpPr>
        <p:spPr>
          <a:xfrm>
            <a:off x="2438399" y="1445846"/>
            <a:ext cx="2399323" cy="1266092"/>
          </a:xfrm>
          <a:prstGeom prst="accentBorderCallout2">
            <a:avLst>
              <a:gd name="adj1" fmla="val 103935"/>
              <a:gd name="adj2" fmla="val -14196"/>
              <a:gd name="adj3" fmla="val 117515"/>
              <a:gd name="adj4" fmla="val 52063"/>
              <a:gd name="adj5" fmla="val 129167"/>
              <a:gd name="adj6" fmla="val 523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This is where we are!</a:t>
            </a:r>
          </a:p>
        </p:txBody>
      </p:sp>
      <p:sp>
        <p:nvSpPr>
          <p:cNvPr id="7" name="Speech Bubble: Oval 6">
            <a:extLst>
              <a:ext uri="{FF2B5EF4-FFF2-40B4-BE49-F238E27FC236}">
                <a16:creationId xmlns:a16="http://schemas.microsoft.com/office/drawing/2014/main" id="{B4F5038C-9071-4A47-A0D3-026808EEA8EA}"/>
              </a:ext>
            </a:extLst>
          </p:cNvPr>
          <p:cNvSpPr/>
          <p:nvPr/>
        </p:nvSpPr>
        <p:spPr>
          <a:xfrm>
            <a:off x="7479323" y="992554"/>
            <a:ext cx="3649785" cy="1818218"/>
          </a:xfrm>
          <a:prstGeom prst="wedgeEllipseCallout">
            <a:avLst>
              <a:gd name="adj1" fmla="val -32182"/>
              <a:gd name="adj2" fmla="val 14889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So??</a:t>
            </a:r>
          </a:p>
          <a:p>
            <a:pPr algn="ctr"/>
            <a:r>
              <a:rPr lang="en-US" sz="2800" dirty="0"/>
              <a:t>What to do until we know more??!!</a:t>
            </a:r>
          </a:p>
        </p:txBody>
      </p:sp>
    </p:spTree>
    <p:extLst>
      <p:ext uri="{BB962C8B-B14F-4D97-AF65-F5344CB8AC3E}">
        <p14:creationId xmlns:p14="http://schemas.microsoft.com/office/powerpoint/2010/main" val="1626185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320800"/>
            <a:ext cx="10003692" cy="4064000"/>
          </a:xfrm>
        </p:spPr>
        <p:txBody>
          <a:bodyPr/>
          <a:lstStyle/>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Auto emission is ~ 1 to 3 µm.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Tobacco smoke is ~ 0.6 µm.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Small bacteria is ~ 1 µm; virus is ~ 0.01µm.</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507892"/>
            <a:ext cx="8194675" cy="2031325"/>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 leucopoietic-arterial axis underlying the link between ambient air pollution and cardiovascular disease in humans."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08933289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906585"/>
          </a:xfrm>
        </p:spPr>
        <p:txBody>
          <a:bodyPr>
            <a:normAutofit/>
          </a:bodyPr>
          <a:lstStyle/>
          <a:p>
            <a:pPr algn="ctr" eaLnBrk="1" hangingPunct="1">
              <a:defRPr/>
            </a:pPr>
            <a:r>
              <a:rPr lang="en-US" sz="4000" dirty="0">
                <a:cs typeface="Times New Roman" pitchFamily="18" charset="0"/>
              </a:rPr>
              <a:t>So, Until Then?</a:t>
            </a:r>
          </a:p>
        </p:txBody>
      </p:sp>
      <p:sp>
        <p:nvSpPr>
          <p:cNvPr id="131075" name="Rectangle 3"/>
          <p:cNvSpPr>
            <a:spLocks noGrp="1" noRot="1" noChangeArrowheads="1"/>
          </p:cNvSpPr>
          <p:nvPr>
            <p:ph type="body" idx="1"/>
          </p:nvPr>
        </p:nvSpPr>
        <p:spPr>
          <a:xfrm>
            <a:off x="1524000" y="2164862"/>
            <a:ext cx="10003692" cy="3235569"/>
          </a:xfrm>
        </p:spPr>
        <p:txBody>
          <a:bodyPr/>
          <a:lstStyle/>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Even though clinicians may not be able to change pts’ living environment they should become more aware of                              the hazards of air pollution.</a:t>
            </a:r>
          </a:p>
        </p:txBody>
      </p:sp>
      <p:sp>
        <p:nvSpPr>
          <p:cNvPr id="91141" name="Text Box 4"/>
          <p:cNvSpPr txBox="1">
            <a:spLocks noChangeArrowheads="1"/>
          </p:cNvSpPr>
          <p:nvPr/>
        </p:nvSpPr>
        <p:spPr bwMode="auto">
          <a:xfrm>
            <a:off x="2035175" y="5507892"/>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Zhao, M., et al. (2020). "A Global Analysis of Associations between Fine Particle Air Pollution and Cardiovascular Risk Factors: Feasibility Study on Data Linkage." </a:t>
            </a:r>
            <a:r>
              <a:rPr lang="en-US" u="sng" dirty="0">
                <a:solidFill>
                  <a:schemeClr val="accent3"/>
                </a:solidFill>
                <a:latin typeface="Verdana" pitchFamily="34" charset="0"/>
              </a:rPr>
              <a:t>Global Heart</a:t>
            </a:r>
            <a:r>
              <a:rPr lang="en-US" dirty="0">
                <a:solidFill>
                  <a:schemeClr val="accent3"/>
                </a:solidFill>
                <a:latin typeface="Verdana" pitchFamily="34" charset="0"/>
              </a:rPr>
              <a:t> </a:t>
            </a:r>
            <a:r>
              <a:rPr lang="en-US" b="1" dirty="0">
                <a:solidFill>
                  <a:schemeClr val="accent3"/>
                </a:solidFill>
                <a:latin typeface="Verdana" pitchFamily="34" charset="0"/>
              </a:rPr>
              <a:t>15</a:t>
            </a:r>
            <a:r>
              <a:rPr lang="en-US" dirty="0">
                <a:solidFill>
                  <a:schemeClr val="accent3"/>
                </a:solidFill>
                <a:latin typeface="Verdana" pitchFamily="34" charset="0"/>
              </a:rPr>
              <a:t>(1): 53.</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endParaRPr lang="en-US" b="1" dirty="0">
              <a:solidFill>
                <a:schemeClr val="accent2"/>
              </a:solidFill>
              <a:latin typeface="Verdana" pitchFamily="34" charset="0"/>
            </a:endParaRPr>
          </a:p>
        </p:txBody>
      </p:sp>
    </p:spTree>
    <p:extLst>
      <p:ext uri="{BB962C8B-B14F-4D97-AF65-F5344CB8AC3E}">
        <p14:creationId xmlns:p14="http://schemas.microsoft.com/office/powerpoint/2010/main" val="84326970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92738" y="128034"/>
            <a:ext cx="9753600" cy="1612108"/>
          </a:xfrm>
          <a:prstGeom prst="rect">
            <a:avLst/>
          </a:prstGeom>
          <a:noFill/>
          <a:ln w="9525">
            <a:noFill/>
            <a:miter lim="800000"/>
            <a:headEnd/>
            <a:tailEnd/>
          </a:ln>
        </p:spPr>
        <p:txBody>
          <a:bodyPr wrap="square" lIns="0" tIns="0" rIns="0" bIns="0" anchor="ctr">
            <a:spAutoFit/>
          </a:bodyPr>
          <a:lstStyle/>
          <a:p>
            <a:pPr algn="ctr" eaLnBrk="1">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5400" dirty="0">
                <a:latin typeface="+mn-lt"/>
              </a:rPr>
              <a:t>BDM Providers Have Great News!</a:t>
            </a:r>
          </a:p>
        </p:txBody>
      </p:sp>
      <p:pic>
        <p:nvPicPr>
          <p:cNvPr id="9" name="Picture 8" descr="A doctor with a stethoscope around her neck&#10;&#10;Description automatically generated with medium confidence">
            <a:extLst>
              <a:ext uri="{FF2B5EF4-FFF2-40B4-BE49-F238E27FC236}">
                <a16:creationId xmlns:a16="http://schemas.microsoft.com/office/drawing/2014/main" id="{E87BC959-1279-478F-99D4-CD1AC616E09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3600"/>
          <a:stretch/>
        </p:blipFill>
        <p:spPr>
          <a:xfrm>
            <a:off x="1957753" y="3322223"/>
            <a:ext cx="2686050" cy="2857500"/>
          </a:xfrm>
          <a:prstGeom prst="rect">
            <a:avLst/>
          </a:prstGeom>
        </p:spPr>
      </p:pic>
      <p:sp>
        <p:nvSpPr>
          <p:cNvPr id="14" name="Callout: Line 13">
            <a:extLst>
              <a:ext uri="{FF2B5EF4-FFF2-40B4-BE49-F238E27FC236}">
                <a16:creationId xmlns:a16="http://schemas.microsoft.com/office/drawing/2014/main" id="{2CC9AA27-48A8-48C3-B4D3-18E11FACC660}"/>
              </a:ext>
            </a:extLst>
          </p:cNvPr>
          <p:cNvSpPr/>
          <p:nvPr/>
        </p:nvSpPr>
        <p:spPr>
          <a:xfrm>
            <a:off x="5636847" y="2024868"/>
            <a:ext cx="5257800" cy="2438400"/>
          </a:xfrm>
          <a:prstGeom prst="borderCallout1">
            <a:avLst>
              <a:gd name="adj1" fmla="val 91435"/>
              <a:gd name="adj2" fmla="val 50343"/>
              <a:gd name="adj3" fmla="val 100236"/>
              <a:gd name="adj4" fmla="val -4303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Pts should attempt to minimize PM2.5 exposure.</a:t>
            </a:r>
          </a:p>
          <a:p>
            <a:pPr algn="ctr"/>
            <a:r>
              <a:rPr lang="en-US" sz="2800" dirty="0">
                <a:solidFill>
                  <a:schemeClr val="tx1"/>
                </a:solidFill>
              </a:rPr>
              <a:t>BDM management will mitigate the risk of air pollution.</a:t>
            </a:r>
          </a:p>
        </p:txBody>
      </p:sp>
    </p:spTree>
    <p:extLst>
      <p:ext uri="{BB962C8B-B14F-4D97-AF65-F5344CB8AC3E}">
        <p14:creationId xmlns:p14="http://schemas.microsoft.com/office/powerpoint/2010/main" val="3735687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a:extLst>
              <a:ext uri="{FF2B5EF4-FFF2-40B4-BE49-F238E27FC236}">
                <a16:creationId xmlns:a16="http://schemas.microsoft.com/office/drawing/2014/main" id="{53DABC85-C5B2-48A7-9FBD-7CE2A78A977E}"/>
              </a:ext>
            </a:extLst>
          </p:cNvPr>
          <p:cNvSpPr txBox="1">
            <a:spLocks noChangeArrowheads="1"/>
          </p:cNvSpPr>
          <p:nvPr/>
        </p:nvSpPr>
        <p:spPr bwMode="auto">
          <a:xfrm>
            <a:off x="5181600" y="3856038"/>
            <a:ext cx="9906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000" b="1">
                <a:solidFill>
                  <a:schemeClr val="bg2"/>
                </a:solidFill>
              </a:rPr>
              <a:t>Endodontic Disease</a:t>
            </a:r>
          </a:p>
        </p:txBody>
      </p:sp>
      <p:pic>
        <p:nvPicPr>
          <p:cNvPr id="9" name="Picture 8">
            <a:extLst>
              <a:ext uri="{FF2B5EF4-FFF2-40B4-BE49-F238E27FC236}">
                <a16:creationId xmlns:a16="http://schemas.microsoft.com/office/drawing/2014/main" id="{C543E05C-B9D1-4E2F-952A-9B60D4FEA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149" y="0"/>
            <a:ext cx="7813965" cy="6083166"/>
          </a:xfrm>
          <a:prstGeom prst="rect">
            <a:avLst/>
          </a:prstGeom>
        </p:spPr>
      </p:pic>
    </p:spTree>
    <p:extLst>
      <p:ext uri="{BB962C8B-B14F-4D97-AF65-F5344CB8AC3E}">
        <p14:creationId xmlns:p14="http://schemas.microsoft.com/office/powerpoint/2010/main" val="1888774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59" y="367720"/>
            <a:ext cx="11133055" cy="950835"/>
          </a:xfrm>
        </p:spPr>
        <p:txBody>
          <a:bodyPr>
            <a:noAutofit/>
          </a:bodyPr>
          <a:lstStyle/>
          <a:p>
            <a:pPr algn="ctr">
              <a:defRPr/>
            </a:pPr>
            <a:r>
              <a:rPr lang="en-US" sz="4000" b="1" dirty="0"/>
              <a:t>High-risk Periodontal Pathogens Contribute to the Pathogenesis of Atherosclerosis </a:t>
            </a:r>
          </a:p>
        </p:txBody>
      </p:sp>
      <p:pic>
        <p:nvPicPr>
          <p:cNvPr id="3" name="Content Placeholder 2"/>
          <p:cNvPicPr>
            <a:picLocks noGrp="1" noChangeAspect="1"/>
          </p:cNvPicPr>
          <p:nvPr>
            <p:ph idx="1"/>
          </p:nvPr>
        </p:nvPicPr>
        <p:blipFill rotWithShape="1">
          <a:blip r:embed="rId3"/>
          <a:srcRect l="26569" t="29135" r="29489" b="18057"/>
          <a:stretch/>
        </p:blipFill>
        <p:spPr>
          <a:xfrm>
            <a:off x="2894029" y="1405666"/>
            <a:ext cx="7145517" cy="4441080"/>
          </a:xfrm>
          <a:prstGeom prst="rect">
            <a:avLst/>
          </a:prstGeom>
        </p:spPr>
      </p:pic>
      <p:sp>
        <p:nvSpPr>
          <p:cNvPr id="7" name="TextBox 6"/>
          <p:cNvSpPr txBox="1"/>
          <p:nvPr/>
        </p:nvSpPr>
        <p:spPr>
          <a:xfrm>
            <a:off x="1203348" y="5846746"/>
            <a:ext cx="6837485" cy="923330"/>
          </a:xfrm>
          <a:prstGeom prst="rect">
            <a:avLst/>
          </a:prstGeom>
          <a:noFill/>
        </p:spPr>
        <p:txBody>
          <a:bodyPr wrap="square" rtlCol="0">
            <a:spAutoFit/>
          </a:bodyPr>
          <a:lstStyle/>
          <a:p>
            <a:pPr algn="ctr"/>
            <a:r>
              <a:rPr lang="en-US" dirty="0">
                <a:solidFill>
                  <a:schemeClr val="accent3"/>
                </a:solidFill>
              </a:rPr>
              <a:t>Bale, B. F., Doneen, A. L., &amp; Vigerust, D. J. (2017). High-risk periodontal pathogens contribute to the pathogenesis of atherosclerosis. </a:t>
            </a:r>
            <a:r>
              <a:rPr lang="en-US" i="1" dirty="0">
                <a:solidFill>
                  <a:schemeClr val="accent3"/>
                </a:solidFill>
              </a:rPr>
              <a:t>Postgraduate Medical Journal, 93</a:t>
            </a:r>
            <a:r>
              <a:rPr lang="en-US" dirty="0">
                <a:solidFill>
                  <a:schemeClr val="accent3"/>
                </a:solidFill>
              </a:rPr>
              <a:t>(1098), 215-220. </a:t>
            </a:r>
            <a:endParaRPr lang="en-US" i="1" dirty="0">
              <a:solidFill>
                <a:schemeClr val="accent3"/>
              </a:solidFill>
            </a:endParaRPr>
          </a:p>
        </p:txBody>
      </p:sp>
    </p:spTree>
    <p:extLst>
      <p:ext uri="{BB962C8B-B14F-4D97-AF65-F5344CB8AC3E}">
        <p14:creationId xmlns:p14="http://schemas.microsoft.com/office/powerpoint/2010/main" val="21806229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normAutofit/>
          </a:bodyPr>
          <a:lstStyle/>
          <a:p>
            <a:pPr algn="ctr">
              <a:defRPr/>
            </a:pPr>
            <a:r>
              <a:rPr lang="en-US" sz="4000" b="1" dirty="0"/>
              <a:t>OSA and Lipoprotein retention</a:t>
            </a:r>
          </a:p>
        </p:txBody>
      </p:sp>
      <p:sp>
        <p:nvSpPr>
          <p:cNvPr id="3" name="Content Placeholder 2"/>
          <p:cNvSpPr>
            <a:spLocks noGrp="1"/>
          </p:cNvSpPr>
          <p:nvPr>
            <p:ph idx="1"/>
          </p:nvPr>
        </p:nvSpPr>
        <p:spPr>
          <a:xfrm>
            <a:off x="1836615" y="1742830"/>
            <a:ext cx="8831386" cy="4223773"/>
          </a:xfrm>
        </p:spPr>
        <p:txBody>
          <a:bodyPr>
            <a:normAutofit/>
          </a:bodyPr>
          <a:lstStyle/>
          <a:p>
            <a:pPr marL="0" indent="0" algn="ctr">
              <a:buNone/>
              <a:defRPr/>
            </a:pPr>
            <a:r>
              <a:rPr lang="en-US" dirty="0"/>
              <a:t>In response to hypoxic injury due to OSA, the quiescent contractile vascular smooth muscle cells (VSMC) become migratory, synthetic smooth muscle cells.  </a:t>
            </a:r>
          </a:p>
          <a:p>
            <a:pPr marL="0" indent="0" algn="ctr">
              <a:buNone/>
              <a:defRPr/>
            </a:pPr>
            <a:r>
              <a:rPr lang="en-US" b="1" u="sng" dirty="0"/>
              <a:t>  </a:t>
            </a:r>
          </a:p>
        </p:txBody>
      </p:sp>
      <p:sp>
        <p:nvSpPr>
          <p:cNvPr id="14341" name="TextBox 4"/>
          <p:cNvSpPr txBox="1">
            <a:spLocks noChangeArrowheads="1"/>
          </p:cNvSpPr>
          <p:nvPr/>
        </p:nvSpPr>
        <p:spPr bwMode="auto">
          <a:xfrm>
            <a:off x="836194" y="6080186"/>
            <a:ext cx="8689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chemeClr val="accent3"/>
                </a:solidFill>
              </a:rPr>
              <a:t>Louis, S., </a:t>
            </a:r>
            <a:r>
              <a:rPr lang="en-US" altLang="en-US" sz="1800" dirty="0" err="1">
                <a:solidFill>
                  <a:schemeClr val="accent3"/>
                </a:solidFill>
              </a:rPr>
              <a:t>Zahradka</a:t>
            </a:r>
            <a:r>
              <a:rPr lang="en-US" altLang="en-US" sz="1800" dirty="0">
                <a:solidFill>
                  <a:schemeClr val="accent3"/>
                </a:solidFill>
              </a:rPr>
              <a:t>, P. (2010).Vascular smooth muscle cell motility: from migration to invasion. </a:t>
            </a:r>
            <a:r>
              <a:rPr lang="en-US" altLang="en-US" sz="1800" i="1" dirty="0">
                <a:solidFill>
                  <a:schemeClr val="accent3"/>
                </a:solidFill>
              </a:rPr>
              <a:t>Experimental &amp; Clinical Cardiology; 15(4): e75-e85</a:t>
            </a:r>
            <a:r>
              <a:rPr lang="en-US" altLang="en-US" sz="1800" dirty="0">
                <a:solidFill>
                  <a:schemeClr val="accent3"/>
                </a:solidFill>
              </a:rPr>
              <a:t>. </a:t>
            </a:r>
          </a:p>
        </p:txBody>
      </p:sp>
    </p:spTree>
    <p:extLst>
      <p:ext uri="{BB962C8B-B14F-4D97-AF65-F5344CB8AC3E}">
        <p14:creationId xmlns:p14="http://schemas.microsoft.com/office/powerpoint/2010/main" val="359053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459" y="498345"/>
            <a:ext cx="7529362" cy="514350"/>
          </a:xfrm>
        </p:spPr>
        <p:txBody>
          <a:bodyPr>
            <a:noAutofit/>
          </a:bodyPr>
          <a:lstStyle/>
          <a:p>
            <a:pPr algn="ctr">
              <a:defRPr/>
            </a:pPr>
            <a:r>
              <a:rPr lang="en-US" sz="4000" b="1" dirty="0"/>
              <a:t>Stress, the Brain and CV Risk</a:t>
            </a:r>
          </a:p>
        </p:txBody>
      </p:sp>
      <p:sp>
        <p:nvSpPr>
          <p:cNvPr id="3" name="Content Placeholder 2"/>
          <p:cNvSpPr>
            <a:spLocks noGrp="1"/>
          </p:cNvSpPr>
          <p:nvPr>
            <p:ph idx="1"/>
          </p:nvPr>
        </p:nvSpPr>
        <p:spPr>
          <a:xfrm>
            <a:off x="3343337" y="1405156"/>
            <a:ext cx="6000750" cy="3543300"/>
          </a:xfrm>
        </p:spPr>
        <p:txBody>
          <a:bodyPr/>
          <a:lstStyle/>
          <a:p>
            <a:pPr marL="0" indent="0" algn="ctr">
              <a:buNone/>
              <a:defRPr/>
            </a:pPr>
            <a:endParaRPr lang="en-US" dirty="0"/>
          </a:p>
          <a:p>
            <a:pPr marL="0" indent="0" algn="ctr">
              <a:buNone/>
              <a:defRPr/>
            </a:pPr>
            <a:endParaRPr lang="en-US" dirty="0"/>
          </a:p>
        </p:txBody>
      </p:sp>
      <p:sp>
        <p:nvSpPr>
          <p:cNvPr id="139269" name="TextBox 4"/>
          <p:cNvSpPr txBox="1">
            <a:spLocks noChangeArrowheads="1"/>
          </p:cNvSpPr>
          <p:nvPr/>
        </p:nvSpPr>
        <p:spPr bwMode="auto">
          <a:xfrm>
            <a:off x="2952750" y="5746836"/>
            <a:ext cx="60007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None/>
              <a:defRPr/>
            </a:pPr>
            <a:r>
              <a:rPr lang="en-US" altLang="en-US" sz="1800" dirty="0" err="1">
                <a:solidFill>
                  <a:schemeClr val="accent3"/>
                </a:solidFill>
              </a:rPr>
              <a:t>Tawakol</a:t>
            </a:r>
            <a:r>
              <a:rPr lang="en-US" altLang="en-US" sz="1800" dirty="0">
                <a:solidFill>
                  <a:schemeClr val="accent3"/>
                </a:solidFill>
              </a:rPr>
              <a:t>, A., et., al. </a:t>
            </a:r>
            <a:r>
              <a:rPr lang="en-US" altLang="en-US" sz="1800" i="1" dirty="0">
                <a:solidFill>
                  <a:schemeClr val="accent3"/>
                </a:solidFill>
              </a:rPr>
              <a:t>The Lancet</a:t>
            </a:r>
            <a:r>
              <a:rPr lang="en-US" altLang="en-US" sz="1800" dirty="0">
                <a:solidFill>
                  <a:schemeClr val="accent3"/>
                </a:solidFill>
              </a:rPr>
              <a:t>. </a:t>
            </a:r>
            <a:r>
              <a:rPr lang="en-US" altLang="en-US" sz="1800" dirty="0" err="1">
                <a:solidFill>
                  <a:schemeClr val="accent3"/>
                </a:solidFill>
              </a:rPr>
              <a:t>doi:http</a:t>
            </a:r>
            <a:r>
              <a:rPr lang="en-US" altLang="en-US" sz="1800" dirty="0">
                <a:solidFill>
                  <a:schemeClr val="accent3"/>
                </a:solidFill>
              </a:rPr>
              <a:t>://dx.doi.org/10.1016/S0140-6736(16)31714-7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030" y="1126995"/>
            <a:ext cx="4565110" cy="43258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1" y="1126995"/>
            <a:ext cx="3952694" cy="4152371"/>
          </a:xfrm>
          <a:prstGeom prst="rect">
            <a:avLst/>
          </a:prstGeom>
        </p:spPr>
      </p:pic>
      <p:sp>
        <p:nvSpPr>
          <p:cNvPr id="8" name="Arrow: Right 7"/>
          <p:cNvSpPr/>
          <p:nvPr/>
        </p:nvSpPr>
        <p:spPr bwMode="auto">
          <a:xfrm rot="19210383">
            <a:off x="2060516" y="5172055"/>
            <a:ext cx="930338" cy="50399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9" name="Arrow: Up 8"/>
          <p:cNvSpPr/>
          <p:nvPr/>
        </p:nvSpPr>
        <p:spPr bwMode="auto">
          <a:xfrm rot="15107898">
            <a:off x="9041154" y="2750637"/>
            <a:ext cx="382138" cy="75718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Tree>
    <p:extLst>
      <p:ext uri="{BB962C8B-B14F-4D97-AF65-F5344CB8AC3E}">
        <p14:creationId xmlns:p14="http://schemas.microsoft.com/office/powerpoint/2010/main" val="14211981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649" y="323556"/>
            <a:ext cx="7496465" cy="514350"/>
          </a:xfrm>
        </p:spPr>
        <p:txBody>
          <a:bodyPr>
            <a:noAutofit/>
          </a:bodyPr>
          <a:lstStyle/>
          <a:p>
            <a:pPr algn="ctr">
              <a:defRPr/>
            </a:pPr>
            <a:r>
              <a:rPr lang="en-US" sz="4000" b="1" dirty="0"/>
              <a:t>Stress, the Brain and CV Risk</a:t>
            </a:r>
          </a:p>
        </p:txBody>
      </p:sp>
      <p:sp>
        <p:nvSpPr>
          <p:cNvPr id="3" name="Content Placeholder 2"/>
          <p:cNvSpPr>
            <a:spLocks noGrp="1"/>
          </p:cNvSpPr>
          <p:nvPr>
            <p:ph idx="1"/>
          </p:nvPr>
        </p:nvSpPr>
        <p:spPr>
          <a:xfrm>
            <a:off x="3067050" y="1485900"/>
            <a:ext cx="6000750" cy="3543300"/>
          </a:xfrm>
        </p:spPr>
        <p:txBody>
          <a:bodyPr/>
          <a:lstStyle/>
          <a:p>
            <a:pPr marL="0" indent="0" algn="ctr">
              <a:buNone/>
              <a:defRPr/>
            </a:pPr>
            <a:endParaRPr lang="en-US" dirty="0"/>
          </a:p>
          <a:p>
            <a:pPr marL="0" indent="0" algn="ctr">
              <a:buNone/>
              <a:defRPr/>
            </a:pPr>
            <a:endParaRPr lang="en-US" dirty="0"/>
          </a:p>
        </p:txBody>
      </p:sp>
      <p:sp>
        <p:nvSpPr>
          <p:cNvPr id="139269" name="TextBox 4"/>
          <p:cNvSpPr txBox="1">
            <a:spLocks noChangeArrowheads="1"/>
          </p:cNvSpPr>
          <p:nvPr/>
        </p:nvSpPr>
        <p:spPr bwMode="auto">
          <a:xfrm>
            <a:off x="1911990" y="6152297"/>
            <a:ext cx="60007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None/>
              <a:defRPr/>
            </a:pPr>
            <a:r>
              <a:rPr lang="en-US" altLang="en-US" sz="1800" dirty="0" err="1">
                <a:solidFill>
                  <a:schemeClr val="accent3"/>
                </a:solidFill>
              </a:rPr>
              <a:t>Tawakol</a:t>
            </a:r>
            <a:r>
              <a:rPr lang="en-US" altLang="en-US" sz="1800" dirty="0">
                <a:solidFill>
                  <a:schemeClr val="accent3"/>
                </a:solidFill>
              </a:rPr>
              <a:t>, A., et., al. </a:t>
            </a:r>
            <a:r>
              <a:rPr lang="en-US" altLang="en-US" sz="1800" i="1" dirty="0">
                <a:solidFill>
                  <a:schemeClr val="accent3"/>
                </a:solidFill>
              </a:rPr>
              <a:t>The Lancet</a:t>
            </a:r>
            <a:r>
              <a:rPr lang="en-US" altLang="en-US" sz="1800" dirty="0">
                <a:solidFill>
                  <a:schemeClr val="accent3"/>
                </a:solidFill>
              </a:rPr>
              <a:t>. </a:t>
            </a:r>
            <a:r>
              <a:rPr lang="en-US" altLang="en-US" sz="1800" dirty="0" err="1">
                <a:solidFill>
                  <a:schemeClr val="accent3"/>
                </a:solidFill>
              </a:rPr>
              <a:t>doi:http</a:t>
            </a:r>
            <a:r>
              <a:rPr lang="en-US" altLang="en-US" sz="1800" dirty="0">
                <a:solidFill>
                  <a:schemeClr val="accent3"/>
                </a:solidFill>
              </a:rPr>
              <a:t>://dx.doi.org/10.1016/S0140-6736(16)31714-7</a:t>
            </a:r>
          </a:p>
        </p:txBody>
      </p:sp>
      <p:pic>
        <p:nvPicPr>
          <p:cNvPr id="5" name="Picture 4"/>
          <p:cNvPicPr>
            <a:picLocks noChangeAspect="1"/>
          </p:cNvPicPr>
          <p:nvPr/>
        </p:nvPicPr>
        <p:blipFill rotWithShape="1">
          <a:blip r:embed="rId3"/>
          <a:srcRect l="56893" t="4108" r="5885" b="43251"/>
          <a:stretch/>
        </p:blipFill>
        <p:spPr>
          <a:xfrm>
            <a:off x="2242868" y="974785"/>
            <a:ext cx="8057071" cy="5106838"/>
          </a:xfrm>
          <a:prstGeom prst="rect">
            <a:avLst/>
          </a:prstGeom>
        </p:spPr>
      </p:pic>
    </p:spTree>
    <p:extLst>
      <p:ext uri="{BB962C8B-B14F-4D97-AF65-F5344CB8AC3E}">
        <p14:creationId xmlns:p14="http://schemas.microsoft.com/office/powerpoint/2010/main" val="22994211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6291"/>
            <a:ext cx="10210800" cy="983654"/>
          </a:xfrm>
        </p:spPr>
        <p:txBody>
          <a:bodyPr>
            <a:noAutofit/>
          </a:bodyPr>
          <a:lstStyle/>
          <a:p>
            <a:pPr algn="ctr">
              <a:defRPr/>
            </a:pPr>
            <a:r>
              <a:rPr lang="en-US" sz="4000" dirty="0"/>
              <a:t>Exercise Helps Maintain SMCs in a                    ‘Contractile’ Phenotype</a:t>
            </a:r>
          </a:p>
        </p:txBody>
      </p:sp>
      <p:sp>
        <p:nvSpPr>
          <p:cNvPr id="5" name="Content Placeholder 4"/>
          <p:cNvSpPr>
            <a:spLocks noGrp="1"/>
          </p:cNvSpPr>
          <p:nvPr>
            <p:ph idx="1"/>
          </p:nvPr>
        </p:nvSpPr>
        <p:spPr>
          <a:xfrm>
            <a:off x="1944414" y="2286000"/>
            <a:ext cx="8610604" cy="3422055"/>
          </a:xfrm>
        </p:spPr>
        <p:txBody>
          <a:bodyPr/>
          <a:lstStyle/>
          <a:p>
            <a:pPr marL="0" indent="0" algn="ctr">
              <a:buNone/>
              <a:defRPr/>
            </a:pPr>
            <a:r>
              <a:rPr lang="en-US" dirty="0"/>
              <a:t>Exercise has an anti-atherogenic effect,                             due to its ability to resist phenotypic transformation of SMCs from ‘contractile’ to ‘synthetic’.</a:t>
            </a:r>
          </a:p>
          <a:p>
            <a:pPr marL="0" indent="0" algn="ctr">
              <a:buNone/>
              <a:defRPr/>
            </a:pPr>
            <a:endParaRPr lang="en-US" dirty="0">
              <a:solidFill>
                <a:srgbClr val="FF0000"/>
              </a:solidFill>
            </a:endParaRPr>
          </a:p>
        </p:txBody>
      </p:sp>
      <p:sp>
        <p:nvSpPr>
          <p:cNvPr id="7" name="TextBox 6"/>
          <p:cNvSpPr txBox="1"/>
          <p:nvPr/>
        </p:nvSpPr>
        <p:spPr>
          <a:xfrm>
            <a:off x="2438400" y="5410194"/>
            <a:ext cx="7772400" cy="923330"/>
          </a:xfrm>
          <a:prstGeom prst="rect">
            <a:avLst/>
          </a:prstGeom>
          <a:noFill/>
        </p:spPr>
        <p:txBody>
          <a:bodyPr wrap="square" rtlCol="0">
            <a:spAutoFit/>
          </a:bodyPr>
          <a:lstStyle/>
          <a:p>
            <a:pPr algn="ctr"/>
            <a:r>
              <a:rPr lang="en-US" dirty="0">
                <a:solidFill>
                  <a:schemeClr val="accent3"/>
                </a:solidFill>
              </a:rPr>
              <a:t>Bowles, D. K., &amp; </a:t>
            </a:r>
            <a:r>
              <a:rPr lang="en-US" dirty="0" err="1">
                <a:solidFill>
                  <a:schemeClr val="accent3"/>
                </a:solidFill>
              </a:rPr>
              <a:t>Wamhoff</a:t>
            </a:r>
            <a:r>
              <a:rPr lang="en-US" dirty="0">
                <a:solidFill>
                  <a:schemeClr val="accent3"/>
                </a:solidFill>
              </a:rPr>
              <a:t>, B. R. (2003). Coronary smooth muscle adaptation to exercise: does it play a role in </a:t>
            </a:r>
            <a:r>
              <a:rPr lang="en-US" dirty="0" err="1">
                <a:solidFill>
                  <a:schemeClr val="accent3"/>
                </a:solidFill>
              </a:rPr>
              <a:t>cardioprotection</a:t>
            </a:r>
            <a:r>
              <a:rPr lang="en-US" dirty="0">
                <a:solidFill>
                  <a:schemeClr val="accent3"/>
                </a:solidFill>
              </a:rPr>
              <a:t>?                          </a:t>
            </a:r>
            <a:r>
              <a:rPr lang="en-US" i="1" dirty="0">
                <a:solidFill>
                  <a:schemeClr val="accent3"/>
                </a:solidFill>
              </a:rPr>
              <a:t>Acta </a:t>
            </a:r>
            <a:r>
              <a:rPr lang="en-US" i="1" dirty="0" err="1">
                <a:solidFill>
                  <a:schemeClr val="accent3"/>
                </a:solidFill>
              </a:rPr>
              <a:t>Physiol</a:t>
            </a:r>
            <a:r>
              <a:rPr lang="en-US" i="1" dirty="0">
                <a:solidFill>
                  <a:schemeClr val="accent3"/>
                </a:solidFill>
              </a:rPr>
              <a:t> </a:t>
            </a:r>
            <a:r>
              <a:rPr lang="en-US" i="1" dirty="0" err="1">
                <a:solidFill>
                  <a:schemeClr val="accent3"/>
                </a:solidFill>
              </a:rPr>
              <a:t>Scand</a:t>
            </a:r>
            <a:r>
              <a:rPr lang="en-US" i="1" dirty="0">
                <a:solidFill>
                  <a:schemeClr val="accent3"/>
                </a:solidFill>
              </a:rPr>
              <a:t>, 178</a:t>
            </a:r>
            <a:r>
              <a:rPr lang="en-US" dirty="0">
                <a:solidFill>
                  <a:schemeClr val="accent3"/>
                </a:solidFill>
              </a:rPr>
              <a:t>(2), 117-121. </a:t>
            </a:r>
          </a:p>
        </p:txBody>
      </p:sp>
    </p:spTree>
    <p:extLst>
      <p:ext uri="{BB962C8B-B14F-4D97-AF65-F5344CB8AC3E}">
        <p14:creationId xmlns:p14="http://schemas.microsoft.com/office/powerpoint/2010/main" val="36262621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3146"/>
            <a:ext cx="8991600" cy="983654"/>
          </a:xfrm>
        </p:spPr>
        <p:txBody>
          <a:bodyPr>
            <a:noAutofit/>
          </a:bodyPr>
          <a:lstStyle/>
          <a:p>
            <a:pPr algn="ctr">
              <a:defRPr/>
            </a:pPr>
            <a:r>
              <a:rPr lang="en-US" sz="4000" dirty="0"/>
              <a:t>Weight Loss Increases Adiponectin</a:t>
            </a:r>
          </a:p>
        </p:txBody>
      </p:sp>
      <p:sp>
        <p:nvSpPr>
          <p:cNvPr id="5" name="Content Placeholder 4"/>
          <p:cNvSpPr>
            <a:spLocks noGrp="1"/>
          </p:cNvSpPr>
          <p:nvPr>
            <p:ph idx="1"/>
          </p:nvPr>
        </p:nvSpPr>
        <p:spPr>
          <a:xfrm>
            <a:off x="2438400" y="1600203"/>
            <a:ext cx="7772400" cy="3726861"/>
          </a:xfrm>
        </p:spPr>
        <p:txBody>
          <a:bodyPr/>
          <a:lstStyle/>
          <a:p>
            <a:pPr marL="0" indent="0" algn="ctr">
              <a:buNone/>
              <a:defRPr/>
            </a:pPr>
            <a:r>
              <a:rPr lang="en-US" dirty="0"/>
              <a:t>11 obese women &amp; 3 obese men; 8 wk. weight loss program with significant reduction in weight and waist circumference.</a:t>
            </a:r>
          </a:p>
          <a:p>
            <a:pPr marL="0" indent="0" algn="ctr">
              <a:buNone/>
              <a:defRPr/>
            </a:pPr>
            <a:endParaRPr lang="en-US" dirty="0"/>
          </a:p>
          <a:p>
            <a:pPr marL="0" indent="0" algn="ctr">
              <a:buNone/>
              <a:defRPr/>
            </a:pPr>
            <a:r>
              <a:rPr lang="en-US" dirty="0"/>
              <a:t>Adiponectin increased significantly.</a:t>
            </a:r>
          </a:p>
        </p:txBody>
      </p:sp>
      <p:sp>
        <p:nvSpPr>
          <p:cNvPr id="7" name="TextBox 6"/>
          <p:cNvSpPr txBox="1"/>
          <p:nvPr/>
        </p:nvSpPr>
        <p:spPr>
          <a:xfrm>
            <a:off x="2438399" y="5181600"/>
            <a:ext cx="7772400" cy="923330"/>
          </a:xfrm>
          <a:prstGeom prst="rect">
            <a:avLst/>
          </a:prstGeom>
          <a:noFill/>
        </p:spPr>
        <p:txBody>
          <a:bodyPr wrap="square" rtlCol="0">
            <a:spAutoFit/>
          </a:bodyPr>
          <a:lstStyle/>
          <a:p>
            <a:pPr algn="ctr"/>
            <a:r>
              <a:rPr lang="en-US" dirty="0">
                <a:solidFill>
                  <a:schemeClr val="accent3"/>
                </a:solidFill>
              </a:rPr>
              <a:t>Lang, H. F., et. al.(2011). Weight loss increased serum adiponectin but decreased lipid levels in obese subjects whose body mass index was lower than 30 kg/m(2). </a:t>
            </a:r>
            <a:r>
              <a:rPr lang="en-US" i="1" dirty="0" err="1">
                <a:solidFill>
                  <a:schemeClr val="accent3"/>
                </a:solidFill>
              </a:rPr>
              <a:t>Nutr</a:t>
            </a:r>
            <a:r>
              <a:rPr lang="en-US" i="1" dirty="0">
                <a:solidFill>
                  <a:schemeClr val="accent3"/>
                </a:solidFill>
              </a:rPr>
              <a:t> Res, 31</a:t>
            </a:r>
            <a:r>
              <a:rPr lang="en-US" dirty="0">
                <a:solidFill>
                  <a:schemeClr val="accent3"/>
                </a:solidFill>
              </a:rPr>
              <a:t>(5), 378-386. </a:t>
            </a:r>
          </a:p>
        </p:txBody>
      </p:sp>
    </p:spTree>
    <p:extLst>
      <p:ext uri="{BB962C8B-B14F-4D97-AF65-F5344CB8AC3E}">
        <p14:creationId xmlns:p14="http://schemas.microsoft.com/office/powerpoint/2010/main" val="12914571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946"/>
            <a:ext cx="10058400" cy="983654"/>
          </a:xfrm>
        </p:spPr>
        <p:txBody>
          <a:bodyPr>
            <a:noAutofit/>
          </a:bodyPr>
          <a:lstStyle/>
          <a:p>
            <a:pPr algn="ctr">
              <a:defRPr/>
            </a:pPr>
            <a:r>
              <a:rPr lang="en-US" sz="4000" dirty="0"/>
              <a:t>Adiponectin Decreases SMC Transformation</a:t>
            </a:r>
          </a:p>
        </p:txBody>
      </p:sp>
      <p:sp>
        <p:nvSpPr>
          <p:cNvPr id="5" name="Content Placeholder 4"/>
          <p:cNvSpPr>
            <a:spLocks noGrp="1"/>
          </p:cNvSpPr>
          <p:nvPr>
            <p:ph idx="1"/>
          </p:nvPr>
        </p:nvSpPr>
        <p:spPr>
          <a:xfrm>
            <a:off x="2438401" y="1676403"/>
            <a:ext cx="7772400" cy="3193455"/>
          </a:xfrm>
        </p:spPr>
        <p:txBody>
          <a:bodyPr/>
          <a:lstStyle/>
          <a:p>
            <a:pPr marL="0" indent="0" algn="ctr">
              <a:buNone/>
              <a:defRPr/>
            </a:pPr>
            <a:r>
              <a:rPr lang="en-US" dirty="0"/>
              <a:t>Adiponectin acts as a PDGF binding protein.</a:t>
            </a:r>
          </a:p>
          <a:p>
            <a:pPr marL="0" indent="0" algn="ctr">
              <a:buNone/>
              <a:defRPr/>
            </a:pPr>
            <a:endParaRPr lang="en-US" dirty="0"/>
          </a:p>
          <a:p>
            <a:pPr marL="0" indent="0" algn="ctr">
              <a:buNone/>
              <a:defRPr/>
            </a:pPr>
            <a:r>
              <a:rPr lang="en-US" dirty="0"/>
              <a:t>This inhibits PDGF transformation of contractile SMCs to migratory, proliferative SMCs. </a:t>
            </a:r>
          </a:p>
          <a:p>
            <a:pPr marL="0" indent="0" algn="ctr">
              <a:buNone/>
              <a:defRPr/>
            </a:pPr>
            <a:endParaRPr lang="en-US" dirty="0">
              <a:highlight>
                <a:srgbClr val="00FF00"/>
              </a:highlight>
            </a:endParaRPr>
          </a:p>
        </p:txBody>
      </p:sp>
      <p:sp>
        <p:nvSpPr>
          <p:cNvPr id="7" name="TextBox 6"/>
          <p:cNvSpPr txBox="1"/>
          <p:nvPr/>
        </p:nvSpPr>
        <p:spPr>
          <a:xfrm>
            <a:off x="2438400" y="4999672"/>
            <a:ext cx="7696200" cy="1477328"/>
          </a:xfrm>
          <a:prstGeom prst="rect">
            <a:avLst/>
          </a:prstGeom>
          <a:noFill/>
        </p:spPr>
        <p:txBody>
          <a:bodyPr wrap="square" rtlCol="0">
            <a:spAutoFit/>
          </a:bodyPr>
          <a:lstStyle/>
          <a:p>
            <a:pPr algn="ctr"/>
            <a:r>
              <a:rPr lang="en-US" dirty="0" err="1">
                <a:solidFill>
                  <a:schemeClr val="accent3"/>
                </a:solidFill>
              </a:rPr>
              <a:t>Arita</a:t>
            </a:r>
            <a:r>
              <a:rPr lang="en-US" dirty="0">
                <a:solidFill>
                  <a:schemeClr val="accent3"/>
                </a:solidFill>
              </a:rPr>
              <a:t>, Y., et. al. (2002). Adipocyte-Derived Plasma Protein Adiponectin Acts as a Platelet-Derived Growth Factor-BB–Binding Protein and Regulates Growth Factor–Induced Common Post-receptor Signal in Vascular Smooth Muscle Cell.                                                                    </a:t>
            </a:r>
            <a:r>
              <a:rPr lang="en-US" i="1" dirty="0">
                <a:solidFill>
                  <a:schemeClr val="accent3"/>
                </a:solidFill>
              </a:rPr>
              <a:t>Circulation, 105</a:t>
            </a:r>
            <a:r>
              <a:rPr lang="en-US" dirty="0">
                <a:solidFill>
                  <a:schemeClr val="accent3"/>
                </a:solidFill>
              </a:rPr>
              <a:t>(24), 2893-2898. </a:t>
            </a:r>
          </a:p>
        </p:txBody>
      </p:sp>
    </p:spTree>
    <p:extLst>
      <p:ext uri="{BB962C8B-B14F-4D97-AF65-F5344CB8AC3E}">
        <p14:creationId xmlns:p14="http://schemas.microsoft.com/office/powerpoint/2010/main" val="3447731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563077"/>
            <a:ext cx="10003692" cy="4157785"/>
          </a:xfrm>
        </p:spPr>
        <p:txBody>
          <a:bodyPr/>
          <a:lstStyle/>
          <a:p>
            <a:pPr marL="0" indent="0" algn="ctr">
              <a:spcBef>
                <a:spcPct val="35000"/>
              </a:spcBef>
              <a:buNone/>
              <a:defRPr/>
            </a:pPr>
            <a:r>
              <a:rPr lang="en-US" dirty="0">
                <a:cs typeface="Times New Roman" pitchFamily="18" charset="0"/>
              </a:rPr>
              <a:t>The independence of PM2.5 as a driver of CV risk from confounders and mechanistic underpinnings                                     are incompletely understood.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Understanding the pathobiological mechanisms along with assessing potential confounders is necessary to fully appreciate the burden of air pollution-related CVD.</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42470570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10058400" cy="983654"/>
          </a:xfrm>
        </p:spPr>
        <p:txBody>
          <a:bodyPr>
            <a:noAutofit/>
          </a:bodyPr>
          <a:lstStyle/>
          <a:p>
            <a:pPr algn="ctr">
              <a:defRPr/>
            </a:pPr>
            <a:r>
              <a:rPr lang="en-US" sz="4000" dirty="0"/>
              <a:t>Natural Inhibitors of Smooth Muscle Cell (SMC) Transition to Migratory SMCs </a:t>
            </a:r>
          </a:p>
        </p:txBody>
      </p:sp>
      <p:sp>
        <p:nvSpPr>
          <p:cNvPr id="5" name="Content Placeholder 4"/>
          <p:cNvSpPr>
            <a:spLocks noGrp="1"/>
          </p:cNvSpPr>
          <p:nvPr>
            <p:ph idx="1"/>
          </p:nvPr>
        </p:nvSpPr>
        <p:spPr>
          <a:xfrm>
            <a:off x="1371600" y="1904999"/>
            <a:ext cx="9753600" cy="3422059"/>
          </a:xfrm>
        </p:spPr>
        <p:txBody>
          <a:bodyPr/>
          <a:lstStyle/>
          <a:p>
            <a:pPr marL="0" indent="0" algn="ctr">
              <a:buNone/>
              <a:defRPr/>
            </a:pPr>
            <a:r>
              <a:rPr lang="en-US" dirty="0"/>
              <a:t>Curcumin inhibits the binding of PDGF to its receptor.</a:t>
            </a:r>
          </a:p>
          <a:p>
            <a:pPr marL="0" indent="0" algn="ctr">
              <a:buNone/>
              <a:defRPr/>
            </a:pPr>
            <a:endParaRPr lang="en-US" dirty="0"/>
          </a:p>
          <a:p>
            <a:pPr marL="0" indent="0" algn="ctr">
              <a:buNone/>
              <a:defRPr/>
            </a:pPr>
            <a:r>
              <a:rPr lang="en-US" dirty="0"/>
              <a:t>This effect has been shown in studies to significantly decrease SMC proliferation and migration to the intima.</a:t>
            </a:r>
          </a:p>
        </p:txBody>
      </p:sp>
      <p:sp>
        <p:nvSpPr>
          <p:cNvPr id="7" name="TextBox 6"/>
          <p:cNvSpPr txBox="1"/>
          <p:nvPr/>
        </p:nvSpPr>
        <p:spPr>
          <a:xfrm>
            <a:off x="2438400" y="5029200"/>
            <a:ext cx="7772400" cy="923330"/>
          </a:xfrm>
          <a:prstGeom prst="rect">
            <a:avLst/>
          </a:prstGeom>
          <a:noFill/>
        </p:spPr>
        <p:txBody>
          <a:bodyPr wrap="square" rtlCol="0">
            <a:spAutoFit/>
          </a:bodyPr>
          <a:lstStyle/>
          <a:p>
            <a:pPr algn="ctr"/>
            <a:r>
              <a:rPr lang="en-US" dirty="0">
                <a:solidFill>
                  <a:schemeClr val="accent3"/>
                </a:solidFill>
              </a:rPr>
              <a:t>Ricci, C., &amp; </a:t>
            </a:r>
            <a:r>
              <a:rPr lang="en-US" dirty="0" err="1">
                <a:solidFill>
                  <a:schemeClr val="accent3"/>
                </a:solidFill>
              </a:rPr>
              <a:t>Ferri</a:t>
            </a:r>
            <a:r>
              <a:rPr lang="en-US" dirty="0">
                <a:solidFill>
                  <a:schemeClr val="accent3"/>
                </a:solidFill>
              </a:rPr>
              <a:t>, N. (2015). Naturally occurring PDGF receptor inhibitors with potential anti-atherosclerotic properties.                                                  </a:t>
            </a:r>
            <a:r>
              <a:rPr lang="en-US" i="1" dirty="0" err="1">
                <a:solidFill>
                  <a:schemeClr val="accent3"/>
                </a:solidFill>
              </a:rPr>
              <a:t>Vascul</a:t>
            </a:r>
            <a:r>
              <a:rPr lang="en-US" i="1" dirty="0">
                <a:solidFill>
                  <a:schemeClr val="accent3"/>
                </a:solidFill>
              </a:rPr>
              <a:t> </a:t>
            </a:r>
            <a:r>
              <a:rPr lang="en-US" i="1" dirty="0" err="1">
                <a:solidFill>
                  <a:schemeClr val="accent3"/>
                </a:solidFill>
              </a:rPr>
              <a:t>Pharmacol</a:t>
            </a:r>
            <a:r>
              <a:rPr lang="en-US" i="1" dirty="0">
                <a:solidFill>
                  <a:schemeClr val="accent3"/>
                </a:solidFill>
              </a:rPr>
              <a:t>, 70</a:t>
            </a:r>
            <a:r>
              <a:rPr lang="en-US" dirty="0">
                <a:solidFill>
                  <a:schemeClr val="accent3"/>
                </a:solidFill>
              </a:rPr>
              <a:t>, 1-7. </a:t>
            </a:r>
          </a:p>
        </p:txBody>
      </p:sp>
    </p:spTree>
    <p:extLst>
      <p:ext uri="{BB962C8B-B14F-4D97-AF65-F5344CB8AC3E}">
        <p14:creationId xmlns:p14="http://schemas.microsoft.com/office/powerpoint/2010/main" val="37178903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
            <a:ext cx="7772400" cy="983654"/>
          </a:xfrm>
        </p:spPr>
        <p:txBody>
          <a:bodyPr/>
          <a:lstStyle/>
          <a:p>
            <a:pPr algn="ctr">
              <a:defRPr/>
            </a:pPr>
            <a:r>
              <a:rPr lang="en-US" sz="3200" dirty="0"/>
              <a:t>Natural Inhibitors of Smooth Muscle Cell (SMC) Transition to Migratory SMCs </a:t>
            </a:r>
          </a:p>
        </p:txBody>
      </p:sp>
      <p:pic>
        <p:nvPicPr>
          <p:cNvPr id="8" name="Content Placeholder 7"/>
          <p:cNvPicPr>
            <a:picLocks noGrp="1" noChangeAspect="1"/>
          </p:cNvPicPr>
          <p:nvPr>
            <p:ph idx="1"/>
          </p:nvPr>
        </p:nvPicPr>
        <p:blipFill rotWithShape="1">
          <a:blip r:embed="rId3"/>
          <a:srcRect l="5941" r="18002" b="86538"/>
          <a:stretch/>
        </p:blipFill>
        <p:spPr>
          <a:xfrm>
            <a:off x="2438400" y="1066803"/>
            <a:ext cx="7772400" cy="990327"/>
          </a:xfrm>
          <a:prstGeom prst="rect">
            <a:avLst/>
          </a:prstGeom>
        </p:spPr>
      </p:pic>
      <p:sp>
        <p:nvSpPr>
          <p:cNvPr id="7" name="TextBox 6"/>
          <p:cNvSpPr txBox="1"/>
          <p:nvPr/>
        </p:nvSpPr>
        <p:spPr>
          <a:xfrm>
            <a:off x="2438400" y="5867400"/>
            <a:ext cx="7772400" cy="369332"/>
          </a:xfrm>
          <a:prstGeom prst="rect">
            <a:avLst/>
          </a:prstGeom>
          <a:noFill/>
        </p:spPr>
        <p:txBody>
          <a:bodyPr wrap="square" rtlCol="0">
            <a:spAutoFit/>
          </a:bodyPr>
          <a:lstStyle/>
          <a:p>
            <a:pPr algn="ctr"/>
            <a:r>
              <a:rPr lang="en-US" dirty="0">
                <a:solidFill>
                  <a:schemeClr val="accent3"/>
                </a:solidFill>
              </a:rPr>
              <a:t>Ricci, C., &amp; </a:t>
            </a:r>
            <a:r>
              <a:rPr lang="en-US" dirty="0" err="1">
                <a:solidFill>
                  <a:schemeClr val="accent3"/>
                </a:solidFill>
              </a:rPr>
              <a:t>Ferri</a:t>
            </a:r>
            <a:r>
              <a:rPr lang="en-US" dirty="0">
                <a:solidFill>
                  <a:schemeClr val="accent3"/>
                </a:solidFill>
              </a:rPr>
              <a:t>, N. (2015). </a:t>
            </a:r>
            <a:r>
              <a:rPr lang="en-US" i="1" dirty="0" err="1">
                <a:solidFill>
                  <a:schemeClr val="accent3"/>
                </a:solidFill>
              </a:rPr>
              <a:t>Vascul</a:t>
            </a:r>
            <a:r>
              <a:rPr lang="en-US" i="1" dirty="0">
                <a:solidFill>
                  <a:schemeClr val="accent3"/>
                </a:solidFill>
              </a:rPr>
              <a:t> </a:t>
            </a:r>
            <a:r>
              <a:rPr lang="en-US" i="1" dirty="0" err="1">
                <a:solidFill>
                  <a:schemeClr val="accent3"/>
                </a:solidFill>
              </a:rPr>
              <a:t>Pharmacol</a:t>
            </a:r>
            <a:r>
              <a:rPr lang="en-US" i="1" dirty="0">
                <a:solidFill>
                  <a:schemeClr val="accent3"/>
                </a:solidFill>
              </a:rPr>
              <a:t>, 70</a:t>
            </a:r>
            <a:r>
              <a:rPr lang="en-US" dirty="0">
                <a:solidFill>
                  <a:schemeClr val="accent3"/>
                </a:solidFill>
              </a:rPr>
              <a:t>, 1-7. </a:t>
            </a:r>
          </a:p>
        </p:txBody>
      </p:sp>
      <p:pic>
        <p:nvPicPr>
          <p:cNvPr id="3" name="Picture 2"/>
          <p:cNvPicPr>
            <a:picLocks noChangeAspect="1"/>
          </p:cNvPicPr>
          <p:nvPr/>
        </p:nvPicPr>
        <p:blipFill rotWithShape="1">
          <a:blip r:embed="rId3"/>
          <a:srcRect l="5940" t="59008" r="17822" b="3036"/>
          <a:stretch/>
        </p:blipFill>
        <p:spPr>
          <a:xfrm>
            <a:off x="2438400" y="2057401"/>
            <a:ext cx="7772400" cy="3505200"/>
          </a:xfrm>
          <a:prstGeom prst="rect">
            <a:avLst/>
          </a:prstGeom>
        </p:spPr>
      </p:pic>
      <p:sp>
        <p:nvSpPr>
          <p:cNvPr id="6" name="TextBox 5"/>
          <p:cNvSpPr txBox="1"/>
          <p:nvPr/>
        </p:nvSpPr>
        <p:spPr>
          <a:xfrm>
            <a:off x="2895603" y="990603"/>
            <a:ext cx="7660871" cy="461665"/>
          </a:xfrm>
          <a:prstGeom prst="rect">
            <a:avLst/>
          </a:prstGeom>
          <a:noFill/>
        </p:spPr>
        <p:txBody>
          <a:bodyPr wrap="none" rtlCol="0">
            <a:spAutoFit/>
          </a:bodyPr>
          <a:lstStyle/>
          <a:p>
            <a:r>
              <a:rPr lang="en-US" sz="2400" dirty="0">
                <a:solidFill>
                  <a:srgbClr val="FF0000"/>
                </a:solidFill>
              </a:rPr>
              <a:t>spinach, kale, carrots, tomatoes, pepper, tea, nuts, etc.</a:t>
            </a:r>
          </a:p>
        </p:txBody>
      </p:sp>
    </p:spTree>
    <p:extLst>
      <p:ext uri="{BB962C8B-B14F-4D97-AF65-F5344CB8AC3E}">
        <p14:creationId xmlns:p14="http://schemas.microsoft.com/office/powerpoint/2010/main" val="33968675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6616"/>
            <a:ext cx="10363200" cy="983654"/>
          </a:xfrm>
        </p:spPr>
        <p:txBody>
          <a:bodyPr>
            <a:noAutofit/>
          </a:bodyPr>
          <a:lstStyle/>
          <a:p>
            <a:pPr algn="ctr">
              <a:defRPr/>
            </a:pPr>
            <a:r>
              <a:rPr lang="en-US" sz="4000" dirty="0"/>
              <a:t>Natural Inhibitors of Smooth Muscle Cell (SMC) Transition to Migratory SMCs </a:t>
            </a:r>
          </a:p>
        </p:txBody>
      </p:sp>
      <p:sp>
        <p:nvSpPr>
          <p:cNvPr id="5" name="Content Placeholder 4"/>
          <p:cNvSpPr>
            <a:spLocks noGrp="1"/>
          </p:cNvSpPr>
          <p:nvPr>
            <p:ph idx="1"/>
          </p:nvPr>
        </p:nvSpPr>
        <p:spPr>
          <a:xfrm>
            <a:off x="1371600" y="1904999"/>
            <a:ext cx="9829800" cy="2362201"/>
          </a:xfrm>
        </p:spPr>
        <p:txBody>
          <a:bodyPr/>
          <a:lstStyle/>
          <a:p>
            <a:pPr marL="0" indent="0" algn="ctr">
              <a:buNone/>
              <a:defRPr/>
            </a:pPr>
            <a:r>
              <a:rPr lang="en-US" dirty="0"/>
              <a:t>Current evidence regarding food decreasing SMC transformation via their inhibitory effects on PDGF supports their role in the prevention of CVD.</a:t>
            </a:r>
          </a:p>
          <a:p>
            <a:pPr marL="0" indent="0" algn="ctr">
              <a:buNone/>
              <a:defRPr/>
            </a:pPr>
            <a:endParaRPr lang="en-US" dirty="0"/>
          </a:p>
          <a:p>
            <a:pPr marL="0" indent="0" algn="ctr">
              <a:buNone/>
              <a:defRPr/>
            </a:pPr>
            <a:r>
              <a:rPr lang="en-US" dirty="0">
                <a:highlight>
                  <a:srgbClr val="00FF00"/>
                </a:highlight>
              </a:rPr>
              <a:t>Remember children!</a:t>
            </a:r>
          </a:p>
          <a:p>
            <a:pPr marL="0" indent="0" algn="ctr">
              <a:buNone/>
              <a:defRPr/>
            </a:pPr>
            <a:endParaRPr lang="en-US" dirty="0"/>
          </a:p>
        </p:txBody>
      </p:sp>
      <p:sp>
        <p:nvSpPr>
          <p:cNvPr id="7" name="TextBox 6"/>
          <p:cNvSpPr txBox="1"/>
          <p:nvPr/>
        </p:nvSpPr>
        <p:spPr>
          <a:xfrm>
            <a:off x="2438400" y="4724400"/>
            <a:ext cx="7772400" cy="923330"/>
          </a:xfrm>
          <a:prstGeom prst="rect">
            <a:avLst/>
          </a:prstGeom>
          <a:noFill/>
        </p:spPr>
        <p:txBody>
          <a:bodyPr wrap="square" rtlCol="0">
            <a:spAutoFit/>
          </a:bodyPr>
          <a:lstStyle/>
          <a:p>
            <a:pPr algn="ctr"/>
            <a:r>
              <a:rPr lang="en-US" dirty="0">
                <a:solidFill>
                  <a:schemeClr val="accent3"/>
                </a:solidFill>
              </a:rPr>
              <a:t>Ricci, C., &amp; </a:t>
            </a:r>
            <a:r>
              <a:rPr lang="en-US" dirty="0" err="1">
                <a:solidFill>
                  <a:schemeClr val="accent3"/>
                </a:solidFill>
              </a:rPr>
              <a:t>Ferri</a:t>
            </a:r>
            <a:r>
              <a:rPr lang="en-US" dirty="0">
                <a:solidFill>
                  <a:schemeClr val="accent3"/>
                </a:solidFill>
              </a:rPr>
              <a:t>, N. (2015). Naturally occurring PDGF receptor inhibitors with potential anti-atherosclerotic properties.                                                     </a:t>
            </a:r>
            <a:r>
              <a:rPr lang="en-US" i="1" dirty="0" err="1">
                <a:solidFill>
                  <a:schemeClr val="accent3"/>
                </a:solidFill>
              </a:rPr>
              <a:t>Vascul</a:t>
            </a:r>
            <a:r>
              <a:rPr lang="en-US" i="1" dirty="0">
                <a:solidFill>
                  <a:schemeClr val="accent3"/>
                </a:solidFill>
              </a:rPr>
              <a:t> </a:t>
            </a:r>
            <a:r>
              <a:rPr lang="en-US" i="1" dirty="0" err="1">
                <a:solidFill>
                  <a:schemeClr val="accent3"/>
                </a:solidFill>
              </a:rPr>
              <a:t>Pharmacol</a:t>
            </a:r>
            <a:r>
              <a:rPr lang="en-US" i="1" dirty="0">
                <a:solidFill>
                  <a:schemeClr val="accent3"/>
                </a:solidFill>
              </a:rPr>
              <a:t>, 70</a:t>
            </a:r>
            <a:r>
              <a:rPr lang="en-US" dirty="0">
                <a:solidFill>
                  <a:schemeClr val="accent3"/>
                </a:solidFill>
              </a:rPr>
              <a:t>, 1-7. </a:t>
            </a:r>
          </a:p>
        </p:txBody>
      </p:sp>
    </p:spTree>
    <p:extLst>
      <p:ext uri="{BB962C8B-B14F-4D97-AF65-F5344CB8AC3E}">
        <p14:creationId xmlns:p14="http://schemas.microsoft.com/office/powerpoint/2010/main" val="1412102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85800" y="4"/>
            <a:ext cx="11353800" cy="1142996"/>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4000" dirty="0" err="1">
                <a:ea typeface="msgothic" charset="0"/>
                <a:cs typeface="msgothic" charset="0"/>
              </a:rPr>
              <a:t>Atorvastatin</a:t>
            </a:r>
            <a:r>
              <a:rPr lang="en-GB" sz="4000" dirty="0">
                <a:ea typeface="msgothic" charset="0"/>
                <a:cs typeface="msgothic" charset="0"/>
              </a:rPr>
              <a:t> Reduces Oxidative Stress Independent of LDL-C</a:t>
            </a:r>
          </a:p>
        </p:txBody>
      </p:sp>
      <p:pic>
        <p:nvPicPr>
          <p:cNvPr id="3075" name="Picture 3"/>
          <p:cNvPicPr>
            <a:picLocks noChangeAspect="1" noChangeArrowheads="1"/>
          </p:cNvPicPr>
          <p:nvPr/>
        </p:nvPicPr>
        <p:blipFill>
          <a:blip r:embed="rId3" cstate="print"/>
          <a:srcRect/>
          <a:stretch>
            <a:fillRect/>
          </a:stretch>
        </p:blipFill>
        <p:spPr bwMode="auto">
          <a:xfrm>
            <a:off x="2601421" y="1160806"/>
            <a:ext cx="5312760" cy="4893634"/>
          </a:xfrm>
          <a:prstGeom prst="rect">
            <a:avLst/>
          </a:prstGeom>
          <a:noFill/>
          <a:ln w="9525">
            <a:noFill/>
            <a:round/>
            <a:headEnd/>
            <a:tailEnd/>
          </a:ln>
          <a:effectLst/>
        </p:spPr>
      </p:pic>
      <p:sp>
        <p:nvSpPr>
          <p:cNvPr id="3076" name="Text Box 4"/>
          <p:cNvSpPr txBox="1">
            <a:spLocks noChangeArrowheads="1"/>
          </p:cNvSpPr>
          <p:nvPr/>
        </p:nvSpPr>
        <p:spPr bwMode="auto">
          <a:xfrm>
            <a:off x="2438400" y="6383150"/>
            <a:ext cx="6705600" cy="474853"/>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Lst>
            </a:pPr>
            <a:r>
              <a:rPr lang="en-GB" dirty="0" err="1">
                <a:solidFill>
                  <a:schemeClr val="accent3"/>
                </a:solidFill>
                <a:ea typeface="msgothic" charset="0"/>
                <a:cs typeface="msgothic" charset="0"/>
              </a:rPr>
              <a:t>Pignatelli</a:t>
            </a:r>
            <a:r>
              <a:rPr lang="en-GB" dirty="0">
                <a:solidFill>
                  <a:schemeClr val="accent3"/>
                </a:solidFill>
                <a:ea typeface="msgothic" charset="0"/>
                <a:cs typeface="msgothic" charset="0"/>
              </a:rPr>
              <a:t> P et al. Circulation 7/2012;126:92-103</a:t>
            </a:r>
          </a:p>
        </p:txBody>
      </p:sp>
      <p:sp>
        <p:nvSpPr>
          <p:cNvPr id="7" name="TextBox 6"/>
          <p:cNvSpPr txBox="1"/>
          <p:nvPr/>
        </p:nvSpPr>
        <p:spPr>
          <a:xfrm>
            <a:off x="3695700" y="6041302"/>
            <a:ext cx="4800600" cy="369332"/>
          </a:xfrm>
          <a:prstGeom prst="rect">
            <a:avLst/>
          </a:prstGeom>
          <a:noFill/>
        </p:spPr>
        <p:txBody>
          <a:bodyPr wrap="square" rtlCol="0">
            <a:spAutoFit/>
          </a:bodyPr>
          <a:lstStyle/>
          <a:p>
            <a:pPr algn="ctr"/>
            <a:r>
              <a:rPr lang="en-US" dirty="0"/>
              <a:t>*p&lt;0.005</a:t>
            </a:r>
          </a:p>
        </p:txBody>
      </p:sp>
      <p:sp>
        <p:nvSpPr>
          <p:cNvPr id="8" name="TextBox 7"/>
          <p:cNvSpPr txBox="1"/>
          <p:nvPr/>
        </p:nvSpPr>
        <p:spPr>
          <a:xfrm>
            <a:off x="5791200" y="1300182"/>
            <a:ext cx="2133600" cy="369332"/>
          </a:xfrm>
          <a:prstGeom prst="rect">
            <a:avLst/>
          </a:prstGeom>
          <a:noFill/>
        </p:spPr>
        <p:txBody>
          <a:bodyPr wrap="square" rtlCol="0">
            <a:spAutoFit/>
          </a:bodyPr>
          <a:lstStyle/>
          <a:p>
            <a:pPr algn="ctr"/>
            <a:r>
              <a:rPr lang="en-US" dirty="0"/>
              <a:t>Serum Nox2</a:t>
            </a:r>
          </a:p>
        </p:txBody>
      </p:sp>
      <p:sp>
        <p:nvSpPr>
          <p:cNvPr id="9" name="TextBox 8"/>
          <p:cNvSpPr txBox="1"/>
          <p:nvPr/>
        </p:nvSpPr>
        <p:spPr>
          <a:xfrm>
            <a:off x="3062508" y="1287044"/>
            <a:ext cx="2209800" cy="369332"/>
          </a:xfrm>
          <a:prstGeom prst="rect">
            <a:avLst/>
          </a:prstGeom>
          <a:noFill/>
        </p:spPr>
        <p:txBody>
          <a:bodyPr wrap="square" rtlCol="0">
            <a:spAutoFit/>
          </a:bodyPr>
          <a:lstStyle/>
          <a:p>
            <a:pPr algn="ctr"/>
            <a:r>
              <a:rPr lang="en-US" dirty="0"/>
              <a:t>Urine </a:t>
            </a:r>
            <a:r>
              <a:rPr lang="en-US" dirty="0" err="1"/>
              <a:t>isoprostane</a:t>
            </a:r>
            <a:endParaRPr lang="en-US" dirty="0"/>
          </a:p>
        </p:txBody>
      </p:sp>
      <p:sp>
        <p:nvSpPr>
          <p:cNvPr id="10" name="TextBox 9"/>
          <p:cNvSpPr txBox="1"/>
          <p:nvPr/>
        </p:nvSpPr>
        <p:spPr>
          <a:xfrm>
            <a:off x="4419600" y="3635852"/>
            <a:ext cx="2133600" cy="369332"/>
          </a:xfrm>
          <a:prstGeom prst="rect">
            <a:avLst/>
          </a:prstGeom>
          <a:noFill/>
        </p:spPr>
        <p:txBody>
          <a:bodyPr wrap="square" rtlCol="0">
            <a:spAutoFit/>
          </a:bodyPr>
          <a:lstStyle/>
          <a:p>
            <a:pPr algn="ctr"/>
            <a:r>
              <a:rPr lang="en-US" dirty="0"/>
              <a:t>LDL-C</a:t>
            </a:r>
          </a:p>
        </p:txBody>
      </p:sp>
      <p:sp>
        <p:nvSpPr>
          <p:cNvPr id="11" name="TextBox 10"/>
          <p:cNvSpPr txBox="1"/>
          <p:nvPr/>
        </p:nvSpPr>
        <p:spPr>
          <a:xfrm>
            <a:off x="8153403" y="2057403"/>
            <a:ext cx="1080115" cy="646331"/>
          </a:xfrm>
          <a:prstGeom prst="rect">
            <a:avLst/>
          </a:prstGeom>
          <a:solidFill>
            <a:srgbClr val="92D050"/>
          </a:solidFill>
        </p:spPr>
        <p:txBody>
          <a:bodyPr wrap="square" rtlCol="0">
            <a:spAutoFit/>
          </a:bodyPr>
          <a:lstStyle/>
          <a:p>
            <a:r>
              <a:rPr lang="en-US" dirty="0">
                <a:solidFill>
                  <a:srgbClr val="FF0000"/>
                </a:solidFill>
              </a:rPr>
              <a:t>Diet</a:t>
            </a:r>
          </a:p>
          <a:p>
            <a:r>
              <a:rPr lang="en-US" dirty="0" err="1">
                <a:solidFill>
                  <a:schemeClr val="tx1">
                    <a:lumMod val="60000"/>
                    <a:lumOff val="40000"/>
                  </a:schemeClr>
                </a:solidFill>
              </a:rPr>
              <a:t>Atrova</a:t>
            </a:r>
            <a:endParaRPr lang="en-US" dirty="0">
              <a:solidFill>
                <a:schemeClr val="tx1">
                  <a:lumMod val="60000"/>
                  <a:lumOff val="40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E3AC0-5978-420F-A5FB-A3A3DFF0802C}"/>
              </a:ext>
            </a:extLst>
          </p:cNvPr>
          <p:cNvSpPr>
            <a:spLocks noGrp="1"/>
          </p:cNvSpPr>
          <p:nvPr>
            <p:ph type="title"/>
          </p:nvPr>
        </p:nvSpPr>
        <p:spPr>
          <a:xfrm>
            <a:off x="1295400" y="942976"/>
            <a:ext cx="10439400" cy="285752"/>
          </a:xfrm>
        </p:spPr>
        <p:txBody>
          <a:bodyPr>
            <a:noAutofit/>
          </a:bodyPr>
          <a:lstStyle/>
          <a:p>
            <a:pPr algn="ctr"/>
            <a:r>
              <a:rPr lang="en-US" sz="4000" dirty="0"/>
              <a:t>Reducing Platelet Activation Should Do What??!!</a:t>
            </a:r>
          </a:p>
        </p:txBody>
      </p:sp>
      <p:pic>
        <p:nvPicPr>
          <p:cNvPr id="6" name="Picture 5">
            <a:extLst>
              <a:ext uri="{FF2B5EF4-FFF2-40B4-BE49-F238E27FC236}">
                <a16:creationId xmlns:a16="http://schemas.microsoft.com/office/drawing/2014/main" id="{4F642CB1-2501-494D-9388-08F58E1518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4200" y="1295400"/>
            <a:ext cx="6400800" cy="4476748"/>
          </a:xfrm>
          <a:prstGeom prst="rect">
            <a:avLst/>
          </a:prstGeom>
        </p:spPr>
      </p:pic>
    </p:spTree>
    <p:extLst>
      <p:ext uri="{BB962C8B-B14F-4D97-AF65-F5344CB8AC3E}">
        <p14:creationId xmlns:p14="http://schemas.microsoft.com/office/powerpoint/2010/main" val="23881006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45457"/>
            <a:ext cx="9067800" cy="923330"/>
          </a:xfrm>
        </p:spPr>
        <p:txBody>
          <a:bodyPr>
            <a:normAutofit fontScale="90000"/>
          </a:bodyPr>
          <a:lstStyle/>
          <a:p>
            <a:pPr algn="ctr">
              <a:defRPr/>
            </a:pPr>
            <a:r>
              <a:rPr lang="en-US" sz="4000" dirty="0"/>
              <a:t>Atorvastatin Inhibits SMC Transformation</a:t>
            </a:r>
            <a:br>
              <a:rPr lang="en-US" sz="3200" dirty="0"/>
            </a:br>
            <a:endParaRPr lang="en-US" sz="3200" dirty="0"/>
          </a:p>
        </p:txBody>
      </p:sp>
      <p:sp>
        <p:nvSpPr>
          <p:cNvPr id="5" name="Content Placeholder 4"/>
          <p:cNvSpPr>
            <a:spLocks noGrp="1"/>
          </p:cNvSpPr>
          <p:nvPr>
            <p:ph idx="1"/>
          </p:nvPr>
        </p:nvSpPr>
        <p:spPr>
          <a:xfrm>
            <a:off x="2438400" y="838203"/>
            <a:ext cx="7772400" cy="4488855"/>
          </a:xfrm>
        </p:spPr>
        <p:txBody>
          <a:bodyPr/>
          <a:lstStyle/>
          <a:p>
            <a:pPr marL="0" indent="0" algn="ctr">
              <a:buNone/>
              <a:defRPr/>
            </a:pPr>
            <a:r>
              <a:rPr lang="en-US" dirty="0"/>
              <a:t>Atorvastatin effectively suppressed PDGF induced VSMCs phenotypic modulation.</a:t>
            </a:r>
          </a:p>
          <a:p>
            <a:pPr marL="0" indent="0" algn="ctr">
              <a:buNone/>
              <a:defRPr/>
            </a:pPr>
            <a:endParaRPr lang="en-US" dirty="0"/>
          </a:p>
          <a:p>
            <a:pPr marL="0" indent="0" algn="ctr">
              <a:buNone/>
              <a:defRPr/>
            </a:pPr>
            <a:r>
              <a:rPr lang="en-US" dirty="0"/>
              <a:t>VSMC transformation is critical in </a:t>
            </a:r>
            <a:r>
              <a:rPr lang="en-US" dirty="0" err="1"/>
              <a:t>neointimal</a:t>
            </a:r>
            <a:r>
              <a:rPr lang="en-US" dirty="0"/>
              <a:t> hyperplasia, </a:t>
            </a:r>
            <a:r>
              <a:rPr lang="en-US" dirty="0" err="1"/>
              <a:t>astherosclerosis</a:t>
            </a:r>
            <a:r>
              <a:rPr lang="en-US" dirty="0"/>
              <a:t> and restenosis.</a:t>
            </a:r>
          </a:p>
          <a:p>
            <a:pPr marL="0" indent="0" algn="ctr">
              <a:buNone/>
              <a:defRPr/>
            </a:pPr>
            <a:endParaRPr lang="en-US" dirty="0"/>
          </a:p>
          <a:p>
            <a:pPr marL="0" indent="0" algn="ctr">
              <a:buNone/>
              <a:defRPr/>
            </a:pPr>
            <a:r>
              <a:rPr lang="en-US" dirty="0"/>
              <a:t>This characteristic of a statin may be a key factor explaining their significant benefit in ASVD.</a:t>
            </a:r>
          </a:p>
        </p:txBody>
      </p:sp>
      <p:sp>
        <p:nvSpPr>
          <p:cNvPr id="7" name="TextBox 6"/>
          <p:cNvSpPr txBox="1"/>
          <p:nvPr/>
        </p:nvSpPr>
        <p:spPr>
          <a:xfrm>
            <a:off x="2438400" y="5181600"/>
            <a:ext cx="7772400" cy="923330"/>
          </a:xfrm>
          <a:prstGeom prst="rect">
            <a:avLst/>
          </a:prstGeom>
          <a:noFill/>
        </p:spPr>
        <p:txBody>
          <a:bodyPr wrap="square" rtlCol="0">
            <a:spAutoFit/>
          </a:bodyPr>
          <a:lstStyle/>
          <a:p>
            <a:pPr algn="ctr"/>
            <a:r>
              <a:rPr lang="en-US" dirty="0">
                <a:solidFill>
                  <a:schemeClr val="accent3"/>
                </a:solidFill>
              </a:rPr>
              <a:t>Chen, S., et. al. (2015). Atorvastatin Calcium Inhibits Phenotypic Modulation of PDGF-BB-Induced VSMCs via Down-Regulation the </a:t>
            </a:r>
            <a:r>
              <a:rPr lang="en-US" dirty="0" err="1">
                <a:solidFill>
                  <a:schemeClr val="accent3"/>
                </a:solidFill>
              </a:rPr>
              <a:t>Akt</a:t>
            </a:r>
            <a:r>
              <a:rPr lang="en-US" dirty="0">
                <a:solidFill>
                  <a:schemeClr val="accent3"/>
                </a:solidFill>
              </a:rPr>
              <a:t> Signaling Pathway. </a:t>
            </a:r>
            <a:r>
              <a:rPr lang="en-US" i="1" dirty="0" err="1">
                <a:solidFill>
                  <a:schemeClr val="accent3"/>
                </a:solidFill>
              </a:rPr>
              <a:t>PLoS</a:t>
            </a:r>
            <a:r>
              <a:rPr lang="en-US" i="1" dirty="0">
                <a:solidFill>
                  <a:schemeClr val="accent3"/>
                </a:solidFill>
              </a:rPr>
              <a:t> One, 10</a:t>
            </a:r>
            <a:r>
              <a:rPr lang="en-US" dirty="0">
                <a:solidFill>
                  <a:schemeClr val="accent3"/>
                </a:solidFill>
              </a:rPr>
              <a:t>(4), e0122577. </a:t>
            </a:r>
          </a:p>
        </p:txBody>
      </p:sp>
    </p:spTree>
    <p:extLst>
      <p:ext uri="{BB962C8B-B14F-4D97-AF65-F5344CB8AC3E}">
        <p14:creationId xmlns:p14="http://schemas.microsoft.com/office/powerpoint/2010/main" val="42818020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30157"/>
            <a:ext cx="8875380" cy="685800"/>
          </a:xfrm>
        </p:spPr>
        <p:txBody>
          <a:bodyPr>
            <a:noAutofit/>
          </a:bodyPr>
          <a:lstStyle/>
          <a:p>
            <a:r>
              <a:rPr lang="en-US" sz="4000" b="1" dirty="0"/>
              <a:t>Pleiotropic Effects of RAAS Meds</a:t>
            </a:r>
          </a:p>
        </p:txBody>
      </p:sp>
      <p:sp>
        <p:nvSpPr>
          <p:cNvPr id="7" name="Content Placeholder 6"/>
          <p:cNvSpPr>
            <a:spLocks noGrp="1"/>
          </p:cNvSpPr>
          <p:nvPr>
            <p:ph idx="1"/>
          </p:nvPr>
        </p:nvSpPr>
        <p:spPr>
          <a:xfrm>
            <a:off x="1295400" y="1295403"/>
            <a:ext cx="10058400" cy="3889305"/>
          </a:xfrm>
        </p:spPr>
        <p:txBody>
          <a:bodyPr>
            <a:normAutofit/>
          </a:bodyPr>
          <a:lstStyle/>
          <a:p>
            <a:pPr marL="0" indent="0" algn="ctr">
              <a:buNone/>
            </a:pPr>
            <a:r>
              <a:rPr lang="en-US" dirty="0"/>
              <a:t>RAAS meds have pleiotropic, disease-modifying effects way beyond decreasing blood pressure.</a:t>
            </a:r>
          </a:p>
          <a:p>
            <a:pPr marL="0" indent="0" algn="ctr">
              <a:buNone/>
            </a:pPr>
            <a:endParaRPr lang="en-US" dirty="0"/>
          </a:p>
          <a:p>
            <a:pPr marL="0" indent="0" algn="ctr">
              <a:buNone/>
            </a:pPr>
            <a:r>
              <a:rPr lang="en-US" dirty="0">
                <a:highlight>
                  <a:srgbClr val="FFFF00"/>
                </a:highlight>
              </a:rPr>
              <a:t>They reduce oxidative stress. </a:t>
            </a:r>
          </a:p>
          <a:p>
            <a:pPr marL="0" indent="0" algn="ctr">
              <a:buNone/>
            </a:pPr>
            <a:endParaRPr lang="en-US" dirty="0"/>
          </a:p>
          <a:p>
            <a:pPr marL="0" indent="0" algn="ctr">
              <a:buNone/>
            </a:pPr>
            <a:r>
              <a:rPr lang="en-US" dirty="0"/>
              <a:t>They are an indispensable component of CVD treatment.</a:t>
            </a:r>
          </a:p>
          <a:p>
            <a:endParaRPr lang="en-US" dirty="0"/>
          </a:p>
        </p:txBody>
      </p:sp>
      <p:sp>
        <p:nvSpPr>
          <p:cNvPr id="5" name="TextBox 4"/>
          <p:cNvSpPr txBox="1"/>
          <p:nvPr/>
        </p:nvSpPr>
        <p:spPr>
          <a:xfrm>
            <a:off x="2021220" y="5943601"/>
            <a:ext cx="7122780" cy="584775"/>
          </a:xfrm>
          <a:prstGeom prst="rect">
            <a:avLst/>
          </a:prstGeom>
          <a:noFill/>
        </p:spPr>
        <p:txBody>
          <a:bodyPr wrap="square" rtlCol="0">
            <a:spAutoFit/>
          </a:bodyPr>
          <a:lstStyle/>
          <a:p>
            <a:r>
              <a:rPr lang="en-US" sz="1600" dirty="0" err="1">
                <a:solidFill>
                  <a:schemeClr val="accent3"/>
                </a:solidFill>
              </a:rPr>
              <a:t>Vukelic</a:t>
            </a:r>
            <a:r>
              <a:rPr lang="en-US" sz="1600" dirty="0">
                <a:solidFill>
                  <a:schemeClr val="accent3"/>
                </a:solidFill>
              </a:rPr>
              <a:t>, S., &amp; </a:t>
            </a:r>
            <a:r>
              <a:rPr lang="en-US" sz="1600" dirty="0" err="1">
                <a:solidFill>
                  <a:schemeClr val="accent3"/>
                </a:solidFill>
              </a:rPr>
              <a:t>Griendling</a:t>
            </a:r>
            <a:r>
              <a:rPr lang="en-US" sz="1600" dirty="0">
                <a:solidFill>
                  <a:schemeClr val="accent3"/>
                </a:solidFill>
              </a:rPr>
              <a:t>, K. K. (2014). Angiotensin II, From Vasoconstrictor to Growth Factor: A Paradigm Shift. </a:t>
            </a:r>
            <a:r>
              <a:rPr lang="en-US" sz="1600" i="1" dirty="0" err="1">
                <a:solidFill>
                  <a:schemeClr val="accent3"/>
                </a:solidFill>
              </a:rPr>
              <a:t>Circ</a:t>
            </a:r>
            <a:r>
              <a:rPr lang="en-US" sz="1600" i="1" dirty="0">
                <a:solidFill>
                  <a:schemeClr val="accent3"/>
                </a:solidFill>
              </a:rPr>
              <a:t> Res, 114</a:t>
            </a:r>
            <a:r>
              <a:rPr lang="en-US" sz="1600" dirty="0">
                <a:solidFill>
                  <a:schemeClr val="accent3"/>
                </a:solidFill>
              </a:rPr>
              <a:t>(5), 754-757. </a:t>
            </a:r>
          </a:p>
        </p:txBody>
      </p:sp>
    </p:spTree>
    <p:extLst>
      <p:ext uri="{BB962C8B-B14F-4D97-AF65-F5344CB8AC3E}">
        <p14:creationId xmlns:p14="http://schemas.microsoft.com/office/powerpoint/2010/main" val="2178199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0866"/>
            <a:ext cx="10591800" cy="609600"/>
          </a:xfrm>
        </p:spPr>
        <p:txBody>
          <a:bodyPr>
            <a:noAutofit/>
          </a:bodyPr>
          <a:lstStyle/>
          <a:p>
            <a:pPr algn="ctr">
              <a:defRPr/>
            </a:pPr>
            <a:r>
              <a:rPr lang="en-US" sz="4000" dirty="0"/>
              <a:t>Pio Mitigates SMC Transformation</a:t>
            </a:r>
          </a:p>
        </p:txBody>
      </p:sp>
      <p:sp>
        <p:nvSpPr>
          <p:cNvPr id="3" name="Content Placeholder 2"/>
          <p:cNvSpPr>
            <a:spLocks noGrp="1"/>
          </p:cNvSpPr>
          <p:nvPr>
            <p:ph idx="1"/>
          </p:nvPr>
        </p:nvSpPr>
        <p:spPr>
          <a:xfrm>
            <a:off x="1447800" y="1447800"/>
            <a:ext cx="9601200" cy="3429000"/>
          </a:xfrm>
        </p:spPr>
        <p:txBody>
          <a:bodyPr>
            <a:normAutofit/>
          </a:bodyPr>
          <a:lstStyle/>
          <a:p>
            <a:pPr marL="0" indent="0" algn="ctr">
              <a:buNone/>
              <a:defRPr/>
            </a:pPr>
            <a:r>
              <a:rPr lang="en-US" sz="2800" dirty="0"/>
              <a:t>Pio activates 5' adenosine monophosphate-activated protein kinase (AMPK) to induce phosphorylation, which diminishes PDGF-induced mTOR activity.</a:t>
            </a:r>
          </a:p>
          <a:p>
            <a:pPr marL="0" indent="0" algn="ctr">
              <a:buNone/>
              <a:defRPr/>
            </a:pPr>
            <a:endParaRPr lang="en-US" sz="2800" dirty="0"/>
          </a:p>
          <a:p>
            <a:pPr marL="0" indent="0" algn="ctr">
              <a:buNone/>
              <a:defRPr/>
            </a:pPr>
            <a:r>
              <a:rPr lang="en-US" sz="2800" dirty="0"/>
              <a:t>This in turn mitigates SMC transformation.</a:t>
            </a:r>
          </a:p>
        </p:txBody>
      </p:sp>
      <p:sp>
        <p:nvSpPr>
          <p:cNvPr id="6" name="TextBox 5"/>
          <p:cNvSpPr txBox="1"/>
          <p:nvPr/>
        </p:nvSpPr>
        <p:spPr>
          <a:xfrm>
            <a:off x="2514600" y="5200474"/>
            <a:ext cx="7701844" cy="1200329"/>
          </a:xfrm>
          <a:prstGeom prst="rect">
            <a:avLst/>
          </a:prstGeom>
          <a:noFill/>
        </p:spPr>
        <p:txBody>
          <a:bodyPr wrap="square" rtlCol="0">
            <a:spAutoFit/>
          </a:bodyPr>
          <a:lstStyle/>
          <a:p>
            <a:pPr algn="ctr"/>
            <a:r>
              <a:rPr lang="en-US" dirty="0">
                <a:solidFill>
                  <a:schemeClr val="accent3"/>
                </a:solidFill>
              </a:rPr>
              <a:t>Osman, I., &amp; Segar, L. (2016). Pioglitazone, a PPAR</a:t>
            </a:r>
            <a:r>
              <a:rPr lang="el-GR" dirty="0">
                <a:solidFill>
                  <a:schemeClr val="accent3"/>
                </a:solidFill>
              </a:rPr>
              <a:t>γ </a:t>
            </a:r>
            <a:r>
              <a:rPr lang="en-US" dirty="0">
                <a:solidFill>
                  <a:schemeClr val="accent3"/>
                </a:solidFill>
              </a:rPr>
              <a:t>agonist, attenuates PDGF-induced vascular smooth muscle cell proliferation through AMPK-dependent and AMPK-independent inhibition of mTOR/p70S6K and ERK signaling. </a:t>
            </a:r>
            <a:r>
              <a:rPr lang="en-US" i="1" dirty="0" err="1">
                <a:solidFill>
                  <a:schemeClr val="accent3"/>
                </a:solidFill>
              </a:rPr>
              <a:t>Biochem</a:t>
            </a:r>
            <a:r>
              <a:rPr lang="en-US" i="1" dirty="0">
                <a:solidFill>
                  <a:schemeClr val="accent3"/>
                </a:solidFill>
              </a:rPr>
              <a:t> </a:t>
            </a:r>
            <a:r>
              <a:rPr lang="en-US" i="1" dirty="0" err="1">
                <a:solidFill>
                  <a:schemeClr val="accent3"/>
                </a:solidFill>
              </a:rPr>
              <a:t>Pharmacol</a:t>
            </a:r>
            <a:r>
              <a:rPr lang="en-US" i="1" dirty="0">
                <a:solidFill>
                  <a:schemeClr val="accent3"/>
                </a:solidFill>
              </a:rPr>
              <a:t>, 101</a:t>
            </a:r>
            <a:r>
              <a:rPr lang="pt-BR" dirty="0">
                <a:solidFill>
                  <a:schemeClr val="accent3"/>
                </a:solidFill>
              </a:rPr>
              <a:t>, 54-70. </a:t>
            </a:r>
            <a:endParaRPr lang="en-US" dirty="0">
              <a:solidFill>
                <a:schemeClr val="accent3"/>
              </a:solidFill>
            </a:endParaRPr>
          </a:p>
        </p:txBody>
      </p:sp>
    </p:spTree>
    <p:extLst>
      <p:ext uri="{BB962C8B-B14F-4D97-AF65-F5344CB8AC3E}">
        <p14:creationId xmlns:p14="http://schemas.microsoft.com/office/powerpoint/2010/main" val="26886222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7848600" cy="983654"/>
          </a:xfrm>
        </p:spPr>
        <p:txBody>
          <a:bodyPr>
            <a:noAutofit/>
          </a:bodyPr>
          <a:lstStyle/>
          <a:p>
            <a:pPr algn="ctr">
              <a:defRPr/>
            </a:pPr>
            <a:r>
              <a:rPr lang="en-US" sz="4000" dirty="0"/>
              <a:t>Pioglitazone Induces Apoptosis of Intimal Migratory SMCs</a:t>
            </a:r>
          </a:p>
        </p:txBody>
      </p:sp>
      <p:sp>
        <p:nvSpPr>
          <p:cNvPr id="5" name="Content Placeholder 4"/>
          <p:cNvSpPr>
            <a:spLocks noGrp="1"/>
          </p:cNvSpPr>
          <p:nvPr>
            <p:ph idx="1"/>
          </p:nvPr>
        </p:nvSpPr>
        <p:spPr>
          <a:xfrm>
            <a:off x="2438400" y="1676403"/>
            <a:ext cx="7848600" cy="3650655"/>
          </a:xfrm>
        </p:spPr>
        <p:txBody>
          <a:bodyPr/>
          <a:lstStyle/>
          <a:p>
            <a:pPr marL="0" indent="0" algn="ctr">
              <a:buNone/>
              <a:defRPr/>
            </a:pPr>
            <a:endParaRPr lang="en-US" sz="2800" dirty="0"/>
          </a:p>
          <a:p>
            <a:pPr marL="0" indent="0" algn="ctr">
              <a:buNone/>
              <a:defRPr/>
            </a:pPr>
            <a:endParaRPr lang="en-US" sz="2800" dirty="0"/>
          </a:p>
          <a:p>
            <a:pPr marL="0" indent="0" algn="ctr">
              <a:buNone/>
              <a:defRPr/>
            </a:pPr>
            <a:endParaRPr lang="en-US" sz="2800" dirty="0"/>
          </a:p>
          <a:p>
            <a:pPr marL="0" indent="0" algn="ctr">
              <a:buNone/>
              <a:defRPr/>
            </a:pPr>
            <a:endParaRPr lang="en-US" sz="2800" dirty="0"/>
          </a:p>
          <a:p>
            <a:pPr marL="0" indent="0" algn="ctr">
              <a:buNone/>
              <a:defRPr/>
            </a:pPr>
            <a:r>
              <a:rPr lang="en-US" sz="2800" dirty="0"/>
              <a:t>Pioglitazone generates apoptosis of migratory SMCs which results in a reduced proteoglycans!</a:t>
            </a:r>
          </a:p>
        </p:txBody>
      </p:sp>
      <p:sp>
        <p:nvSpPr>
          <p:cNvPr id="7" name="TextBox 6"/>
          <p:cNvSpPr txBox="1"/>
          <p:nvPr/>
        </p:nvSpPr>
        <p:spPr>
          <a:xfrm>
            <a:off x="2438400" y="5181601"/>
            <a:ext cx="7848600" cy="1200329"/>
          </a:xfrm>
          <a:prstGeom prst="rect">
            <a:avLst/>
          </a:prstGeom>
          <a:noFill/>
        </p:spPr>
        <p:txBody>
          <a:bodyPr wrap="square" rtlCol="0">
            <a:spAutoFit/>
          </a:bodyPr>
          <a:lstStyle/>
          <a:p>
            <a:pPr algn="ctr"/>
            <a:r>
              <a:rPr lang="en-US" dirty="0">
                <a:solidFill>
                  <a:schemeClr val="accent3"/>
                </a:solidFill>
              </a:rPr>
              <a:t>Redondo, S., (2005). Pioglitazone Induces Vascular Smooth Muscle Cell Apoptosis Through a Peroxisome Proliferator-Activated Receptor-</a:t>
            </a:r>
            <a:r>
              <a:rPr lang="el-GR" dirty="0">
                <a:solidFill>
                  <a:schemeClr val="accent3"/>
                </a:solidFill>
              </a:rPr>
              <a:t>γ, </a:t>
            </a:r>
            <a:r>
              <a:rPr lang="en-US" dirty="0">
                <a:solidFill>
                  <a:schemeClr val="accent3"/>
                </a:solidFill>
              </a:rPr>
              <a:t>Transforming Growth Factor-</a:t>
            </a:r>
            <a:r>
              <a:rPr lang="el-GR" dirty="0">
                <a:solidFill>
                  <a:schemeClr val="accent3"/>
                </a:solidFill>
              </a:rPr>
              <a:t>β1, </a:t>
            </a:r>
            <a:r>
              <a:rPr lang="en-US" dirty="0">
                <a:solidFill>
                  <a:schemeClr val="accent3"/>
                </a:solidFill>
              </a:rPr>
              <a:t>and a Smad2-Dependent Mechanism. </a:t>
            </a:r>
            <a:r>
              <a:rPr lang="en-US" i="1" dirty="0">
                <a:solidFill>
                  <a:schemeClr val="accent3"/>
                </a:solidFill>
              </a:rPr>
              <a:t>Diabetes, 54</a:t>
            </a:r>
            <a:r>
              <a:rPr lang="en-US" dirty="0">
                <a:solidFill>
                  <a:schemeClr val="accent3"/>
                </a:solidFill>
              </a:rPr>
              <a:t>(3), 811-817. </a:t>
            </a:r>
          </a:p>
        </p:txBody>
      </p:sp>
      <p:pic>
        <p:nvPicPr>
          <p:cNvPr id="6" name="Picture 5">
            <a:extLst>
              <a:ext uri="{FF2B5EF4-FFF2-40B4-BE49-F238E27FC236}">
                <a16:creationId xmlns:a16="http://schemas.microsoft.com/office/drawing/2014/main" id="{4782E781-1AFC-4AC2-8597-40B63030A6B5}"/>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70356"/>
          <a:stretch/>
        </p:blipFill>
        <p:spPr>
          <a:xfrm>
            <a:off x="3200403" y="1557340"/>
            <a:ext cx="6095999" cy="1109663"/>
          </a:xfrm>
          <a:prstGeom prst="rect">
            <a:avLst/>
          </a:prstGeom>
        </p:spPr>
      </p:pic>
    </p:spTree>
    <p:extLst>
      <p:ext uri="{BB962C8B-B14F-4D97-AF65-F5344CB8AC3E}">
        <p14:creationId xmlns:p14="http://schemas.microsoft.com/office/powerpoint/2010/main" val="1417809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83907" y="0"/>
            <a:ext cx="10443411" cy="758821"/>
          </a:xfrm>
        </p:spPr>
        <p:txBody>
          <a:bodyPr/>
          <a:lstStyle/>
          <a:p>
            <a:pPr algn="ctr">
              <a:defRPr/>
            </a:pPr>
            <a:r>
              <a:rPr lang="en-US" dirty="0"/>
              <a:t>BDM Final Thoughts</a:t>
            </a:r>
          </a:p>
        </p:txBody>
      </p:sp>
      <p:sp>
        <p:nvSpPr>
          <p:cNvPr id="5" name="Content Placeholder 4">
            <a:extLst>
              <a:ext uri="{FF2B5EF4-FFF2-40B4-BE49-F238E27FC236}">
                <a16:creationId xmlns:a16="http://schemas.microsoft.com/office/drawing/2014/main" id="{74CBD934-BBF8-40E3-9882-324DB5EA904F}"/>
              </a:ext>
            </a:extLst>
          </p:cNvPr>
          <p:cNvSpPr>
            <a:spLocks noGrp="1"/>
          </p:cNvSpPr>
          <p:nvPr>
            <p:ph idx="1"/>
          </p:nvPr>
        </p:nvSpPr>
        <p:spPr>
          <a:xfrm>
            <a:off x="1453662" y="758820"/>
            <a:ext cx="9827146" cy="6099179"/>
          </a:xfrm>
        </p:spPr>
        <p:txBody>
          <a:bodyPr>
            <a:normAutofit fontScale="92500" lnSpcReduction="20000"/>
          </a:bodyPr>
          <a:lstStyle/>
          <a:p>
            <a:pPr marL="0" indent="0" algn="ctr">
              <a:buNone/>
              <a:defRPr/>
            </a:pPr>
            <a:r>
              <a:rPr lang="en-US" dirty="0"/>
              <a:t>Exciting to unveil a new root cause.</a:t>
            </a:r>
          </a:p>
          <a:p>
            <a:pPr marL="0" indent="0" algn="ctr">
              <a:buNone/>
              <a:defRPr/>
            </a:pPr>
            <a:r>
              <a:rPr lang="en-US" dirty="0"/>
              <a:t>Will be interesting to see the evolution of knowledge                           in this field (similar to gut dysbiosis).</a:t>
            </a:r>
          </a:p>
          <a:p>
            <a:pPr marL="0" indent="0" algn="ctr">
              <a:buNone/>
              <a:defRPr/>
            </a:pPr>
            <a:r>
              <a:rPr lang="en-US" dirty="0"/>
              <a:t>Bold actions will be needed to curtail this issue directly as we all ‘benefit’ from: oil refineries, metal processing facilities,                          fossil fuel power.  </a:t>
            </a:r>
          </a:p>
          <a:p>
            <a:pPr marL="0" indent="0" algn="ctr">
              <a:buNone/>
              <a:defRPr/>
            </a:pPr>
            <a:r>
              <a:rPr lang="en-US" dirty="0"/>
              <a:t>We should make our pts aware of this root cause. </a:t>
            </a:r>
          </a:p>
          <a:p>
            <a:pPr marL="0" indent="0" algn="ctr">
              <a:buNone/>
              <a:defRPr/>
            </a:pPr>
            <a:r>
              <a:rPr lang="en-US" dirty="0"/>
              <a:t>Many questions: is this one reason firefighters have high CV risk; is this a reason stroke incidence is on the rise??, etc.</a:t>
            </a:r>
          </a:p>
          <a:p>
            <a:pPr marL="0" indent="0" algn="ctr">
              <a:buNone/>
              <a:defRPr/>
            </a:pPr>
            <a:r>
              <a:rPr lang="en-US" dirty="0"/>
              <a:t>Fortunately, applying the BDM significantly curtails the first step in atherosclerosis which will mitigate the CV harm of air pollution. </a:t>
            </a:r>
          </a:p>
          <a:p>
            <a:pPr marL="0" indent="0" algn="ctr">
              <a:buNone/>
              <a:defRPr/>
            </a:pPr>
            <a:r>
              <a:rPr lang="en-US" dirty="0"/>
              <a:t>Interesting that none of the studies mentioned ‘response to retention’.</a:t>
            </a:r>
          </a:p>
          <a:p>
            <a:pPr marL="0" indent="0" algn="ctr">
              <a:buNone/>
              <a:defRPr/>
            </a:pPr>
            <a:r>
              <a:rPr lang="en-US" dirty="0"/>
              <a:t>As a BDM provider you are way ahead of most scientists; even these brilliant researches. </a:t>
            </a:r>
          </a:p>
          <a:p>
            <a:pPr marL="0" indent="0" algn="ctr">
              <a:buNone/>
              <a:defRPr/>
            </a:pPr>
            <a:r>
              <a:rPr lang="en-US" dirty="0"/>
              <a:t>                          </a:t>
            </a:r>
          </a:p>
        </p:txBody>
      </p:sp>
    </p:spTree>
    <p:extLst>
      <p:ext uri="{BB962C8B-B14F-4D97-AF65-F5344CB8AC3E}">
        <p14:creationId xmlns:p14="http://schemas.microsoft.com/office/powerpoint/2010/main" val="22785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735015"/>
            <a:ext cx="10003692" cy="3985847"/>
          </a:xfrm>
        </p:spPr>
        <p:txBody>
          <a:bodyPr/>
          <a:lstStyle/>
          <a:p>
            <a:pPr marL="0" indent="0" algn="ctr">
              <a:spcBef>
                <a:spcPct val="35000"/>
              </a:spcBef>
              <a:buNone/>
              <a:defRPr/>
            </a:pPr>
            <a:r>
              <a:rPr lang="en-US" dirty="0">
                <a:cs typeface="Times New Roman" pitchFamily="18" charset="0"/>
              </a:rPr>
              <a:t>Animal studies have demonstrated PM2.5 promotes inflammation and oxidative stress.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Animal models have shown PM2.5 creates oxidized phospholipids and a pro-inflammatory milieu which            increases atherosclerotic plaque burden                                           and arterial inflammation.</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79253320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1570892" y="990602"/>
            <a:ext cx="9417539" cy="5332043"/>
          </a:xfrm>
        </p:spPr>
        <p:txBody>
          <a:bodyPr>
            <a:normAutofit lnSpcReduction="10000"/>
          </a:bodyPr>
          <a:lstStyle/>
          <a:p>
            <a:pPr marL="457200" indent="-457200" algn="ctr">
              <a:buAutoNum type="arabicPeriod"/>
              <a:defRPr/>
            </a:pPr>
            <a:r>
              <a:rPr lang="en-US" sz="2400" dirty="0" err="1"/>
              <a:t>Abohashem</a:t>
            </a:r>
            <a:r>
              <a:rPr lang="en-US" sz="2400" dirty="0"/>
              <a:t>, S., et al. (2021). "A </a:t>
            </a:r>
            <a:r>
              <a:rPr lang="en-US" sz="2400" dirty="0">
                <a:highlight>
                  <a:srgbClr val="00FF00"/>
                </a:highlight>
              </a:rPr>
              <a:t>leucopoietic-arterial axis </a:t>
            </a:r>
            <a:r>
              <a:rPr lang="en-US" sz="2400" dirty="0"/>
              <a:t>underlying the link between ambient </a:t>
            </a:r>
            <a:r>
              <a:rPr lang="en-US" sz="2400" dirty="0">
                <a:highlight>
                  <a:srgbClr val="00FF00"/>
                </a:highlight>
              </a:rPr>
              <a:t>air pollution and cardiovascular disease in humans</a:t>
            </a:r>
            <a:r>
              <a:rPr lang="en-US" sz="2400" dirty="0"/>
              <a:t>."                                               European Heart Journal. 00:1-12 doi:10.1093/</a:t>
            </a:r>
            <a:r>
              <a:rPr lang="en-US" sz="2400" dirty="0" err="1"/>
              <a:t>eurheartj</a:t>
            </a:r>
            <a:r>
              <a:rPr lang="en-US" sz="2400" dirty="0"/>
              <a:t>/ehaa982</a:t>
            </a:r>
          </a:p>
          <a:p>
            <a:pPr marL="0" indent="0" algn="ctr">
              <a:buNone/>
              <a:defRPr/>
            </a:pPr>
            <a:endParaRPr lang="en-US" sz="2400" dirty="0"/>
          </a:p>
          <a:p>
            <a:pPr marL="0" indent="0" algn="ctr">
              <a:buNone/>
              <a:defRPr/>
            </a:pPr>
            <a:r>
              <a:rPr lang="en-US" sz="2400" dirty="0"/>
              <a:t>2. Leni, Z., et al. (2020). "</a:t>
            </a:r>
            <a:r>
              <a:rPr lang="en-US" sz="2400" dirty="0">
                <a:highlight>
                  <a:srgbClr val="00FF00"/>
                </a:highlight>
              </a:rPr>
              <a:t>Air pollution </a:t>
            </a:r>
            <a:r>
              <a:rPr lang="en-US" sz="2400" dirty="0"/>
              <a:t>causing </a:t>
            </a:r>
            <a:r>
              <a:rPr lang="en-US" sz="2400" dirty="0">
                <a:highlight>
                  <a:srgbClr val="00FF00"/>
                </a:highlight>
              </a:rPr>
              <a:t>oxidative stress</a:t>
            </a:r>
            <a:r>
              <a:rPr lang="en-US" sz="2400" dirty="0"/>
              <a:t>." Current Opinion in Toxicology 20-21: 1-8.</a:t>
            </a:r>
          </a:p>
          <a:p>
            <a:pPr marL="0" indent="0" algn="ctr">
              <a:buNone/>
              <a:defRPr/>
            </a:pPr>
            <a:r>
              <a:rPr lang="en-US" sz="2400" dirty="0"/>
              <a:t>	</a:t>
            </a:r>
          </a:p>
          <a:p>
            <a:pPr marL="0" indent="0" algn="ctr">
              <a:buNone/>
              <a:defRPr/>
            </a:pPr>
            <a:endParaRPr lang="en-US" sz="2400" dirty="0"/>
          </a:p>
          <a:p>
            <a:pPr marL="0" indent="0" algn="ctr">
              <a:buNone/>
              <a:defRPr/>
            </a:pPr>
            <a:r>
              <a:rPr lang="en-US" sz="2400" dirty="0"/>
              <a:t>3. </a:t>
            </a:r>
            <a:r>
              <a:rPr lang="en-US" sz="2400" dirty="0" err="1"/>
              <a:t>Danesh</a:t>
            </a:r>
            <a:r>
              <a:rPr lang="en-US" sz="2400" dirty="0"/>
              <a:t> </a:t>
            </a:r>
            <a:r>
              <a:rPr lang="en-US" sz="2400" dirty="0" err="1"/>
              <a:t>Yazdi</a:t>
            </a:r>
            <a:r>
              <a:rPr lang="en-US" sz="2400" dirty="0"/>
              <a:t>, M., et al. (2021). "</a:t>
            </a:r>
            <a:r>
              <a:rPr lang="en-US" sz="2400" dirty="0">
                <a:highlight>
                  <a:srgbClr val="00FF00"/>
                </a:highlight>
              </a:rPr>
              <a:t>Long-Term </a:t>
            </a:r>
            <a:r>
              <a:rPr lang="en-US" sz="2400" dirty="0"/>
              <a:t>Association of </a:t>
            </a:r>
            <a:r>
              <a:rPr lang="en-US" sz="2400" dirty="0">
                <a:highlight>
                  <a:srgbClr val="00FF00"/>
                </a:highlight>
              </a:rPr>
              <a:t>Air Pollution and Hospital Admissions </a:t>
            </a:r>
            <a:r>
              <a:rPr lang="en-US" sz="2400" dirty="0"/>
              <a:t>Among </a:t>
            </a:r>
            <a:r>
              <a:rPr lang="en-US" sz="2400" dirty="0">
                <a:highlight>
                  <a:srgbClr val="00FF00"/>
                </a:highlight>
              </a:rPr>
              <a:t>Medicare </a:t>
            </a:r>
            <a:r>
              <a:rPr lang="en-US" sz="2400" dirty="0"/>
              <a:t>Participants Using a Doubly Robust Additive Model." Circulation. 143:00–00.                        DOI: 10.1161/CIRCULATIONAHA.120.050252 </a:t>
            </a:r>
          </a:p>
          <a:p>
            <a:pPr marL="0" indent="0" algn="ctr">
              <a:buNone/>
              <a:defRPr/>
            </a:pPr>
            <a:r>
              <a:rPr lang="en-US" sz="2400" dirty="0"/>
              <a:t>	</a:t>
            </a:r>
          </a:p>
          <a:p>
            <a:pPr marL="0" indent="0" algn="ctr">
              <a:buNone/>
              <a:defRPr/>
            </a:pPr>
            <a:endParaRPr lang="en-US" sz="1800" dirty="0"/>
          </a:p>
          <a:p>
            <a:pPr marL="0" indent="0" algn="ctr">
              <a:buNone/>
              <a:defRPr/>
            </a:pPr>
            <a:endParaRPr lang="en-US" sz="1800" i="1"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1097281" y="228603"/>
            <a:ext cx="1049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dirty="0">
                <a:solidFill>
                  <a:schemeClr val="tx2"/>
                </a:solidFill>
              </a:rPr>
              <a:t>New Studies for March 10, 2021 Scientific Update Session</a:t>
            </a:r>
          </a:p>
        </p:txBody>
      </p:sp>
    </p:spTree>
    <p:extLst>
      <p:ext uri="{BB962C8B-B14F-4D97-AF65-F5344CB8AC3E}">
        <p14:creationId xmlns:p14="http://schemas.microsoft.com/office/powerpoint/2010/main" val="24142037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1985108" y="990602"/>
            <a:ext cx="9003323" cy="5308597"/>
          </a:xfrm>
        </p:spPr>
        <p:txBody>
          <a:bodyPr>
            <a:normAutofit lnSpcReduction="10000"/>
          </a:bodyPr>
          <a:lstStyle/>
          <a:p>
            <a:pPr marL="0" indent="0" algn="ctr">
              <a:buNone/>
              <a:defRPr/>
            </a:pPr>
            <a:r>
              <a:rPr lang="en-US" sz="2400" dirty="0"/>
              <a:t>4. Zhao, M., et al. (2020). "A Global Analysis of Associations between Fine Particle </a:t>
            </a:r>
            <a:r>
              <a:rPr lang="en-US" sz="2400" dirty="0">
                <a:highlight>
                  <a:srgbClr val="00FF00"/>
                </a:highlight>
              </a:rPr>
              <a:t>Air Pollution </a:t>
            </a:r>
            <a:r>
              <a:rPr lang="en-US" sz="2400" dirty="0"/>
              <a:t>and </a:t>
            </a:r>
            <a:r>
              <a:rPr lang="en-US" sz="2400" dirty="0">
                <a:highlight>
                  <a:srgbClr val="00FF00"/>
                </a:highlight>
              </a:rPr>
              <a:t>Cardiovascular Risk Factors</a:t>
            </a:r>
            <a:r>
              <a:rPr lang="en-US" sz="2400" dirty="0"/>
              <a:t>: Feasibility Study on Data Linkage."                                            Global Heart 15(1): 53.</a:t>
            </a:r>
          </a:p>
          <a:p>
            <a:pPr marL="0" indent="0" algn="ctr">
              <a:buNone/>
              <a:defRPr/>
            </a:pPr>
            <a:r>
              <a:rPr lang="en-US" sz="2400" dirty="0"/>
              <a:t>	</a:t>
            </a:r>
          </a:p>
          <a:p>
            <a:pPr marL="0" indent="0" algn="ctr">
              <a:buNone/>
              <a:defRPr/>
            </a:pPr>
            <a:r>
              <a:rPr lang="en-US" sz="2400" dirty="0"/>
              <a:t>5. </a:t>
            </a:r>
            <a:r>
              <a:rPr lang="en-US" sz="2400" dirty="0" err="1"/>
              <a:t>Holme</a:t>
            </a:r>
            <a:r>
              <a:rPr lang="en-US" sz="2400" dirty="0"/>
              <a:t>, S. A. N., et al. (2020). "</a:t>
            </a:r>
            <a:r>
              <a:rPr lang="en-US" sz="2400" dirty="0">
                <a:highlight>
                  <a:srgbClr val="00FF00"/>
                </a:highlight>
              </a:rPr>
              <a:t>Effects of particulate matter </a:t>
            </a:r>
            <a:r>
              <a:rPr lang="en-US" sz="2400" dirty="0"/>
              <a:t>on atherosclerosis: a link via high-density lipoprotein (</a:t>
            </a:r>
            <a:r>
              <a:rPr lang="en-US" sz="2400" dirty="0">
                <a:highlight>
                  <a:srgbClr val="00FF00"/>
                </a:highlight>
              </a:rPr>
              <a:t>HDL) functionality</a:t>
            </a:r>
            <a:r>
              <a:rPr lang="en-US" sz="2400" dirty="0"/>
              <a:t>?"                                                                                     Particle and </a:t>
            </a:r>
            <a:r>
              <a:rPr lang="en-US" sz="2400" dirty="0" err="1"/>
              <a:t>Fibre</a:t>
            </a:r>
            <a:r>
              <a:rPr lang="en-US" sz="2400" dirty="0"/>
              <a:t> Toxicology 17(1).</a:t>
            </a:r>
          </a:p>
          <a:p>
            <a:pPr marL="0" indent="0" algn="ctr">
              <a:buNone/>
              <a:defRPr/>
            </a:pPr>
            <a:endParaRPr lang="en-US" sz="2400" dirty="0"/>
          </a:p>
          <a:p>
            <a:pPr marL="0" indent="0" algn="ctr">
              <a:buNone/>
              <a:defRPr/>
            </a:pPr>
            <a:r>
              <a:rPr lang="en-US" sz="2400" dirty="0"/>
              <a:t>6. </a:t>
            </a:r>
            <a:r>
              <a:rPr lang="en-US" sz="2400" dirty="0" err="1"/>
              <a:t>Iaccarino</a:t>
            </a:r>
            <a:r>
              <a:rPr lang="en-US" sz="2400" dirty="0"/>
              <a:t>, L., et al. (2021). "Association Between Ambient </a:t>
            </a:r>
            <a:r>
              <a:rPr lang="en-US" sz="2400" dirty="0">
                <a:highlight>
                  <a:srgbClr val="00FF00"/>
                </a:highlight>
              </a:rPr>
              <a:t>Air Pollution</a:t>
            </a:r>
            <a:r>
              <a:rPr lang="en-US" sz="2400" dirty="0"/>
              <a:t> and </a:t>
            </a:r>
            <a:r>
              <a:rPr lang="en-US" sz="2400" dirty="0">
                <a:highlight>
                  <a:srgbClr val="00FF00"/>
                </a:highlight>
              </a:rPr>
              <a:t>Amyloid</a:t>
            </a:r>
            <a:r>
              <a:rPr lang="en-US" sz="2400" dirty="0"/>
              <a:t> Positron Emission Tomography </a:t>
            </a:r>
            <a:r>
              <a:rPr lang="en-US" sz="2400" dirty="0">
                <a:highlight>
                  <a:srgbClr val="00FF00"/>
                </a:highlight>
              </a:rPr>
              <a:t>Positivity</a:t>
            </a:r>
            <a:r>
              <a:rPr lang="en-US" sz="2400" dirty="0"/>
              <a:t> in Older Adults With Cognitive Impairment."                                                  JAMA Neurology 78(2): 197.</a:t>
            </a:r>
          </a:p>
          <a:p>
            <a:pPr marL="0" indent="0" algn="ctr">
              <a:buNone/>
              <a:defRPr/>
            </a:pPr>
            <a:r>
              <a:rPr lang="en-US" sz="2400" dirty="0"/>
              <a:t>	</a:t>
            </a:r>
          </a:p>
          <a:p>
            <a:pPr marL="0" indent="0" algn="ctr">
              <a:buNone/>
              <a:defRPr/>
            </a:pPr>
            <a:endParaRPr lang="en-US" sz="2400" dirty="0"/>
          </a:p>
          <a:p>
            <a:pPr marL="0" indent="0" algn="ctr">
              <a:buNone/>
              <a:defRPr/>
            </a:pPr>
            <a:endParaRPr lang="en-US" sz="1800" dirty="0"/>
          </a:p>
          <a:p>
            <a:pPr marL="0" indent="0" algn="ctr">
              <a:buNone/>
              <a:defRPr/>
            </a:pPr>
            <a:endParaRPr lang="en-US" sz="1800" i="1"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1097281" y="228603"/>
            <a:ext cx="1049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dirty="0">
                <a:solidFill>
                  <a:schemeClr val="tx2"/>
                </a:solidFill>
              </a:rPr>
              <a:t>New Studies for March 10, 2021 Scientific Update Session</a:t>
            </a:r>
          </a:p>
        </p:txBody>
      </p:sp>
    </p:spTree>
    <p:extLst>
      <p:ext uri="{BB962C8B-B14F-4D97-AF65-F5344CB8AC3E}">
        <p14:creationId xmlns:p14="http://schemas.microsoft.com/office/powerpoint/2010/main" val="1127743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3D31-0CF0-4904-8B11-58492DD3BC7F}"/>
              </a:ext>
            </a:extLst>
          </p:cNvPr>
          <p:cNvSpPr>
            <a:spLocks noGrp="1"/>
          </p:cNvSpPr>
          <p:nvPr>
            <p:ph type="title"/>
          </p:nvPr>
        </p:nvSpPr>
        <p:spPr>
          <a:xfrm>
            <a:off x="1068405" y="0"/>
            <a:ext cx="10520413" cy="762000"/>
          </a:xfrm>
        </p:spPr>
        <p:txBody>
          <a:bodyPr/>
          <a:lstStyle/>
          <a:p>
            <a:pPr algn="ctr">
              <a:defRPr/>
            </a:pPr>
            <a:r>
              <a:rPr lang="en-US" dirty="0"/>
              <a:t>Upcoming Presentations</a:t>
            </a:r>
          </a:p>
        </p:txBody>
      </p:sp>
      <p:pic>
        <p:nvPicPr>
          <p:cNvPr id="23556" name="Picture 5">
            <a:extLst>
              <a:ext uri="{FF2B5EF4-FFF2-40B4-BE49-F238E27FC236}">
                <a16:creationId xmlns:a16="http://schemas.microsoft.com/office/drawing/2014/main" id="{56C1ED9F-94ED-4763-8E73-E41F66401B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2" y="1260909"/>
            <a:ext cx="3146659" cy="4687504"/>
          </a:xfrm>
          <a:noFill/>
          <a:extLst>
            <a:ext uri="{909E8E84-426E-40DD-AFC4-6F175D3DCCD1}">
              <a14:hiddenFill xmlns:a14="http://schemas.microsoft.com/office/drawing/2010/main">
                <a:solidFill>
                  <a:srgbClr val="FFFFFF"/>
                </a:solidFill>
              </a14:hiddenFill>
            </a:ext>
          </a:extLst>
        </p:spPr>
      </p:pic>
      <p:pic>
        <p:nvPicPr>
          <p:cNvPr id="23557" name="Picture 9">
            <a:extLst>
              <a:ext uri="{FF2B5EF4-FFF2-40B4-BE49-F238E27FC236}">
                <a16:creationId xmlns:a16="http://schemas.microsoft.com/office/drawing/2014/main" id="{7141BD66-A20A-464E-A842-CAE30EA87B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60909"/>
            <a:ext cx="3822834" cy="46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D0F7-D175-4B53-AFB9-5F3F9959BDF2}"/>
              </a:ext>
            </a:extLst>
          </p:cNvPr>
          <p:cNvSpPr>
            <a:spLocks noGrp="1"/>
          </p:cNvSpPr>
          <p:nvPr>
            <p:ph type="title"/>
          </p:nvPr>
        </p:nvSpPr>
        <p:spPr>
          <a:xfrm>
            <a:off x="1087655" y="0"/>
            <a:ext cx="10520412" cy="609600"/>
          </a:xfrm>
        </p:spPr>
        <p:txBody>
          <a:bodyPr/>
          <a:lstStyle/>
          <a:p>
            <a:pPr algn="ctr">
              <a:defRPr/>
            </a:pPr>
            <a:r>
              <a:rPr lang="en-US" sz="3600" dirty="0"/>
              <a:t>Upcoming Events for BaleDoneen</a:t>
            </a:r>
          </a:p>
        </p:txBody>
      </p:sp>
      <p:sp>
        <p:nvSpPr>
          <p:cNvPr id="3" name="Content Placeholder 2">
            <a:extLst>
              <a:ext uri="{FF2B5EF4-FFF2-40B4-BE49-F238E27FC236}">
                <a16:creationId xmlns:a16="http://schemas.microsoft.com/office/drawing/2014/main" id="{E0BA68E1-733E-4699-BE0A-B90E5542BFA3}"/>
              </a:ext>
            </a:extLst>
          </p:cNvPr>
          <p:cNvSpPr>
            <a:spLocks noGrp="1"/>
          </p:cNvSpPr>
          <p:nvPr>
            <p:ph idx="1"/>
          </p:nvPr>
        </p:nvSpPr>
        <p:spPr>
          <a:xfrm>
            <a:off x="2133600" y="1109785"/>
            <a:ext cx="8151446" cy="5880347"/>
          </a:xfrm>
        </p:spPr>
        <p:txBody>
          <a:bodyPr/>
          <a:lstStyle/>
          <a:p>
            <a:pPr marL="0" marR="0" indent="0" algn="ctr">
              <a:spcBef>
                <a:spcPts val="0"/>
              </a:spcBef>
              <a:spcAft>
                <a:spcPts val="0"/>
              </a:spcAft>
              <a:buNone/>
            </a:pPr>
            <a:r>
              <a:rPr lang="en-US" dirty="0">
                <a:effectLst/>
                <a:latin typeface="Calibri" panose="020F0502020204030204" pitchFamily="34" charset="0"/>
                <a:ea typeface="Times New Roman" panose="02020603050405020304" pitchFamily="18" charset="0"/>
              </a:rPr>
              <a:t>March 5</a:t>
            </a:r>
            <a:r>
              <a:rPr lang="en-US" baseline="30000" dirty="0">
                <a:effectLst/>
                <a:latin typeface="Calibri" panose="020F0502020204030204" pitchFamily="34" charset="0"/>
                <a:ea typeface="Times New Roman" panose="02020603050405020304" pitchFamily="18" charset="0"/>
              </a:rPr>
              <a:t>th</a:t>
            </a:r>
            <a:r>
              <a:rPr lang="en-US" dirty="0">
                <a:effectLst/>
                <a:latin typeface="Calibri" panose="020F0502020204030204" pitchFamily="34" charset="0"/>
                <a:ea typeface="Times New Roman" panose="02020603050405020304" pitchFamily="18" charset="0"/>
              </a:rPr>
              <a:t> was implementation course through the BDM Academy!!</a:t>
            </a:r>
          </a:p>
          <a:p>
            <a:pPr marL="0" marR="0">
              <a:spcBef>
                <a:spcPts val="0"/>
              </a:spcBef>
              <a:spcAft>
                <a:spcPts val="0"/>
              </a:spcAft>
            </a:pPr>
            <a:endParaRPr lang="en-US" dirty="0">
              <a:latin typeface="Calibri" panose="020F0502020204030204" pitchFamily="34" charset="0"/>
              <a:ea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rPr>
              <a:t>Brad- Richardson Dental Group May 15, Salish, WA</a:t>
            </a:r>
            <a:endParaRPr lang="en-US" dirty="0">
              <a:latin typeface="Calibri" panose="020F0502020204030204" pitchFamily="34" charset="0"/>
              <a:ea typeface="Times New Roman" panose="02020603050405020304" pitchFamily="18" charset="0"/>
            </a:endParaRPr>
          </a:p>
          <a:p>
            <a:pPr marL="0" marR="0">
              <a:spcBef>
                <a:spcPts val="0"/>
              </a:spcBef>
              <a:spcAft>
                <a:spcPts val="0"/>
              </a:spcAft>
            </a:pPr>
            <a:endParaRPr lang="en-US"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rPr>
              <a:t>Fall Preceptorship</a:t>
            </a:r>
            <a:r>
              <a:rPr lang="en-US" dirty="0">
                <a:latin typeface="Calibri" panose="020F0502020204030204" pitchFamily="34" charset="0"/>
                <a:ea typeface="Times New Roman" panose="02020603050405020304" pitchFamily="18" charset="0"/>
              </a:rPr>
              <a:t> </a:t>
            </a:r>
            <a:r>
              <a:rPr lang="en-US" dirty="0">
                <a:effectLst/>
                <a:latin typeface="Calibri" panose="020F0502020204030204" pitchFamily="34" charset="0"/>
                <a:ea typeface="Times New Roman" panose="02020603050405020304" pitchFamily="18" charset="0"/>
              </a:rPr>
              <a:t>September 17 – 18 Live Virtual</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rPr>
              <a:t>Reunion November 5 – 6 Houston</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a:spcBef>
                <a:spcPts val="0"/>
              </a:spcBef>
              <a:spcAft>
                <a:spcPts val="0"/>
              </a:spcAft>
            </a:pPr>
            <a:endParaRPr lang="en-US" dirty="0">
              <a:effectLst/>
              <a:latin typeface="Calibri" panose="020F0502020204030204" pitchFamily="34" charset="0"/>
              <a:ea typeface="Calibri" panose="020F0502020204030204" pitchFamily="34" charset="0"/>
            </a:endParaRPr>
          </a:p>
          <a:p>
            <a:pPr marL="0" indent="0" algn="ctr">
              <a:buNone/>
              <a:defRPr/>
            </a:pPr>
            <a:r>
              <a:rPr lang="en-US" sz="2400" u="sng" dirty="0"/>
              <a:t>Healthy Heart Healthy Brain: The Personalized Path to Protect Your Memory, Prevent Heart Attacks and Strokes, and Avoid Chronic Illness</a:t>
            </a:r>
          </a:p>
          <a:p>
            <a:pPr marL="0" indent="0" algn="ctr">
              <a:buNone/>
              <a:defRPr/>
            </a:pPr>
            <a:r>
              <a:rPr lang="en-US" sz="2400" dirty="0"/>
              <a:t>coming February 2022</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FA42-E767-4FEA-8902-754B930B2977}"/>
              </a:ext>
            </a:extLst>
          </p:cNvPr>
          <p:cNvSpPr>
            <a:spLocks noGrp="1"/>
          </p:cNvSpPr>
          <p:nvPr>
            <p:ph type="title"/>
          </p:nvPr>
        </p:nvSpPr>
        <p:spPr>
          <a:xfrm>
            <a:off x="1091380" y="365127"/>
            <a:ext cx="10491020" cy="1325563"/>
          </a:xfrm>
        </p:spPr>
        <p:txBody>
          <a:bodyPr/>
          <a:lstStyle/>
          <a:p>
            <a:pPr algn="ctr">
              <a:defRPr/>
            </a:pPr>
            <a:r>
              <a:rPr lang="en-US" dirty="0"/>
              <a:t>Open for Discussion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524000"/>
            <a:ext cx="10003692" cy="4196862"/>
          </a:xfrm>
        </p:spPr>
        <p:txBody>
          <a:bodyPr/>
          <a:lstStyle/>
          <a:p>
            <a:pPr marL="0" indent="0" algn="ctr">
              <a:spcBef>
                <a:spcPct val="35000"/>
              </a:spcBef>
              <a:buNone/>
              <a:defRPr/>
            </a:pPr>
            <a:r>
              <a:rPr lang="en-US" dirty="0">
                <a:cs typeface="Times New Roman" pitchFamily="18" charset="0"/>
              </a:rPr>
              <a:t>Animal studies have also shown that PM2.5 increases production and release of leucocytes from                                         the bone marrow (BM).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provides a greater number of cells for inflaming                          the evolving atheroma.</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813509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642188"/>
            <a:ext cx="10003692" cy="4078674"/>
          </a:xfrm>
        </p:spPr>
        <p:txBody>
          <a:bodyPr/>
          <a:lstStyle/>
          <a:p>
            <a:pPr marL="0" indent="0" algn="ctr">
              <a:spcBef>
                <a:spcPct val="35000"/>
              </a:spcBef>
              <a:buNone/>
              <a:defRPr/>
            </a:pPr>
            <a:r>
              <a:rPr lang="en-US" dirty="0">
                <a:cs typeface="Times New Roman" pitchFamily="18" charset="0"/>
              </a:rPr>
              <a:t>In animals, exposure to PM2.5 stimulate migration of monocytes from the BM and spleen into atheroma.</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 mechanism may involve oxidized phospholipid generation.</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2537948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2196123"/>
            <a:ext cx="10003692" cy="3524739"/>
          </a:xfrm>
        </p:spPr>
        <p:txBody>
          <a:bodyPr/>
          <a:lstStyle/>
          <a:p>
            <a:pPr marL="0" indent="0" algn="ctr">
              <a:spcBef>
                <a:spcPct val="35000"/>
              </a:spcBef>
              <a:buNone/>
              <a:defRPr/>
            </a:pPr>
            <a:r>
              <a:rPr lang="en-US" dirty="0">
                <a:cs typeface="Times New Roman" pitchFamily="18" charset="0"/>
              </a:rPr>
              <a:t>The purpose of this study is to determine if PM2.5 generates the same detrimental effects in humans.</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5038450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094154"/>
            <a:ext cx="10003692" cy="4626708"/>
          </a:xfrm>
        </p:spPr>
        <p:txBody>
          <a:bodyPr>
            <a:normAutofit/>
          </a:bodyPr>
          <a:lstStyle/>
          <a:p>
            <a:pPr marL="0" indent="0" algn="ctr">
              <a:spcBef>
                <a:spcPct val="35000"/>
              </a:spcBef>
              <a:buNone/>
              <a:defRPr/>
            </a:pPr>
            <a:r>
              <a:rPr lang="en-US" dirty="0">
                <a:cs typeface="Times New Roman" pitchFamily="18" charset="0"/>
              </a:rPr>
              <a:t>Study utilized 18F-fluorodeoxyglucose positron emission tomography/computed tomography                                               (18F-FDG-PET/CT) imaging.</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technique uses a radioactive glucose analogue to assess the metabolic activity of BM and the spleen.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In addition, the procedure provides a validated measure of arterial inflammation (</a:t>
            </a:r>
            <a:r>
              <a:rPr lang="en-US" dirty="0" err="1">
                <a:cs typeface="Times New Roman" pitchFamily="18" charset="0"/>
              </a:rPr>
              <a:t>ArtI</a:t>
            </a:r>
            <a:r>
              <a:rPr lang="en-US" dirty="0">
                <a:cs typeface="Times New Roman" pitchFamily="18" charset="0"/>
              </a:rPr>
              <a:t>).</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4394307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Examples of Images From This Study</a:t>
            </a:r>
          </a:p>
        </p:txBody>
      </p:sp>
      <p:sp>
        <p:nvSpPr>
          <p:cNvPr id="131075" name="Rectangle 3"/>
          <p:cNvSpPr>
            <a:spLocks noGrp="1" noRot="1" noChangeArrowheads="1"/>
          </p:cNvSpPr>
          <p:nvPr>
            <p:ph type="body" idx="1"/>
          </p:nvPr>
        </p:nvSpPr>
        <p:spPr>
          <a:xfrm>
            <a:off x="1524000" y="797169"/>
            <a:ext cx="10003692" cy="4923693"/>
          </a:xfrm>
        </p:spPr>
        <p:txBody>
          <a:bodyPr/>
          <a:lstStyle/>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3" name="Picture 2">
            <a:extLst>
              <a:ext uri="{FF2B5EF4-FFF2-40B4-BE49-F238E27FC236}">
                <a16:creationId xmlns:a16="http://schemas.microsoft.com/office/drawing/2014/main" id="{4F64A3EC-49C0-410E-92DA-85DD0427998D}"/>
              </a:ext>
            </a:extLst>
          </p:cNvPr>
          <p:cNvPicPr>
            <a:picLocks noChangeAspect="1"/>
          </p:cNvPicPr>
          <p:nvPr/>
        </p:nvPicPr>
        <p:blipFill rotWithShape="1">
          <a:blip r:embed="rId3"/>
          <a:srcRect l="7531" t="11807" r="50000" b="14353"/>
          <a:stretch/>
        </p:blipFill>
        <p:spPr>
          <a:xfrm>
            <a:off x="3485661" y="726831"/>
            <a:ext cx="4861170" cy="5158154"/>
          </a:xfrm>
          <a:prstGeom prst="rect">
            <a:avLst/>
          </a:prstGeom>
        </p:spPr>
      </p:pic>
    </p:spTree>
    <p:extLst>
      <p:ext uri="{BB962C8B-B14F-4D97-AF65-F5344CB8AC3E}">
        <p14:creationId xmlns:p14="http://schemas.microsoft.com/office/powerpoint/2010/main" val="38039867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586523"/>
            <a:ext cx="10003692" cy="4134339"/>
          </a:xfrm>
        </p:spPr>
        <p:txBody>
          <a:bodyPr/>
          <a:lstStyle/>
          <a:p>
            <a:pPr marL="0" indent="0" algn="ctr">
              <a:spcBef>
                <a:spcPct val="35000"/>
              </a:spcBef>
              <a:buNone/>
              <a:defRPr/>
            </a:pPr>
            <a:r>
              <a:rPr lang="en-US" dirty="0">
                <a:cs typeface="Times New Roman" pitchFamily="18" charset="0"/>
              </a:rPr>
              <a:t>Retrospective, longitudinal, observational study of 503 pts without baseline CVD or cancer; median age 55; 58% female; index 18F-FDG imaging of BM, spleen and ascending aorta.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Let’s look at how these subjects were selected from                   Mass General Hospital.</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18140146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72309" y="-1"/>
            <a:ext cx="10455010" cy="1438031"/>
          </a:xfrm>
        </p:spPr>
        <p:txBody>
          <a:bodyPr>
            <a:normAutofit/>
          </a:bodyPr>
          <a:lstStyle/>
          <a:p>
            <a:pPr algn="ctr">
              <a:defRPr/>
            </a:pPr>
            <a:r>
              <a:rPr lang="en-US" dirty="0"/>
              <a:t>Barefoot Beach, Bonita Springs, FL is Wonderful</a:t>
            </a:r>
          </a:p>
        </p:txBody>
      </p:sp>
      <p:pic>
        <p:nvPicPr>
          <p:cNvPr id="4" name="Content Placeholder 3" descr="A picture containing water, outdoor, nature, beach&#10;&#10;Description automatically generated">
            <a:extLst>
              <a:ext uri="{FF2B5EF4-FFF2-40B4-BE49-F238E27FC236}">
                <a16:creationId xmlns:a16="http://schemas.microsoft.com/office/drawing/2014/main" id="{AA12D9DC-E4AC-46F7-A7AD-E082F8DE71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2065" y="1438030"/>
            <a:ext cx="8761445" cy="4661145"/>
          </a:xfrm>
        </p:spPr>
      </p:pic>
    </p:spTree>
    <p:extLst>
      <p:ext uri="{BB962C8B-B14F-4D97-AF65-F5344CB8AC3E}">
        <p14:creationId xmlns:p14="http://schemas.microsoft.com/office/powerpoint/2010/main" val="426034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3" name="Picture 2">
            <a:extLst>
              <a:ext uri="{FF2B5EF4-FFF2-40B4-BE49-F238E27FC236}">
                <a16:creationId xmlns:a16="http://schemas.microsoft.com/office/drawing/2014/main" id="{A62199BF-B3FC-406C-9E3E-F2BAF7C97DC2}"/>
              </a:ext>
            </a:extLst>
          </p:cNvPr>
          <p:cNvPicPr>
            <a:picLocks noChangeAspect="1"/>
          </p:cNvPicPr>
          <p:nvPr/>
        </p:nvPicPr>
        <p:blipFill rotWithShape="1">
          <a:blip r:embed="rId3"/>
          <a:srcRect l="16585" t="6850" r="16302" b="8289"/>
          <a:stretch/>
        </p:blipFill>
        <p:spPr>
          <a:xfrm>
            <a:off x="1524000" y="676032"/>
            <a:ext cx="5111261" cy="5165968"/>
          </a:xfrm>
          <a:prstGeom prst="rect">
            <a:avLst/>
          </a:prstGeom>
        </p:spPr>
      </p:pic>
      <p:sp>
        <p:nvSpPr>
          <p:cNvPr id="2" name="TextBox 1">
            <a:extLst>
              <a:ext uri="{FF2B5EF4-FFF2-40B4-BE49-F238E27FC236}">
                <a16:creationId xmlns:a16="http://schemas.microsoft.com/office/drawing/2014/main" id="{B54A6459-248A-4DA2-B6B1-B04B1A6B7607}"/>
              </a:ext>
            </a:extLst>
          </p:cNvPr>
          <p:cNvSpPr txBox="1"/>
          <p:nvPr/>
        </p:nvSpPr>
        <p:spPr>
          <a:xfrm>
            <a:off x="6940062" y="738552"/>
            <a:ext cx="4743937" cy="5355312"/>
          </a:xfrm>
          <a:prstGeom prst="rect">
            <a:avLst/>
          </a:prstGeom>
          <a:noFill/>
        </p:spPr>
        <p:txBody>
          <a:bodyPr wrap="square" rtlCol="0">
            <a:spAutoFit/>
          </a:bodyPr>
          <a:lstStyle/>
          <a:p>
            <a:r>
              <a:rPr lang="en-US" dirty="0"/>
              <a:t>6,088 pts FDG Pet</a:t>
            </a:r>
          </a:p>
          <a:p>
            <a:endParaRPr lang="en-US" dirty="0"/>
          </a:p>
          <a:p>
            <a:r>
              <a:rPr lang="en-US" dirty="0"/>
              <a:t>2,143 no cancer</a:t>
            </a:r>
          </a:p>
          <a:p>
            <a:endParaRPr lang="en-US" dirty="0"/>
          </a:p>
          <a:p>
            <a:endParaRPr lang="en-US" dirty="0"/>
          </a:p>
          <a:p>
            <a:endParaRPr lang="en-US" dirty="0"/>
          </a:p>
          <a:p>
            <a:r>
              <a:rPr lang="en-US" dirty="0"/>
              <a:t>579 still eligible after excluding</a:t>
            </a:r>
          </a:p>
          <a:p>
            <a:r>
              <a:rPr lang="en-US" dirty="0"/>
              <a:t>Chronic </a:t>
            </a:r>
            <a:r>
              <a:rPr lang="en-US" dirty="0" err="1"/>
              <a:t>inflam</a:t>
            </a:r>
            <a:r>
              <a:rPr lang="en-US" dirty="0"/>
              <a:t>. disease</a:t>
            </a:r>
          </a:p>
          <a:p>
            <a:r>
              <a:rPr lang="en-US" dirty="0"/>
              <a:t>CVD</a:t>
            </a:r>
          </a:p>
          <a:p>
            <a:r>
              <a:rPr lang="en-US" dirty="0"/>
              <a:t>&lt;30 </a:t>
            </a:r>
            <a:r>
              <a:rPr lang="en-US" dirty="0" err="1"/>
              <a:t>yo</a:t>
            </a:r>
            <a:endParaRPr lang="en-US" dirty="0"/>
          </a:p>
          <a:p>
            <a:r>
              <a:rPr lang="en-US" dirty="0"/>
              <a:t>Inadequate records</a:t>
            </a:r>
          </a:p>
          <a:p>
            <a:endParaRPr lang="en-US" dirty="0"/>
          </a:p>
          <a:p>
            <a:endParaRPr lang="en-US" dirty="0"/>
          </a:p>
          <a:p>
            <a:r>
              <a:rPr lang="en-US" dirty="0"/>
              <a:t>513 with adequate imaging</a:t>
            </a:r>
          </a:p>
          <a:p>
            <a:endParaRPr lang="en-US" dirty="0"/>
          </a:p>
          <a:p>
            <a:endParaRPr lang="en-US" dirty="0"/>
          </a:p>
          <a:p>
            <a:r>
              <a:rPr lang="en-US" dirty="0"/>
              <a:t>503 with adequate air pollution data</a:t>
            </a:r>
          </a:p>
          <a:p>
            <a:endParaRPr lang="en-US" dirty="0"/>
          </a:p>
          <a:p>
            <a:r>
              <a:rPr lang="en-US" dirty="0"/>
              <a:t> </a:t>
            </a:r>
          </a:p>
        </p:txBody>
      </p:sp>
    </p:spTree>
    <p:extLst>
      <p:ext uri="{BB962C8B-B14F-4D97-AF65-F5344CB8AC3E}">
        <p14:creationId xmlns:p14="http://schemas.microsoft.com/office/powerpoint/2010/main" val="42455216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508369"/>
            <a:ext cx="10003692" cy="4212493"/>
          </a:xfrm>
        </p:spPr>
        <p:txBody>
          <a:bodyPr/>
          <a:lstStyle/>
          <a:p>
            <a:pPr marL="0" indent="0" algn="ctr">
              <a:spcBef>
                <a:spcPct val="35000"/>
              </a:spcBef>
              <a:buNone/>
              <a:defRPr/>
            </a:pPr>
            <a:r>
              <a:rPr lang="en-US" dirty="0">
                <a:cs typeface="Times New Roman" pitchFamily="18" charset="0"/>
              </a:rPr>
              <a:t>Annual average 24-h PM2.5 levels were evaluated using home addresses and the US EPA Air Quality Data.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MACE=composite of CV death, HF, non-fatal MI, unstable angina, PAD event, coronary or peripheral revascularization, or cerebrovascular accident within 5 </a:t>
            </a:r>
            <a:r>
              <a:rPr lang="en-US" dirty="0" err="1">
                <a:cs typeface="Times New Roman" pitchFamily="18" charset="0"/>
              </a:rPr>
              <a:t>yrs</a:t>
            </a:r>
            <a:r>
              <a:rPr lang="en-US" dirty="0">
                <a:cs typeface="Times New Roman" pitchFamily="18" charset="0"/>
              </a:rPr>
              <a:t> of index imaging.</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8327024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250462"/>
            <a:ext cx="10003692" cy="4470400"/>
          </a:xfrm>
        </p:spPr>
        <p:txBody>
          <a:bodyPr/>
          <a:lstStyle/>
          <a:p>
            <a:pPr marL="0" indent="0" algn="ctr">
              <a:spcBef>
                <a:spcPct val="35000"/>
              </a:spcBef>
              <a:buNone/>
              <a:defRPr/>
            </a:pPr>
            <a:r>
              <a:rPr lang="en-US" dirty="0">
                <a:cs typeface="Times New Roman" pitchFamily="18" charset="0"/>
              </a:rPr>
              <a:t>Annual average PM2.5 exposure was associated with increased BM and splenic activities.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After adjusting for: CVD risk factors (i.e. age, sex, current smoking, DM, lipids, BP), race, BMI, statin use,                                noise exposure &gt;55 dBA, median income, median high school graduation rate, and baseline health insurance,</a:t>
            </a:r>
          </a:p>
          <a:p>
            <a:pPr marL="0" indent="0" algn="ctr">
              <a:spcBef>
                <a:spcPct val="35000"/>
              </a:spcBef>
              <a:buNone/>
              <a:defRPr/>
            </a:pPr>
            <a:r>
              <a:rPr lang="en-US" dirty="0">
                <a:cs typeface="Times New Roman" pitchFamily="18" charset="0"/>
              </a:rPr>
              <a:t>the association remained significant.</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489179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2032000"/>
            <a:ext cx="10003692" cy="3688862"/>
          </a:xfrm>
        </p:spPr>
        <p:txBody>
          <a:bodyPr/>
          <a:lstStyle/>
          <a:p>
            <a:pPr marL="0" indent="0" algn="ctr">
              <a:spcBef>
                <a:spcPct val="35000"/>
              </a:spcBef>
              <a:buNone/>
              <a:defRPr/>
            </a:pPr>
            <a:r>
              <a:rPr lang="en-US" dirty="0">
                <a:cs typeface="Times New Roman" pitchFamily="18" charset="0"/>
              </a:rPr>
              <a:t>Standardized </a:t>
            </a:r>
            <a:r>
              <a:rPr lang="el-GR" dirty="0">
                <a:latin typeface="Times New Roman" panose="02020603050405020304" pitchFamily="18" charset="0"/>
                <a:cs typeface="Times New Roman" panose="02020603050405020304" pitchFamily="18" charset="0"/>
              </a:rPr>
              <a:t>β</a:t>
            </a:r>
            <a:r>
              <a:rPr lang="en-US" dirty="0">
                <a:cs typeface="Times New Roman" pitchFamily="18" charset="0"/>
              </a:rPr>
              <a:t> (95% CI) for BM activity</a:t>
            </a:r>
          </a:p>
          <a:p>
            <a:pPr marL="0" indent="0" algn="ctr">
              <a:spcBef>
                <a:spcPct val="35000"/>
              </a:spcBef>
              <a:buNone/>
              <a:defRPr/>
            </a:pPr>
            <a:r>
              <a:rPr lang="en-US" dirty="0">
                <a:cs typeface="Times New Roman" pitchFamily="18" charset="0"/>
              </a:rPr>
              <a:t>0.124 (0.041, 0.206) p= 0.003</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it-IT" dirty="0">
                <a:cs typeface="Times New Roman" pitchFamily="18" charset="0"/>
              </a:rPr>
              <a:t>Standardized β (95% CI) for splenic activity</a:t>
            </a:r>
          </a:p>
          <a:p>
            <a:pPr marL="0" indent="0" algn="ctr">
              <a:spcBef>
                <a:spcPct val="35000"/>
              </a:spcBef>
              <a:buNone/>
              <a:defRPr/>
            </a:pPr>
            <a:r>
              <a:rPr lang="en-US" dirty="0">
                <a:cs typeface="Times New Roman" pitchFamily="18" charset="0"/>
              </a:rPr>
              <a:t>0.117 (0.033, 0.200) p= 0.006</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5783154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383323"/>
            <a:ext cx="10003692" cy="4337539"/>
          </a:xfrm>
        </p:spPr>
        <p:txBody>
          <a:bodyPr/>
          <a:lstStyle/>
          <a:p>
            <a:pPr marL="0" indent="0" algn="ctr">
              <a:spcBef>
                <a:spcPct val="35000"/>
              </a:spcBef>
              <a:buNone/>
              <a:defRPr/>
            </a:pPr>
            <a:r>
              <a:rPr lang="en-US" dirty="0">
                <a:cs typeface="Times New Roman" pitchFamily="18" charset="0"/>
              </a:rPr>
              <a:t>Annual average PM2.5 exposure was associated                              with increased </a:t>
            </a:r>
            <a:r>
              <a:rPr lang="en-US" dirty="0" err="1">
                <a:cs typeface="Times New Roman" pitchFamily="18" charset="0"/>
              </a:rPr>
              <a:t>ArtI</a:t>
            </a:r>
            <a:r>
              <a:rPr lang="en-US" dirty="0">
                <a:cs typeface="Times New Roman" pitchFamily="18" charset="0"/>
              </a:rPr>
              <a: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After adjusting for: CVD risk factors (i.e. age, sex, current smoking, DM, lipids, BP), race, BMI, statin use,                                noise exposure &gt;55 dBA, median income, median high school graduation rate, and baseline health insurance,</a:t>
            </a:r>
          </a:p>
          <a:p>
            <a:pPr marL="0" indent="0" algn="ctr">
              <a:spcBef>
                <a:spcPct val="35000"/>
              </a:spcBef>
              <a:buNone/>
              <a:defRPr/>
            </a:pPr>
            <a:r>
              <a:rPr lang="en-US" dirty="0">
                <a:cs typeface="Times New Roman" pitchFamily="18" charset="0"/>
              </a:rPr>
              <a:t>the association remained significant.</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10086804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2188308"/>
            <a:ext cx="10003692" cy="3532554"/>
          </a:xfrm>
        </p:spPr>
        <p:txBody>
          <a:bodyPr/>
          <a:lstStyle/>
          <a:p>
            <a:pPr marL="0" indent="0" algn="ctr">
              <a:spcBef>
                <a:spcPct val="35000"/>
              </a:spcBef>
              <a:buNone/>
              <a:defRPr/>
            </a:pPr>
            <a:r>
              <a:rPr lang="it-IT" dirty="0">
                <a:cs typeface="Times New Roman" pitchFamily="18" charset="0"/>
              </a:rPr>
              <a:t>Standardized β (95% CI) for Artl</a:t>
            </a:r>
          </a:p>
          <a:p>
            <a:pPr marL="0" indent="0" algn="ctr">
              <a:spcBef>
                <a:spcPct val="35000"/>
              </a:spcBef>
              <a:buNone/>
              <a:defRPr/>
            </a:pPr>
            <a:endParaRPr lang="it-IT" dirty="0">
              <a:cs typeface="Times New Roman" pitchFamily="18" charset="0"/>
            </a:endParaRPr>
          </a:p>
          <a:p>
            <a:pPr marL="0" indent="0" algn="ctr">
              <a:spcBef>
                <a:spcPct val="35000"/>
              </a:spcBef>
              <a:buNone/>
              <a:defRPr/>
            </a:pPr>
            <a:r>
              <a:rPr lang="en-US" dirty="0">
                <a:cs typeface="Times New Roman" pitchFamily="18" charset="0"/>
              </a:rPr>
              <a:t>0.097 (0.018, 0.175) p=0.016</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7606816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656492"/>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320800"/>
            <a:ext cx="10003692" cy="4400062"/>
          </a:xfrm>
        </p:spPr>
        <p:txBody>
          <a:bodyPr/>
          <a:lstStyle/>
          <a:p>
            <a:pPr marL="0" indent="0" algn="ctr">
              <a:spcBef>
                <a:spcPct val="35000"/>
              </a:spcBef>
              <a:buNone/>
              <a:defRPr/>
            </a:pPr>
            <a:r>
              <a:rPr lang="en-US" dirty="0">
                <a:cs typeface="Times New Roman" pitchFamily="18" charset="0"/>
              </a:rPr>
              <a:t>During a median follow-up period of 4.1 </a:t>
            </a:r>
            <a:r>
              <a:rPr lang="en-US" dirty="0" err="1">
                <a:cs typeface="Times New Roman" pitchFamily="18" charset="0"/>
              </a:rPr>
              <a:t>yrs</a:t>
            </a:r>
            <a:r>
              <a:rPr lang="en-US" dirty="0">
                <a:cs typeface="Times New Roman" pitchFamily="18" charset="0"/>
              </a:rPr>
              <a:t>,                           there were 40 incident MACE.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18 MIs</a:t>
            </a:r>
          </a:p>
          <a:p>
            <a:pPr marL="0" indent="0" algn="ctr">
              <a:spcBef>
                <a:spcPct val="35000"/>
              </a:spcBef>
              <a:buNone/>
              <a:defRPr/>
            </a:pPr>
            <a:r>
              <a:rPr lang="en-US" dirty="0">
                <a:cs typeface="Times New Roman" pitchFamily="18" charset="0"/>
              </a:rPr>
              <a:t>10 unstable angina </a:t>
            </a:r>
          </a:p>
          <a:p>
            <a:pPr marL="0" indent="0" algn="ctr">
              <a:spcBef>
                <a:spcPct val="35000"/>
              </a:spcBef>
              <a:buNone/>
              <a:defRPr/>
            </a:pPr>
            <a:r>
              <a:rPr lang="en-US" dirty="0">
                <a:cs typeface="Times New Roman" pitchFamily="18" charset="0"/>
              </a:rPr>
              <a:t>8 cerebrovascular accidents</a:t>
            </a:r>
          </a:p>
          <a:p>
            <a:pPr marL="0" indent="0" algn="ctr">
              <a:spcBef>
                <a:spcPct val="35000"/>
              </a:spcBef>
              <a:buNone/>
              <a:defRPr/>
            </a:pPr>
            <a:r>
              <a:rPr lang="en-US" dirty="0">
                <a:cs typeface="Times New Roman" pitchFamily="18" charset="0"/>
              </a:rPr>
              <a:t>4 PAD revascularizations</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40013572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383323"/>
            <a:ext cx="10003692" cy="4337539"/>
          </a:xfrm>
        </p:spPr>
        <p:txBody>
          <a:bodyPr>
            <a:normAutofit/>
          </a:bodyPr>
          <a:lstStyle/>
          <a:p>
            <a:pPr marL="0" indent="0" algn="ctr">
              <a:spcBef>
                <a:spcPct val="35000"/>
              </a:spcBef>
              <a:buNone/>
              <a:defRPr/>
            </a:pPr>
            <a:r>
              <a:rPr lang="en-US" dirty="0">
                <a:cs typeface="Times New Roman" pitchFamily="18" charset="0"/>
              </a:rPr>
              <a:t>Annual average PM2.5 exposure was associated                              with increased risk of MACE.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After adjusting for: CVD risk factors (i.e. age, sex, current smoking, DM, lipids, BP), race, BMI, statin use,                                noise exposure &gt;55 dBA, median income, median high school graduation rate, and baseline health insurance,                              hx of malignancy, malignancy </a:t>
            </a:r>
            <a:r>
              <a:rPr lang="en-US" dirty="0" err="1">
                <a:cs typeface="Times New Roman" pitchFamily="18" charset="0"/>
              </a:rPr>
              <a:t>rx</a:t>
            </a:r>
            <a:r>
              <a:rPr lang="en-US" dirty="0">
                <a:cs typeface="Times New Roman" pitchFamily="18" charset="0"/>
              </a:rPr>
              <a:t>, and healthcare access,</a:t>
            </a:r>
          </a:p>
          <a:p>
            <a:pPr marL="0" indent="0" algn="ctr">
              <a:spcBef>
                <a:spcPct val="35000"/>
              </a:spcBef>
              <a:buNone/>
              <a:defRPr/>
            </a:pPr>
            <a:r>
              <a:rPr lang="en-US" dirty="0">
                <a:cs typeface="Times New Roman" pitchFamily="18" charset="0"/>
              </a:rPr>
              <a:t>the association remained significant.</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5075823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766277"/>
            <a:ext cx="10003692" cy="3954585"/>
          </a:xfrm>
        </p:spPr>
        <p:txBody>
          <a:bodyPr>
            <a:normAutofit/>
          </a:bodyPr>
          <a:lstStyle/>
          <a:p>
            <a:pPr marL="0" indent="0" algn="ctr">
              <a:spcBef>
                <a:spcPct val="35000"/>
              </a:spcBef>
              <a:buNone/>
              <a:defRPr/>
            </a:pPr>
            <a:r>
              <a:rPr lang="en-US" dirty="0">
                <a:cs typeface="Times New Roman" pitchFamily="18" charset="0"/>
              </a:rPr>
              <a:t>Air pollution as a continuous annual PM2.5 exposure HR</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1.354 (95% CI, 1.018-1.802) p= 0.037</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solidFill>
                  <a:schemeClr val="bg1"/>
                </a:solidFill>
                <a:highlight>
                  <a:srgbClr val="FF0000"/>
                </a:highlight>
                <a:cs typeface="Times New Roman" pitchFamily="18" charset="0"/>
              </a:rPr>
              <a:t>each standard deviation increase in air pollution exposure is associated with a 35% increase in incident MACE</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632308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297354" y="1594338"/>
            <a:ext cx="10003692" cy="3845170"/>
          </a:xfrm>
        </p:spPr>
        <p:txBody>
          <a:bodyPr>
            <a:normAutofit/>
          </a:bodyPr>
          <a:lstStyle/>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Air pollution as </a:t>
            </a:r>
            <a:r>
              <a:rPr lang="en-US" u="sng" dirty="0">
                <a:cs typeface="Times New Roman" pitchFamily="18" charset="0"/>
              </a:rPr>
              <a:t>&gt;</a:t>
            </a:r>
            <a:r>
              <a:rPr lang="en-US" dirty="0">
                <a:cs typeface="Times New Roman" pitchFamily="18" charset="0"/>
              </a:rPr>
              <a:t>vs.&lt; median annual PM2.5 exposure HR</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2.047 (95% CI, 1.018-4.117) p= 0.045</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40755319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72309" y="0"/>
            <a:ext cx="10455010" cy="828432"/>
          </a:xfrm>
        </p:spPr>
        <p:txBody>
          <a:bodyPr>
            <a:normAutofit/>
          </a:bodyPr>
          <a:lstStyle/>
          <a:p>
            <a:pPr algn="ctr">
              <a:defRPr/>
            </a:pPr>
            <a:r>
              <a:rPr lang="en-US" dirty="0"/>
              <a:t>Sunsets Are Spectacular</a:t>
            </a:r>
          </a:p>
        </p:txBody>
      </p:sp>
      <p:pic>
        <p:nvPicPr>
          <p:cNvPr id="4" name="Content Placeholder 3" descr="A body of water with a sunset in the background&#10;&#10;Description automatically generated with low confidence">
            <a:extLst>
              <a:ext uri="{FF2B5EF4-FFF2-40B4-BE49-F238E27FC236}">
                <a16:creationId xmlns:a16="http://schemas.microsoft.com/office/drawing/2014/main" id="{FA323609-8EC2-4CF0-8BEC-B7C87C2C92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4556" y="890954"/>
            <a:ext cx="8865219" cy="5208221"/>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797169"/>
            <a:ext cx="10003692" cy="4923693"/>
          </a:xfrm>
        </p:spPr>
        <p:txBody>
          <a:bodyPr/>
          <a:lstStyle/>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Abohashem</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S., et al. (2021). </a:t>
            </a:r>
            <a:r>
              <a:rPr kumimoji="0" lang="en-US" sz="1800" b="0" i="0" u="sng" strike="noStrike" kern="1200" cap="none" spc="0" normalizeH="0" baseline="0" noProof="0" dirty="0">
                <a:ln>
                  <a:noFill/>
                </a:ln>
                <a:solidFill>
                  <a:srgbClr val="7E5475"/>
                </a:solidFill>
                <a:effectLst/>
                <a:uLnTx/>
                <a:uFillTx/>
                <a:latin typeface="Verdana" pitchFamily="34" charset="0"/>
                <a:ea typeface="+mn-ea"/>
                <a:cs typeface="+mn-cs"/>
              </a:rPr>
              <a:t>European Heart Journal</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00:1-12 doi:10.1093/</a:t>
            </a: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eurheartj</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/ehaa982</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 </a:t>
            </a:r>
            <a:endParaRPr kumimoji="0" lang="en-US" sz="1800" b="0" i="1" u="none" strike="noStrike" kern="1200" cap="none" spc="0" normalizeH="0" baseline="0" noProof="0" dirty="0">
              <a:ln>
                <a:noFill/>
              </a:ln>
              <a:solidFill>
                <a:srgbClr val="CC8A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96644D1E-9E27-4E05-8650-E8247CBC4457}"/>
              </a:ext>
            </a:extLst>
          </p:cNvPr>
          <p:cNvPicPr>
            <a:picLocks noChangeAspect="1"/>
          </p:cNvPicPr>
          <p:nvPr/>
        </p:nvPicPr>
        <p:blipFill rotWithShape="1">
          <a:blip r:embed="rId3"/>
          <a:srcRect l="7628" t="16520" r="8899" b="14344"/>
          <a:stretch/>
        </p:blipFill>
        <p:spPr>
          <a:xfrm>
            <a:off x="1524000" y="797169"/>
            <a:ext cx="9816123" cy="4923693"/>
          </a:xfrm>
          <a:prstGeom prst="rect">
            <a:avLst/>
          </a:prstGeom>
        </p:spPr>
      </p:pic>
    </p:spTree>
    <p:extLst>
      <p:ext uri="{BB962C8B-B14F-4D97-AF65-F5344CB8AC3E}">
        <p14:creationId xmlns:p14="http://schemas.microsoft.com/office/powerpoint/2010/main" val="42498870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651518"/>
            <a:ext cx="10003692" cy="4069344"/>
          </a:xfrm>
        </p:spPr>
        <p:txBody>
          <a:bodyPr/>
          <a:lstStyle/>
          <a:p>
            <a:pPr marL="0" indent="0" algn="ctr">
              <a:spcBef>
                <a:spcPct val="35000"/>
              </a:spcBef>
              <a:buNone/>
              <a:defRPr/>
            </a:pPr>
            <a:r>
              <a:rPr lang="en-US" dirty="0">
                <a:cs typeface="Times New Roman" pitchFamily="18" charset="0"/>
              </a:rPr>
              <a:t>Mediation analysis was performed to test whether air pollution results in MACE via the pre-specified serial-mediator path of:</a:t>
            </a:r>
          </a:p>
          <a:p>
            <a:pPr marL="0" indent="0" algn="ctr">
              <a:spcBef>
                <a:spcPct val="35000"/>
              </a:spcBef>
              <a:buNone/>
              <a:defRPr/>
            </a:pPr>
            <a:r>
              <a:rPr lang="en-US" dirty="0">
                <a:cs typeface="Times New Roman" pitchFamily="18" charset="0"/>
              </a:rPr>
              <a:t> "PM2.5 exposure    leucopoietic activity    </a:t>
            </a:r>
            <a:r>
              <a:rPr lang="en-US" dirty="0" err="1">
                <a:cs typeface="Times New Roman" pitchFamily="18" charset="0"/>
              </a:rPr>
              <a:t>ArtI</a:t>
            </a:r>
            <a:r>
              <a:rPr lang="en-US" dirty="0">
                <a:cs typeface="Times New Roman" pitchFamily="18" charset="0"/>
              </a:rPr>
              <a:t>    MACE”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single mediator analyses adjusted for age and sex was significant.</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
        <p:nvSpPr>
          <p:cNvPr id="2" name="Arrow: Right 1">
            <a:extLst>
              <a:ext uri="{FF2B5EF4-FFF2-40B4-BE49-F238E27FC236}">
                <a16:creationId xmlns:a16="http://schemas.microsoft.com/office/drawing/2014/main" id="{505E1404-5281-4ACD-B595-D74B790A159F}"/>
              </a:ext>
            </a:extLst>
          </p:cNvPr>
          <p:cNvSpPr/>
          <p:nvPr/>
        </p:nvSpPr>
        <p:spPr>
          <a:xfrm>
            <a:off x="5048419" y="2762537"/>
            <a:ext cx="203200" cy="17201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79514E-08A5-4C0A-B854-3F92D1467DDC}"/>
              </a:ext>
            </a:extLst>
          </p:cNvPr>
          <p:cNvPicPr>
            <a:picLocks noChangeAspect="1"/>
          </p:cNvPicPr>
          <p:nvPr/>
        </p:nvPicPr>
        <p:blipFill>
          <a:blip r:embed="rId3"/>
          <a:stretch>
            <a:fillRect/>
          </a:stretch>
        </p:blipFill>
        <p:spPr>
          <a:xfrm>
            <a:off x="8483817" y="2743649"/>
            <a:ext cx="225572" cy="207282"/>
          </a:xfrm>
          <a:prstGeom prst="rect">
            <a:avLst/>
          </a:prstGeom>
        </p:spPr>
      </p:pic>
      <p:pic>
        <p:nvPicPr>
          <p:cNvPr id="4" name="Picture 3">
            <a:extLst>
              <a:ext uri="{FF2B5EF4-FFF2-40B4-BE49-F238E27FC236}">
                <a16:creationId xmlns:a16="http://schemas.microsoft.com/office/drawing/2014/main" id="{FC74C043-CFA0-454D-A686-35A79B6C0B5D}"/>
              </a:ext>
            </a:extLst>
          </p:cNvPr>
          <p:cNvPicPr>
            <a:picLocks noChangeAspect="1"/>
          </p:cNvPicPr>
          <p:nvPr/>
        </p:nvPicPr>
        <p:blipFill>
          <a:blip r:embed="rId3"/>
          <a:stretch>
            <a:fillRect/>
          </a:stretch>
        </p:blipFill>
        <p:spPr>
          <a:xfrm>
            <a:off x="9531955" y="2727271"/>
            <a:ext cx="225572" cy="207282"/>
          </a:xfrm>
          <a:prstGeom prst="rect">
            <a:avLst/>
          </a:prstGeom>
        </p:spPr>
      </p:pic>
    </p:spTree>
    <p:extLst>
      <p:ext uri="{BB962C8B-B14F-4D97-AF65-F5344CB8AC3E}">
        <p14:creationId xmlns:p14="http://schemas.microsoft.com/office/powerpoint/2010/main" val="9157752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797169"/>
            <a:ext cx="10003692" cy="4923693"/>
          </a:xfrm>
        </p:spPr>
        <p:txBody>
          <a:bodyPr/>
          <a:lstStyle/>
          <a:p>
            <a:pPr marL="0" indent="0" algn="ctr">
              <a:spcBef>
                <a:spcPct val="35000"/>
              </a:spcBef>
              <a:buNone/>
              <a:defRPr/>
            </a:pPr>
            <a:r>
              <a:rPr lang="en-US" dirty="0">
                <a:cs typeface="Times New Roman" pitchFamily="18" charset="0"/>
              </a:rPr>
              <a:t>Serial mediation analysis of other pathways was conducted.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"PM2.5 exposure   BM activity   splenic activity   </a:t>
            </a:r>
            <a:r>
              <a:rPr lang="en-US" dirty="0" err="1">
                <a:cs typeface="Times New Roman" pitchFamily="18" charset="0"/>
              </a:rPr>
              <a:t>ArtI</a:t>
            </a:r>
            <a:r>
              <a:rPr lang="en-US" dirty="0">
                <a:cs typeface="Times New Roman" pitchFamily="18" charset="0"/>
              </a:rPr>
              <a:t>   MACE”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 "PM2.5 exposure   BM activity   </a:t>
            </a:r>
            <a:r>
              <a:rPr lang="en-US" dirty="0" err="1">
                <a:cs typeface="Times New Roman" pitchFamily="18" charset="0"/>
              </a:rPr>
              <a:t>ArtI</a:t>
            </a:r>
            <a:r>
              <a:rPr lang="en-US" dirty="0">
                <a:cs typeface="Times New Roman" pitchFamily="18" charset="0"/>
              </a:rPr>
              <a:t>   MACE”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"PM2.5 exposure   BM activity   MACE”</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2" name="Picture 1">
            <a:extLst>
              <a:ext uri="{FF2B5EF4-FFF2-40B4-BE49-F238E27FC236}">
                <a16:creationId xmlns:a16="http://schemas.microsoft.com/office/drawing/2014/main" id="{FD84170D-C3E9-4422-A491-33CF879B5CE6}"/>
              </a:ext>
            </a:extLst>
          </p:cNvPr>
          <p:cNvPicPr>
            <a:picLocks noChangeAspect="1"/>
          </p:cNvPicPr>
          <p:nvPr/>
        </p:nvPicPr>
        <p:blipFill>
          <a:blip r:embed="rId3"/>
          <a:stretch>
            <a:fillRect/>
          </a:stretch>
        </p:blipFill>
        <p:spPr>
          <a:xfrm>
            <a:off x="4503214" y="2010496"/>
            <a:ext cx="219475" cy="207282"/>
          </a:xfrm>
          <a:prstGeom prst="rect">
            <a:avLst/>
          </a:prstGeom>
        </p:spPr>
      </p:pic>
      <p:pic>
        <p:nvPicPr>
          <p:cNvPr id="3" name="Picture 2">
            <a:extLst>
              <a:ext uri="{FF2B5EF4-FFF2-40B4-BE49-F238E27FC236}">
                <a16:creationId xmlns:a16="http://schemas.microsoft.com/office/drawing/2014/main" id="{C02D7A95-02A4-4B35-88B9-846987D48CED}"/>
              </a:ext>
            </a:extLst>
          </p:cNvPr>
          <p:cNvPicPr>
            <a:picLocks noChangeAspect="1"/>
          </p:cNvPicPr>
          <p:nvPr/>
        </p:nvPicPr>
        <p:blipFill>
          <a:blip r:embed="rId3"/>
          <a:stretch>
            <a:fillRect/>
          </a:stretch>
        </p:blipFill>
        <p:spPr>
          <a:xfrm>
            <a:off x="6486124" y="2010496"/>
            <a:ext cx="219475" cy="207282"/>
          </a:xfrm>
          <a:prstGeom prst="rect">
            <a:avLst/>
          </a:prstGeom>
        </p:spPr>
      </p:pic>
      <p:pic>
        <p:nvPicPr>
          <p:cNvPr id="4" name="Picture 3">
            <a:extLst>
              <a:ext uri="{FF2B5EF4-FFF2-40B4-BE49-F238E27FC236}">
                <a16:creationId xmlns:a16="http://schemas.microsoft.com/office/drawing/2014/main" id="{9C609B76-4341-4837-BF73-D0F707ED2BA4}"/>
              </a:ext>
            </a:extLst>
          </p:cNvPr>
          <p:cNvPicPr>
            <a:picLocks noChangeAspect="1"/>
          </p:cNvPicPr>
          <p:nvPr/>
        </p:nvPicPr>
        <p:blipFill>
          <a:blip r:embed="rId3"/>
          <a:stretch>
            <a:fillRect/>
          </a:stretch>
        </p:blipFill>
        <p:spPr>
          <a:xfrm>
            <a:off x="9040445" y="2015915"/>
            <a:ext cx="219475" cy="207282"/>
          </a:xfrm>
          <a:prstGeom prst="rect">
            <a:avLst/>
          </a:prstGeom>
        </p:spPr>
      </p:pic>
      <p:pic>
        <p:nvPicPr>
          <p:cNvPr id="5" name="Picture 4">
            <a:extLst>
              <a:ext uri="{FF2B5EF4-FFF2-40B4-BE49-F238E27FC236}">
                <a16:creationId xmlns:a16="http://schemas.microsoft.com/office/drawing/2014/main" id="{FDB8325C-0F64-44F9-8770-1836740647F5}"/>
              </a:ext>
            </a:extLst>
          </p:cNvPr>
          <p:cNvPicPr>
            <a:picLocks noChangeAspect="1"/>
          </p:cNvPicPr>
          <p:nvPr/>
        </p:nvPicPr>
        <p:blipFill>
          <a:blip r:embed="rId3"/>
          <a:stretch>
            <a:fillRect/>
          </a:stretch>
        </p:blipFill>
        <p:spPr>
          <a:xfrm>
            <a:off x="9963229" y="2010496"/>
            <a:ext cx="219475" cy="207282"/>
          </a:xfrm>
          <a:prstGeom prst="rect">
            <a:avLst/>
          </a:prstGeom>
        </p:spPr>
      </p:pic>
      <p:pic>
        <p:nvPicPr>
          <p:cNvPr id="6" name="Picture 5">
            <a:extLst>
              <a:ext uri="{FF2B5EF4-FFF2-40B4-BE49-F238E27FC236}">
                <a16:creationId xmlns:a16="http://schemas.microsoft.com/office/drawing/2014/main" id="{A00E7CDE-8FFE-4774-8E23-0FDF7B7B8C80}"/>
              </a:ext>
            </a:extLst>
          </p:cNvPr>
          <p:cNvPicPr>
            <a:picLocks noChangeAspect="1"/>
          </p:cNvPicPr>
          <p:nvPr/>
        </p:nvPicPr>
        <p:blipFill>
          <a:blip r:embed="rId3"/>
          <a:stretch>
            <a:fillRect/>
          </a:stretch>
        </p:blipFill>
        <p:spPr>
          <a:xfrm>
            <a:off x="5837926" y="3078170"/>
            <a:ext cx="219475" cy="207282"/>
          </a:xfrm>
          <a:prstGeom prst="rect">
            <a:avLst/>
          </a:prstGeom>
        </p:spPr>
      </p:pic>
      <p:pic>
        <p:nvPicPr>
          <p:cNvPr id="7" name="Picture 6">
            <a:extLst>
              <a:ext uri="{FF2B5EF4-FFF2-40B4-BE49-F238E27FC236}">
                <a16:creationId xmlns:a16="http://schemas.microsoft.com/office/drawing/2014/main" id="{D5DF518F-B899-4576-85C1-791E64DC21A8}"/>
              </a:ext>
            </a:extLst>
          </p:cNvPr>
          <p:cNvPicPr>
            <a:picLocks noChangeAspect="1"/>
          </p:cNvPicPr>
          <p:nvPr/>
        </p:nvPicPr>
        <p:blipFill>
          <a:blip r:embed="rId3"/>
          <a:stretch>
            <a:fillRect/>
          </a:stretch>
        </p:blipFill>
        <p:spPr>
          <a:xfrm>
            <a:off x="7830613" y="3078170"/>
            <a:ext cx="219475" cy="207282"/>
          </a:xfrm>
          <a:prstGeom prst="rect">
            <a:avLst/>
          </a:prstGeom>
        </p:spPr>
      </p:pic>
      <p:pic>
        <p:nvPicPr>
          <p:cNvPr id="8" name="Picture 7">
            <a:extLst>
              <a:ext uri="{FF2B5EF4-FFF2-40B4-BE49-F238E27FC236}">
                <a16:creationId xmlns:a16="http://schemas.microsoft.com/office/drawing/2014/main" id="{E3107879-57B5-47D4-83D6-36EEC4BF8A33}"/>
              </a:ext>
            </a:extLst>
          </p:cNvPr>
          <p:cNvPicPr>
            <a:picLocks noChangeAspect="1"/>
          </p:cNvPicPr>
          <p:nvPr/>
        </p:nvPicPr>
        <p:blipFill>
          <a:blip r:embed="rId3"/>
          <a:stretch>
            <a:fillRect/>
          </a:stretch>
        </p:blipFill>
        <p:spPr>
          <a:xfrm>
            <a:off x="8682809" y="3078170"/>
            <a:ext cx="219475" cy="207282"/>
          </a:xfrm>
          <a:prstGeom prst="rect">
            <a:avLst/>
          </a:prstGeom>
        </p:spPr>
      </p:pic>
      <p:pic>
        <p:nvPicPr>
          <p:cNvPr id="9" name="Picture 8">
            <a:extLst>
              <a:ext uri="{FF2B5EF4-FFF2-40B4-BE49-F238E27FC236}">
                <a16:creationId xmlns:a16="http://schemas.microsoft.com/office/drawing/2014/main" id="{42B5CED2-DE1A-4C9F-A9EC-91C2D1325AB7}"/>
              </a:ext>
            </a:extLst>
          </p:cNvPr>
          <p:cNvPicPr>
            <a:picLocks noChangeAspect="1"/>
          </p:cNvPicPr>
          <p:nvPr/>
        </p:nvPicPr>
        <p:blipFill>
          <a:blip r:embed="rId3"/>
          <a:stretch>
            <a:fillRect/>
          </a:stretch>
        </p:blipFill>
        <p:spPr>
          <a:xfrm>
            <a:off x="6241354" y="4134563"/>
            <a:ext cx="219475" cy="207282"/>
          </a:xfrm>
          <a:prstGeom prst="rect">
            <a:avLst/>
          </a:prstGeom>
        </p:spPr>
      </p:pic>
      <p:pic>
        <p:nvPicPr>
          <p:cNvPr id="10" name="Picture 9">
            <a:extLst>
              <a:ext uri="{FF2B5EF4-FFF2-40B4-BE49-F238E27FC236}">
                <a16:creationId xmlns:a16="http://schemas.microsoft.com/office/drawing/2014/main" id="{44AE14D2-3769-4CDD-BEF2-AFA176CC7940}"/>
              </a:ext>
            </a:extLst>
          </p:cNvPr>
          <p:cNvPicPr>
            <a:picLocks noChangeAspect="1"/>
          </p:cNvPicPr>
          <p:nvPr/>
        </p:nvPicPr>
        <p:blipFill>
          <a:blip r:embed="rId3"/>
          <a:stretch>
            <a:fillRect/>
          </a:stretch>
        </p:blipFill>
        <p:spPr>
          <a:xfrm>
            <a:off x="8222499" y="4134563"/>
            <a:ext cx="219475" cy="207282"/>
          </a:xfrm>
          <a:prstGeom prst="rect">
            <a:avLst/>
          </a:prstGeom>
        </p:spPr>
      </p:pic>
    </p:spTree>
    <p:extLst>
      <p:ext uri="{BB962C8B-B14F-4D97-AF65-F5344CB8AC3E}">
        <p14:creationId xmlns:p14="http://schemas.microsoft.com/office/powerpoint/2010/main" val="562630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3446"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688841"/>
            <a:ext cx="10003692" cy="4052190"/>
          </a:xfrm>
        </p:spPr>
        <p:txBody>
          <a:bodyPr/>
          <a:lstStyle/>
          <a:p>
            <a:pPr marL="0" indent="0" algn="ctr">
              <a:spcBef>
                <a:spcPct val="35000"/>
              </a:spcBef>
              <a:buNone/>
              <a:defRPr/>
            </a:pPr>
            <a:r>
              <a:rPr lang="en-US" dirty="0">
                <a:cs typeface="Times New Roman" pitchFamily="18" charset="0"/>
              </a:rPr>
              <a:t>Collectively, these three paths account for 29% of the relationship between PM2.5 exposure and MACE.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All three paths were significant, but last path was less so.</a:t>
            </a:r>
          </a:p>
          <a:p>
            <a:pPr marL="0" indent="0" algn="ctr">
              <a:spcBef>
                <a:spcPct val="35000"/>
              </a:spcBef>
              <a:buNone/>
              <a:defRPr/>
            </a:pPr>
            <a:r>
              <a:rPr lang="en-US" dirty="0">
                <a:cs typeface="Times New Roman" pitchFamily="18" charset="0"/>
              </a:rPr>
              <a:t>"PM2.5 exposure   BM activity   MACE”</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2" name="Picture 1">
            <a:extLst>
              <a:ext uri="{FF2B5EF4-FFF2-40B4-BE49-F238E27FC236}">
                <a16:creationId xmlns:a16="http://schemas.microsoft.com/office/drawing/2014/main" id="{4D1ABE20-3F6F-461F-A63C-23958540C0D1}"/>
              </a:ext>
            </a:extLst>
          </p:cNvPr>
          <p:cNvPicPr>
            <a:picLocks noChangeAspect="1"/>
          </p:cNvPicPr>
          <p:nvPr/>
        </p:nvPicPr>
        <p:blipFill>
          <a:blip r:embed="rId3"/>
          <a:stretch>
            <a:fillRect/>
          </a:stretch>
        </p:blipFill>
        <p:spPr>
          <a:xfrm>
            <a:off x="8234939" y="3850984"/>
            <a:ext cx="219475" cy="207282"/>
          </a:xfrm>
          <a:prstGeom prst="rect">
            <a:avLst/>
          </a:prstGeom>
        </p:spPr>
      </p:pic>
      <p:pic>
        <p:nvPicPr>
          <p:cNvPr id="3" name="Picture 2">
            <a:extLst>
              <a:ext uri="{FF2B5EF4-FFF2-40B4-BE49-F238E27FC236}">
                <a16:creationId xmlns:a16="http://schemas.microsoft.com/office/drawing/2014/main" id="{E55B35CE-990B-4DAB-8442-D39351D729F2}"/>
              </a:ext>
            </a:extLst>
          </p:cNvPr>
          <p:cNvPicPr>
            <a:picLocks noChangeAspect="1"/>
          </p:cNvPicPr>
          <p:nvPr/>
        </p:nvPicPr>
        <p:blipFill>
          <a:blip r:embed="rId3"/>
          <a:stretch>
            <a:fillRect/>
          </a:stretch>
        </p:blipFill>
        <p:spPr>
          <a:xfrm>
            <a:off x="6205737" y="3850984"/>
            <a:ext cx="219475" cy="207282"/>
          </a:xfrm>
          <a:prstGeom prst="rect">
            <a:avLst/>
          </a:prstGeom>
        </p:spPr>
      </p:pic>
    </p:spTree>
    <p:extLst>
      <p:ext uri="{BB962C8B-B14F-4D97-AF65-F5344CB8AC3E}">
        <p14:creationId xmlns:p14="http://schemas.microsoft.com/office/powerpoint/2010/main" val="2854929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797169"/>
            <a:ext cx="10003692" cy="4923693"/>
          </a:xfrm>
        </p:spPr>
        <p:txBody>
          <a:bodyPr/>
          <a:lstStyle/>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Abohashem</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S., et al. (2021). </a:t>
            </a:r>
            <a:r>
              <a:rPr kumimoji="0" lang="en-US" sz="1800" b="0" i="0" u="sng" strike="noStrike" kern="1200" cap="none" spc="0" normalizeH="0" baseline="0" noProof="0" dirty="0">
                <a:ln>
                  <a:noFill/>
                </a:ln>
                <a:solidFill>
                  <a:srgbClr val="7E5475"/>
                </a:solidFill>
                <a:effectLst/>
                <a:uLnTx/>
                <a:uFillTx/>
                <a:latin typeface="Verdana" pitchFamily="34" charset="0"/>
                <a:ea typeface="+mn-ea"/>
                <a:cs typeface="+mn-cs"/>
              </a:rPr>
              <a:t>European Heart Journal</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00:1-12 doi:10.1093/</a:t>
            </a: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eurheartj</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/ehaa982</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 </a:t>
            </a:r>
            <a:endParaRPr kumimoji="0" lang="en-US" sz="1800" b="0" i="1" u="none" strike="noStrike" kern="1200" cap="none" spc="0" normalizeH="0" baseline="0" noProof="0" dirty="0">
              <a:ln>
                <a:noFill/>
              </a:ln>
              <a:solidFill>
                <a:srgbClr val="CC8A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46282DB6-2822-4BC0-A323-B46AB0E4B7E3}"/>
              </a:ext>
            </a:extLst>
          </p:cNvPr>
          <p:cNvPicPr>
            <a:picLocks noChangeAspect="1"/>
          </p:cNvPicPr>
          <p:nvPr/>
        </p:nvPicPr>
        <p:blipFill rotWithShape="1">
          <a:blip r:embed="rId3"/>
          <a:srcRect l="8556" t="13346" r="8093" b="18546"/>
          <a:stretch/>
        </p:blipFill>
        <p:spPr>
          <a:xfrm>
            <a:off x="1524000" y="880532"/>
            <a:ext cx="10173441" cy="4840329"/>
          </a:xfrm>
          <a:prstGeom prst="rect">
            <a:avLst/>
          </a:prstGeom>
        </p:spPr>
      </p:pic>
    </p:spTree>
    <p:extLst>
      <p:ext uri="{BB962C8B-B14F-4D97-AF65-F5344CB8AC3E}">
        <p14:creationId xmlns:p14="http://schemas.microsoft.com/office/powerpoint/2010/main" val="548812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468017" y="1679510"/>
            <a:ext cx="10003692" cy="4125328"/>
          </a:xfrm>
        </p:spPr>
        <p:txBody>
          <a:bodyPr/>
          <a:lstStyle/>
          <a:p>
            <a:pPr marL="0" indent="0" algn="ctr">
              <a:spcBef>
                <a:spcPct val="35000"/>
              </a:spcBef>
              <a:buNone/>
              <a:defRPr/>
            </a:pPr>
            <a:r>
              <a:rPr lang="en-US" dirty="0">
                <a:cs typeface="Times New Roman" pitchFamily="18" charset="0"/>
              </a:rPr>
              <a:t>Higher air pollution exposure associates with increased leucopoietic activity and heightened arterial inflammation.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Even modest elevated PM2.5 exposure associates with an increased risk of subsequent MACE.</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3271196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819469"/>
            <a:ext cx="10003692" cy="3901393"/>
          </a:xfrm>
        </p:spPr>
        <p:txBody>
          <a:bodyPr/>
          <a:lstStyle/>
          <a:p>
            <a:pPr marL="0" indent="0" algn="ctr">
              <a:spcBef>
                <a:spcPct val="35000"/>
              </a:spcBef>
              <a:buNone/>
              <a:defRPr/>
            </a:pPr>
            <a:r>
              <a:rPr lang="en-US" dirty="0">
                <a:cs typeface="Times New Roman" pitchFamily="18" charset="0"/>
              </a:rPr>
              <a:t>The link between air pollution and MACE is mediated in part by a serial multi-organ pathway that involves heightened leucopoietic activity and increased </a:t>
            </a:r>
            <a:r>
              <a:rPr lang="en-US" dirty="0" err="1">
                <a:cs typeface="Times New Roman" pitchFamily="18" charset="0"/>
              </a:rPr>
              <a:t>ArtI</a:t>
            </a:r>
            <a:r>
              <a:rPr lang="en-US" dirty="0">
                <a:cs typeface="Times New Roman" pitchFamily="18" charset="0"/>
              </a:rPr>
              <a: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study confirms a significant independent relationship between PM2.5 exposure and MACE.</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4963435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651518"/>
            <a:ext cx="10003692" cy="4069344"/>
          </a:xfrm>
        </p:spPr>
        <p:txBody>
          <a:bodyPr/>
          <a:lstStyle/>
          <a:p>
            <a:pPr marL="0" indent="0" algn="ctr">
              <a:spcBef>
                <a:spcPct val="35000"/>
              </a:spcBef>
              <a:buNone/>
              <a:defRPr/>
            </a:pPr>
            <a:r>
              <a:rPr lang="en-US" dirty="0">
                <a:cs typeface="Times New Roman" pitchFamily="18" charset="0"/>
              </a:rPr>
              <a:t>Over 90% of the world population is exposed to levels of air pollution  exceeding the WHO Air Quality Guidelines (AQG) of annual PM2.5 exposure 10 </a:t>
            </a:r>
            <a:r>
              <a:rPr lang="en-US" dirty="0" err="1">
                <a:cs typeface="Times New Roman" pitchFamily="18" charset="0"/>
              </a:rPr>
              <a:t>μg</a:t>
            </a:r>
            <a:r>
              <a:rPr lang="en-US" dirty="0">
                <a:cs typeface="Times New Roman" pitchFamily="18" charset="0"/>
              </a:rPr>
              <a:t>/m3, or                                                 25 </a:t>
            </a:r>
            <a:r>
              <a:rPr lang="en-US" dirty="0" err="1">
                <a:cs typeface="Times New Roman" pitchFamily="18" charset="0"/>
              </a:rPr>
              <a:t>μg</a:t>
            </a:r>
            <a:r>
              <a:rPr lang="en-US" dirty="0">
                <a:cs typeface="Times New Roman" pitchFamily="18" charset="0"/>
              </a:rPr>
              <a:t>/m3 24-hour mean.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There is no concentration threshold considered safe; even low levels within the AQG targets are believed to pose                         significant health risks.</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Abohashem</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S., et al. (2021). </a:t>
            </a:r>
            <a:r>
              <a:rPr kumimoji="0" lang="en-US" sz="1800" b="0" i="0" u="sng" strike="noStrike" kern="1200" cap="none" spc="0" normalizeH="0" baseline="0" noProof="0" dirty="0">
                <a:ln>
                  <a:noFill/>
                </a:ln>
                <a:solidFill>
                  <a:srgbClr val="7E5475"/>
                </a:solidFill>
                <a:effectLst/>
                <a:uLnTx/>
                <a:uFillTx/>
                <a:latin typeface="Verdana" pitchFamily="34" charset="0"/>
                <a:ea typeface="+mn-ea"/>
                <a:cs typeface="+mn-cs"/>
              </a:rPr>
              <a:t>European Heart Journal</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00:1-12 doi:10.1093/</a:t>
            </a: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eurheartj</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/ehaa982</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 </a:t>
            </a:r>
            <a:endParaRPr kumimoji="0" lang="en-US" sz="1800" b="0" i="1" u="none" strike="noStrike" kern="1200" cap="none" spc="0" normalizeH="0" baseline="0" noProof="0" dirty="0">
              <a:ln>
                <a:noFill/>
              </a:ln>
              <a:solidFill>
                <a:srgbClr val="CC8A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79376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642188"/>
            <a:ext cx="10003692" cy="4078674"/>
          </a:xfrm>
        </p:spPr>
        <p:txBody>
          <a:bodyPr/>
          <a:lstStyle/>
          <a:p>
            <a:pPr marL="0" indent="0" algn="ctr">
              <a:spcBef>
                <a:spcPct val="35000"/>
              </a:spcBef>
              <a:buNone/>
              <a:defRPr/>
            </a:pPr>
            <a:r>
              <a:rPr lang="en-US" dirty="0">
                <a:cs typeface="Times New Roman" pitchFamily="18" charset="0"/>
              </a:rPr>
              <a:t>This study indicates that therapies which positively impact the leucopoietic-arterial axis activity could mitigate                              the CV risk from air pollution.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Such therapies include statins, anti-inflammatory drugs, exercise and restful sleep. </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Abohashem</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S., et al. (2021). </a:t>
            </a:r>
            <a:r>
              <a:rPr kumimoji="0" lang="en-US" sz="1800" b="0" i="0" u="sng" strike="noStrike" kern="1200" cap="none" spc="0" normalizeH="0" baseline="0" noProof="0" dirty="0">
                <a:ln>
                  <a:noFill/>
                </a:ln>
                <a:solidFill>
                  <a:srgbClr val="7E5475"/>
                </a:solidFill>
                <a:effectLst/>
                <a:uLnTx/>
                <a:uFillTx/>
                <a:latin typeface="Verdana" pitchFamily="34" charset="0"/>
                <a:ea typeface="+mn-ea"/>
                <a:cs typeface="+mn-cs"/>
              </a:rPr>
              <a:t>European Heart Journal</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00:1-12 doi:10.1093/</a:t>
            </a: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eurheartj</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/ehaa982</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 </a:t>
            </a:r>
            <a:endParaRPr kumimoji="0" lang="en-US" sz="1800" b="0" i="1" u="none" strike="noStrike" kern="1200" cap="none" spc="0" normalizeH="0" baseline="0" noProof="0" dirty="0">
              <a:ln>
                <a:noFill/>
              </a:ln>
              <a:solidFill>
                <a:srgbClr val="CC8A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955180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877078"/>
            <a:ext cx="10003692" cy="4843784"/>
          </a:xfrm>
        </p:spPr>
        <p:txBody>
          <a:bodyPr/>
          <a:lstStyle/>
          <a:p>
            <a:pPr marL="0" indent="0" algn="ctr">
              <a:spcBef>
                <a:spcPct val="35000"/>
              </a:spcBef>
              <a:buNone/>
              <a:defRPr/>
            </a:pPr>
            <a:r>
              <a:rPr lang="en-US" dirty="0">
                <a:cs typeface="Times New Roman" pitchFamily="18" charset="0"/>
              </a:rPr>
              <a:t>Conclusions: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Chronic PM2.5 exposure associates with increased risk for adverse CVD events after comprehensively                             accounting for confounders.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 link between chronic PM2.5 exposure and CVD is mediated in part by upregulating leucopoietic activity and increased </a:t>
            </a:r>
            <a:r>
              <a:rPr lang="en-US" dirty="0" err="1">
                <a:cs typeface="Times New Roman" pitchFamily="18" charset="0"/>
              </a:rPr>
              <a:t>ArtI</a:t>
            </a:r>
            <a:r>
              <a:rPr lang="en-US" dirty="0">
                <a:cs typeface="Times New Roman" pitchFamily="18" charset="0"/>
              </a:rPr>
              <a:t>.</a:t>
            </a: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Abohashem</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S., et al. (2021). </a:t>
            </a:r>
            <a:r>
              <a:rPr kumimoji="0" lang="en-US" sz="1800" b="0" i="0" u="sng" strike="noStrike" kern="1200" cap="none" spc="0" normalizeH="0" baseline="0" noProof="0" dirty="0">
                <a:ln>
                  <a:noFill/>
                </a:ln>
                <a:solidFill>
                  <a:srgbClr val="7E5475"/>
                </a:solidFill>
                <a:effectLst/>
                <a:uLnTx/>
                <a:uFillTx/>
                <a:latin typeface="Verdana" pitchFamily="34" charset="0"/>
                <a:ea typeface="+mn-ea"/>
                <a:cs typeface="+mn-cs"/>
              </a:rPr>
              <a:t>European Heart Journal</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 00:1-12 doi:10.1093/</a:t>
            </a:r>
            <a:r>
              <a:rPr kumimoji="0" lang="en-US" sz="1800" b="0" i="0" u="none" strike="noStrike" kern="1200" cap="none" spc="0" normalizeH="0" baseline="0" noProof="0" dirty="0" err="1">
                <a:ln>
                  <a:noFill/>
                </a:ln>
                <a:solidFill>
                  <a:srgbClr val="7E5475"/>
                </a:solidFill>
                <a:effectLst/>
                <a:uLnTx/>
                <a:uFillTx/>
                <a:latin typeface="Verdana" pitchFamily="34" charset="0"/>
                <a:ea typeface="+mn-ea"/>
                <a:cs typeface="+mn-cs"/>
              </a:rPr>
              <a:t>eurheartj</a:t>
            </a:r>
            <a:r>
              <a:rPr kumimoji="0" lang="en-US" sz="1800" b="0" i="0" u="none" strike="noStrike" kern="1200" cap="none" spc="0" normalizeH="0" baseline="0" noProof="0" dirty="0">
                <a:ln>
                  <a:noFill/>
                </a:ln>
                <a:solidFill>
                  <a:srgbClr val="7E5475"/>
                </a:solidFill>
                <a:effectLst/>
                <a:uLnTx/>
                <a:uFillTx/>
                <a:latin typeface="Verdana" pitchFamily="34" charset="0"/>
                <a:ea typeface="+mn-ea"/>
                <a:cs typeface="+mn-cs"/>
              </a:rPr>
              <a:t>/ehaa982</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8A00"/>
                </a:solidFill>
                <a:effectLst/>
                <a:uLnTx/>
                <a:uFillTx/>
                <a:latin typeface="Verdana" pitchFamily="34" charset="0"/>
                <a:ea typeface="+mn-ea"/>
                <a:cs typeface="+mn-cs"/>
              </a:rPr>
              <a:t>	. </a:t>
            </a:r>
            <a:endParaRPr kumimoji="0" lang="en-US" sz="1800" b="0" i="1" u="none" strike="noStrike" kern="1200" cap="none" spc="0" normalizeH="0" baseline="0" noProof="0" dirty="0">
              <a:ln>
                <a:noFill/>
              </a:ln>
              <a:solidFill>
                <a:srgbClr val="CC8A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607507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1570892" y="990602"/>
            <a:ext cx="9417539" cy="5332043"/>
          </a:xfrm>
        </p:spPr>
        <p:txBody>
          <a:bodyPr>
            <a:normAutofit/>
          </a:bodyPr>
          <a:lstStyle/>
          <a:p>
            <a:pPr marL="0" indent="0" algn="ctr">
              <a:buNone/>
              <a:defRPr/>
            </a:pPr>
            <a:endParaRPr lang="en-US" sz="1800" i="1"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1097281" y="228603"/>
            <a:ext cx="1049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dirty="0">
                <a:solidFill>
                  <a:schemeClr val="tx2"/>
                </a:solidFill>
              </a:rPr>
              <a:t>New Studies for March 10, 2021 Scientific Update Session</a:t>
            </a:r>
          </a:p>
        </p:txBody>
      </p:sp>
      <p:pic>
        <p:nvPicPr>
          <p:cNvPr id="4" name="Picture 3" descr="A picture containing egg, light&#10;&#10;Description automatically generated">
            <a:extLst>
              <a:ext uri="{FF2B5EF4-FFF2-40B4-BE49-F238E27FC236}">
                <a16:creationId xmlns:a16="http://schemas.microsoft.com/office/drawing/2014/main" id="{2597D4B9-A08B-4618-B13C-A43F295C2B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90492" y="1436914"/>
            <a:ext cx="2662201" cy="2726094"/>
          </a:xfrm>
          <a:prstGeom prst="rect">
            <a:avLst/>
          </a:prstGeom>
        </p:spPr>
      </p:pic>
      <p:sp>
        <p:nvSpPr>
          <p:cNvPr id="5" name="Thought Bubble: Cloud 4">
            <a:extLst>
              <a:ext uri="{FF2B5EF4-FFF2-40B4-BE49-F238E27FC236}">
                <a16:creationId xmlns:a16="http://schemas.microsoft.com/office/drawing/2014/main" id="{B00F52C4-86C1-458B-8494-7C0E313E0584}"/>
              </a:ext>
            </a:extLst>
          </p:cNvPr>
          <p:cNvSpPr/>
          <p:nvPr/>
        </p:nvSpPr>
        <p:spPr>
          <a:xfrm>
            <a:off x="4233093" y="1010141"/>
            <a:ext cx="2484948" cy="1486875"/>
          </a:xfrm>
          <a:prstGeom prst="cloudCallout">
            <a:avLst>
              <a:gd name="adj1" fmla="val -101662"/>
              <a:gd name="adj2" fmla="val 5882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What are they?</a:t>
            </a:r>
          </a:p>
        </p:txBody>
      </p:sp>
      <p:pic>
        <p:nvPicPr>
          <p:cNvPr id="7" name="Picture 6">
            <a:extLst>
              <a:ext uri="{FF2B5EF4-FFF2-40B4-BE49-F238E27FC236}">
                <a16:creationId xmlns:a16="http://schemas.microsoft.com/office/drawing/2014/main" id="{5808ECD4-6B56-4094-B3CE-3F61F8AFD0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3846" y="1304052"/>
            <a:ext cx="3271614" cy="4931017"/>
          </a:xfrm>
          <a:prstGeom prst="rect">
            <a:avLst/>
          </a:prstGeom>
        </p:spPr>
      </p:pic>
      <p:sp>
        <p:nvSpPr>
          <p:cNvPr id="9" name="Speech Bubble: Rectangle with Corners Rounded 8">
            <a:extLst>
              <a:ext uri="{FF2B5EF4-FFF2-40B4-BE49-F238E27FC236}">
                <a16:creationId xmlns:a16="http://schemas.microsoft.com/office/drawing/2014/main" id="{5A82B7AF-A6EF-4661-B94B-0C9D85D7CE8A}"/>
              </a:ext>
            </a:extLst>
          </p:cNvPr>
          <p:cNvSpPr/>
          <p:nvPr/>
        </p:nvSpPr>
        <p:spPr>
          <a:xfrm>
            <a:off x="3376246" y="4360984"/>
            <a:ext cx="2974629" cy="1703753"/>
          </a:xfrm>
          <a:prstGeom prst="wedgeRoundRectCallout">
            <a:avLst>
              <a:gd name="adj1" fmla="val 141537"/>
              <a:gd name="adj2" fmla="val -15493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 keep you in suspense, they are listed at the end of the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83907" y="0"/>
            <a:ext cx="10443411" cy="920750"/>
          </a:xfrm>
        </p:spPr>
        <p:txBody>
          <a:bodyPr/>
          <a:lstStyle/>
          <a:p>
            <a:pPr algn="ctr">
              <a:defRPr/>
            </a:pPr>
            <a:r>
              <a:rPr lang="en-US" dirty="0"/>
              <a:t>BDM Thoughts</a:t>
            </a:r>
          </a:p>
        </p:txBody>
      </p:sp>
      <p:sp>
        <p:nvSpPr>
          <p:cNvPr id="5" name="Content Placeholder 4">
            <a:extLst>
              <a:ext uri="{FF2B5EF4-FFF2-40B4-BE49-F238E27FC236}">
                <a16:creationId xmlns:a16="http://schemas.microsoft.com/office/drawing/2014/main" id="{74CBD934-BBF8-40E3-9882-324DB5EA904F}"/>
              </a:ext>
            </a:extLst>
          </p:cNvPr>
          <p:cNvSpPr>
            <a:spLocks noGrp="1"/>
          </p:cNvSpPr>
          <p:nvPr>
            <p:ph idx="1"/>
          </p:nvPr>
        </p:nvSpPr>
        <p:spPr>
          <a:xfrm>
            <a:off x="1183908" y="2235199"/>
            <a:ext cx="10096900" cy="3863979"/>
          </a:xfrm>
        </p:spPr>
        <p:txBody>
          <a:bodyPr/>
          <a:lstStyle/>
          <a:p>
            <a:pPr marL="0" indent="0" algn="ctr">
              <a:buNone/>
              <a:defRPr/>
            </a:pPr>
            <a:r>
              <a:rPr lang="en-US" dirty="0"/>
              <a:t>Why would we reclassify air pollution from a red flag                          to a root cause?</a:t>
            </a:r>
          </a:p>
          <a:p>
            <a:pPr marL="0" indent="0" algn="ctr">
              <a:buNone/>
              <a:defRPr/>
            </a:pPr>
            <a:endParaRPr lang="en-US" dirty="0"/>
          </a:p>
          <a:p>
            <a:pPr marL="0" indent="0" algn="ctr">
              <a:buNone/>
              <a:defRPr/>
            </a:pPr>
            <a:r>
              <a:rPr lang="en-US" dirty="0"/>
              <a:t>You understand why, if you are anchored in                                      the atherogenic triad.</a:t>
            </a:r>
          </a:p>
          <a:p>
            <a:pPr marL="0" indent="0" algn="ctr">
              <a:buNone/>
              <a:defRPr/>
            </a:pPr>
            <a:endParaRPr lang="en-US" dirty="0"/>
          </a:p>
        </p:txBody>
      </p:sp>
    </p:spTree>
    <p:extLst>
      <p:ext uri="{BB962C8B-B14F-4D97-AF65-F5344CB8AC3E}">
        <p14:creationId xmlns:p14="http://schemas.microsoft.com/office/powerpoint/2010/main" val="681188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10287000" cy="1066800"/>
          </a:xfrm>
        </p:spPr>
        <p:txBody>
          <a:bodyPr>
            <a:noAutofit/>
          </a:bodyPr>
          <a:lstStyle/>
          <a:p>
            <a:pPr algn="ctr">
              <a:defRPr/>
            </a:pPr>
            <a:r>
              <a:rPr lang="en-US" sz="4000" dirty="0"/>
              <a:t>The Pathogenesis of Arterial Disease Depends on:</a:t>
            </a:r>
            <a:br>
              <a:rPr lang="en-US" sz="4000" dirty="0"/>
            </a:br>
            <a:r>
              <a:rPr lang="en-US" sz="4000" dirty="0"/>
              <a:t>The Atherogenic Triad</a:t>
            </a:r>
          </a:p>
        </p:txBody>
      </p:sp>
      <p:sp>
        <p:nvSpPr>
          <p:cNvPr id="3" name="Content Placeholder 2"/>
          <p:cNvSpPr>
            <a:spLocks noGrp="1"/>
          </p:cNvSpPr>
          <p:nvPr>
            <p:ph idx="1"/>
          </p:nvPr>
        </p:nvSpPr>
        <p:spPr>
          <a:xfrm>
            <a:off x="2438400" y="1657350"/>
            <a:ext cx="7772400" cy="3371850"/>
          </a:xfrm>
        </p:spPr>
        <p:txBody>
          <a:bodyPr>
            <a:noAutofit/>
          </a:bodyPr>
          <a:lstStyle/>
          <a:p>
            <a:pPr marL="0" indent="0" algn="ctr">
              <a:buNone/>
              <a:defRPr/>
            </a:pPr>
            <a:r>
              <a:rPr lang="en-US" sz="1800" dirty="0"/>
              <a:t>             </a:t>
            </a:r>
          </a:p>
          <a:p>
            <a:pPr marL="289322" indent="-289322" algn="ctr">
              <a:buFont typeface="Wingdings" panose="05000000000000000000" pitchFamily="2" charset="2"/>
              <a:buAutoNum type="alphaLcParenR"/>
              <a:defRPr/>
            </a:pPr>
            <a:r>
              <a:rPr lang="en-US" dirty="0"/>
              <a:t>retention of lipoproteins in the intima </a:t>
            </a:r>
          </a:p>
          <a:p>
            <a:pPr marL="289322" indent="-289322" algn="ctr">
              <a:buFont typeface="Wingdings" panose="05000000000000000000" pitchFamily="2" charset="2"/>
              <a:buAutoNum type="alphaLcParenR"/>
              <a:defRPr/>
            </a:pPr>
            <a:endParaRPr lang="en-US" dirty="0"/>
          </a:p>
          <a:p>
            <a:pPr marL="289322" indent="-289322" algn="ctr">
              <a:buFont typeface="Wingdings" panose="05000000000000000000" pitchFamily="2" charset="2"/>
              <a:buAutoNum type="alphaLcParenR"/>
              <a:defRPr/>
            </a:pPr>
            <a:r>
              <a:rPr lang="en-US" dirty="0"/>
              <a:t>endothelial dysfunction &amp; permeability </a:t>
            </a:r>
          </a:p>
          <a:p>
            <a:pPr marL="289322" indent="-289322" algn="ctr">
              <a:buFont typeface="Wingdings" panose="05000000000000000000" pitchFamily="2" charset="2"/>
              <a:buAutoNum type="alphaLcParenR"/>
              <a:defRPr/>
            </a:pPr>
            <a:endParaRPr lang="en-US" dirty="0"/>
          </a:p>
          <a:p>
            <a:pPr marL="289322" indent="-289322" algn="ctr">
              <a:buFont typeface="Wingdings" panose="05000000000000000000" pitchFamily="2" charset="2"/>
              <a:buAutoNum type="alphaLcParenR"/>
              <a:defRPr/>
            </a:pPr>
            <a:r>
              <a:rPr lang="en-US" dirty="0"/>
              <a:t>the concentration of </a:t>
            </a:r>
            <a:r>
              <a:rPr lang="en-US" dirty="0" err="1"/>
              <a:t>apoB</a:t>
            </a:r>
            <a:r>
              <a:rPr lang="en-US" dirty="0"/>
              <a:t> in the blood</a:t>
            </a:r>
          </a:p>
          <a:p>
            <a:pPr marL="289322" indent="-289322" algn="ctr">
              <a:buFont typeface="Wingdings" panose="05000000000000000000" pitchFamily="2" charset="2"/>
              <a:buAutoNum type="alphaLcParenR"/>
              <a:defRPr/>
            </a:pPr>
            <a:endParaRPr lang="en-US" dirty="0"/>
          </a:p>
          <a:p>
            <a:pPr marL="289322" indent="-289322" algn="ctr">
              <a:buFont typeface="Wingdings" panose="05000000000000000000" pitchFamily="2" charset="2"/>
              <a:buAutoNum type="alphaLcParenR"/>
              <a:defRPr/>
            </a:pPr>
            <a:endParaRPr lang="en-US" sz="1800" dirty="0"/>
          </a:p>
        </p:txBody>
      </p:sp>
      <p:sp>
        <p:nvSpPr>
          <p:cNvPr id="14341" name="TextBox 4"/>
          <p:cNvSpPr txBox="1">
            <a:spLocks noChangeArrowheads="1"/>
          </p:cNvSpPr>
          <p:nvPr/>
        </p:nvSpPr>
        <p:spPr bwMode="auto">
          <a:xfrm>
            <a:off x="2438400" y="5181601"/>
            <a:ext cx="777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chemeClr val="accent3"/>
                </a:solidFill>
              </a:rPr>
              <a:t>Wilkins, J. T., et. al. (2016). Discordance Between Apolipoprotein B and LDL-Cholesterol in Young Adults Predicts Coronary Artery Calcification The CARDIA Study.                                                                                                                     </a:t>
            </a:r>
            <a:r>
              <a:rPr lang="en-US" altLang="en-US" sz="1800" i="1" dirty="0">
                <a:solidFill>
                  <a:schemeClr val="accent3"/>
                </a:solidFill>
              </a:rPr>
              <a:t>J Am Coll </a:t>
            </a:r>
            <a:r>
              <a:rPr lang="en-US" altLang="en-US" sz="1800" i="1" dirty="0" err="1">
                <a:solidFill>
                  <a:schemeClr val="accent3"/>
                </a:solidFill>
              </a:rPr>
              <a:t>Cardiol</a:t>
            </a:r>
            <a:r>
              <a:rPr lang="en-US" altLang="en-US" sz="1800" i="1" dirty="0">
                <a:solidFill>
                  <a:schemeClr val="accent3"/>
                </a:solidFill>
              </a:rPr>
              <a:t>, 67</a:t>
            </a:r>
            <a:r>
              <a:rPr lang="en-US" altLang="en-US" sz="1800" dirty="0">
                <a:solidFill>
                  <a:schemeClr val="accent3"/>
                </a:solidFill>
              </a:rPr>
              <a:t>(2), 193-201. </a:t>
            </a:r>
          </a:p>
        </p:txBody>
      </p:sp>
    </p:spTree>
    <p:extLst>
      <p:ext uri="{BB962C8B-B14F-4D97-AF65-F5344CB8AC3E}">
        <p14:creationId xmlns:p14="http://schemas.microsoft.com/office/powerpoint/2010/main" val="1191873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83907" y="0"/>
            <a:ext cx="10443411" cy="920750"/>
          </a:xfrm>
        </p:spPr>
        <p:txBody>
          <a:bodyPr/>
          <a:lstStyle/>
          <a:p>
            <a:pPr algn="ctr">
              <a:defRPr/>
            </a:pPr>
            <a:r>
              <a:rPr lang="en-US" dirty="0"/>
              <a:t>BDM Thoughts</a:t>
            </a:r>
          </a:p>
        </p:txBody>
      </p:sp>
      <p:sp>
        <p:nvSpPr>
          <p:cNvPr id="5" name="Content Placeholder 4">
            <a:extLst>
              <a:ext uri="{FF2B5EF4-FFF2-40B4-BE49-F238E27FC236}">
                <a16:creationId xmlns:a16="http://schemas.microsoft.com/office/drawing/2014/main" id="{74CBD934-BBF8-40E3-9882-324DB5EA904F}"/>
              </a:ext>
            </a:extLst>
          </p:cNvPr>
          <p:cNvSpPr>
            <a:spLocks noGrp="1"/>
          </p:cNvSpPr>
          <p:nvPr>
            <p:ph idx="1"/>
          </p:nvPr>
        </p:nvSpPr>
        <p:spPr>
          <a:xfrm>
            <a:off x="1183908" y="1125415"/>
            <a:ext cx="10096900" cy="4973764"/>
          </a:xfrm>
        </p:spPr>
        <p:txBody>
          <a:bodyPr/>
          <a:lstStyle/>
          <a:p>
            <a:pPr marL="0" indent="0" algn="ctr">
              <a:buNone/>
              <a:defRPr/>
            </a:pPr>
            <a:endParaRPr lang="en-US" dirty="0"/>
          </a:p>
          <a:p>
            <a:pPr marL="0" indent="0" algn="ctr">
              <a:buNone/>
              <a:defRPr/>
            </a:pPr>
            <a:r>
              <a:rPr lang="en-US" dirty="0"/>
              <a:t>What is air pollution known to do that would                            influence this first step?</a:t>
            </a:r>
          </a:p>
        </p:txBody>
      </p:sp>
    </p:spTree>
    <p:extLst>
      <p:ext uri="{BB962C8B-B14F-4D97-AF65-F5344CB8AC3E}">
        <p14:creationId xmlns:p14="http://schemas.microsoft.com/office/powerpoint/2010/main" val="1854192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1211385"/>
            <a:ext cx="10003692" cy="4564184"/>
          </a:xfrm>
        </p:spPr>
        <p:txBody>
          <a:bodyPr/>
          <a:lstStyle/>
          <a:p>
            <a:pPr marL="0" indent="0" algn="ctr">
              <a:spcBef>
                <a:spcPct val="35000"/>
              </a:spcBef>
              <a:buNone/>
              <a:defRPr/>
            </a:pPr>
            <a:r>
              <a:rPr lang="en-US" dirty="0">
                <a:cs typeface="Times New Roman" pitchFamily="18" charset="0"/>
              </a:rPr>
              <a:t>PM2.5 mainly derives from combustion processes and consists of carbonaceous particles with associated adsorbed organic molecules like nitrates, sulfates, and polycyclic aromatic hydrocarbons, as well as reactive metals such as iron, copper, nickel, zinc, and vanadium.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Studies have identified reactive oxygen species (ROS)                          as crucial mediators of particle toxicity.</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0626838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1922585"/>
            <a:ext cx="10003692" cy="3852984"/>
          </a:xfrm>
        </p:spPr>
        <p:txBody>
          <a:bodyPr/>
          <a:lstStyle/>
          <a:p>
            <a:pPr marL="0" indent="0" algn="ctr">
              <a:spcBef>
                <a:spcPct val="35000"/>
              </a:spcBef>
              <a:buNone/>
              <a:defRPr/>
            </a:pPr>
            <a:r>
              <a:rPr lang="en-US" dirty="0">
                <a:cs typeface="Times New Roman" pitchFamily="18" charset="0"/>
              </a:rPr>
              <a:t>PM itself contains ROS as well as redox-active components that can lead to ROS generation.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Excess ROS leads to pathological oxidative stress.</a:t>
            </a: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9785430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1820985"/>
            <a:ext cx="10003692" cy="3954584"/>
          </a:xfrm>
        </p:spPr>
        <p:txBody>
          <a:bodyPr/>
          <a:lstStyle/>
          <a:p>
            <a:pPr marL="0" indent="0" algn="ctr">
              <a:spcBef>
                <a:spcPct val="35000"/>
              </a:spcBef>
              <a:buNone/>
              <a:defRPr/>
            </a:pPr>
            <a:r>
              <a:rPr lang="en-US" dirty="0">
                <a:cs typeface="Times New Roman" pitchFamily="18" charset="0"/>
              </a:rPr>
              <a:t>The large surface of our respiratory tract is the first structure the inhaled pollutants interact with and                                           can generate oxidative stress.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Pulmonary oxidative stress can have systemic effects.</a:t>
            </a: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701657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804985"/>
          </a:xfrm>
        </p:spPr>
        <p:txBody>
          <a:bodyPr>
            <a:normAutofit/>
          </a:bodyPr>
          <a:lstStyle/>
          <a:p>
            <a:pPr algn="ctr" eaLnBrk="1" hangingPunct="1">
              <a:defRPr/>
            </a:pPr>
            <a:r>
              <a:rPr lang="en-US" sz="4000" dirty="0">
                <a:cs typeface="Times New Roman" pitchFamily="18" charset="0"/>
              </a:rPr>
              <a:t>Air Pollution Generates Oxidative Stress</a:t>
            </a:r>
          </a:p>
        </p:txBody>
      </p:sp>
      <p:sp>
        <p:nvSpPr>
          <p:cNvPr id="131075" name="Rectangle 3"/>
          <p:cNvSpPr>
            <a:spLocks noGrp="1" noRot="1" noChangeArrowheads="1"/>
          </p:cNvSpPr>
          <p:nvPr>
            <p:ph type="body" idx="1"/>
          </p:nvPr>
        </p:nvSpPr>
        <p:spPr>
          <a:xfrm>
            <a:off x="1524000" y="1438031"/>
            <a:ext cx="10003692" cy="4337538"/>
          </a:xfrm>
        </p:spPr>
        <p:txBody>
          <a:bodyPr/>
          <a:lstStyle/>
          <a:p>
            <a:pPr marL="0" indent="0" algn="ctr">
              <a:spcBef>
                <a:spcPct val="35000"/>
              </a:spcBef>
              <a:buNone/>
              <a:defRPr/>
            </a:pPr>
            <a:r>
              <a:rPr lang="en-US" dirty="0">
                <a:cs typeface="Times New Roman" pitchFamily="18" charset="0"/>
              </a:rPr>
              <a:t>A study has demonstrated a statistically significant relationship between biomarkers for urinary oxidative stress and                        PM2.5 exposure level.</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 growing literature unequivocally indicates a correlation between oxidative stress from exposure to air pollution and adverse health outcomes, even at levels below                                  current air quality standards.</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37741"/>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dirty="0" err="1">
                <a:solidFill>
                  <a:schemeClr val="accent3"/>
                </a:solidFill>
                <a:latin typeface="Verdana" pitchFamily="34" charset="0"/>
              </a:rPr>
              <a:t>Leni</a:t>
            </a:r>
            <a:r>
              <a:rPr lang="fr-FR" dirty="0">
                <a:solidFill>
                  <a:schemeClr val="accent3"/>
                </a:solidFill>
                <a:latin typeface="Verdana" pitchFamily="34" charset="0"/>
              </a:rPr>
              <a:t>, Z., et al. (2020). "Air pollution </a:t>
            </a:r>
            <a:r>
              <a:rPr lang="fr-FR" dirty="0" err="1">
                <a:solidFill>
                  <a:schemeClr val="accent3"/>
                </a:solidFill>
                <a:latin typeface="Verdana" pitchFamily="34" charset="0"/>
              </a:rPr>
              <a:t>causing</a:t>
            </a:r>
            <a:r>
              <a:rPr lang="fr-FR" dirty="0">
                <a:solidFill>
                  <a:schemeClr val="accent3"/>
                </a:solidFill>
                <a:latin typeface="Verdana" pitchFamily="34" charset="0"/>
              </a:rPr>
              <a:t> </a:t>
            </a:r>
            <a:r>
              <a:rPr lang="fr-FR" dirty="0" err="1">
                <a:solidFill>
                  <a:schemeClr val="accent3"/>
                </a:solidFill>
                <a:latin typeface="Verdana" pitchFamily="34" charset="0"/>
              </a:rPr>
              <a:t>oxidative</a:t>
            </a:r>
            <a:r>
              <a:rPr lang="fr-FR" dirty="0">
                <a:solidFill>
                  <a:schemeClr val="accent3"/>
                </a:solidFill>
                <a:latin typeface="Verdana" pitchFamily="34" charset="0"/>
              </a:rPr>
              <a:t> stress." </a:t>
            </a:r>
            <a:r>
              <a:rPr lang="fr-FR" u="sng" dirty="0">
                <a:solidFill>
                  <a:schemeClr val="accent3"/>
                </a:solidFill>
                <a:latin typeface="Verdana" pitchFamily="34" charset="0"/>
              </a:rPr>
              <a:t>Current Opinion in </a:t>
            </a:r>
            <a:r>
              <a:rPr lang="fr-FR" u="sng" dirty="0" err="1">
                <a:solidFill>
                  <a:schemeClr val="accent3"/>
                </a:solidFill>
                <a:latin typeface="Verdana" pitchFamily="34" charset="0"/>
              </a:rPr>
              <a:t>Toxicology</a:t>
            </a:r>
            <a:r>
              <a:rPr lang="fr-FR" dirty="0">
                <a:solidFill>
                  <a:schemeClr val="accent3"/>
                </a:solidFill>
                <a:latin typeface="Verdana" pitchFamily="34" charset="0"/>
              </a:rPr>
              <a:t> </a:t>
            </a:r>
            <a:r>
              <a:rPr lang="fr-FR" b="1" dirty="0">
                <a:solidFill>
                  <a:schemeClr val="accent3"/>
                </a:solidFill>
                <a:latin typeface="Verdana" pitchFamily="34" charset="0"/>
              </a:rPr>
              <a:t>20-21</a:t>
            </a:r>
            <a:r>
              <a:rPr lang="fr-FR" dirty="0">
                <a:solidFill>
                  <a:schemeClr val="accent3"/>
                </a:solidFill>
                <a:latin typeface="Verdana" pitchFamily="34" charset="0"/>
              </a:rPr>
              <a:t>: 1-8.</a:t>
            </a:r>
          </a:p>
          <a:p>
            <a:pPr algn="ctr" eaLnBrk="0" fontAlgn="base" hangingPunct="0">
              <a:spcBef>
                <a:spcPct val="50000"/>
              </a:spcBef>
              <a:spcAft>
                <a:spcPct val="0"/>
              </a:spcAft>
            </a:pPr>
            <a:r>
              <a:rPr lang="fr-FR"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7703955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
            <a:ext cx="7772400" cy="914401"/>
          </a:xfrm>
        </p:spPr>
        <p:txBody>
          <a:bodyPr>
            <a:normAutofit fontScale="90000"/>
          </a:bodyPr>
          <a:lstStyle/>
          <a:p>
            <a:pPr algn="ctr"/>
            <a:br>
              <a:rPr lang="en-US" dirty="0"/>
            </a:br>
            <a:r>
              <a:rPr lang="en-US" dirty="0"/>
              <a:t>Wow!!</a:t>
            </a:r>
            <a:br>
              <a:rPr lang="en-US" dirty="0"/>
            </a:br>
            <a:endParaRPr lang="en-US" dirty="0"/>
          </a:p>
        </p:txBody>
      </p:sp>
      <p:pic>
        <p:nvPicPr>
          <p:cNvPr id="5" name="Content Placeholder 4" descr="http://3.bp.blogspot.com/-13suW-MKaUQ/T7VL8DMReRI/AAAAAAAABlg/lloRbPKQ0cE/s1600/surprised.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7200" y="1289544"/>
            <a:ext cx="4038600" cy="4815375"/>
          </a:xfrm>
          <a:prstGeom prst="rect">
            <a:avLst/>
          </a:prstGeom>
          <a:noFill/>
          <a:ln>
            <a:noFill/>
          </a:ln>
        </p:spPr>
      </p:pic>
      <p:sp>
        <p:nvSpPr>
          <p:cNvPr id="3" name="Speech Bubble: Oval 2">
            <a:extLst>
              <a:ext uri="{FF2B5EF4-FFF2-40B4-BE49-F238E27FC236}">
                <a16:creationId xmlns:a16="http://schemas.microsoft.com/office/drawing/2014/main" id="{0667F845-888B-42E6-B5E2-1AA3E33A2B61}"/>
              </a:ext>
            </a:extLst>
          </p:cNvPr>
          <p:cNvSpPr/>
          <p:nvPr/>
        </p:nvSpPr>
        <p:spPr>
          <a:xfrm>
            <a:off x="6822831" y="1289544"/>
            <a:ext cx="2203938" cy="995596"/>
          </a:xfrm>
          <a:prstGeom prst="wedgeEllipseCallout">
            <a:avLst>
              <a:gd name="adj1" fmla="val -145656"/>
              <a:gd name="adj2" fmla="val 14806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 get it!!</a:t>
            </a:r>
          </a:p>
        </p:txBody>
      </p:sp>
    </p:spTree>
    <p:extLst>
      <p:ext uri="{BB962C8B-B14F-4D97-AF65-F5344CB8AC3E}">
        <p14:creationId xmlns:p14="http://schemas.microsoft.com/office/powerpoint/2010/main" val="564698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80BB-47D8-4740-9844-D4AEDB98C3CA}"/>
              </a:ext>
            </a:extLst>
          </p:cNvPr>
          <p:cNvSpPr>
            <a:spLocks noGrp="1"/>
          </p:cNvSpPr>
          <p:nvPr>
            <p:ph type="title"/>
          </p:nvPr>
        </p:nvSpPr>
        <p:spPr>
          <a:xfrm>
            <a:off x="2438400" y="0"/>
            <a:ext cx="7772400" cy="1600203"/>
          </a:xfrm>
        </p:spPr>
        <p:txBody>
          <a:bodyPr>
            <a:normAutofit/>
          </a:bodyPr>
          <a:lstStyle/>
          <a:p>
            <a:pPr algn="ctr"/>
            <a:r>
              <a:rPr lang="en-US" sz="4000" dirty="0"/>
              <a:t>Oxidative Stress</a:t>
            </a:r>
          </a:p>
        </p:txBody>
      </p:sp>
      <p:sp>
        <p:nvSpPr>
          <p:cNvPr id="3" name="Content Placeholder 2">
            <a:extLst>
              <a:ext uri="{FF2B5EF4-FFF2-40B4-BE49-F238E27FC236}">
                <a16:creationId xmlns:a16="http://schemas.microsoft.com/office/drawing/2014/main" id="{5F9268FD-A4D7-42E0-8F9E-B83AD6E2D9D2}"/>
              </a:ext>
            </a:extLst>
          </p:cNvPr>
          <p:cNvSpPr>
            <a:spLocks noGrp="1"/>
          </p:cNvSpPr>
          <p:nvPr>
            <p:ph idx="1"/>
          </p:nvPr>
        </p:nvSpPr>
        <p:spPr>
          <a:xfrm>
            <a:off x="1676400" y="2286001"/>
            <a:ext cx="9601200" cy="2286001"/>
          </a:xfrm>
        </p:spPr>
        <p:txBody>
          <a:bodyPr/>
          <a:lstStyle/>
          <a:p>
            <a:pPr marL="0" indent="0" algn="ctr">
              <a:buNone/>
            </a:pPr>
            <a:r>
              <a:rPr lang="en-US" dirty="0"/>
              <a:t>Oxidative stress: imbalance between the formation of ROS or free radicals and antioxidant protective mechanism</a:t>
            </a:r>
          </a:p>
          <a:p>
            <a:pPr marL="0" indent="0" algn="ctr">
              <a:buNone/>
            </a:pPr>
            <a:endParaRPr lang="en-US" dirty="0"/>
          </a:p>
          <a:p>
            <a:pPr marL="0" indent="0" algn="ctr">
              <a:buNone/>
            </a:pPr>
            <a:r>
              <a:rPr lang="en-US" dirty="0"/>
              <a:t>Oxidation can initiate the atherogenic process.</a:t>
            </a:r>
          </a:p>
          <a:p>
            <a:pPr marL="0" indent="0" algn="ctr">
              <a:buNone/>
            </a:pPr>
            <a:endParaRPr lang="en-US" dirty="0"/>
          </a:p>
        </p:txBody>
      </p:sp>
      <p:sp>
        <p:nvSpPr>
          <p:cNvPr id="5" name="TextBox 4">
            <a:extLst>
              <a:ext uri="{FF2B5EF4-FFF2-40B4-BE49-F238E27FC236}">
                <a16:creationId xmlns:a16="http://schemas.microsoft.com/office/drawing/2014/main" id="{ED99DC58-37BE-4277-A74F-4D66E86CCEB6}"/>
              </a:ext>
            </a:extLst>
          </p:cNvPr>
          <p:cNvSpPr txBox="1"/>
          <p:nvPr/>
        </p:nvSpPr>
        <p:spPr>
          <a:xfrm>
            <a:off x="2438400" y="5105400"/>
            <a:ext cx="7772400" cy="923330"/>
          </a:xfrm>
          <a:prstGeom prst="rect">
            <a:avLst/>
          </a:prstGeom>
          <a:noFill/>
        </p:spPr>
        <p:txBody>
          <a:bodyPr wrap="square" rtlCol="0">
            <a:spAutoFit/>
          </a:bodyPr>
          <a:lstStyle/>
          <a:p>
            <a:pPr algn="ctr"/>
            <a:r>
              <a:rPr lang="en-US" dirty="0">
                <a:solidFill>
                  <a:schemeClr val="accent3"/>
                </a:solidFill>
              </a:rPr>
              <a:t>Griffiths HR et. al. Mol Aspects Med 2002; 23:101-208</a:t>
            </a:r>
          </a:p>
          <a:p>
            <a:pPr algn="ctr"/>
            <a:r>
              <a:rPr lang="en-US" dirty="0" err="1">
                <a:solidFill>
                  <a:schemeClr val="accent3"/>
                </a:solidFill>
              </a:rPr>
              <a:t>Montuschi</a:t>
            </a:r>
            <a:r>
              <a:rPr lang="en-US" dirty="0">
                <a:solidFill>
                  <a:schemeClr val="accent3"/>
                </a:solidFill>
              </a:rPr>
              <a:t> P et. al. FASEB J 2004; 18:1791-800</a:t>
            </a:r>
          </a:p>
          <a:p>
            <a:pPr algn="ctr"/>
            <a:r>
              <a:rPr lang="en-US" dirty="0" err="1">
                <a:solidFill>
                  <a:schemeClr val="accent3"/>
                </a:solidFill>
              </a:rPr>
              <a:t>Basu</a:t>
            </a:r>
            <a:r>
              <a:rPr lang="en-US" dirty="0">
                <a:solidFill>
                  <a:schemeClr val="accent3"/>
                </a:solidFill>
              </a:rPr>
              <a:t> S. Free </a:t>
            </a:r>
            <a:r>
              <a:rPr lang="en-US" dirty="0" err="1">
                <a:solidFill>
                  <a:schemeClr val="accent3"/>
                </a:solidFill>
              </a:rPr>
              <a:t>Radic</a:t>
            </a:r>
            <a:r>
              <a:rPr lang="en-US" dirty="0">
                <a:solidFill>
                  <a:schemeClr val="accent3"/>
                </a:solidFill>
              </a:rPr>
              <a:t> Res 2004; 38:105-22</a:t>
            </a:r>
          </a:p>
        </p:txBody>
      </p:sp>
    </p:spTree>
    <p:extLst>
      <p:ext uri="{BB962C8B-B14F-4D97-AF65-F5344CB8AC3E}">
        <p14:creationId xmlns:p14="http://schemas.microsoft.com/office/powerpoint/2010/main" val="2629420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514603"/>
            <a:ext cx="7772400" cy="1325563"/>
          </a:xfrm>
        </p:spPr>
        <p:txBody>
          <a:bodyPr>
            <a:normAutofit/>
          </a:bodyPr>
          <a:lstStyle/>
          <a:p>
            <a:pPr algn="ctr"/>
            <a:r>
              <a:rPr lang="en-US" sz="4000" dirty="0"/>
              <a:t>Oxidation Activates Platelets</a:t>
            </a:r>
          </a:p>
        </p:txBody>
      </p:sp>
    </p:spTree>
    <p:extLst>
      <p:ext uri="{BB962C8B-B14F-4D97-AF65-F5344CB8AC3E}">
        <p14:creationId xmlns:p14="http://schemas.microsoft.com/office/powerpoint/2010/main" val="344228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Red Flag</a:t>
            </a:r>
          </a:p>
        </p:txBody>
      </p:sp>
      <p:pic>
        <p:nvPicPr>
          <p:cNvPr id="3" name="Picture 2" descr="A picture containing text, clipart&#10;&#10;Description automatically generated">
            <a:extLst>
              <a:ext uri="{FF2B5EF4-FFF2-40B4-BE49-F238E27FC236}">
                <a16:creationId xmlns:a16="http://schemas.microsoft.com/office/drawing/2014/main" id="{936A3272-F9C5-4A43-A719-2C2513D852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79816" y="1694985"/>
            <a:ext cx="3760398" cy="4237464"/>
          </a:xfrm>
          <a:prstGeom prst="rect">
            <a:avLst/>
          </a:prstGeom>
        </p:spPr>
      </p:pic>
      <p:pic>
        <p:nvPicPr>
          <p:cNvPr id="6" name="Picture 5" descr="A red flag on a pole&#10;&#10;Description automatically generated with medium confidence">
            <a:extLst>
              <a:ext uri="{FF2B5EF4-FFF2-40B4-BE49-F238E27FC236}">
                <a16:creationId xmlns:a16="http://schemas.microsoft.com/office/drawing/2014/main" id="{AA8C0D20-E287-410B-BDD4-65E6F3B5BF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35114" y="838200"/>
            <a:ext cx="6086475" cy="47014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668000" cy="1143000"/>
          </a:xfrm>
        </p:spPr>
        <p:txBody>
          <a:bodyPr>
            <a:noAutofit/>
          </a:bodyPr>
          <a:lstStyle/>
          <a:p>
            <a:pPr algn="ctr">
              <a:defRPr/>
            </a:pPr>
            <a:r>
              <a:rPr lang="en-US" sz="4000" dirty="0"/>
              <a:t>Platelet Activation Increases Platelet Derived Growth Factor  (PDGF)*</a:t>
            </a:r>
          </a:p>
        </p:txBody>
      </p:sp>
      <p:sp>
        <p:nvSpPr>
          <p:cNvPr id="5" name="Content Placeholder 4"/>
          <p:cNvSpPr>
            <a:spLocks noGrp="1"/>
          </p:cNvSpPr>
          <p:nvPr>
            <p:ph idx="1"/>
          </p:nvPr>
        </p:nvSpPr>
        <p:spPr>
          <a:xfrm>
            <a:off x="1447800" y="1492738"/>
            <a:ext cx="10134600" cy="4317596"/>
          </a:xfrm>
        </p:spPr>
        <p:txBody>
          <a:bodyPr/>
          <a:lstStyle/>
          <a:p>
            <a:pPr marL="0" indent="0" algn="ctr">
              <a:buNone/>
              <a:defRPr/>
            </a:pPr>
            <a:endParaRPr lang="en-US" dirty="0"/>
          </a:p>
          <a:p>
            <a:pPr marL="0" indent="0" algn="ctr">
              <a:buNone/>
              <a:defRPr/>
            </a:pPr>
            <a:r>
              <a:rPr lang="en-US" dirty="0"/>
              <a:t>PDGF causes genetic transformation of contractile SMCs                  to secretory SMCs.</a:t>
            </a:r>
          </a:p>
          <a:p>
            <a:pPr marL="0" indent="0" algn="ctr">
              <a:buNone/>
              <a:defRPr/>
            </a:pPr>
            <a:endParaRPr lang="en-US" dirty="0"/>
          </a:p>
          <a:p>
            <a:pPr marL="0" indent="0" algn="ctr">
              <a:buNone/>
              <a:defRPr/>
            </a:pPr>
            <a:r>
              <a:rPr lang="en-US" dirty="0"/>
              <a:t>These cells migrate to the intima and enhance lipoprotein binding in the intima.^</a:t>
            </a:r>
          </a:p>
          <a:p>
            <a:pPr marL="0" indent="0" algn="ctr">
              <a:buNone/>
              <a:defRPr/>
            </a:pPr>
            <a:endParaRPr lang="en-US" dirty="0"/>
          </a:p>
          <a:p>
            <a:pPr marL="0" indent="0" algn="ctr">
              <a:buNone/>
              <a:defRPr/>
            </a:pPr>
            <a:r>
              <a:rPr lang="en-US" dirty="0"/>
              <a:t> </a:t>
            </a:r>
          </a:p>
        </p:txBody>
      </p:sp>
      <p:sp>
        <p:nvSpPr>
          <p:cNvPr id="7" name="TextBox 6"/>
          <p:cNvSpPr txBox="1"/>
          <p:nvPr/>
        </p:nvSpPr>
        <p:spPr>
          <a:xfrm>
            <a:off x="2362199" y="4713353"/>
            <a:ext cx="7772401" cy="1754326"/>
          </a:xfrm>
          <a:prstGeom prst="rect">
            <a:avLst/>
          </a:prstGeom>
          <a:noFill/>
        </p:spPr>
        <p:txBody>
          <a:bodyPr wrap="square" rtlCol="0">
            <a:spAutoFit/>
          </a:bodyPr>
          <a:lstStyle/>
          <a:p>
            <a:pPr algn="ctr"/>
            <a:r>
              <a:rPr lang="en-US" dirty="0">
                <a:solidFill>
                  <a:schemeClr val="accent3"/>
                </a:solidFill>
              </a:rPr>
              <a:t>*Rossi, E., et. al. (1998). Increased Plasma Levels of Platelet-Derived Growth Factor (PDGF-BB + PDGF-AB) in Patients with Never-Treated Mild Essential Hypertension. </a:t>
            </a:r>
            <a:r>
              <a:rPr lang="en-US" i="1" dirty="0">
                <a:solidFill>
                  <a:schemeClr val="accent3"/>
                </a:solidFill>
              </a:rPr>
              <a:t>American Journal of Hypertension, 11</a:t>
            </a:r>
            <a:r>
              <a:rPr lang="en-US" dirty="0">
                <a:solidFill>
                  <a:schemeClr val="accent3"/>
                </a:solidFill>
              </a:rPr>
              <a:t>(10), 1239-1243.</a:t>
            </a:r>
          </a:p>
          <a:p>
            <a:pPr algn="ctr"/>
            <a:r>
              <a:rPr lang="en-US" dirty="0">
                <a:solidFill>
                  <a:schemeClr val="accent3"/>
                </a:solidFill>
              </a:rPr>
              <a:t>^Owens, G. K., et. al. (2004). Molecular regulation of vascular smooth muscle cell differentiation in development and disease.                                   </a:t>
            </a:r>
            <a:r>
              <a:rPr lang="en-US" dirty="0" err="1">
                <a:solidFill>
                  <a:schemeClr val="accent3"/>
                </a:solidFill>
              </a:rPr>
              <a:t>Physiol</a:t>
            </a:r>
            <a:r>
              <a:rPr lang="en-US" dirty="0">
                <a:solidFill>
                  <a:schemeClr val="accent3"/>
                </a:solidFill>
              </a:rPr>
              <a:t> Rev, 84(3), 767-801.  </a:t>
            </a:r>
          </a:p>
        </p:txBody>
      </p:sp>
    </p:spTree>
    <p:extLst>
      <p:ext uri="{BB962C8B-B14F-4D97-AF65-F5344CB8AC3E}">
        <p14:creationId xmlns:p14="http://schemas.microsoft.com/office/powerpoint/2010/main" val="2120689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10287000" cy="1066800"/>
          </a:xfrm>
        </p:spPr>
        <p:txBody>
          <a:bodyPr>
            <a:noAutofit/>
          </a:bodyPr>
          <a:lstStyle/>
          <a:p>
            <a:pPr algn="ctr">
              <a:defRPr/>
            </a:pPr>
            <a:r>
              <a:rPr lang="en-US" sz="4000" dirty="0"/>
              <a:t>Step One</a:t>
            </a:r>
          </a:p>
        </p:txBody>
      </p:sp>
      <p:pic>
        <p:nvPicPr>
          <p:cNvPr id="5" name="Picture 4" descr="Shape&#10;&#10;Description automatically generated with low confidence">
            <a:extLst>
              <a:ext uri="{FF2B5EF4-FFF2-40B4-BE49-F238E27FC236}">
                <a16:creationId xmlns:a16="http://schemas.microsoft.com/office/drawing/2014/main" id="{9C2C4177-6164-4BA3-90A8-DD8CEA11B8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86339" y="1245333"/>
            <a:ext cx="6072554" cy="3860067"/>
          </a:xfrm>
          <a:prstGeom prst="rect">
            <a:avLst/>
          </a:prstGeom>
        </p:spPr>
      </p:pic>
      <p:sp>
        <p:nvSpPr>
          <p:cNvPr id="6" name="Speech Bubble: Oval 5">
            <a:extLst>
              <a:ext uri="{FF2B5EF4-FFF2-40B4-BE49-F238E27FC236}">
                <a16:creationId xmlns:a16="http://schemas.microsoft.com/office/drawing/2014/main" id="{D151DFF7-E104-4FC6-BDFC-6B9C06C21CAE}"/>
              </a:ext>
            </a:extLst>
          </p:cNvPr>
          <p:cNvSpPr/>
          <p:nvPr/>
        </p:nvSpPr>
        <p:spPr>
          <a:xfrm>
            <a:off x="6940062" y="985715"/>
            <a:ext cx="3681046" cy="2328985"/>
          </a:xfrm>
          <a:prstGeom prst="wedgeEllipseCallout">
            <a:avLst>
              <a:gd name="adj1" fmla="val -123593"/>
              <a:gd name="adj2" fmla="val 73910"/>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about endothelial dysfunction and inflammation?</a:t>
            </a:r>
          </a:p>
        </p:txBody>
      </p:sp>
    </p:spTree>
    <p:extLst>
      <p:ext uri="{BB962C8B-B14F-4D97-AF65-F5344CB8AC3E}">
        <p14:creationId xmlns:p14="http://schemas.microsoft.com/office/powerpoint/2010/main" val="2120484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677400" cy="890954"/>
          </a:xfrm>
        </p:spPr>
        <p:txBody>
          <a:bodyPr>
            <a:noAutofit/>
          </a:bodyPr>
          <a:lstStyle/>
          <a:p>
            <a:pPr algn="ctr">
              <a:defRPr/>
            </a:pPr>
            <a:r>
              <a:rPr lang="en-US" sz="4000" dirty="0"/>
              <a:t>Lipoprotein Binding in the Arterial Wall</a:t>
            </a:r>
          </a:p>
        </p:txBody>
      </p:sp>
      <p:sp>
        <p:nvSpPr>
          <p:cNvPr id="3" name="Content Placeholder 2"/>
          <p:cNvSpPr>
            <a:spLocks noGrp="1"/>
          </p:cNvSpPr>
          <p:nvPr>
            <p:ph idx="1"/>
          </p:nvPr>
        </p:nvSpPr>
        <p:spPr>
          <a:xfrm>
            <a:off x="2133600" y="1600200"/>
            <a:ext cx="8382000" cy="3581400"/>
          </a:xfrm>
        </p:spPr>
        <p:txBody>
          <a:bodyPr/>
          <a:lstStyle/>
          <a:p>
            <a:pPr marL="0" indent="0" algn="ctr">
              <a:buNone/>
              <a:defRPr/>
            </a:pPr>
            <a:r>
              <a:rPr lang="en-US" dirty="0"/>
              <a:t>Native LDL-C is not inflammatory.</a:t>
            </a:r>
          </a:p>
          <a:p>
            <a:pPr marL="0" indent="0" algn="ctr">
              <a:buNone/>
              <a:defRPr/>
            </a:pPr>
            <a:endParaRPr lang="en-US" dirty="0"/>
          </a:p>
          <a:p>
            <a:pPr marL="0" indent="0" algn="ctr">
              <a:buNone/>
              <a:defRPr/>
            </a:pPr>
            <a:r>
              <a:rPr lang="en-US" dirty="0"/>
              <a:t>When LDL-C gets trapped in the intima, it becomes oxidized and then generates inflammation.</a:t>
            </a:r>
          </a:p>
          <a:p>
            <a:pPr marL="0" indent="0" algn="ctr">
              <a:buNone/>
              <a:defRPr/>
            </a:pPr>
            <a:endParaRPr lang="en-US" dirty="0"/>
          </a:p>
          <a:p>
            <a:pPr marL="0" indent="0" algn="ctr">
              <a:buNone/>
              <a:defRPr/>
            </a:pPr>
            <a:r>
              <a:rPr lang="en-US" dirty="0"/>
              <a:t>“PM2.5 creates oxidized phospholipids”</a:t>
            </a:r>
          </a:p>
          <a:p>
            <a:pPr marL="0" indent="0" algn="ctr">
              <a:buNone/>
              <a:defRPr/>
            </a:pPr>
            <a:endParaRPr lang="en-US" dirty="0"/>
          </a:p>
          <a:p>
            <a:pPr marL="0" indent="0" algn="ctr">
              <a:buNone/>
              <a:defRPr/>
            </a:pPr>
            <a:endParaRPr lang="en-US" dirty="0"/>
          </a:p>
          <a:p>
            <a:pPr marL="0" indent="0" algn="ctr">
              <a:buNone/>
              <a:defRPr/>
            </a:pPr>
            <a:endParaRPr lang="en-US" dirty="0"/>
          </a:p>
        </p:txBody>
      </p:sp>
      <p:sp>
        <p:nvSpPr>
          <p:cNvPr id="113669" name="TextBox 4"/>
          <p:cNvSpPr txBox="1">
            <a:spLocks noChangeArrowheads="1"/>
          </p:cNvSpPr>
          <p:nvPr/>
        </p:nvSpPr>
        <p:spPr bwMode="auto">
          <a:xfrm>
            <a:off x="2438400" y="5728680"/>
            <a:ext cx="7772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chemeClr val="accent3"/>
                </a:solidFill>
              </a:rPr>
              <a:t>Fogelstrand</a:t>
            </a:r>
            <a:r>
              <a:rPr lang="en-US" altLang="en-US" sz="1800" dirty="0">
                <a:solidFill>
                  <a:schemeClr val="accent3"/>
                </a:solidFill>
              </a:rPr>
              <a:t>, P., &amp; </a:t>
            </a:r>
            <a:r>
              <a:rPr lang="en-US" altLang="en-US" sz="1800" dirty="0" err="1">
                <a:solidFill>
                  <a:schemeClr val="accent3"/>
                </a:solidFill>
              </a:rPr>
              <a:t>Borén</a:t>
            </a:r>
            <a:r>
              <a:rPr lang="en-US" altLang="en-US" sz="1800" dirty="0">
                <a:solidFill>
                  <a:schemeClr val="accent3"/>
                </a:solidFill>
              </a:rPr>
              <a:t>, J. (2012).                                                                  </a:t>
            </a:r>
            <a:r>
              <a:rPr lang="en-US" altLang="en-US" sz="1800" i="1" dirty="0">
                <a:solidFill>
                  <a:schemeClr val="accent3"/>
                </a:solidFill>
              </a:rPr>
              <a:t>Nutrition, Metabolism and Cardiovascular Diseases, 22</a:t>
            </a:r>
            <a:r>
              <a:rPr lang="en-US" altLang="en-US" sz="1800" dirty="0">
                <a:solidFill>
                  <a:schemeClr val="accent3"/>
                </a:solidFill>
              </a:rPr>
              <a:t>(1), 1-7. </a:t>
            </a:r>
          </a:p>
        </p:txBody>
      </p:sp>
    </p:spTree>
    <p:extLst>
      <p:ext uri="{BB962C8B-B14F-4D97-AF65-F5344CB8AC3E}">
        <p14:creationId xmlns:p14="http://schemas.microsoft.com/office/powerpoint/2010/main" val="3824502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83907" y="0"/>
            <a:ext cx="10443411" cy="920750"/>
          </a:xfrm>
        </p:spPr>
        <p:txBody>
          <a:bodyPr/>
          <a:lstStyle/>
          <a:p>
            <a:pPr algn="ctr">
              <a:defRPr/>
            </a:pPr>
            <a:r>
              <a:rPr lang="en-US" dirty="0"/>
              <a:t>BDM Thoughts</a:t>
            </a:r>
          </a:p>
        </p:txBody>
      </p:sp>
      <p:sp>
        <p:nvSpPr>
          <p:cNvPr id="5" name="Content Placeholder 4">
            <a:extLst>
              <a:ext uri="{FF2B5EF4-FFF2-40B4-BE49-F238E27FC236}">
                <a16:creationId xmlns:a16="http://schemas.microsoft.com/office/drawing/2014/main" id="{74CBD934-BBF8-40E3-9882-324DB5EA904F}"/>
              </a:ext>
            </a:extLst>
          </p:cNvPr>
          <p:cNvSpPr>
            <a:spLocks noGrp="1"/>
          </p:cNvSpPr>
          <p:nvPr>
            <p:ph idx="1"/>
          </p:nvPr>
        </p:nvSpPr>
        <p:spPr>
          <a:xfrm>
            <a:off x="1183908" y="1117600"/>
            <a:ext cx="10096900" cy="4981579"/>
          </a:xfrm>
        </p:spPr>
        <p:txBody>
          <a:bodyPr/>
          <a:lstStyle/>
          <a:p>
            <a:pPr marL="0" indent="0" algn="ctr">
              <a:buNone/>
              <a:defRPr/>
            </a:pPr>
            <a:r>
              <a:rPr lang="en-US" dirty="0"/>
              <a:t>This oxidation of lipoproteins in the intima turns on the immune system.</a:t>
            </a:r>
          </a:p>
          <a:p>
            <a:pPr marL="0" indent="0" algn="ctr">
              <a:buNone/>
              <a:defRPr/>
            </a:pPr>
            <a:endParaRPr lang="en-US" dirty="0"/>
          </a:p>
          <a:p>
            <a:pPr marL="0" indent="0" algn="ctr">
              <a:buNone/>
              <a:defRPr/>
            </a:pPr>
            <a:endParaRPr lang="en-US" dirty="0"/>
          </a:p>
        </p:txBody>
      </p:sp>
      <p:pic>
        <p:nvPicPr>
          <p:cNvPr id="4" name="Picture 3">
            <a:extLst>
              <a:ext uri="{FF2B5EF4-FFF2-40B4-BE49-F238E27FC236}">
                <a16:creationId xmlns:a16="http://schemas.microsoft.com/office/drawing/2014/main" id="{A1F6F066-A02A-4019-80DB-0107DC578CD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15133" y="2290025"/>
            <a:ext cx="2316908" cy="3809154"/>
          </a:xfrm>
          <a:prstGeom prst="rect">
            <a:avLst/>
          </a:prstGeom>
        </p:spPr>
      </p:pic>
      <p:sp>
        <p:nvSpPr>
          <p:cNvPr id="7" name="Thought Bubble: Cloud 6">
            <a:extLst>
              <a:ext uri="{FF2B5EF4-FFF2-40B4-BE49-F238E27FC236}">
                <a16:creationId xmlns:a16="http://schemas.microsoft.com/office/drawing/2014/main" id="{81345DDB-16BD-41B8-BDF0-056DBAF1E6E0}"/>
              </a:ext>
            </a:extLst>
          </p:cNvPr>
          <p:cNvSpPr/>
          <p:nvPr/>
        </p:nvSpPr>
        <p:spPr>
          <a:xfrm>
            <a:off x="5009663" y="2099467"/>
            <a:ext cx="3550656" cy="2410009"/>
          </a:xfrm>
          <a:prstGeom prst="cloudCallout">
            <a:avLst>
              <a:gd name="adj1" fmla="val -89067"/>
              <a:gd name="adj2" fmla="val 996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Well, that fits with what this study showed.</a:t>
            </a:r>
          </a:p>
        </p:txBody>
      </p:sp>
    </p:spTree>
    <p:extLst>
      <p:ext uri="{BB962C8B-B14F-4D97-AF65-F5344CB8AC3E}">
        <p14:creationId xmlns:p14="http://schemas.microsoft.com/office/powerpoint/2010/main" val="41240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891323"/>
            <a:ext cx="10003692" cy="3829539"/>
          </a:xfrm>
        </p:spPr>
        <p:txBody>
          <a:bodyPr/>
          <a:lstStyle/>
          <a:p>
            <a:pPr marL="0" indent="0" algn="ctr">
              <a:spcBef>
                <a:spcPct val="35000"/>
              </a:spcBef>
              <a:buNone/>
              <a:defRPr/>
            </a:pPr>
            <a:r>
              <a:rPr lang="en-US" dirty="0">
                <a:cs typeface="Times New Roman" pitchFamily="18" charset="0"/>
              </a:rPr>
              <a:t>PM2.5 increases production and release of leucocytes from                                         the bone marrow (BM).</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Exposure to PM2.5 stimulates migration of monocytes                       from the BM and spleen into atheroma.</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06380714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Increases Endothelial Dysfunction</a:t>
            </a:r>
          </a:p>
        </p:txBody>
      </p:sp>
      <p:sp>
        <p:nvSpPr>
          <p:cNvPr id="131075" name="Rectangle 3"/>
          <p:cNvSpPr>
            <a:spLocks noGrp="1" noRot="1" noChangeArrowheads="1"/>
          </p:cNvSpPr>
          <p:nvPr>
            <p:ph type="body" idx="1"/>
          </p:nvPr>
        </p:nvSpPr>
        <p:spPr>
          <a:xfrm>
            <a:off x="1524000" y="1867877"/>
            <a:ext cx="10003692" cy="3751385"/>
          </a:xfrm>
        </p:spPr>
        <p:txBody>
          <a:bodyPr/>
          <a:lstStyle/>
          <a:p>
            <a:pPr marL="0" indent="0" algn="ctr">
              <a:spcBef>
                <a:spcPct val="35000"/>
              </a:spcBef>
              <a:buNone/>
              <a:defRPr/>
            </a:pPr>
            <a:r>
              <a:rPr lang="en-US" dirty="0">
                <a:cs typeface="Times New Roman" pitchFamily="18" charset="0"/>
              </a:rPr>
              <a:t>Ambient PM2.5 has been shown to cause pro-inflammatory effects in endothelial cells.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Exposure to PM2.5 has been associated with increasing levels of proinflammatory markers including interleukin (IL)-1β, IL-6 and </a:t>
            </a:r>
            <a:r>
              <a:rPr lang="en-US" dirty="0" err="1">
                <a:cs typeface="Times New Roman" pitchFamily="18" charset="0"/>
              </a:rPr>
              <a:t>tumour</a:t>
            </a:r>
            <a:r>
              <a:rPr lang="en-US" dirty="0">
                <a:cs typeface="Times New Roman" pitchFamily="18" charset="0"/>
              </a:rPr>
              <a:t> necrosis factor (TNF)-α.</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65496534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10287000" cy="1066800"/>
          </a:xfrm>
        </p:spPr>
        <p:txBody>
          <a:bodyPr>
            <a:noAutofit/>
          </a:bodyPr>
          <a:lstStyle/>
          <a:p>
            <a:pPr algn="ctr">
              <a:defRPr/>
            </a:pPr>
            <a:r>
              <a:rPr lang="en-US" sz="4000" dirty="0"/>
              <a:t>Step Two</a:t>
            </a:r>
          </a:p>
        </p:txBody>
      </p:sp>
      <p:pic>
        <p:nvPicPr>
          <p:cNvPr id="4" name="Picture 3" descr="A picture containing logo&#10;&#10;Description automatically generated">
            <a:extLst>
              <a:ext uri="{FF2B5EF4-FFF2-40B4-BE49-F238E27FC236}">
                <a16:creationId xmlns:a16="http://schemas.microsoft.com/office/drawing/2014/main" id="{BE799A7C-2A2B-4E3D-AD02-274EB8BB4C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86962" y="1822548"/>
            <a:ext cx="4947138" cy="3457843"/>
          </a:xfrm>
          <a:prstGeom prst="rect">
            <a:avLst/>
          </a:prstGeom>
        </p:spPr>
      </p:pic>
      <p:sp>
        <p:nvSpPr>
          <p:cNvPr id="7" name="Speech Bubble: Oval 6">
            <a:extLst>
              <a:ext uri="{FF2B5EF4-FFF2-40B4-BE49-F238E27FC236}">
                <a16:creationId xmlns:a16="http://schemas.microsoft.com/office/drawing/2014/main" id="{CC722A09-E895-4D45-8146-4BF940360888}"/>
              </a:ext>
            </a:extLst>
          </p:cNvPr>
          <p:cNvSpPr/>
          <p:nvPr/>
        </p:nvSpPr>
        <p:spPr>
          <a:xfrm>
            <a:off x="6267938" y="1094154"/>
            <a:ext cx="3821723" cy="1820984"/>
          </a:xfrm>
          <a:prstGeom prst="wedgeEllipseCallout">
            <a:avLst>
              <a:gd name="adj1" fmla="val -114903"/>
              <a:gd name="adj2" fmla="val 117436"/>
            </a:avLst>
          </a:prstGeom>
          <a:solidFill>
            <a:srgbClr val="4C29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OK!</a:t>
            </a:r>
          </a:p>
          <a:p>
            <a:pPr algn="ctr"/>
            <a:r>
              <a:rPr lang="en-US" sz="2800" dirty="0">
                <a:solidFill>
                  <a:schemeClr val="bg1"/>
                </a:solidFill>
              </a:rPr>
              <a:t>What about the third element?</a:t>
            </a:r>
          </a:p>
        </p:txBody>
      </p:sp>
    </p:spTree>
    <p:extLst>
      <p:ext uri="{BB962C8B-B14F-4D97-AF65-F5344CB8AC3E}">
        <p14:creationId xmlns:p14="http://schemas.microsoft.com/office/powerpoint/2010/main" val="3153264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9124"/>
          </a:xfrm>
        </p:spPr>
        <p:txBody>
          <a:bodyPr>
            <a:normAutofit/>
          </a:bodyPr>
          <a:lstStyle/>
          <a:p>
            <a:pPr algn="ctr" eaLnBrk="1" hangingPunct="1">
              <a:defRPr/>
            </a:pPr>
            <a:r>
              <a:rPr lang="en-US" sz="4000" dirty="0">
                <a:cs typeface="Times New Roman" pitchFamily="18" charset="0"/>
              </a:rPr>
              <a:t>PM2.5 Associated With Increased LDL-C</a:t>
            </a:r>
          </a:p>
        </p:txBody>
      </p:sp>
      <p:sp>
        <p:nvSpPr>
          <p:cNvPr id="131075" name="Rectangle 3"/>
          <p:cNvSpPr>
            <a:spLocks noGrp="1" noRot="1" noChangeArrowheads="1"/>
          </p:cNvSpPr>
          <p:nvPr>
            <p:ph type="body" idx="1"/>
          </p:nvPr>
        </p:nvSpPr>
        <p:spPr>
          <a:xfrm>
            <a:off x="1524000" y="1594338"/>
            <a:ext cx="10003692" cy="3806093"/>
          </a:xfrm>
        </p:spPr>
        <p:txBody>
          <a:bodyPr/>
          <a:lstStyle/>
          <a:p>
            <a:pPr marL="0" indent="0" algn="ctr">
              <a:spcBef>
                <a:spcPct val="35000"/>
              </a:spcBef>
              <a:buNone/>
              <a:defRPr/>
            </a:pPr>
            <a:r>
              <a:rPr lang="en-US" dirty="0">
                <a:cs typeface="Times New Roman" pitchFamily="18" charset="0"/>
              </a:rPr>
              <a:t>8,392 CHD pts; 30% female; annual average PM2.5 concentrations were estimated using recent global                       WHO PM2.5 maps; explored possible association                                  of PM2.5 with LDL-C levels.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Results were adjusted by sex, age, exercise, BMI,                     smoking and country.</a:t>
            </a:r>
          </a:p>
        </p:txBody>
      </p:sp>
      <p:sp>
        <p:nvSpPr>
          <p:cNvPr id="91141" name="Text Box 4"/>
          <p:cNvSpPr txBox="1">
            <a:spLocks noChangeArrowheads="1"/>
          </p:cNvSpPr>
          <p:nvPr/>
        </p:nvSpPr>
        <p:spPr bwMode="auto">
          <a:xfrm>
            <a:off x="2035175" y="5507892"/>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Zhao, M., et al. (2020). "A Global Analysis of Associations between Fine Particle Air Pollution and Cardiovascular Risk Factors: Feasibility Study on Data Linkage." </a:t>
            </a:r>
            <a:r>
              <a:rPr lang="en-US" u="sng" dirty="0">
                <a:solidFill>
                  <a:schemeClr val="accent3"/>
                </a:solidFill>
                <a:latin typeface="Verdana" pitchFamily="34" charset="0"/>
              </a:rPr>
              <a:t>Global Heart</a:t>
            </a:r>
            <a:r>
              <a:rPr lang="en-US" dirty="0">
                <a:solidFill>
                  <a:schemeClr val="accent3"/>
                </a:solidFill>
                <a:latin typeface="Verdana" pitchFamily="34" charset="0"/>
              </a:rPr>
              <a:t> </a:t>
            </a:r>
            <a:r>
              <a:rPr lang="en-US" b="1" dirty="0">
                <a:solidFill>
                  <a:schemeClr val="accent3"/>
                </a:solidFill>
                <a:latin typeface="Verdana" pitchFamily="34" charset="0"/>
              </a:rPr>
              <a:t>15</a:t>
            </a:r>
            <a:r>
              <a:rPr lang="en-US" dirty="0">
                <a:solidFill>
                  <a:schemeClr val="accent3"/>
                </a:solidFill>
                <a:latin typeface="Verdana" pitchFamily="34" charset="0"/>
              </a:rPr>
              <a:t>(1): 53.</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endParaRPr lang="en-US" b="1" dirty="0">
              <a:solidFill>
                <a:schemeClr val="accent2"/>
              </a:solidFill>
              <a:latin typeface="Verdana" pitchFamily="34" charset="0"/>
            </a:endParaRPr>
          </a:p>
        </p:txBody>
      </p:sp>
    </p:spTree>
    <p:extLst>
      <p:ext uri="{BB962C8B-B14F-4D97-AF65-F5344CB8AC3E}">
        <p14:creationId xmlns:p14="http://schemas.microsoft.com/office/powerpoint/2010/main" val="16413739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906585"/>
          </a:xfrm>
        </p:spPr>
        <p:txBody>
          <a:bodyPr>
            <a:normAutofit/>
          </a:bodyPr>
          <a:lstStyle/>
          <a:p>
            <a:pPr algn="ctr" eaLnBrk="1" hangingPunct="1">
              <a:defRPr/>
            </a:pPr>
            <a:r>
              <a:rPr lang="en-US" sz="4000" dirty="0">
                <a:cs typeface="Times New Roman" pitchFamily="18" charset="0"/>
              </a:rPr>
              <a:t>PM2.5 Associated With Increased LDL-C</a:t>
            </a:r>
          </a:p>
        </p:txBody>
      </p:sp>
      <p:sp>
        <p:nvSpPr>
          <p:cNvPr id="131075" name="Rectangle 3"/>
          <p:cNvSpPr>
            <a:spLocks noGrp="1" noRot="1" noChangeArrowheads="1"/>
          </p:cNvSpPr>
          <p:nvPr>
            <p:ph type="body" idx="1"/>
          </p:nvPr>
        </p:nvSpPr>
        <p:spPr>
          <a:xfrm>
            <a:off x="1524000" y="1328615"/>
            <a:ext cx="10003692" cy="4071816"/>
          </a:xfrm>
        </p:spPr>
        <p:txBody>
          <a:bodyPr/>
          <a:lstStyle/>
          <a:p>
            <a:pPr marL="0" indent="0" algn="ctr">
              <a:spcBef>
                <a:spcPct val="35000"/>
              </a:spcBef>
              <a:buNone/>
              <a:defRPr/>
            </a:pPr>
            <a:r>
              <a:rPr lang="en-US" dirty="0">
                <a:cs typeface="Times New Roman" pitchFamily="18" charset="0"/>
              </a:rPr>
              <a:t>An increase of 10 </a:t>
            </a:r>
            <a:r>
              <a:rPr lang="en-US" dirty="0" err="1">
                <a:cs typeface="Times New Roman" pitchFamily="18" charset="0"/>
              </a:rPr>
              <a:t>μg</a:t>
            </a:r>
            <a:r>
              <a:rPr lang="en-US" dirty="0">
                <a:cs typeface="Times New Roman" pitchFamily="18" charset="0"/>
              </a:rPr>
              <a:t>/m3 in PM2.5 was associated with an increase in LDL-C.</a:t>
            </a:r>
          </a:p>
          <a:p>
            <a:pPr marL="0" indent="0" algn="ctr">
              <a:spcBef>
                <a:spcPct val="35000"/>
              </a:spcBef>
              <a:buNone/>
              <a:defRPr/>
            </a:pPr>
            <a:r>
              <a:rPr lang="en-US" dirty="0">
                <a:cs typeface="Times New Roman" pitchFamily="18" charset="0"/>
              </a:rPr>
              <a:t>1.6 mg/dL (95% CI, 0.4 – 3.2 mg/dL)</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PM2.5 is also associated with significant reductions in circulating HDL-C.*</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2035175" y="4749799"/>
            <a:ext cx="8194675" cy="23083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Zhao, M., et al. (2020). "A Global Analysis of Associations between Fine Particle Air Pollution and Cardiovascular Risk Factors: Feasibility Study on Data Linkage." </a:t>
            </a:r>
            <a:r>
              <a:rPr lang="en-US" u="sng" dirty="0">
                <a:solidFill>
                  <a:schemeClr val="accent3"/>
                </a:solidFill>
                <a:latin typeface="Verdana" pitchFamily="34" charset="0"/>
              </a:rPr>
              <a:t>Global Heart</a:t>
            </a:r>
            <a:r>
              <a:rPr lang="en-US" dirty="0">
                <a:solidFill>
                  <a:schemeClr val="accent3"/>
                </a:solidFill>
                <a:latin typeface="Verdana" pitchFamily="34" charset="0"/>
              </a:rPr>
              <a:t> </a:t>
            </a:r>
            <a:r>
              <a:rPr lang="en-US" b="1" dirty="0">
                <a:solidFill>
                  <a:schemeClr val="accent3"/>
                </a:solidFill>
                <a:latin typeface="Verdana" pitchFamily="34" charset="0"/>
              </a:rPr>
              <a:t>15</a:t>
            </a:r>
            <a:r>
              <a:rPr lang="en-US" dirty="0">
                <a:solidFill>
                  <a:schemeClr val="accent3"/>
                </a:solidFill>
                <a:latin typeface="Verdana" pitchFamily="34" charset="0"/>
              </a:rPr>
              <a:t>(1): 53.</a:t>
            </a:r>
          </a:p>
          <a:p>
            <a:pPr algn="ctr" eaLnBrk="0" fontAlgn="base" hangingPunct="0">
              <a:spcBef>
                <a:spcPct val="50000"/>
              </a:spcBef>
              <a:spcAft>
                <a:spcPct val="0"/>
              </a:spcAft>
            </a:pPr>
            <a:r>
              <a:rPr lang="en-US" dirty="0">
                <a:solidFill>
                  <a:schemeClr val="accent3"/>
                </a:solidFill>
                <a:latin typeface="Verdana" pitchFamily="34" charset="0"/>
              </a:rPr>
              <a:t>*Li, J., et al. (2019). "Ambient Air Pollution Is Associated With HDL (High-Density Lipoprotein) Dysfunction in Healthy Adults." </a:t>
            </a:r>
            <a:r>
              <a:rPr lang="en-US" u="sng" dirty="0" err="1">
                <a:solidFill>
                  <a:schemeClr val="accent3"/>
                </a:solidFill>
                <a:latin typeface="Verdana" pitchFamily="34" charset="0"/>
              </a:rPr>
              <a:t>Arterioscler</a:t>
            </a:r>
            <a:r>
              <a:rPr lang="en-US" u="sng" dirty="0">
                <a:solidFill>
                  <a:schemeClr val="accent3"/>
                </a:solidFill>
                <a:latin typeface="Verdana" pitchFamily="34" charset="0"/>
              </a:rPr>
              <a:t> </a:t>
            </a:r>
            <a:r>
              <a:rPr lang="en-US" u="sng" dirty="0" err="1">
                <a:solidFill>
                  <a:schemeClr val="accent3"/>
                </a:solidFill>
                <a:latin typeface="Verdana" pitchFamily="34" charset="0"/>
              </a:rPr>
              <a:t>Thromb</a:t>
            </a:r>
            <a:r>
              <a:rPr lang="en-US" u="sng" dirty="0">
                <a:solidFill>
                  <a:schemeClr val="accent3"/>
                </a:solidFill>
                <a:latin typeface="Verdana" pitchFamily="34" charset="0"/>
              </a:rPr>
              <a:t> </a:t>
            </a:r>
            <a:r>
              <a:rPr lang="en-US" u="sng" dirty="0" err="1">
                <a:solidFill>
                  <a:schemeClr val="accent3"/>
                </a:solidFill>
                <a:latin typeface="Verdana" pitchFamily="34" charset="0"/>
              </a:rPr>
              <a:t>Vasc</a:t>
            </a:r>
            <a:r>
              <a:rPr lang="en-US" u="sng" dirty="0">
                <a:solidFill>
                  <a:schemeClr val="accent3"/>
                </a:solidFill>
                <a:latin typeface="Verdana" pitchFamily="34" charset="0"/>
              </a:rPr>
              <a:t> Biol</a:t>
            </a:r>
            <a:r>
              <a:rPr lang="en-US" dirty="0">
                <a:solidFill>
                  <a:schemeClr val="accent3"/>
                </a:solidFill>
                <a:latin typeface="Verdana" pitchFamily="34" charset="0"/>
              </a:rPr>
              <a:t> </a:t>
            </a:r>
            <a:r>
              <a:rPr lang="en-US" b="1" dirty="0">
                <a:solidFill>
                  <a:schemeClr val="accent3"/>
                </a:solidFill>
                <a:latin typeface="Verdana" pitchFamily="34" charset="0"/>
              </a:rPr>
              <a:t>39</a:t>
            </a:r>
            <a:r>
              <a:rPr lang="en-US" dirty="0">
                <a:solidFill>
                  <a:schemeClr val="accent3"/>
                </a:solidFill>
                <a:latin typeface="Verdana" pitchFamily="34" charset="0"/>
              </a:rPr>
              <a:t>(3): 513-522.</a:t>
            </a:r>
          </a:p>
          <a:p>
            <a:pPr algn="ctr" eaLnBrk="0" fontAlgn="base" hangingPunct="0">
              <a:spcBef>
                <a:spcPct val="50000"/>
              </a:spcBef>
              <a:spcAft>
                <a:spcPct val="0"/>
              </a:spcAft>
            </a:pPr>
            <a:r>
              <a:rPr lang="en-US" dirty="0">
                <a:solidFill>
                  <a:schemeClr val="accent3"/>
                </a:solidFill>
                <a:latin typeface="Verdana" pitchFamily="34" charset="0"/>
              </a:rPr>
              <a:t>	</a:t>
            </a:r>
            <a:endParaRPr lang="en-US" b="1" dirty="0">
              <a:solidFill>
                <a:schemeClr val="accent2"/>
              </a:solidFill>
              <a:latin typeface="Verdana" pitchFamily="34" charset="0"/>
            </a:endParaRPr>
          </a:p>
        </p:txBody>
      </p:sp>
    </p:spTree>
    <p:extLst>
      <p:ext uri="{BB962C8B-B14F-4D97-AF65-F5344CB8AC3E}">
        <p14:creationId xmlns:p14="http://schemas.microsoft.com/office/powerpoint/2010/main" val="41037402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10287000" cy="859692"/>
          </a:xfrm>
        </p:spPr>
        <p:txBody>
          <a:bodyPr>
            <a:noAutofit/>
          </a:bodyPr>
          <a:lstStyle/>
          <a:p>
            <a:pPr algn="ctr">
              <a:defRPr/>
            </a:pPr>
            <a:r>
              <a:rPr lang="en-US" sz="4000" dirty="0"/>
              <a:t>Step Three</a:t>
            </a:r>
          </a:p>
        </p:txBody>
      </p:sp>
      <p:pic>
        <p:nvPicPr>
          <p:cNvPr id="5" name="Picture 4" descr="Logo&#10;&#10;Description automatically generated">
            <a:extLst>
              <a:ext uri="{FF2B5EF4-FFF2-40B4-BE49-F238E27FC236}">
                <a16:creationId xmlns:a16="http://schemas.microsoft.com/office/drawing/2014/main" id="{C42D8E8A-3396-4615-BCF0-3FC973A036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20986" y="3047999"/>
            <a:ext cx="2681889" cy="3626338"/>
          </a:xfrm>
          <a:prstGeom prst="rect">
            <a:avLst/>
          </a:prstGeom>
        </p:spPr>
      </p:pic>
      <p:sp>
        <p:nvSpPr>
          <p:cNvPr id="8" name="Speech Bubble: Rectangle with Corners Rounded 7">
            <a:extLst>
              <a:ext uri="{FF2B5EF4-FFF2-40B4-BE49-F238E27FC236}">
                <a16:creationId xmlns:a16="http://schemas.microsoft.com/office/drawing/2014/main" id="{4A07C105-3D9D-4321-909D-002E1FFFF398}"/>
              </a:ext>
            </a:extLst>
          </p:cNvPr>
          <p:cNvSpPr/>
          <p:nvPr/>
        </p:nvSpPr>
        <p:spPr>
          <a:xfrm>
            <a:off x="5462954" y="789353"/>
            <a:ext cx="6236677" cy="2844800"/>
          </a:xfrm>
          <a:prstGeom prst="wedgeRoundRectCallout">
            <a:avLst>
              <a:gd name="adj1" fmla="val -78978"/>
              <a:gd name="adj2" fmla="val 62225"/>
              <a:gd name="adj3" fmla="val 16667"/>
            </a:avLst>
          </a:prstGeom>
          <a:solidFill>
            <a:srgbClr val="37B9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Of course, </a:t>
            </a:r>
            <a:r>
              <a:rPr lang="en-US" sz="2800" dirty="0" err="1">
                <a:solidFill>
                  <a:schemeClr val="tx1"/>
                </a:solidFill>
              </a:rPr>
              <a:t>apoB</a:t>
            </a:r>
            <a:r>
              <a:rPr lang="en-US" sz="2800" dirty="0">
                <a:solidFill>
                  <a:schemeClr val="tx1"/>
                </a:solidFill>
              </a:rPr>
              <a:t> ~ = non-HDL. If you increase LDL-C and decrease HDL-C, </a:t>
            </a:r>
            <a:r>
              <a:rPr lang="en-US" sz="2800" dirty="0" err="1">
                <a:solidFill>
                  <a:schemeClr val="tx1"/>
                </a:solidFill>
              </a:rPr>
              <a:t>apoB</a:t>
            </a:r>
            <a:r>
              <a:rPr lang="en-US" sz="2800" dirty="0">
                <a:solidFill>
                  <a:schemeClr val="tx1"/>
                </a:solidFill>
              </a:rPr>
              <a:t> increases! </a:t>
            </a:r>
          </a:p>
          <a:p>
            <a:pPr algn="ctr"/>
            <a:r>
              <a:rPr lang="en-US" sz="2800" dirty="0">
                <a:solidFill>
                  <a:schemeClr val="tx1"/>
                </a:solidFill>
              </a:rPr>
              <a:t>Yea!!</a:t>
            </a:r>
          </a:p>
          <a:p>
            <a:pPr algn="ctr"/>
            <a:r>
              <a:rPr lang="en-US" sz="2800" dirty="0">
                <a:solidFill>
                  <a:schemeClr val="tx1"/>
                </a:solidFill>
              </a:rPr>
              <a:t>PM2.5 hits a home run with the triad!!</a:t>
            </a:r>
          </a:p>
        </p:txBody>
      </p:sp>
      <p:pic>
        <p:nvPicPr>
          <p:cNvPr id="10" name="Picture 9" descr="A picture containing icon&#10;&#10;Description automatically generated">
            <a:extLst>
              <a:ext uri="{FF2B5EF4-FFF2-40B4-BE49-F238E27FC236}">
                <a16:creationId xmlns:a16="http://schemas.microsoft.com/office/drawing/2014/main" id="{64F68989-AA1F-4D91-9B32-ED55268932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7689127" y="4507803"/>
            <a:ext cx="1892906" cy="1901092"/>
          </a:xfrm>
          <a:prstGeom prst="rect">
            <a:avLst/>
          </a:prstGeom>
        </p:spPr>
      </p:pic>
      <p:sp>
        <p:nvSpPr>
          <p:cNvPr id="12" name="Thought Bubble: Cloud 11">
            <a:extLst>
              <a:ext uri="{FF2B5EF4-FFF2-40B4-BE49-F238E27FC236}">
                <a16:creationId xmlns:a16="http://schemas.microsoft.com/office/drawing/2014/main" id="{7DFD18A2-1230-4FF8-A7FF-1FA01A77EB8A}"/>
              </a:ext>
            </a:extLst>
          </p:cNvPr>
          <p:cNvSpPr/>
          <p:nvPr/>
        </p:nvSpPr>
        <p:spPr>
          <a:xfrm>
            <a:off x="4502874" y="3821723"/>
            <a:ext cx="2523157" cy="2078892"/>
          </a:xfrm>
          <a:prstGeom prst="cloudCallout">
            <a:avLst>
              <a:gd name="adj1" fmla="val 103994"/>
              <a:gd name="adj2" fmla="val 19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Hey, one more  cool thing to show you!</a:t>
            </a:r>
          </a:p>
        </p:txBody>
      </p:sp>
    </p:spTree>
    <p:extLst>
      <p:ext uri="{BB962C8B-B14F-4D97-AF65-F5344CB8AC3E}">
        <p14:creationId xmlns:p14="http://schemas.microsoft.com/office/powerpoint/2010/main" val="29346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Red Flag??</a:t>
            </a:r>
          </a:p>
        </p:txBody>
      </p:sp>
      <p:pic>
        <p:nvPicPr>
          <p:cNvPr id="2" name="Online Media 1" title="Drum Roll Sound Effect [Extended / High Quality]">
            <a:hlinkClick r:id="" action="ppaction://media"/>
            <a:extLst>
              <a:ext uri="{FF2B5EF4-FFF2-40B4-BE49-F238E27FC236}">
                <a16:creationId xmlns:a16="http://schemas.microsoft.com/office/drawing/2014/main" id="{129961DF-AA57-4FBE-BD61-981F10013672}"/>
              </a:ext>
            </a:extLst>
          </p:cNvPr>
          <p:cNvPicPr>
            <a:picLocks noRot="1" noChangeAspect="1"/>
          </p:cNvPicPr>
          <p:nvPr>
            <a:videoFile r:link="rId1"/>
          </p:nvPr>
        </p:nvPicPr>
        <p:blipFill>
          <a:blip r:embed="rId3"/>
          <a:stretch>
            <a:fillRect/>
          </a:stretch>
        </p:blipFill>
        <p:spPr>
          <a:xfrm>
            <a:off x="3282462" y="1250462"/>
            <a:ext cx="5845907" cy="4087446"/>
          </a:xfrm>
          <a:prstGeom prst="rect">
            <a:avLst/>
          </a:prstGeom>
        </p:spPr>
      </p:pic>
    </p:spTree>
    <p:extLst>
      <p:ext uri="{BB962C8B-B14F-4D97-AF65-F5344CB8AC3E}">
        <p14:creationId xmlns:p14="http://schemas.microsoft.com/office/powerpoint/2010/main" val="407995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Reduces HDL Reverse Cholesterol Transport (RCT) Ability</a:t>
            </a:r>
          </a:p>
        </p:txBody>
      </p:sp>
      <p:sp>
        <p:nvSpPr>
          <p:cNvPr id="131075" name="Rectangle 3"/>
          <p:cNvSpPr>
            <a:spLocks noGrp="1" noRot="1" noChangeArrowheads="1"/>
          </p:cNvSpPr>
          <p:nvPr>
            <p:ph type="body" idx="1"/>
          </p:nvPr>
        </p:nvSpPr>
        <p:spPr>
          <a:xfrm>
            <a:off x="1524000" y="1828800"/>
            <a:ext cx="10003692" cy="3790462"/>
          </a:xfrm>
        </p:spPr>
        <p:txBody>
          <a:bodyPr/>
          <a:lstStyle/>
          <a:p>
            <a:pPr marL="0" indent="0" algn="ctr">
              <a:spcBef>
                <a:spcPct val="35000"/>
              </a:spcBef>
              <a:buNone/>
              <a:defRPr/>
            </a:pPr>
            <a:r>
              <a:rPr lang="en-US" dirty="0">
                <a:cs typeface="Times New Roman" pitchFamily="18" charset="0"/>
              </a:rPr>
              <a:t>Human studies show a correlation between PM2.5 exposure and increased systemic oxidative stress.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HDL’s capability of mediating RCT is of great importance.</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1682549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Reduces HDL Reverse Cholesterol Transport (RCT) Ability</a:t>
            </a:r>
          </a:p>
        </p:txBody>
      </p:sp>
      <p:sp>
        <p:nvSpPr>
          <p:cNvPr id="131075" name="Rectangle 3"/>
          <p:cNvSpPr>
            <a:spLocks noGrp="1" noRot="1" noChangeArrowheads="1"/>
          </p:cNvSpPr>
          <p:nvPr>
            <p:ph type="body" idx="1"/>
          </p:nvPr>
        </p:nvSpPr>
        <p:spPr>
          <a:xfrm>
            <a:off x="1524000" y="1336431"/>
            <a:ext cx="10003692" cy="4282831"/>
          </a:xfrm>
        </p:spPr>
        <p:txBody>
          <a:bodyPr/>
          <a:lstStyle/>
          <a:p>
            <a:pPr marL="0" indent="0" algn="ctr">
              <a:spcBef>
                <a:spcPct val="35000"/>
              </a:spcBef>
              <a:buNone/>
              <a:defRPr/>
            </a:pPr>
            <a:r>
              <a:rPr lang="en-US" dirty="0">
                <a:cs typeface="Times New Roman" pitchFamily="18" charset="0"/>
              </a:rPr>
              <a:t>Results from a study by Mathew et al. showed that exposure to even low levels of PM2.5 (1 ± 1.8 </a:t>
            </a:r>
            <a:r>
              <a:rPr lang="en-US" dirty="0" err="1">
                <a:cs typeface="Times New Roman" pitchFamily="18" charset="0"/>
              </a:rPr>
              <a:t>μg</a:t>
            </a:r>
            <a:r>
              <a:rPr lang="en-US" dirty="0">
                <a:cs typeface="Times New Roman" pitchFamily="18" charset="0"/>
              </a:rPr>
              <a:t>/m3) for a short period of time were linked to an impaired HDL RCT.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 study with high ambient PM2.5 of 62.9 </a:t>
            </a:r>
            <a:r>
              <a:rPr lang="en-US" dirty="0" err="1">
                <a:cs typeface="Times New Roman" pitchFamily="18" charset="0"/>
              </a:rPr>
              <a:t>μg</a:t>
            </a:r>
            <a:r>
              <a:rPr lang="en-US" dirty="0">
                <a:cs typeface="Times New Roman" pitchFamily="18" charset="0"/>
              </a:rPr>
              <a:t>/m3                              (8.1–331.0 </a:t>
            </a:r>
            <a:r>
              <a:rPr lang="en-US" dirty="0" err="1">
                <a:cs typeface="Times New Roman" pitchFamily="18" charset="0"/>
              </a:rPr>
              <a:t>μg</a:t>
            </a:r>
            <a:r>
              <a:rPr lang="en-US" dirty="0">
                <a:cs typeface="Times New Roman" pitchFamily="18" charset="0"/>
              </a:rPr>
              <a:t>/m3) demonstrated significant decrease in                   HDL RCT as well as decreased total HDL-C.</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7932553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Reduces HDL Reverse Cholesterol Transport (RCT) Ability</a:t>
            </a:r>
          </a:p>
        </p:txBody>
      </p:sp>
      <p:sp>
        <p:nvSpPr>
          <p:cNvPr id="131075" name="Rectangle 3"/>
          <p:cNvSpPr>
            <a:spLocks noGrp="1" noRot="1" noChangeArrowheads="1"/>
          </p:cNvSpPr>
          <p:nvPr>
            <p:ph type="body" idx="1"/>
          </p:nvPr>
        </p:nvSpPr>
        <p:spPr>
          <a:xfrm>
            <a:off x="1524000" y="2024185"/>
            <a:ext cx="10003692" cy="3595077"/>
          </a:xfrm>
        </p:spPr>
        <p:txBody>
          <a:bodyPr/>
          <a:lstStyle/>
          <a:p>
            <a:pPr marL="0" indent="0" algn="ctr">
              <a:spcBef>
                <a:spcPct val="35000"/>
              </a:spcBef>
              <a:buNone/>
              <a:defRPr/>
            </a:pPr>
            <a:r>
              <a:rPr lang="en-US" dirty="0">
                <a:cs typeface="Times New Roman" pitchFamily="18" charset="0"/>
              </a:rPr>
              <a:t>30 pts exposed to PM2.5 at </a:t>
            </a:r>
            <a:r>
              <a:rPr lang="el-GR" dirty="0">
                <a:cs typeface="Times New Roman" pitchFamily="18" charset="0"/>
              </a:rPr>
              <a:t>150 μ</a:t>
            </a:r>
            <a:r>
              <a:rPr lang="en-US" dirty="0">
                <a:cs typeface="Times New Roman" pitchFamily="18" charset="0"/>
              </a:rPr>
              <a:t>g/m3 for 2 hrs. decreased HDL RCT; there was resolution after 24 hrs.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32 pts exposed to PM10.0 did not generate any HDL dysfunction.</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0818401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Reduces HDL Reverse Cholesterol Transport (RCT) Ability</a:t>
            </a:r>
          </a:p>
        </p:txBody>
      </p:sp>
      <p:sp>
        <p:nvSpPr>
          <p:cNvPr id="131075" name="Rectangle 3"/>
          <p:cNvSpPr>
            <a:spLocks noGrp="1" noRot="1" noChangeArrowheads="1"/>
          </p:cNvSpPr>
          <p:nvPr>
            <p:ph type="body" idx="1"/>
          </p:nvPr>
        </p:nvSpPr>
        <p:spPr>
          <a:xfrm>
            <a:off x="1524000" y="2032000"/>
            <a:ext cx="10003692" cy="3587262"/>
          </a:xfrm>
        </p:spPr>
        <p:txBody>
          <a:bodyPr>
            <a:normAutofit/>
          </a:bodyPr>
          <a:lstStyle/>
          <a:p>
            <a:pPr marL="0" indent="0" algn="ctr">
              <a:spcBef>
                <a:spcPct val="35000"/>
              </a:spcBef>
              <a:buNone/>
              <a:defRPr/>
            </a:pPr>
            <a:r>
              <a:rPr lang="en-US" dirty="0">
                <a:cs typeface="Times New Roman" pitchFamily="18" charset="0"/>
              </a:rPr>
              <a:t>Myeloperoxidase (MPO) is elevated with increased                          PM2.5 exposure.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MPO oxidizes apolipoprotein-AI (Apo-AI) weakening HDL’s capacity for RCT.  </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76925983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Reduces HDL Reverse Cholesterol Transport (RCT) Ability</a:t>
            </a:r>
          </a:p>
        </p:txBody>
      </p:sp>
      <p:sp>
        <p:nvSpPr>
          <p:cNvPr id="131075" name="Rectangle 3"/>
          <p:cNvSpPr>
            <a:spLocks noGrp="1" noRot="1" noChangeArrowheads="1"/>
          </p:cNvSpPr>
          <p:nvPr>
            <p:ph type="body" idx="1"/>
          </p:nvPr>
        </p:nvSpPr>
        <p:spPr>
          <a:xfrm>
            <a:off x="1524000" y="1813169"/>
            <a:ext cx="10003692" cy="3806093"/>
          </a:xfrm>
        </p:spPr>
        <p:txBody>
          <a:bodyPr/>
          <a:lstStyle/>
          <a:p>
            <a:pPr marL="0" indent="0" algn="ctr">
              <a:spcBef>
                <a:spcPct val="35000"/>
              </a:spcBef>
              <a:buNone/>
              <a:defRPr/>
            </a:pPr>
            <a:r>
              <a:rPr lang="en-US" dirty="0">
                <a:cs typeface="Times New Roman" pitchFamily="18" charset="0"/>
              </a:rPr>
              <a:t>Current literature suggests that fine (PM2.5) and ultrafine PM may impair HDL functionality via oxidative pathways.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These studies suggest a causal pathway between PM2.5 induced dysfunctional HDL and atherosclerosis.</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1929536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54708"/>
            <a:ext cx="10464800" cy="867508"/>
          </a:xfrm>
        </p:spPr>
        <p:txBody>
          <a:bodyPr>
            <a:normAutofit/>
          </a:bodyPr>
          <a:lstStyle/>
          <a:p>
            <a:pPr algn="ctr" eaLnBrk="1" hangingPunct="1">
              <a:defRPr/>
            </a:pPr>
            <a:r>
              <a:rPr lang="en-US" sz="4000" dirty="0">
                <a:cs typeface="Times New Roman" pitchFamily="18" charset="0"/>
              </a:rPr>
              <a:t>Air Pollution Reduces HDL RCT Ability</a:t>
            </a:r>
          </a:p>
        </p:txBody>
      </p:sp>
      <p:sp>
        <p:nvSpPr>
          <p:cNvPr id="91141" name="Text Box 4"/>
          <p:cNvSpPr txBox="1">
            <a:spLocks noChangeArrowheads="1"/>
          </p:cNvSpPr>
          <p:nvPr/>
        </p:nvSpPr>
        <p:spPr bwMode="auto">
          <a:xfrm>
            <a:off x="2035175" y="5757984"/>
            <a:ext cx="8194675"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Holme</a:t>
            </a:r>
            <a:r>
              <a:rPr lang="en-US" dirty="0">
                <a:solidFill>
                  <a:schemeClr val="accent3"/>
                </a:solidFill>
                <a:latin typeface="Verdana" pitchFamily="34" charset="0"/>
              </a:rPr>
              <a:t>, S. A. N., et al. (2020). "Effects of particulate matter on atherosclerosis: a link via high-density lipoprotein (HDL) functionality?" </a:t>
            </a:r>
            <a:r>
              <a:rPr lang="en-US" u="sng" dirty="0">
                <a:solidFill>
                  <a:schemeClr val="accent3"/>
                </a:solidFill>
                <a:latin typeface="Verdana" pitchFamily="34" charset="0"/>
              </a:rPr>
              <a:t>Particle and </a:t>
            </a:r>
            <a:r>
              <a:rPr lang="en-US" u="sng" dirty="0" err="1">
                <a:solidFill>
                  <a:schemeClr val="accent3"/>
                </a:solidFill>
                <a:latin typeface="Verdana" pitchFamily="34" charset="0"/>
              </a:rPr>
              <a:t>Fibre</a:t>
            </a:r>
            <a:r>
              <a:rPr lang="en-US" u="sng" dirty="0">
                <a:solidFill>
                  <a:schemeClr val="accent3"/>
                </a:solidFill>
                <a:latin typeface="Verdana" pitchFamily="34" charset="0"/>
              </a:rPr>
              <a:t> Toxicology</a:t>
            </a:r>
            <a:r>
              <a:rPr lang="en-US" dirty="0">
                <a:solidFill>
                  <a:schemeClr val="accent3"/>
                </a:solidFill>
                <a:latin typeface="Verdana" pitchFamily="34" charset="0"/>
              </a:rPr>
              <a:t> </a:t>
            </a:r>
            <a:r>
              <a:rPr lang="en-US" b="1" dirty="0">
                <a:solidFill>
                  <a:schemeClr val="accent3"/>
                </a:solidFill>
                <a:latin typeface="Verdana" pitchFamily="34" charset="0"/>
              </a:rPr>
              <a:t>17</a:t>
            </a:r>
            <a:r>
              <a:rPr lang="en-US" dirty="0">
                <a:solidFill>
                  <a:schemeClr val="accent3"/>
                </a:solidFill>
                <a:latin typeface="Verdana" pitchFamily="34" charset="0"/>
              </a:rPr>
              <a:t>(1).</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3" name="Picture 2">
            <a:extLst>
              <a:ext uri="{FF2B5EF4-FFF2-40B4-BE49-F238E27FC236}">
                <a16:creationId xmlns:a16="http://schemas.microsoft.com/office/drawing/2014/main" id="{00394B22-1065-4DAA-B180-E9EB880F9387}"/>
              </a:ext>
            </a:extLst>
          </p:cNvPr>
          <p:cNvPicPr>
            <a:picLocks noChangeAspect="1"/>
          </p:cNvPicPr>
          <p:nvPr/>
        </p:nvPicPr>
        <p:blipFill rotWithShape="1">
          <a:blip r:embed="rId3"/>
          <a:srcRect l="9415" t="5525" r="8440" b="6652"/>
          <a:stretch/>
        </p:blipFill>
        <p:spPr>
          <a:xfrm>
            <a:off x="1602154" y="812800"/>
            <a:ext cx="9925538" cy="4924669"/>
          </a:xfrm>
          <a:prstGeom prst="rect">
            <a:avLst/>
          </a:prstGeom>
        </p:spPr>
      </p:pic>
    </p:spTree>
    <p:extLst>
      <p:ext uri="{BB962C8B-B14F-4D97-AF65-F5344CB8AC3E}">
        <p14:creationId xmlns:p14="http://schemas.microsoft.com/office/powerpoint/2010/main" val="13928299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2438400" y="77769"/>
            <a:ext cx="7807680" cy="806054"/>
          </a:xfrm>
          <a:prstGeom prst="rect">
            <a:avLst/>
          </a:prstGeom>
          <a:noFill/>
          <a:ln w="9525">
            <a:noFill/>
            <a:miter lim="800000"/>
            <a:headEnd/>
            <a:tailEnd/>
          </a:ln>
        </p:spPr>
        <p:txBody>
          <a:bodyPr wrap="square" lIns="0" tIns="0" rIns="0" bIns="0" anchor="ctr">
            <a:spAutoFit/>
          </a:bodyPr>
          <a:lstStyle/>
          <a:p>
            <a:pPr algn="ctr" eaLnBrk="1">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5400" dirty="0">
                <a:latin typeface="+mn-lt"/>
              </a:rPr>
              <a:t>OK!</a:t>
            </a:r>
          </a:p>
        </p:txBody>
      </p:sp>
      <p:pic>
        <p:nvPicPr>
          <p:cNvPr id="7" name="Content Placeholder 6" descr="A close up of a baby&#10;&#10;Description automatically generated with low confidence">
            <a:extLst>
              <a:ext uri="{FF2B5EF4-FFF2-40B4-BE49-F238E27FC236}">
                <a16:creationId xmlns:a16="http://schemas.microsoft.com/office/drawing/2014/main" id="{0D315111-49FF-4719-94D0-20BB362E578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11418" y="758031"/>
            <a:ext cx="3547046" cy="5341938"/>
          </a:xfrm>
        </p:spPr>
      </p:pic>
      <p:sp>
        <p:nvSpPr>
          <p:cNvPr id="10" name="Callout: Line 9">
            <a:extLst>
              <a:ext uri="{FF2B5EF4-FFF2-40B4-BE49-F238E27FC236}">
                <a16:creationId xmlns:a16="http://schemas.microsoft.com/office/drawing/2014/main" id="{CC164B06-BF45-4FCB-8021-350D595C2A86}"/>
              </a:ext>
            </a:extLst>
          </p:cNvPr>
          <p:cNvSpPr/>
          <p:nvPr/>
        </p:nvSpPr>
        <p:spPr>
          <a:xfrm>
            <a:off x="7086600" y="1422400"/>
            <a:ext cx="4362938" cy="2235200"/>
          </a:xfrm>
          <a:prstGeom prst="borderCallout1">
            <a:avLst>
              <a:gd name="adj1" fmla="val 16898"/>
              <a:gd name="adj2" fmla="val 10630"/>
              <a:gd name="adj3" fmla="val 142317"/>
              <a:gd name="adj4" fmla="val -8969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Air pollution is a root cause of atherosclerosis.</a:t>
            </a:r>
          </a:p>
          <a:p>
            <a:pPr algn="ctr"/>
            <a:r>
              <a:rPr lang="en-US" sz="2800" dirty="0">
                <a:solidFill>
                  <a:schemeClr val="tx1"/>
                </a:solidFill>
              </a:rPr>
              <a:t>Why does it also significantly increase the risk of MACE?</a:t>
            </a:r>
          </a:p>
        </p:txBody>
      </p:sp>
    </p:spTree>
    <p:extLst>
      <p:ext uri="{BB962C8B-B14F-4D97-AF65-F5344CB8AC3E}">
        <p14:creationId xmlns:p14="http://schemas.microsoft.com/office/powerpoint/2010/main" val="79840881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47751"/>
            <a:ext cx="7927976" cy="1325563"/>
          </a:xfrm>
        </p:spPr>
        <p:txBody>
          <a:bodyPr>
            <a:normAutofit/>
          </a:bodyPr>
          <a:lstStyle/>
          <a:p>
            <a:pPr algn="ctr"/>
            <a:r>
              <a:rPr lang="en-US" sz="4000" dirty="0"/>
              <a:t>Extra ‘Event’ Risk                             with Oxidation</a:t>
            </a:r>
          </a:p>
        </p:txBody>
      </p:sp>
      <p:sp>
        <p:nvSpPr>
          <p:cNvPr id="3" name="Content Placeholder 2"/>
          <p:cNvSpPr>
            <a:spLocks noGrp="1"/>
          </p:cNvSpPr>
          <p:nvPr>
            <p:ph idx="1"/>
          </p:nvPr>
        </p:nvSpPr>
        <p:spPr>
          <a:xfrm>
            <a:off x="2438400" y="3425827"/>
            <a:ext cx="7927976" cy="3355975"/>
          </a:xfrm>
        </p:spPr>
        <p:txBody>
          <a:bodyPr/>
          <a:lstStyle/>
          <a:p>
            <a:pPr marL="0" indent="0" algn="ctr">
              <a:buNone/>
            </a:pPr>
            <a:r>
              <a:rPr lang="en-US" sz="3600" dirty="0"/>
              <a:t>Prothrombotic state!!</a:t>
            </a:r>
          </a:p>
        </p:txBody>
      </p:sp>
    </p:spTree>
    <p:extLst>
      <p:ext uri="{BB962C8B-B14F-4D97-AF65-F5344CB8AC3E}">
        <p14:creationId xmlns:p14="http://schemas.microsoft.com/office/powerpoint/2010/main" val="1679236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2176"/>
            <a:ext cx="10134600" cy="990600"/>
          </a:xfrm>
        </p:spPr>
        <p:txBody>
          <a:bodyPr>
            <a:noAutofit/>
          </a:bodyPr>
          <a:lstStyle/>
          <a:p>
            <a:pPr algn="ctr">
              <a:defRPr/>
            </a:pPr>
            <a:r>
              <a:rPr lang="en-US" sz="4000" dirty="0"/>
              <a:t>Oxidative Stress Increases Risk                           of Thrombosis</a:t>
            </a:r>
          </a:p>
        </p:txBody>
      </p:sp>
      <p:sp>
        <p:nvSpPr>
          <p:cNvPr id="3" name="Content Placeholder 2"/>
          <p:cNvSpPr>
            <a:spLocks noGrp="1"/>
          </p:cNvSpPr>
          <p:nvPr>
            <p:ph idx="1"/>
          </p:nvPr>
        </p:nvSpPr>
        <p:spPr>
          <a:xfrm>
            <a:off x="1143000" y="2202372"/>
            <a:ext cx="10439399" cy="2750627"/>
          </a:xfrm>
        </p:spPr>
        <p:txBody>
          <a:bodyPr/>
          <a:lstStyle/>
          <a:p>
            <a:pPr marL="0" indent="0" algn="ctr">
              <a:buNone/>
            </a:pPr>
            <a:endParaRPr lang="en-US" dirty="0"/>
          </a:p>
          <a:p>
            <a:pPr marL="0" indent="0" algn="ctr">
              <a:buNone/>
            </a:pPr>
            <a:r>
              <a:rPr lang="en-US" dirty="0"/>
              <a:t>Oxidative stress significantly increases platelet</a:t>
            </a:r>
          </a:p>
          <a:p>
            <a:pPr algn="ctr">
              <a:buNone/>
            </a:pPr>
            <a:r>
              <a:rPr lang="en-US" dirty="0"/>
              <a:t>    aggregation via activation of the glycoprotein </a:t>
            </a:r>
            <a:r>
              <a:rPr lang="en-US" dirty="0" err="1"/>
              <a:t>IIb</a:t>
            </a:r>
            <a:r>
              <a:rPr lang="en-US" dirty="0"/>
              <a:t>/</a:t>
            </a:r>
            <a:r>
              <a:rPr lang="en-US" dirty="0" err="1"/>
              <a:t>IIIa</a:t>
            </a:r>
            <a:r>
              <a:rPr lang="en-US" dirty="0"/>
              <a:t>.</a:t>
            </a:r>
          </a:p>
          <a:p>
            <a:pPr algn="ctr">
              <a:buNone/>
            </a:pPr>
            <a:endParaRPr lang="en-US" dirty="0"/>
          </a:p>
          <a:p>
            <a:pPr>
              <a:buNone/>
            </a:pPr>
            <a:endParaRPr lang="en-US" dirty="0"/>
          </a:p>
        </p:txBody>
      </p:sp>
      <p:sp>
        <p:nvSpPr>
          <p:cNvPr id="3077" name="TextBox 4"/>
          <p:cNvSpPr txBox="1">
            <a:spLocks noChangeArrowheads="1"/>
          </p:cNvSpPr>
          <p:nvPr/>
        </p:nvSpPr>
        <p:spPr bwMode="auto">
          <a:xfrm>
            <a:off x="1752600" y="5943600"/>
            <a:ext cx="8229600" cy="400050"/>
          </a:xfrm>
          <a:prstGeom prst="rect">
            <a:avLst/>
          </a:prstGeom>
          <a:noFill/>
          <a:ln w="9525">
            <a:noFill/>
            <a:miter lim="800000"/>
            <a:headEnd/>
            <a:tailEnd/>
          </a:ln>
        </p:spPr>
        <p:txBody>
          <a:bodyPr lIns="91420" tIns="45711" rIns="91420" bIns="45711">
            <a:spAutoFit/>
          </a:bodyPr>
          <a:lstStyle/>
          <a:p>
            <a:endParaRPr lang="en-US" sz="2000">
              <a:solidFill>
                <a:srgbClr val="FFC000"/>
              </a:solidFill>
            </a:endParaRPr>
          </a:p>
        </p:txBody>
      </p:sp>
      <p:sp>
        <p:nvSpPr>
          <p:cNvPr id="6" name="TextBox 5"/>
          <p:cNvSpPr txBox="1"/>
          <p:nvPr/>
        </p:nvSpPr>
        <p:spPr>
          <a:xfrm>
            <a:off x="2438400" y="5334003"/>
            <a:ext cx="7772400" cy="646313"/>
          </a:xfrm>
          <a:prstGeom prst="rect">
            <a:avLst/>
          </a:prstGeom>
          <a:noFill/>
        </p:spPr>
        <p:txBody>
          <a:bodyPr wrap="square" lIns="91420" tIns="45711" rIns="91420" bIns="45711" rtlCol="0">
            <a:spAutoFit/>
          </a:bodyPr>
          <a:lstStyle/>
          <a:p>
            <a:pPr algn="ctr">
              <a:tabLst>
                <a:tab pos="656514" algn="l"/>
                <a:tab pos="1313025" algn="l"/>
                <a:tab pos="1969541" algn="l"/>
                <a:tab pos="2626055" algn="l"/>
                <a:tab pos="3282566" algn="l"/>
              </a:tabLst>
            </a:pPr>
            <a:r>
              <a:rPr lang="en-GB" dirty="0" err="1">
                <a:solidFill>
                  <a:schemeClr val="accent3"/>
                </a:solidFill>
                <a:ea typeface="msgothic" charset="0"/>
                <a:cs typeface="msgothic" charset="0"/>
              </a:rPr>
              <a:t>Pignatelli</a:t>
            </a:r>
            <a:r>
              <a:rPr lang="en-GB" dirty="0">
                <a:solidFill>
                  <a:schemeClr val="accent3"/>
                </a:solidFill>
                <a:ea typeface="msgothic" charset="0"/>
                <a:cs typeface="msgothic" charset="0"/>
              </a:rPr>
              <a:t>, P., et. Al. (2012). Immediate antioxidant and antiplatelet effect of atorvastatin via inhibition of Nox2. </a:t>
            </a:r>
            <a:r>
              <a:rPr lang="en-GB" i="1" dirty="0">
                <a:solidFill>
                  <a:schemeClr val="accent3"/>
                </a:solidFill>
                <a:ea typeface="msgothic" charset="0"/>
                <a:cs typeface="msgothic" charset="0"/>
              </a:rPr>
              <a:t>Circulation, 126</a:t>
            </a:r>
            <a:r>
              <a:rPr lang="en-GB" dirty="0">
                <a:solidFill>
                  <a:schemeClr val="accent3"/>
                </a:solidFill>
                <a:ea typeface="msgothic" charset="0"/>
                <a:cs typeface="msgothic" charset="0"/>
              </a:rPr>
              <a:t>(1), 92-103. </a:t>
            </a:r>
            <a:endParaRPr lang="en-GB" b="1" dirty="0">
              <a:solidFill>
                <a:schemeClr val="accent3"/>
              </a:solidFill>
              <a:ea typeface="msgothic" charset="0"/>
              <a:cs typeface="msgothic" charset="0"/>
            </a:endParaRPr>
          </a:p>
        </p:txBody>
      </p:sp>
    </p:spTree>
    <p:extLst>
      <p:ext uri="{BB962C8B-B14F-4D97-AF65-F5344CB8AC3E}">
        <p14:creationId xmlns:p14="http://schemas.microsoft.com/office/powerpoint/2010/main" val="1683068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7848601" cy="6248400"/>
          </a:xfrm>
        </p:spPr>
        <p:txBody>
          <a:bodyPr>
            <a:normAutofit/>
          </a:bodyPr>
          <a:lstStyle/>
          <a:p>
            <a:pPr algn="ctr"/>
            <a:br>
              <a:rPr lang="en-US" sz="4000" dirty="0"/>
            </a:br>
            <a:br>
              <a:rPr lang="en-US" sz="4000" dirty="0"/>
            </a:br>
            <a:br>
              <a:rPr lang="en-US" sz="4000" dirty="0"/>
            </a:br>
            <a:br>
              <a:rPr lang="en-US" sz="4000" dirty="0"/>
            </a:br>
            <a:br>
              <a:rPr lang="en-US" sz="4000" dirty="0"/>
            </a:br>
            <a:br>
              <a:rPr lang="en-US" sz="4000" dirty="0"/>
            </a:br>
            <a:br>
              <a:rPr lang="en-US" sz="4000" dirty="0"/>
            </a:br>
            <a:endParaRPr lang="en-US" sz="4000" dirty="0"/>
          </a:p>
        </p:txBody>
      </p:sp>
      <p:pic>
        <p:nvPicPr>
          <p:cNvPr id="4" name="Picture 3" descr="A person smiling for the camera&#10;&#10;Description automatically generated">
            <a:extLst>
              <a:ext uri="{FF2B5EF4-FFF2-40B4-BE49-F238E27FC236}">
                <a16:creationId xmlns:a16="http://schemas.microsoft.com/office/drawing/2014/main" id="{C6BFDB46-19BC-4F10-9C3E-E8D8FE674D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50291" y="1754554"/>
            <a:ext cx="3333750" cy="4095750"/>
          </a:xfrm>
          <a:prstGeom prst="rect">
            <a:avLst/>
          </a:prstGeom>
        </p:spPr>
      </p:pic>
      <p:sp>
        <p:nvSpPr>
          <p:cNvPr id="3" name="Speech Bubble: Oval 2">
            <a:extLst>
              <a:ext uri="{FF2B5EF4-FFF2-40B4-BE49-F238E27FC236}">
                <a16:creationId xmlns:a16="http://schemas.microsoft.com/office/drawing/2014/main" id="{11AFA825-CC5B-40DF-B548-5A514A03925B}"/>
              </a:ext>
            </a:extLst>
          </p:cNvPr>
          <p:cNvSpPr/>
          <p:nvPr/>
        </p:nvSpPr>
        <p:spPr>
          <a:xfrm>
            <a:off x="5916246" y="969108"/>
            <a:ext cx="4790831" cy="2907323"/>
          </a:xfrm>
          <a:prstGeom prst="wedgeEllipseCallout">
            <a:avLst>
              <a:gd name="adj1" fmla="val -97342"/>
              <a:gd name="adj2" fmla="val 2110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Oh my!</a:t>
            </a:r>
          </a:p>
          <a:p>
            <a:pPr algn="ctr"/>
            <a:r>
              <a:rPr lang="en-US" sz="2800" dirty="0">
                <a:solidFill>
                  <a:schemeClr val="tx1"/>
                </a:solidFill>
              </a:rPr>
              <a:t>I bet more studies will show PM2.5 increases CV event risk!</a:t>
            </a:r>
          </a:p>
        </p:txBody>
      </p:sp>
    </p:spTree>
    <p:extLst>
      <p:ext uri="{BB962C8B-B14F-4D97-AF65-F5344CB8AC3E}">
        <p14:creationId xmlns:p14="http://schemas.microsoft.com/office/powerpoint/2010/main" val="91137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1183907" y="0"/>
            <a:ext cx="10443411" cy="920750"/>
          </a:xfrm>
        </p:spPr>
        <p:txBody>
          <a:bodyPr/>
          <a:lstStyle/>
          <a:p>
            <a:pPr algn="ctr">
              <a:defRPr/>
            </a:pPr>
            <a:r>
              <a:rPr lang="en-US" dirty="0"/>
              <a:t>New Root Cause!!</a:t>
            </a:r>
          </a:p>
        </p:txBody>
      </p:sp>
      <p:pic>
        <p:nvPicPr>
          <p:cNvPr id="3" name="Content Placeholder 2">
            <a:extLst>
              <a:ext uri="{FF2B5EF4-FFF2-40B4-BE49-F238E27FC236}">
                <a16:creationId xmlns:a16="http://schemas.microsoft.com/office/drawing/2014/main" id="{CB4A1116-CDB6-4B12-B6A4-923B28F20B5E}"/>
              </a:ext>
            </a:extLst>
          </p:cNvPr>
          <p:cNvPicPr>
            <a:picLocks noGrp="1" noChangeAspect="1"/>
          </p:cNvPicPr>
          <p:nvPr>
            <p:ph idx="1"/>
          </p:nvPr>
        </p:nvPicPr>
        <p:blipFill>
          <a:blip r:embed="rId3"/>
          <a:stretch>
            <a:fillRect/>
          </a:stretch>
        </p:blipFill>
        <p:spPr>
          <a:xfrm>
            <a:off x="2125785" y="920750"/>
            <a:ext cx="8237416" cy="5178425"/>
          </a:xfrm>
          <a:prstGeom prst="rect">
            <a:avLst/>
          </a:prstGeom>
        </p:spPr>
      </p:pic>
      <p:sp>
        <p:nvSpPr>
          <p:cNvPr id="4" name="TextBox 3">
            <a:extLst>
              <a:ext uri="{FF2B5EF4-FFF2-40B4-BE49-F238E27FC236}">
                <a16:creationId xmlns:a16="http://schemas.microsoft.com/office/drawing/2014/main" id="{DB442FF6-DFF2-46DC-AF81-E56F27120D92}"/>
              </a:ext>
            </a:extLst>
          </p:cNvPr>
          <p:cNvSpPr txBox="1"/>
          <p:nvPr/>
        </p:nvSpPr>
        <p:spPr>
          <a:xfrm>
            <a:off x="8690707" y="4704863"/>
            <a:ext cx="1609970" cy="400110"/>
          </a:xfrm>
          <a:prstGeom prst="rect">
            <a:avLst/>
          </a:prstGeom>
          <a:noFill/>
        </p:spPr>
        <p:txBody>
          <a:bodyPr wrap="square" rtlCol="0">
            <a:spAutoFit/>
          </a:bodyPr>
          <a:lstStyle/>
          <a:p>
            <a:pPr algn="ctr"/>
            <a:r>
              <a:rPr lang="en-US" sz="2000" dirty="0">
                <a:solidFill>
                  <a:schemeClr val="bg1"/>
                </a:solidFill>
                <a:highlight>
                  <a:srgbClr val="FF0000"/>
                </a:highlight>
              </a:rPr>
              <a:t>air pollution</a:t>
            </a:r>
          </a:p>
        </p:txBody>
      </p:sp>
    </p:spTree>
    <p:extLst>
      <p:ext uri="{BB962C8B-B14F-4D97-AF65-F5344CB8AC3E}">
        <p14:creationId xmlns:p14="http://schemas.microsoft.com/office/powerpoint/2010/main" val="24330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anim calcmode="lin" valueType="num">
                                      <p:cBhvr>
                                        <p:cTn id="8" dur="4000" fill="hold"/>
                                        <p:tgtEl>
                                          <p:spTgt spid="4"/>
                                        </p:tgtEl>
                                        <p:attrNameLst>
                                          <p:attrName>ppt_w</p:attrName>
                                        </p:attrNameLst>
                                      </p:cBhvr>
                                      <p:tavLst>
                                        <p:tav tm="0" fmla="#ppt_w*sin(2.5*pi*$)">
                                          <p:val>
                                            <p:fltVal val="0"/>
                                          </p:val>
                                        </p:tav>
                                        <p:tav tm="100000">
                                          <p:val>
                                            <p:fltVal val="1"/>
                                          </p:val>
                                        </p:tav>
                                      </p:tavLst>
                                    </p:anim>
                                    <p:anim calcmode="lin" valueType="num">
                                      <p:cBhvr>
                                        <p:cTn id="9" dur="4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750646"/>
            <a:ext cx="10003692" cy="3649785"/>
          </a:xfrm>
        </p:spPr>
        <p:txBody>
          <a:bodyPr/>
          <a:lstStyle/>
          <a:p>
            <a:pPr marL="0" indent="0" algn="ctr">
              <a:spcBef>
                <a:spcPct val="35000"/>
              </a:spcBef>
              <a:buNone/>
              <a:defRPr/>
            </a:pPr>
            <a:r>
              <a:rPr lang="en-US" dirty="0">
                <a:cs typeface="Times New Roman" pitchFamily="18" charset="0"/>
              </a:rPr>
              <a:t>Studies of air pollution effects on health have shifted their focus from short- to long-term exposure.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Studies are now exploring multiple air pollutants  simultaneously since air pollution is a mixture of compounds with varying toxicities.</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67254805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500554"/>
            <a:ext cx="10003692" cy="3899877"/>
          </a:xfrm>
        </p:spPr>
        <p:txBody>
          <a:bodyPr>
            <a:normAutofit/>
          </a:bodyPr>
          <a:lstStyle/>
          <a:p>
            <a:pPr marL="0" indent="0" algn="ctr">
              <a:spcBef>
                <a:spcPct val="35000"/>
              </a:spcBef>
              <a:buNone/>
              <a:defRPr/>
            </a:pPr>
            <a:r>
              <a:rPr lang="en-US" dirty="0">
                <a:cs typeface="Times New Roman" pitchFamily="18" charset="0"/>
              </a:rPr>
              <a:t>Current study used a doubly robust method (DRAM) for our statistical analysis, which relies on both inverse probability weighting and adjustment in the outcome model to                                    account for confounding.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DRAM as opposed to Cox modeling is more accurate at specifying the effect of risk factor and more likely                        to sway regulatory policy.</a:t>
            </a:r>
          </a:p>
          <a:p>
            <a:pPr marL="0" indent="0" algn="ctr">
              <a:spcBef>
                <a:spcPct val="35000"/>
              </a:spcBef>
              <a:buNone/>
              <a:defRPr/>
            </a:pPr>
            <a:r>
              <a:rPr lang="en-US" sz="2000" dirty="0">
                <a:cs typeface="Times New Roman" pitchFamily="18" charset="0"/>
              </a:rPr>
              <a:t>(see note page)</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4881189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406769"/>
            <a:ext cx="10003692" cy="3993662"/>
          </a:xfrm>
        </p:spPr>
        <p:txBody>
          <a:bodyPr/>
          <a:lstStyle/>
          <a:p>
            <a:pPr marL="0" indent="0" algn="ctr">
              <a:spcBef>
                <a:spcPct val="35000"/>
              </a:spcBef>
              <a:buNone/>
              <a:defRPr/>
            </a:pPr>
            <a:r>
              <a:rPr lang="en-US" dirty="0">
                <a:cs typeface="Times New Roman" pitchFamily="18" charset="0"/>
              </a:rPr>
              <a:t>This study examined the relationship btw long-term exposure to air pollution (PM2.5, nitrogen dioxide [NO2], and ozone [O3]) and first hospital admissions with MI, ischemic stroke (IS), atrial fibrillation &amp; flutter (AFF) or                                      pneumonia in Medicare pts.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 population was all US Medicare pts </a:t>
            </a:r>
            <a:r>
              <a:rPr lang="en-US" u="sng" dirty="0">
                <a:cs typeface="Times New Roman" pitchFamily="18" charset="0"/>
              </a:rPr>
              <a:t>&gt;</a:t>
            </a:r>
            <a:r>
              <a:rPr lang="en-US" dirty="0">
                <a:cs typeface="Times New Roman" pitchFamily="18" charset="0"/>
              </a:rPr>
              <a:t>65 </a:t>
            </a:r>
            <a:r>
              <a:rPr lang="en-US" dirty="0" err="1">
                <a:cs typeface="Times New Roman" pitchFamily="18" charset="0"/>
              </a:rPr>
              <a:t>yo</a:t>
            </a:r>
            <a:r>
              <a:rPr lang="en-US" dirty="0">
                <a:cs typeface="Times New Roman" pitchFamily="18" charset="0"/>
              </a:rPr>
              <a:t>                                     from 2000 to 2016.</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59846620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977292"/>
            <a:ext cx="10003692" cy="3423139"/>
          </a:xfrm>
        </p:spPr>
        <p:txBody>
          <a:bodyPr/>
          <a:lstStyle/>
          <a:p>
            <a:pPr marL="0" indent="0" algn="ctr">
              <a:spcBef>
                <a:spcPct val="35000"/>
              </a:spcBef>
              <a:buNone/>
              <a:defRPr/>
            </a:pPr>
            <a:r>
              <a:rPr lang="en-US" dirty="0">
                <a:cs typeface="Times New Roman" pitchFamily="18" charset="0"/>
              </a:rPr>
              <a:t>PM2.5, O3, and NO2 levels were derived from high-resolution spatiotemporal ensemble models.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Annual averages of PM2.5, NO2, and O3, showed                    excellent correlation to EPA estimates.</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27775918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883508"/>
            <a:ext cx="10003692" cy="3516923"/>
          </a:xfrm>
        </p:spPr>
        <p:txBody>
          <a:bodyPr>
            <a:normAutofit/>
          </a:bodyPr>
          <a:lstStyle/>
          <a:p>
            <a:pPr marL="0" indent="0" algn="ctr">
              <a:spcBef>
                <a:spcPct val="35000"/>
              </a:spcBef>
              <a:buNone/>
              <a:defRPr/>
            </a:pPr>
            <a:r>
              <a:rPr lang="en-US" dirty="0">
                <a:cs typeface="Times New Roman" pitchFamily="18" charset="0"/>
              </a:rPr>
              <a:t>63,006,793 pts; 55% female; 84% White; 9% Black;                             7% Other; 48% </a:t>
            </a:r>
            <a:r>
              <a:rPr lang="en-US" u="sng" dirty="0">
                <a:cs typeface="Times New Roman" pitchFamily="18" charset="0"/>
              </a:rPr>
              <a:t>&gt;</a:t>
            </a:r>
            <a:r>
              <a:rPr lang="en-US" dirty="0">
                <a:cs typeface="Times New Roman" pitchFamily="18" charset="0"/>
              </a:rPr>
              <a:t>75 </a:t>
            </a:r>
            <a:r>
              <a:rPr lang="en-US" dirty="0" err="1">
                <a:cs typeface="Times New Roman" pitchFamily="18" charset="0"/>
              </a:rPr>
              <a:t>yo</a:t>
            </a:r>
            <a:r>
              <a:rPr lang="en-US" dirty="0">
                <a:cs typeface="Times New Roman" pitchFamily="18" charset="0"/>
              </a:rPr>
              <a: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Annual average levels of PM2.5 and NO2 were low, &lt;EPA standard of 12 </a:t>
            </a:r>
            <a:r>
              <a:rPr lang="en-US" dirty="0" err="1">
                <a:cs typeface="Times New Roman" pitchFamily="18" charset="0"/>
              </a:rPr>
              <a:t>μg</a:t>
            </a:r>
            <a:r>
              <a:rPr lang="en-US" dirty="0">
                <a:cs typeface="Times New Roman" pitchFamily="18" charset="0"/>
              </a:rPr>
              <a:t>/m3 and 53 ppb; O3 levels were                           below the daily standard of 70 ppb.</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30117237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867877"/>
            <a:ext cx="10003692" cy="3532554"/>
          </a:xfrm>
        </p:spPr>
        <p:txBody>
          <a:bodyPr/>
          <a:lstStyle/>
          <a:p>
            <a:pPr marL="0" indent="0" algn="ctr">
              <a:spcBef>
                <a:spcPct val="35000"/>
              </a:spcBef>
              <a:buNone/>
              <a:defRPr/>
            </a:pPr>
            <a:r>
              <a:rPr lang="en-US" dirty="0">
                <a:cs typeface="Times New Roman" pitchFamily="18" charset="0"/>
              </a:rPr>
              <a:t>Long-term exposure to PM2.5 was associated with a statistically significant increase in the risk of all outcomes. </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translated to thousands of hospital admissions attributable to air pollution per year.</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52979503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477108"/>
            <a:ext cx="10003692" cy="3923323"/>
          </a:xfrm>
        </p:spPr>
        <p:txBody>
          <a:bodyPr/>
          <a:lstStyle/>
          <a:p>
            <a:pPr marL="0" indent="0" algn="ctr">
              <a:spcBef>
                <a:spcPct val="35000"/>
              </a:spcBef>
              <a:buNone/>
              <a:defRPr/>
            </a:pPr>
            <a:r>
              <a:rPr lang="en-US" dirty="0">
                <a:cs typeface="Times New Roman" pitchFamily="18" charset="0"/>
              </a:rPr>
              <a:t>For each 1 </a:t>
            </a:r>
            <a:r>
              <a:rPr lang="en-US" dirty="0" err="1">
                <a:cs typeface="Times New Roman" pitchFamily="18" charset="0"/>
              </a:rPr>
              <a:t>μg</a:t>
            </a:r>
            <a:r>
              <a:rPr lang="en-US" dirty="0">
                <a:cs typeface="Times New Roman" pitchFamily="18" charset="0"/>
              </a:rPr>
              <a:t>/m3 increase in PM2.5 there were additional admissions for:</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 IS- 2536 (95% CI, 2383–2691) </a:t>
            </a:r>
          </a:p>
          <a:p>
            <a:pPr marL="0" indent="0" algn="ctr">
              <a:spcBef>
                <a:spcPct val="35000"/>
              </a:spcBef>
              <a:buNone/>
              <a:defRPr/>
            </a:pPr>
            <a:r>
              <a:rPr lang="en-US" dirty="0">
                <a:cs typeface="Times New Roman" pitchFamily="18" charset="0"/>
              </a:rPr>
              <a:t>MI- 637 (95% CI, 483–814) </a:t>
            </a:r>
          </a:p>
          <a:p>
            <a:pPr marL="0" indent="0" algn="ctr">
              <a:spcBef>
                <a:spcPct val="35000"/>
              </a:spcBef>
              <a:buNone/>
              <a:defRPr/>
            </a:pPr>
            <a:r>
              <a:rPr lang="en-US" dirty="0">
                <a:cs typeface="Times New Roman" pitchFamily="18" charset="0"/>
              </a:rPr>
              <a:t>AFF- 1575 (95% CI, 1426–1691) </a:t>
            </a:r>
          </a:p>
          <a:p>
            <a:pPr marL="0" indent="0" algn="ctr">
              <a:spcBef>
                <a:spcPct val="35000"/>
              </a:spcBef>
              <a:buNone/>
              <a:defRPr/>
            </a:pPr>
            <a:r>
              <a:rPr lang="en-US" dirty="0">
                <a:cs typeface="Times New Roman" pitchFamily="18" charset="0"/>
              </a:rPr>
              <a:t>Pneum.- 2489 (95% CI, 2245–2738)</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91538444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938215"/>
            <a:ext cx="10003692" cy="3462216"/>
          </a:xfrm>
        </p:spPr>
        <p:txBody>
          <a:bodyPr/>
          <a:lstStyle/>
          <a:p>
            <a:pPr marL="0" indent="0" algn="ctr">
              <a:spcBef>
                <a:spcPct val="35000"/>
              </a:spcBef>
              <a:buNone/>
              <a:defRPr/>
            </a:pPr>
            <a:r>
              <a:rPr lang="en-US" dirty="0">
                <a:cs typeface="Times New Roman" pitchFamily="18" charset="0"/>
              </a:rPr>
              <a:t>Long term exposure to NO2 was associated with an                   increased risk of IS &amp; AFF.</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Long term exposure to NO2 was associated with a                   decreased risk of MI and pneum.</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1914754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2063262"/>
            <a:ext cx="10003692" cy="3337169"/>
          </a:xfrm>
        </p:spPr>
        <p:txBody>
          <a:bodyPr/>
          <a:lstStyle/>
          <a:p>
            <a:pPr marL="0" indent="0" algn="ctr">
              <a:spcBef>
                <a:spcPct val="35000"/>
              </a:spcBef>
              <a:buNone/>
              <a:defRPr/>
            </a:pPr>
            <a:r>
              <a:rPr lang="en-US" dirty="0">
                <a:cs typeface="Times New Roman" pitchFamily="18" charset="0"/>
              </a:rPr>
              <a:t>Long-term exposure to O3 increased risk of pneumonia.</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Long-term exposure to O3 decreased the risk of IS and AFF; was neutral for MI.</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404926715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985108"/>
            <a:ext cx="10003692" cy="3415323"/>
          </a:xfrm>
        </p:spPr>
        <p:txBody>
          <a:bodyPr/>
          <a:lstStyle/>
          <a:p>
            <a:pPr marL="0" indent="0" algn="ctr">
              <a:spcBef>
                <a:spcPct val="35000"/>
              </a:spcBef>
              <a:buNone/>
              <a:defRPr/>
            </a:pPr>
            <a:r>
              <a:rPr lang="en-US" dirty="0">
                <a:cs typeface="Times New Roman" pitchFamily="18" charset="0"/>
              </a:rPr>
              <a:t>For PM2.5, older beneficiaries were at a higher risk of admission compared with younger beneficiaries.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White individuals had a higher risk of admission as                   compared with Black individuals.</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8701404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0"/>
            <a:ext cx="10464800" cy="797169"/>
          </a:xfrm>
        </p:spPr>
        <p:txBody>
          <a:bodyPr>
            <a:normAutofit/>
          </a:bodyPr>
          <a:lstStyle/>
          <a:p>
            <a:pPr algn="ctr" eaLnBrk="1" hangingPunct="1">
              <a:defRPr/>
            </a:pPr>
            <a:r>
              <a:rPr lang="en-US" sz="4000" dirty="0">
                <a:cs typeface="Times New Roman" pitchFamily="18" charset="0"/>
              </a:rPr>
              <a:t>Air Pollution Causes Arterial Inflammation</a:t>
            </a:r>
          </a:p>
        </p:txBody>
      </p:sp>
      <p:sp>
        <p:nvSpPr>
          <p:cNvPr id="131075" name="Rectangle 3"/>
          <p:cNvSpPr>
            <a:spLocks noGrp="1" noRot="1" noChangeArrowheads="1"/>
          </p:cNvSpPr>
          <p:nvPr>
            <p:ph type="body" idx="1"/>
          </p:nvPr>
        </p:nvSpPr>
        <p:spPr>
          <a:xfrm>
            <a:off x="1524000" y="1754155"/>
            <a:ext cx="10003692" cy="3966707"/>
          </a:xfrm>
        </p:spPr>
        <p:txBody>
          <a:bodyPr>
            <a:normAutofit/>
          </a:bodyPr>
          <a:lstStyle/>
          <a:p>
            <a:pPr marL="0" indent="0" algn="ctr">
              <a:spcBef>
                <a:spcPct val="35000"/>
              </a:spcBef>
              <a:buNone/>
              <a:defRPr/>
            </a:pPr>
            <a:r>
              <a:rPr lang="en-US" dirty="0">
                <a:cs typeface="Times New Roman" pitchFamily="18" charset="0"/>
              </a:rPr>
              <a:t>Air pollution is a prevalent environmental hazard that substantially contributes to cardiovascular disease (CVD).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Air pollution of particulate matter with diameter                               </a:t>
            </a:r>
            <a:r>
              <a:rPr lang="en-US" u="sng" dirty="0">
                <a:cs typeface="Times New Roman" pitchFamily="18" charset="0"/>
              </a:rPr>
              <a:t>&lt;</a:t>
            </a:r>
            <a:r>
              <a:rPr lang="en-US" dirty="0">
                <a:cs typeface="Times New Roman" pitchFamily="18" charset="0"/>
              </a:rPr>
              <a:t>2.5 (micrometer) µm “fine” (PM2.5) is the dominant component linking air pollution to CVD events. </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solidFill>
                <a:srgbClr val="C00000"/>
              </a:solidFill>
              <a:cs typeface="Times New Roman" pitchFamily="18" charset="0"/>
            </a:endParaRPr>
          </a:p>
        </p:txBody>
      </p:sp>
      <p:sp>
        <p:nvSpPr>
          <p:cNvPr id="91141" name="Text Box 4"/>
          <p:cNvSpPr txBox="1">
            <a:spLocks noChangeArrowheads="1"/>
          </p:cNvSpPr>
          <p:nvPr/>
        </p:nvSpPr>
        <p:spPr bwMode="auto">
          <a:xfrm>
            <a:off x="2035175" y="5945556"/>
            <a:ext cx="8194675" cy="14773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Abohashem</a:t>
            </a:r>
            <a:r>
              <a:rPr lang="en-US" dirty="0">
                <a:solidFill>
                  <a:schemeClr val="accent3"/>
                </a:solidFill>
                <a:latin typeface="Verdana" pitchFamily="34" charset="0"/>
              </a:rPr>
              <a:t>, S., et al. (2021). </a:t>
            </a:r>
            <a:r>
              <a:rPr lang="en-US" u="sng" dirty="0">
                <a:solidFill>
                  <a:schemeClr val="accent3"/>
                </a:solidFill>
                <a:latin typeface="Verdana" pitchFamily="34" charset="0"/>
              </a:rPr>
              <a:t>European Heart Journal</a:t>
            </a:r>
            <a:r>
              <a:rPr lang="en-US" dirty="0">
                <a:solidFill>
                  <a:schemeClr val="accent3"/>
                </a:solidFill>
                <a:latin typeface="Verdana" pitchFamily="34" charset="0"/>
              </a:rPr>
              <a:t>. 00:1-12 doi:10.1093/</a:t>
            </a:r>
            <a:r>
              <a:rPr lang="en-US" dirty="0" err="1">
                <a:solidFill>
                  <a:schemeClr val="accent3"/>
                </a:solidFill>
                <a:latin typeface="Verdana" pitchFamily="34" charset="0"/>
              </a:rPr>
              <a:t>eurheartj</a:t>
            </a:r>
            <a:r>
              <a:rPr lang="en-US" dirty="0">
                <a:solidFill>
                  <a:schemeClr val="accent3"/>
                </a:solidFill>
                <a:latin typeface="Verdana" pitchFamily="34" charset="0"/>
              </a:rPr>
              <a:t>/ehaa982</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98911550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531815"/>
            <a:ext cx="10003692" cy="2868247"/>
          </a:xfrm>
        </p:spPr>
        <p:txBody>
          <a:bodyPr>
            <a:normAutofit/>
          </a:bodyPr>
          <a:lstStyle/>
          <a:p>
            <a:pPr marL="0" indent="0" algn="ctr">
              <a:spcBef>
                <a:spcPct val="35000"/>
              </a:spcBef>
              <a:buNone/>
              <a:defRPr/>
            </a:pPr>
            <a:r>
              <a:rPr lang="en-US" dirty="0">
                <a:cs typeface="Times New Roman" pitchFamily="18" charset="0"/>
              </a:rPr>
              <a:t>The CV harm caused by air pollution is generally attributed to its ability to increase inflammation, oxidative stress and generate a prothrombotic state.</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One trial also showed PM2.5 associated with higher BP, TC, FBG, A1c, and neutrophils.*</a:t>
            </a:r>
          </a:p>
        </p:txBody>
      </p:sp>
      <p:sp>
        <p:nvSpPr>
          <p:cNvPr id="91141" name="Text Box 4"/>
          <p:cNvSpPr txBox="1">
            <a:spLocks noChangeArrowheads="1"/>
          </p:cNvSpPr>
          <p:nvPr/>
        </p:nvSpPr>
        <p:spPr bwMode="auto">
          <a:xfrm>
            <a:off x="2035175" y="4374662"/>
            <a:ext cx="8194675" cy="2585323"/>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r>
              <a:rPr lang="en-US" dirty="0">
                <a:solidFill>
                  <a:schemeClr val="accent3"/>
                </a:solidFill>
                <a:latin typeface="Verdana" pitchFamily="34" charset="0"/>
              </a:rPr>
              <a:t>*Chuang, K. J., et al. (2011). "Long-term air pollution exposure and risk factors for cardiovascular diseases among the elderly in Taiwan." </a:t>
            </a:r>
            <a:r>
              <a:rPr lang="en-US" u="sng" dirty="0" err="1">
                <a:solidFill>
                  <a:schemeClr val="accent3"/>
                </a:solidFill>
                <a:latin typeface="Verdana" pitchFamily="34" charset="0"/>
              </a:rPr>
              <a:t>Occup</a:t>
            </a:r>
            <a:r>
              <a:rPr lang="en-US" u="sng" dirty="0">
                <a:solidFill>
                  <a:schemeClr val="accent3"/>
                </a:solidFill>
                <a:latin typeface="Verdana" pitchFamily="34" charset="0"/>
              </a:rPr>
              <a:t> Environ Med</a:t>
            </a:r>
            <a:r>
              <a:rPr lang="en-US" dirty="0">
                <a:solidFill>
                  <a:schemeClr val="accent3"/>
                </a:solidFill>
                <a:latin typeface="Verdana" pitchFamily="34" charset="0"/>
              </a:rPr>
              <a:t> </a:t>
            </a:r>
            <a:r>
              <a:rPr lang="en-US" b="1" dirty="0">
                <a:solidFill>
                  <a:schemeClr val="accent3"/>
                </a:solidFill>
                <a:latin typeface="Verdana" pitchFamily="34" charset="0"/>
              </a:rPr>
              <a:t>68</a:t>
            </a:r>
            <a:r>
              <a:rPr lang="en-US" dirty="0">
                <a:solidFill>
                  <a:schemeClr val="accent3"/>
                </a:solidFill>
                <a:latin typeface="Verdana" pitchFamily="34" charset="0"/>
              </a:rPr>
              <a:t>(1): 64-68.</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6196207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789723"/>
            <a:ext cx="10003692" cy="3610708"/>
          </a:xfrm>
        </p:spPr>
        <p:txBody>
          <a:bodyPr/>
          <a:lstStyle/>
          <a:p>
            <a:pPr marL="0" indent="0" algn="ctr">
              <a:spcBef>
                <a:spcPct val="35000"/>
              </a:spcBef>
              <a:buNone/>
              <a:defRPr/>
            </a:pPr>
            <a:r>
              <a:rPr lang="en-US" dirty="0">
                <a:cs typeface="Times New Roman" pitchFamily="18" charset="0"/>
              </a:rPr>
              <a:t>This study used a causal modeling approach.</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It provides strong evidence for the need for long-term guidelines regarding air pollution.</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35523058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1961662"/>
            <a:ext cx="10003692" cy="3438769"/>
          </a:xfrm>
        </p:spPr>
        <p:txBody>
          <a:bodyPr/>
          <a:lstStyle/>
          <a:p>
            <a:pPr marL="0" indent="0" algn="ctr">
              <a:spcBef>
                <a:spcPct val="35000"/>
              </a:spcBef>
              <a:buNone/>
              <a:defRPr/>
            </a:pPr>
            <a:r>
              <a:rPr lang="en-US" dirty="0">
                <a:cs typeface="Times New Roman" pitchFamily="18" charset="0"/>
              </a:rPr>
              <a:t>Air pollution, especially PM2.5, poses a significant risk to human health.</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The risk seems most pronounced at lower exposure concentrations.</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62244095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1524000" y="2008554"/>
            <a:ext cx="10003692" cy="3391877"/>
          </a:xfrm>
        </p:spPr>
        <p:txBody>
          <a:bodyPr/>
          <a:lstStyle/>
          <a:p>
            <a:pPr marL="0" indent="0" algn="ctr">
              <a:spcBef>
                <a:spcPct val="35000"/>
              </a:spcBef>
              <a:buNone/>
              <a:defRPr/>
            </a:pPr>
            <a:r>
              <a:rPr lang="en-US" dirty="0">
                <a:cs typeface="Times New Roman" pitchFamily="18" charset="0"/>
              </a:rPr>
              <a:t>More than half of the US population is exposed                                  to these dangerous low levels.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This issue should be of great concern to clinicians                              and policymakers.</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53090581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250092"/>
            <a:ext cx="10464800" cy="851877"/>
          </a:xfrm>
        </p:spPr>
        <p:txBody>
          <a:bodyPr>
            <a:normAutofit fontScale="90000"/>
          </a:bodyPr>
          <a:lstStyle/>
          <a:p>
            <a:pPr algn="ctr" eaLnBrk="1" hangingPunct="1">
              <a:defRPr/>
            </a:pPr>
            <a:r>
              <a:rPr lang="en-US" sz="4000" dirty="0">
                <a:cs typeface="Times New Roman" pitchFamily="18" charset="0"/>
              </a:rPr>
              <a:t>Air Pollution Associated With Increased Medicare Hospitalizations </a:t>
            </a:r>
          </a:p>
        </p:txBody>
      </p:sp>
      <p:sp>
        <p:nvSpPr>
          <p:cNvPr id="131075" name="Rectangle 3"/>
          <p:cNvSpPr>
            <a:spLocks noGrp="1" noRot="1" noChangeArrowheads="1"/>
          </p:cNvSpPr>
          <p:nvPr>
            <p:ph type="body" idx="1"/>
          </p:nvPr>
        </p:nvSpPr>
        <p:spPr>
          <a:xfrm>
            <a:off x="2313354" y="1211385"/>
            <a:ext cx="8260861" cy="4189046"/>
          </a:xfrm>
        </p:spPr>
        <p:txBody>
          <a:bodyPr>
            <a:normAutofit/>
          </a:bodyPr>
          <a:lstStyle/>
          <a:p>
            <a:pPr marL="0" indent="0" algn="ctr">
              <a:spcBef>
                <a:spcPct val="35000"/>
              </a:spcBef>
              <a:buNone/>
              <a:defRPr/>
            </a:pPr>
            <a:r>
              <a:rPr lang="en-US" dirty="0">
                <a:cs typeface="Times New Roman" pitchFamily="18" charset="0"/>
              </a:rPr>
              <a:t>What Are the Clinical Implications?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 Air pollution should be considered as a risk factor for cardiovascular and respiratory disease.</a:t>
            </a:r>
          </a:p>
          <a:p>
            <a:pPr marL="0" indent="0" algn="ctr">
              <a:spcBef>
                <a:spcPct val="35000"/>
              </a:spcBef>
              <a:buNone/>
              <a:defRPr/>
            </a:pPr>
            <a:r>
              <a:rPr lang="en-US" dirty="0">
                <a:cs typeface="Times New Roman" pitchFamily="18" charset="0"/>
              </a:rPr>
              <a:t>• The risk persists even at levels below current national and international guidelines.</a:t>
            </a:r>
          </a:p>
          <a:p>
            <a:pPr marL="0" indent="0" algn="ctr">
              <a:spcBef>
                <a:spcPct val="35000"/>
              </a:spcBef>
              <a:buNone/>
              <a:defRPr/>
            </a:pPr>
            <a:r>
              <a:rPr lang="en-US" dirty="0">
                <a:cs typeface="Times New Roman" pitchFamily="18" charset="0"/>
              </a:rPr>
              <a:t>• Patients should be conscious of the air quality in the region where they live to avoid harmful exposure over long periods of time.</a:t>
            </a:r>
          </a:p>
        </p:txBody>
      </p:sp>
      <p:sp>
        <p:nvSpPr>
          <p:cNvPr id="91141" name="Text Box 4"/>
          <p:cNvSpPr txBox="1">
            <a:spLocks noChangeArrowheads="1"/>
          </p:cNvSpPr>
          <p:nvPr/>
        </p:nvSpPr>
        <p:spPr bwMode="auto">
          <a:xfrm>
            <a:off x="2035175" y="5507892"/>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Danesh</a:t>
            </a:r>
            <a:r>
              <a:rPr lang="en-US" dirty="0">
                <a:solidFill>
                  <a:schemeClr val="accent3"/>
                </a:solidFill>
                <a:latin typeface="Verdana" pitchFamily="34" charset="0"/>
              </a:rPr>
              <a:t> </a:t>
            </a:r>
            <a:r>
              <a:rPr lang="en-US" dirty="0" err="1">
                <a:solidFill>
                  <a:schemeClr val="accent3"/>
                </a:solidFill>
                <a:latin typeface="Verdana" pitchFamily="34" charset="0"/>
              </a:rPr>
              <a:t>Yazdi</a:t>
            </a:r>
            <a:r>
              <a:rPr lang="en-US" dirty="0">
                <a:solidFill>
                  <a:schemeClr val="accent3"/>
                </a:solidFill>
                <a:latin typeface="Verdana" pitchFamily="34" charset="0"/>
              </a:rPr>
              <a:t>, M., et al. (2021). "Long-Term Association of Air Pollution and Hospital Admissions Among Medicare Participants Using a Doubly Robust Additive Model." </a:t>
            </a:r>
            <a:r>
              <a:rPr lang="en-US" u="sng" dirty="0">
                <a:solidFill>
                  <a:schemeClr val="accent3"/>
                </a:solidFill>
                <a:latin typeface="Verdana" pitchFamily="34" charset="0"/>
              </a:rPr>
              <a:t>Circulation</a:t>
            </a:r>
            <a:r>
              <a:rPr lang="en-US" dirty="0">
                <a:solidFill>
                  <a:schemeClr val="accent3"/>
                </a:solidFill>
                <a:latin typeface="Verdana" pitchFamily="34" charset="0"/>
              </a:rPr>
              <a:t>. 143:00–00.                        DOI: 10.1161/CIRCULATIONAHA.120.050252 </a:t>
            </a:r>
          </a:p>
          <a:p>
            <a:pPr algn="ctr" eaLnBrk="0" fontAlgn="base" hangingPunct="0">
              <a:spcBef>
                <a:spcPct val="50000"/>
              </a:spcBef>
              <a:spcAft>
                <a:spcPct val="0"/>
              </a:spcAft>
            </a:pPr>
            <a:r>
              <a:rPr lang="en-US" dirty="0">
                <a:solidFill>
                  <a:schemeClr val="accent2"/>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730471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63A542F-1FF3-488E-908B-5FF489CBD3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09365" y="597159"/>
            <a:ext cx="7642341" cy="5253135"/>
          </a:xfrm>
          <a:prstGeom prst="rect">
            <a:avLst/>
          </a:prstGeom>
        </p:spPr>
      </p:pic>
    </p:spTree>
    <p:extLst>
      <p:ext uri="{BB962C8B-B14F-4D97-AF65-F5344CB8AC3E}">
        <p14:creationId xmlns:p14="http://schemas.microsoft.com/office/powerpoint/2010/main" val="3467228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828800"/>
            <a:ext cx="9831754" cy="3704492"/>
          </a:xfrm>
        </p:spPr>
        <p:txBody>
          <a:bodyPr/>
          <a:lstStyle/>
          <a:p>
            <a:pPr marL="0" indent="0" algn="ctr">
              <a:spcBef>
                <a:spcPct val="35000"/>
              </a:spcBef>
              <a:buNone/>
              <a:defRPr/>
            </a:pPr>
            <a:r>
              <a:rPr lang="en-US" dirty="0">
                <a:cs typeface="Times New Roman" pitchFamily="18" charset="0"/>
              </a:rPr>
              <a:t>Air pollution is associated with increased risk of                     Alzheimer’s disease (AD).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Inflammation and oxidative stress are the basic mechanisms through which air pollution causes damage.</a:t>
            </a: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0005424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242646"/>
            <a:ext cx="9831754" cy="4290646"/>
          </a:xfrm>
        </p:spPr>
        <p:txBody>
          <a:bodyPr/>
          <a:lstStyle/>
          <a:p>
            <a:pPr marL="0" indent="0" algn="ctr">
              <a:spcBef>
                <a:spcPct val="35000"/>
              </a:spcBef>
              <a:buNone/>
              <a:defRPr/>
            </a:pPr>
            <a:r>
              <a:rPr lang="en-US" dirty="0">
                <a:cs typeface="Times New Roman" pitchFamily="18" charset="0"/>
              </a:rPr>
              <a:t>Major sources of PM2.5 include oil refineries, metal processing facilities, tailpipe and brake emissions from mobile sources, residential fuel combustion,                                 power plants, and wildfires.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Ultrafine particles (UFPM) less than 0.1 </a:t>
            </a:r>
            <a:r>
              <a:rPr lang="el-GR" dirty="0">
                <a:cs typeface="Times New Roman" pitchFamily="18" charset="0"/>
              </a:rPr>
              <a:t>μ</a:t>
            </a:r>
            <a:r>
              <a:rPr lang="en-US" dirty="0">
                <a:cs typeface="Times New Roman" pitchFamily="18" charset="0"/>
              </a:rPr>
              <a:t>m mainly come from tailpipe emissions from motor vehicles, aircrafts,                             and marine vessels.</a:t>
            </a: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5812971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477108"/>
            <a:ext cx="9831754" cy="4056184"/>
          </a:xfrm>
        </p:spPr>
        <p:txBody>
          <a:bodyPr/>
          <a:lstStyle/>
          <a:p>
            <a:pPr marL="0" indent="0" algn="ctr">
              <a:spcBef>
                <a:spcPct val="35000"/>
              </a:spcBef>
              <a:buNone/>
              <a:defRPr/>
            </a:pPr>
            <a:r>
              <a:rPr lang="en-US" dirty="0">
                <a:cs typeface="Times New Roman" pitchFamily="18" charset="0"/>
              </a:rPr>
              <a:t>UFPM is implicated in PM-associated pathology, as their nanometer size make these particles the most effective size for lung deposition, penetration, and effects extending beyond the respiratory tract.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PM2.5 and UFPM cross blood-air barrier of the lungs, gaining access to peripheral circulation and the brain.</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12152468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680308"/>
            <a:ext cx="9831754" cy="3852984"/>
          </a:xfrm>
        </p:spPr>
        <p:txBody>
          <a:bodyPr>
            <a:normAutofit/>
          </a:bodyPr>
          <a:lstStyle/>
          <a:p>
            <a:pPr marL="0" indent="0" algn="ctr">
              <a:spcBef>
                <a:spcPct val="35000"/>
              </a:spcBef>
              <a:buNone/>
              <a:defRPr/>
            </a:pPr>
            <a:r>
              <a:rPr lang="en-US" dirty="0">
                <a:cs typeface="Times New Roman" pitchFamily="18" charset="0"/>
              </a:rPr>
              <a:t>PM2.5 and UFPM PM may enter the brain via active transport, a leaky blood-brain barrier (BBB), or from the                          olfactory nerve into the olfactory bulb.</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AD victims demonstrate early pathology in the olfactory bulb and nuclei, with olfactory deficits being one of the earliest findings in the disease.</a:t>
            </a:r>
          </a:p>
          <a:p>
            <a:pPr marL="0" indent="0" algn="ctr">
              <a:spcBef>
                <a:spcPct val="35000"/>
              </a:spcBef>
              <a:buNone/>
              <a:defRPr/>
            </a:pPr>
            <a:endParaRPr lang="en-US" dirty="0">
              <a:cs typeface="Times New Roman" pitchFamily="18" charset="0"/>
            </a:endParaRP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8523687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normAutofit/>
          </a:bodyPr>
          <a:lstStyle/>
          <a:p>
            <a:pPr algn="ctr" eaLnBrk="1" hangingPunct="1">
              <a:defRPr/>
            </a:pPr>
            <a:r>
              <a:rPr lang="en-US" sz="4000" dirty="0"/>
              <a:t>Diameter of </a:t>
            </a:r>
            <a:r>
              <a:rPr lang="en-US" sz="4000" u="sng" dirty="0"/>
              <a:t>&lt;</a:t>
            </a:r>
            <a:r>
              <a:rPr lang="en-US" sz="4000" dirty="0"/>
              <a:t>2.5 Micrometer</a:t>
            </a:r>
          </a:p>
        </p:txBody>
      </p:sp>
      <p:pic>
        <p:nvPicPr>
          <p:cNvPr id="4" name="Picture 3" descr="A picture containing text, vector graphics&#10;&#10;Description automatically generated">
            <a:extLst>
              <a:ext uri="{FF2B5EF4-FFF2-40B4-BE49-F238E27FC236}">
                <a16:creationId xmlns:a16="http://schemas.microsoft.com/office/drawing/2014/main" id="{FA456F6B-8EEC-44A9-9F5D-08F9DE01D7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353" y="1985107"/>
            <a:ext cx="4796310" cy="3946770"/>
          </a:xfrm>
          <a:prstGeom prst="rect">
            <a:avLst/>
          </a:prstGeom>
        </p:spPr>
      </p:pic>
      <p:sp>
        <p:nvSpPr>
          <p:cNvPr id="7" name="Speech Bubble: Oval 6">
            <a:extLst>
              <a:ext uri="{FF2B5EF4-FFF2-40B4-BE49-F238E27FC236}">
                <a16:creationId xmlns:a16="http://schemas.microsoft.com/office/drawing/2014/main" id="{F546DC7E-4F06-402F-BEA9-FF69F02D01F6}"/>
              </a:ext>
            </a:extLst>
          </p:cNvPr>
          <p:cNvSpPr/>
          <p:nvPr/>
        </p:nvSpPr>
        <p:spPr>
          <a:xfrm>
            <a:off x="6979139" y="1516184"/>
            <a:ext cx="3055816" cy="2414953"/>
          </a:xfrm>
          <a:prstGeom prst="wedgeEllipseCallout">
            <a:avLst>
              <a:gd name="adj1" fmla="val -140782"/>
              <a:gd name="adj2" fmla="val 382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big is that?</a:t>
            </a:r>
          </a:p>
        </p:txBody>
      </p:sp>
    </p:spTree>
    <p:extLst>
      <p:ext uri="{BB962C8B-B14F-4D97-AF65-F5344CB8AC3E}">
        <p14:creationId xmlns:p14="http://schemas.microsoft.com/office/powerpoint/2010/main" val="7576695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91141" name="Text Box 4"/>
          <p:cNvSpPr txBox="1">
            <a:spLocks noChangeArrowheads="1"/>
          </p:cNvSpPr>
          <p:nvPr/>
        </p:nvSpPr>
        <p:spPr bwMode="auto">
          <a:xfrm>
            <a:off x="1998662" y="5375029"/>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Kilian, J. and M. Kitazawa (2018). "The emerging risk of exposure to air pollution on cognitive decline and Alzheimer's disease – Evidence from epidemiological and animal studies."                                        </a:t>
            </a:r>
            <a:r>
              <a:rPr lang="en-US" u="sng" dirty="0">
                <a:solidFill>
                  <a:schemeClr val="accent3"/>
                </a:solidFill>
                <a:latin typeface="Verdana" pitchFamily="34" charset="0"/>
              </a:rPr>
              <a:t>Biomedical Journal</a:t>
            </a:r>
            <a:r>
              <a:rPr lang="en-US" dirty="0">
                <a:solidFill>
                  <a:schemeClr val="accent3"/>
                </a:solidFill>
                <a:latin typeface="Verdana" pitchFamily="34" charset="0"/>
              </a:rPr>
              <a:t> </a:t>
            </a:r>
            <a:r>
              <a:rPr lang="en-US" b="1" dirty="0">
                <a:solidFill>
                  <a:schemeClr val="accent3"/>
                </a:solidFill>
                <a:latin typeface="Verdana" pitchFamily="34" charset="0"/>
              </a:rPr>
              <a:t>41</a:t>
            </a:r>
            <a:r>
              <a:rPr lang="en-US" dirty="0">
                <a:solidFill>
                  <a:schemeClr val="accent3"/>
                </a:solidFill>
                <a:latin typeface="Verdana" pitchFamily="34" charset="0"/>
              </a:rPr>
              <a:t>(3): 141-162.</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3"/>
                </a:solidFill>
                <a:latin typeface="Verdana" pitchFamily="34" charset="0"/>
              </a:rPr>
              <a:t>.</a:t>
            </a:r>
          </a:p>
          <a:p>
            <a:pPr algn="ctr" eaLnBrk="0" fontAlgn="base" hangingPunct="0">
              <a:spcBef>
                <a:spcPct val="50000"/>
              </a:spcBef>
              <a:spcAft>
                <a:spcPct val="0"/>
              </a:spcAft>
            </a:pPr>
            <a:r>
              <a:rPr lang="en-US" dirty="0">
                <a:solidFill>
                  <a:schemeClr val="accent3"/>
                </a:solidFill>
                <a:latin typeface="Verdana" pitchFamily="34" charset="0"/>
              </a:rPr>
              <a:t>	</a:t>
            </a: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3" name="Picture 2">
            <a:extLst>
              <a:ext uri="{FF2B5EF4-FFF2-40B4-BE49-F238E27FC236}">
                <a16:creationId xmlns:a16="http://schemas.microsoft.com/office/drawing/2014/main" id="{0797AD5B-EC8C-4B8A-AF17-FA434FF4C912}"/>
              </a:ext>
            </a:extLst>
          </p:cNvPr>
          <p:cNvPicPr>
            <a:picLocks noChangeAspect="1"/>
          </p:cNvPicPr>
          <p:nvPr/>
        </p:nvPicPr>
        <p:blipFill rotWithShape="1">
          <a:blip r:embed="rId3"/>
          <a:srcRect l="6874" t="19898" r="51936" b="5028"/>
          <a:stretch/>
        </p:blipFill>
        <p:spPr>
          <a:xfrm>
            <a:off x="6385169" y="924169"/>
            <a:ext cx="3423138" cy="4171462"/>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AF71C8D3-955F-4965-A66A-DA17D29E7D3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08369" y="1250462"/>
            <a:ext cx="2993293" cy="2993292"/>
          </a:xfrm>
          <a:prstGeom prst="rect">
            <a:avLst/>
          </a:prstGeom>
        </p:spPr>
      </p:pic>
      <p:sp>
        <p:nvSpPr>
          <p:cNvPr id="7" name="Thought Bubble: Cloud 6">
            <a:extLst>
              <a:ext uri="{FF2B5EF4-FFF2-40B4-BE49-F238E27FC236}">
                <a16:creationId xmlns:a16="http://schemas.microsoft.com/office/drawing/2014/main" id="{DAD0A293-5B9A-4805-98B7-92041ECFCA70}"/>
              </a:ext>
            </a:extLst>
          </p:cNvPr>
          <p:cNvSpPr/>
          <p:nvPr/>
        </p:nvSpPr>
        <p:spPr>
          <a:xfrm>
            <a:off x="4501662" y="1055076"/>
            <a:ext cx="2024184" cy="2672862"/>
          </a:xfrm>
          <a:prstGeom prst="cloudCallout">
            <a:avLst>
              <a:gd name="adj1" fmla="val -106933"/>
              <a:gd name="adj2" fmla="val 2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OMG!!</a:t>
            </a:r>
          </a:p>
          <a:p>
            <a:pPr algn="ctr"/>
            <a:r>
              <a:rPr lang="en-US" dirty="0"/>
              <a:t>UFPM goes directly to my brain through my nose!!</a:t>
            </a:r>
          </a:p>
        </p:txBody>
      </p:sp>
      <p:sp>
        <p:nvSpPr>
          <p:cNvPr id="2" name="Speech Bubble: Oval 1">
            <a:extLst>
              <a:ext uri="{FF2B5EF4-FFF2-40B4-BE49-F238E27FC236}">
                <a16:creationId xmlns:a16="http://schemas.microsoft.com/office/drawing/2014/main" id="{29322D06-A6DA-4556-904F-3096697463C5}"/>
              </a:ext>
            </a:extLst>
          </p:cNvPr>
          <p:cNvSpPr/>
          <p:nvPr/>
        </p:nvSpPr>
        <p:spPr>
          <a:xfrm>
            <a:off x="3446585" y="4079631"/>
            <a:ext cx="2938584" cy="1133231"/>
          </a:xfrm>
          <a:prstGeom prst="wedgeEllipseCallout">
            <a:avLst>
              <a:gd name="adj1" fmla="val -58865"/>
              <a:gd name="adj2" fmla="val -111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Yikes!</a:t>
            </a:r>
          </a:p>
          <a:p>
            <a:pPr algn="ctr"/>
            <a:r>
              <a:rPr lang="en-US" sz="2400" dirty="0"/>
              <a:t>Viruses are ~0.01</a:t>
            </a:r>
            <a:r>
              <a:rPr lang="el-GR" sz="2400" dirty="0"/>
              <a:t>μ</a:t>
            </a:r>
            <a:r>
              <a:rPr lang="en-US" sz="2400" dirty="0"/>
              <a:t>m </a:t>
            </a:r>
          </a:p>
        </p:txBody>
      </p:sp>
    </p:spTree>
    <p:extLst>
      <p:ext uri="{BB962C8B-B14F-4D97-AF65-F5344CB8AC3E}">
        <p14:creationId xmlns:p14="http://schemas.microsoft.com/office/powerpoint/2010/main" val="768685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195754"/>
            <a:ext cx="9831754" cy="4337538"/>
          </a:xfrm>
        </p:spPr>
        <p:txBody>
          <a:bodyPr>
            <a:normAutofit/>
          </a:bodyPr>
          <a:lstStyle/>
          <a:p>
            <a:pPr marL="0" indent="0" algn="ctr">
              <a:spcBef>
                <a:spcPct val="35000"/>
              </a:spcBef>
              <a:buNone/>
              <a:defRPr/>
            </a:pPr>
            <a:r>
              <a:rPr lang="en-US" dirty="0">
                <a:cs typeface="Times New Roman" pitchFamily="18" charset="0"/>
              </a:rPr>
              <a:t>Studies have linked air pollution to neuroinflammation and neuropathology associated with AD.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Analysis of brain tissue from individuals residing in highly polluted areas show infiltrating monocytes into microglia, elevated pro-inflammatory interleukins, increase in A</a:t>
            </a:r>
            <a:r>
              <a:rPr lang="el-GR" dirty="0">
                <a:cs typeface="Times New Roman" pitchFamily="18" charset="0"/>
              </a:rPr>
              <a:t>β</a:t>
            </a:r>
            <a:r>
              <a:rPr lang="en-US" dirty="0">
                <a:cs typeface="Times New Roman" pitchFamily="18" charset="0"/>
              </a:rPr>
              <a:t>,                    BBB damage, endothelial cell activation                                           and lesions in the prefrontal lobe.</a:t>
            </a:r>
          </a:p>
          <a:p>
            <a:pPr marL="0" indent="0" algn="ctr">
              <a:spcBef>
                <a:spcPct val="35000"/>
              </a:spcBef>
              <a:buNone/>
              <a:defRPr/>
            </a:pPr>
            <a:endParaRPr lang="en-US" dirty="0">
              <a:cs typeface="Times New Roman" pitchFamily="18" charset="0"/>
            </a:endParaRP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6442706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Generates Neuroinflammation</a:t>
            </a:r>
          </a:p>
        </p:txBody>
      </p:sp>
      <p:sp>
        <p:nvSpPr>
          <p:cNvPr id="131075" name="Rectangle 3"/>
          <p:cNvSpPr>
            <a:spLocks noGrp="1" noRot="1" noChangeArrowheads="1"/>
          </p:cNvSpPr>
          <p:nvPr>
            <p:ph type="body" idx="1"/>
          </p:nvPr>
        </p:nvSpPr>
        <p:spPr>
          <a:xfrm>
            <a:off x="1524000" y="1438031"/>
            <a:ext cx="9831754" cy="4095261"/>
          </a:xfrm>
        </p:spPr>
        <p:txBody>
          <a:bodyPr/>
          <a:lstStyle/>
          <a:p>
            <a:pPr marL="0" indent="0" algn="ctr">
              <a:spcBef>
                <a:spcPct val="35000"/>
              </a:spcBef>
              <a:buNone/>
              <a:defRPr/>
            </a:pPr>
            <a:r>
              <a:rPr lang="en-US" dirty="0">
                <a:cs typeface="Times New Roman" pitchFamily="18" charset="0"/>
              </a:rPr>
              <a:t>Air pollution causes pro-inflammatory signals originating in peripheral tissues/organs giving rise to a systemic-induced cytokine response that transfers inflammation to the brain.</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Circulating cytokines produced in systemic inflammation, such as TNF α and IL-1β, are well known to cause neuroinflammation and neurotoxicity.</a:t>
            </a: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Block, M. L. and L. Calderón-</a:t>
            </a:r>
            <a:r>
              <a:rPr lang="en-US" dirty="0" err="1">
                <a:solidFill>
                  <a:schemeClr val="accent3"/>
                </a:solidFill>
                <a:latin typeface="Verdana" pitchFamily="34" charset="0"/>
              </a:rPr>
              <a:t>Garcidueñas</a:t>
            </a:r>
            <a:r>
              <a:rPr lang="en-US" dirty="0">
                <a:solidFill>
                  <a:schemeClr val="accent3"/>
                </a:solidFill>
                <a:latin typeface="Verdana" pitchFamily="34" charset="0"/>
              </a:rPr>
              <a:t> (2009). "Air pollution: mechanisms of neuroinflammation and CNS disease."                            </a:t>
            </a:r>
            <a:r>
              <a:rPr lang="en-US" u="sng" dirty="0">
                <a:solidFill>
                  <a:schemeClr val="accent3"/>
                </a:solidFill>
                <a:latin typeface="Verdana" pitchFamily="34" charset="0"/>
              </a:rPr>
              <a:t>Trends in Neurosciences</a:t>
            </a:r>
            <a:r>
              <a:rPr lang="en-US" dirty="0">
                <a:solidFill>
                  <a:schemeClr val="accent3"/>
                </a:solidFill>
                <a:latin typeface="Verdana" pitchFamily="34" charset="0"/>
              </a:rPr>
              <a:t> </a:t>
            </a:r>
            <a:r>
              <a:rPr lang="en-US" b="1" dirty="0">
                <a:solidFill>
                  <a:schemeClr val="accent3"/>
                </a:solidFill>
                <a:latin typeface="Verdana" pitchFamily="34" charset="0"/>
              </a:rPr>
              <a:t>32</a:t>
            </a:r>
            <a:r>
              <a:rPr lang="en-US" dirty="0">
                <a:solidFill>
                  <a:schemeClr val="accent3"/>
                </a:solidFill>
                <a:latin typeface="Verdana" pitchFamily="34" charset="0"/>
              </a:rPr>
              <a:t>(9): 506-516.</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358661680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774092"/>
            <a:ext cx="9831754" cy="3759200"/>
          </a:xfrm>
        </p:spPr>
        <p:txBody>
          <a:bodyPr/>
          <a:lstStyle/>
          <a:p>
            <a:pPr marL="0" indent="0" algn="ctr">
              <a:spcBef>
                <a:spcPct val="35000"/>
              </a:spcBef>
              <a:buNone/>
              <a:defRPr/>
            </a:pPr>
            <a:r>
              <a:rPr lang="en-US" dirty="0">
                <a:cs typeface="Times New Roman" pitchFamily="18" charset="0"/>
              </a:rPr>
              <a:t>AD is at least partially mediated by oxidative stress.</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Air pollutants represent a prevalent source of environmentally induced ROS production and oxidative stress.</a:t>
            </a:r>
          </a:p>
        </p:txBody>
      </p:sp>
      <p:sp>
        <p:nvSpPr>
          <p:cNvPr id="91141" name="Text Box 4"/>
          <p:cNvSpPr txBox="1">
            <a:spLocks noChangeArrowheads="1"/>
          </p:cNvSpPr>
          <p:nvPr/>
        </p:nvSpPr>
        <p:spPr bwMode="auto">
          <a:xfrm>
            <a:off x="1998662" y="5718907"/>
            <a:ext cx="8194675" cy="1338828"/>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Moulton, P. V. and W. Yang (2012). "Air Pollution, Oxidative Stress, and Alzheimer's Disease.“                                                                      </a:t>
            </a:r>
            <a:r>
              <a:rPr lang="en-US" u="sng" dirty="0">
                <a:solidFill>
                  <a:schemeClr val="accent3"/>
                </a:solidFill>
                <a:latin typeface="Verdana" pitchFamily="34" charset="0"/>
              </a:rPr>
              <a:t>Journal of Environmental and Public Health</a:t>
            </a:r>
            <a:r>
              <a:rPr lang="en-US" dirty="0">
                <a:solidFill>
                  <a:schemeClr val="accent3"/>
                </a:solidFill>
                <a:latin typeface="Verdana" pitchFamily="34" charset="0"/>
              </a:rPr>
              <a:t> </a:t>
            </a:r>
            <a:r>
              <a:rPr lang="en-US" b="1" dirty="0">
                <a:solidFill>
                  <a:schemeClr val="accent3"/>
                </a:solidFill>
                <a:latin typeface="Verdana" pitchFamily="34" charset="0"/>
              </a:rPr>
              <a:t>2012</a:t>
            </a:r>
            <a:r>
              <a:rPr lang="en-US" dirty="0">
                <a:solidFill>
                  <a:schemeClr val="accent3"/>
                </a:solidFill>
                <a:latin typeface="Verdana" pitchFamily="34" charset="0"/>
              </a:rPr>
              <a:t>: 472751.</a:t>
            </a:r>
          </a:p>
          <a:p>
            <a:pPr algn="ctr" eaLnBrk="0" fontAlgn="base" hangingPunct="0">
              <a:spcBef>
                <a:spcPct val="50000"/>
              </a:spcBef>
              <a:spcAft>
                <a:spcPct val="0"/>
              </a:spcAft>
            </a:pPr>
            <a:r>
              <a:rPr lang="en-US" dirty="0">
                <a:solidFill>
                  <a:schemeClr val="accent3"/>
                </a:solidFill>
                <a:latin typeface="Verdana" pitchFamily="34" charset="0"/>
              </a:rPr>
              <a:t>	</a:t>
            </a: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23281728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398954"/>
            <a:ext cx="9831754" cy="3751384"/>
          </a:xfrm>
        </p:spPr>
        <p:txBody>
          <a:bodyPr>
            <a:normAutofit/>
          </a:bodyPr>
          <a:lstStyle/>
          <a:p>
            <a:pPr marL="0" indent="0" algn="ctr">
              <a:spcBef>
                <a:spcPct val="35000"/>
              </a:spcBef>
              <a:buNone/>
              <a:defRPr/>
            </a:pPr>
            <a:r>
              <a:rPr lang="en-US" dirty="0">
                <a:cs typeface="Times New Roman" pitchFamily="18" charset="0"/>
              </a:rPr>
              <a:t>The adverse effect of polluted air on cognition in young children can occur </a:t>
            </a:r>
            <a:r>
              <a:rPr lang="en-US" i="1" dirty="0">
                <a:cs typeface="Times New Roman" pitchFamily="18" charset="0"/>
              </a:rPr>
              <a:t>in utero</a:t>
            </a:r>
            <a:r>
              <a:rPr lang="en-US" dirty="0">
                <a:cs typeface="Times New Roman" pitchFamily="18" charset="0"/>
              </a:rPr>
              <a: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Exposure to polycyclic aromatic hydrocarbons (PAHs), a component of the PM organic carbon fraction, during pregnancy correlate with reduced                                              verbal and full IQ at 5 years.</a:t>
            </a:r>
          </a:p>
        </p:txBody>
      </p:sp>
      <p:sp>
        <p:nvSpPr>
          <p:cNvPr id="91141" name="Text Box 4"/>
          <p:cNvSpPr txBox="1">
            <a:spLocks noChangeArrowheads="1"/>
          </p:cNvSpPr>
          <p:nvPr/>
        </p:nvSpPr>
        <p:spPr bwMode="auto">
          <a:xfrm>
            <a:off x="1998662" y="5375029"/>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Kilian, J. and M. Kitazawa (2018). "The emerging risk of exposure to air pollution on cognitive decline and Alzheimer's disease – Evidence from epidemiological and animal studies."                                        </a:t>
            </a:r>
            <a:r>
              <a:rPr lang="en-US" u="sng" dirty="0">
                <a:solidFill>
                  <a:schemeClr val="accent3"/>
                </a:solidFill>
                <a:latin typeface="Verdana" pitchFamily="34" charset="0"/>
              </a:rPr>
              <a:t>Biomedical Journal</a:t>
            </a:r>
            <a:r>
              <a:rPr lang="en-US" dirty="0">
                <a:solidFill>
                  <a:schemeClr val="accent3"/>
                </a:solidFill>
                <a:latin typeface="Verdana" pitchFamily="34" charset="0"/>
              </a:rPr>
              <a:t> </a:t>
            </a:r>
            <a:r>
              <a:rPr lang="en-US" b="1" dirty="0">
                <a:solidFill>
                  <a:schemeClr val="accent3"/>
                </a:solidFill>
                <a:latin typeface="Verdana" pitchFamily="34" charset="0"/>
              </a:rPr>
              <a:t>41</a:t>
            </a:r>
            <a:r>
              <a:rPr lang="en-US" dirty="0">
                <a:solidFill>
                  <a:schemeClr val="accent3"/>
                </a:solidFill>
                <a:latin typeface="Verdana" pitchFamily="34" charset="0"/>
              </a:rPr>
              <a:t>(3): 141-162.</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3"/>
                </a:solidFill>
                <a:latin typeface="Verdana" pitchFamily="34" charset="0"/>
              </a:rPr>
              <a:t>.</a:t>
            </a:r>
          </a:p>
          <a:p>
            <a:pPr algn="ctr" eaLnBrk="0" fontAlgn="base" hangingPunct="0">
              <a:spcBef>
                <a:spcPct val="50000"/>
              </a:spcBef>
              <a:spcAft>
                <a:spcPct val="0"/>
              </a:spcAft>
            </a:pPr>
            <a:r>
              <a:rPr lang="en-US" dirty="0">
                <a:solidFill>
                  <a:schemeClr val="accent3"/>
                </a:solidFill>
                <a:latin typeface="Verdana" pitchFamily="34" charset="0"/>
              </a:rPr>
              <a:t>	</a:t>
            </a: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86300447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727200"/>
            <a:ext cx="9831754" cy="3423138"/>
          </a:xfrm>
        </p:spPr>
        <p:txBody>
          <a:bodyPr/>
          <a:lstStyle/>
          <a:p>
            <a:pPr marL="0" indent="0" algn="ctr">
              <a:spcBef>
                <a:spcPct val="35000"/>
              </a:spcBef>
              <a:buNone/>
              <a:defRPr/>
            </a:pPr>
            <a:r>
              <a:rPr lang="en-US" dirty="0">
                <a:cs typeface="Times New Roman" pitchFamily="18" charset="0"/>
              </a:rPr>
              <a:t>Adults who are exposed to polluted air also experience accelerated cognitive impairment.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Recent studies focusing on AD demonstrate a correlation between PM exposure and risk.</a:t>
            </a:r>
          </a:p>
        </p:txBody>
      </p:sp>
      <p:sp>
        <p:nvSpPr>
          <p:cNvPr id="91141" name="Text Box 4"/>
          <p:cNvSpPr txBox="1">
            <a:spLocks noChangeArrowheads="1"/>
          </p:cNvSpPr>
          <p:nvPr/>
        </p:nvSpPr>
        <p:spPr bwMode="auto">
          <a:xfrm>
            <a:off x="1998662" y="5375029"/>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Kilian, J. and M. Kitazawa (2018). "The emerging risk of exposure to air pollution on cognitive decline and Alzheimer's disease – Evidence from epidemiological and animal studies."                                        </a:t>
            </a:r>
            <a:r>
              <a:rPr lang="en-US" u="sng" dirty="0">
                <a:solidFill>
                  <a:schemeClr val="accent3"/>
                </a:solidFill>
                <a:latin typeface="Verdana" pitchFamily="34" charset="0"/>
              </a:rPr>
              <a:t>Biomedical Journal</a:t>
            </a:r>
            <a:r>
              <a:rPr lang="en-US" dirty="0">
                <a:solidFill>
                  <a:schemeClr val="accent3"/>
                </a:solidFill>
                <a:latin typeface="Verdana" pitchFamily="34" charset="0"/>
              </a:rPr>
              <a:t> </a:t>
            </a:r>
            <a:r>
              <a:rPr lang="en-US" b="1" dirty="0">
                <a:solidFill>
                  <a:schemeClr val="accent3"/>
                </a:solidFill>
                <a:latin typeface="Verdana" pitchFamily="34" charset="0"/>
              </a:rPr>
              <a:t>41</a:t>
            </a:r>
            <a:r>
              <a:rPr lang="en-US" dirty="0">
                <a:solidFill>
                  <a:schemeClr val="accent3"/>
                </a:solidFill>
                <a:latin typeface="Verdana" pitchFamily="34" charset="0"/>
              </a:rPr>
              <a:t>(3): 141-162.</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3"/>
                </a:solidFill>
                <a:latin typeface="Verdana" pitchFamily="34" charset="0"/>
              </a:rPr>
              <a:t>.</a:t>
            </a:r>
          </a:p>
          <a:p>
            <a:pPr algn="ctr" eaLnBrk="0" fontAlgn="base" hangingPunct="0">
              <a:spcBef>
                <a:spcPct val="50000"/>
              </a:spcBef>
              <a:spcAft>
                <a:spcPct val="0"/>
              </a:spcAft>
            </a:pPr>
            <a:r>
              <a:rPr lang="en-US" dirty="0">
                <a:solidFill>
                  <a:schemeClr val="accent3"/>
                </a:solidFill>
                <a:latin typeface="Verdana" pitchFamily="34" charset="0"/>
              </a:rPr>
              <a:t>	</a:t>
            </a: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12381274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477108"/>
            <a:ext cx="9831754" cy="3673230"/>
          </a:xfrm>
        </p:spPr>
        <p:txBody>
          <a:bodyPr/>
          <a:lstStyle/>
          <a:p>
            <a:pPr marL="0" indent="0" algn="ctr">
              <a:spcBef>
                <a:spcPct val="35000"/>
              </a:spcBef>
              <a:buNone/>
              <a:defRPr/>
            </a:pPr>
            <a:r>
              <a:rPr lang="en-US" dirty="0">
                <a:cs typeface="Times New Roman" pitchFamily="18" charset="0"/>
              </a:rPr>
              <a:t>Examination of &gt;64 </a:t>
            </a:r>
            <a:r>
              <a:rPr lang="en-US" dirty="0" err="1">
                <a:cs typeface="Times New Roman" pitchFamily="18" charset="0"/>
              </a:rPr>
              <a:t>yo</a:t>
            </a:r>
            <a:r>
              <a:rPr lang="en-US" dirty="0">
                <a:cs typeface="Times New Roman" pitchFamily="18" charset="0"/>
              </a:rPr>
              <a:t> Medicare enrollees in multiple U.S. cities over an 11 </a:t>
            </a:r>
            <a:r>
              <a:rPr lang="en-US" dirty="0" err="1">
                <a:cs typeface="Times New Roman" pitchFamily="18" charset="0"/>
              </a:rPr>
              <a:t>yr</a:t>
            </a:r>
            <a:r>
              <a:rPr lang="en-US" dirty="0">
                <a:cs typeface="Times New Roman" pitchFamily="18" charset="0"/>
              </a:rPr>
              <a:t> period, found that for every 1 ug/m3 increase in annual city wide PM2.5 concentration, there was a 15% increased risk of AD: 1.15 HR for AD.</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Studies consistently demonstrate that AD risk is increased with exposure to higher levels of PM.</a:t>
            </a:r>
          </a:p>
        </p:txBody>
      </p:sp>
      <p:sp>
        <p:nvSpPr>
          <p:cNvPr id="91141" name="Text Box 4"/>
          <p:cNvSpPr txBox="1">
            <a:spLocks noChangeArrowheads="1"/>
          </p:cNvSpPr>
          <p:nvPr/>
        </p:nvSpPr>
        <p:spPr bwMode="auto">
          <a:xfrm>
            <a:off x="1998662" y="5375029"/>
            <a:ext cx="8194675" cy="2446824"/>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a:solidFill>
                  <a:schemeClr val="accent3"/>
                </a:solidFill>
                <a:latin typeface="Verdana" pitchFamily="34" charset="0"/>
              </a:rPr>
              <a:t>Kilian, J. and M. Kitazawa (2018). "The emerging risk of exposure to air pollution on cognitive decline and Alzheimer's disease – Evidence from epidemiological and animal studies."                                        </a:t>
            </a:r>
            <a:r>
              <a:rPr lang="en-US" u="sng" dirty="0">
                <a:solidFill>
                  <a:schemeClr val="accent3"/>
                </a:solidFill>
                <a:latin typeface="Verdana" pitchFamily="34" charset="0"/>
              </a:rPr>
              <a:t>Biomedical Journal</a:t>
            </a:r>
            <a:r>
              <a:rPr lang="en-US" dirty="0">
                <a:solidFill>
                  <a:schemeClr val="accent3"/>
                </a:solidFill>
                <a:latin typeface="Verdana" pitchFamily="34" charset="0"/>
              </a:rPr>
              <a:t> </a:t>
            </a:r>
            <a:r>
              <a:rPr lang="en-US" b="1" dirty="0">
                <a:solidFill>
                  <a:schemeClr val="accent3"/>
                </a:solidFill>
                <a:latin typeface="Verdana" pitchFamily="34" charset="0"/>
              </a:rPr>
              <a:t>41</a:t>
            </a:r>
            <a:r>
              <a:rPr lang="en-US" dirty="0">
                <a:solidFill>
                  <a:schemeClr val="accent3"/>
                </a:solidFill>
                <a:latin typeface="Verdana" pitchFamily="34" charset="0"/>
              </a:rPr>
              <a:t>(3): 141-162.</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3"/>
                </a:solidFill>
                <a:latin typeface="Verdana" pitchFamily="34" charset="0"/>
              </a:rPr>
              <a:t>.</a:t>
            </a:r>
          </a:p>
          <a:p>
            <a:pPr algn="ctr" eaLnBrk="0" fontAlgn="base" hangingPunct="0">
              <a:spcBef>
                <a:spcPct val="50000"/>
              </a:spcBef>
              <a:spcAft>
                <a:spcPct val="0"/>
              </a:spcAft>
            </a:pPr>
            <a:r>
              <a:rPr lang="en-US" dirty="0">
                <a:solidFill>
                  <a:schemeClr val="accent3"/>
                </a:solidFill>
                <a:latin typeface="Verdana" pitchFamily="34" charset="0"/>
              </a:rPr>
              <a:t>	</a:t>
            </a: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89378026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wearing a hat and smiling at the camera&#10;&#10;Description automatically generated">
            <a:extLst>
              <a:ext uri="{FF2B5EF4-FFF2-40B4-BE49-F238E27FC236}">
                <a16:creationId xmlns:a16="http://schemas.microsoft.com/office/drawing/2014/main" id="{1B69CC6A-1206-4C49-BBDB-12354E6ABEA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45847" y="613281"/>
            <a:ext cx="6455507" cy="5031381"/>
          </a:xfrm>
        </p:spPr>
      </p:pic>
      <p:sp>
        <p:nvSpPr>
          <p:cNvPr id="3" name="Callout: Bent Line with Accent Bar 2">
            <a:extLst>
              <a:ext uri="{FF2B5EF4-FFF2-40B4-BE49-F238E27FC236}">
                <a16:creationId xmlns:a16="http://schemas.microsoft.com/office/drawing/2014/main" id="{4C02331D-C445-4565-AE39-EDBC7E2F9BAB}"/>
              </a:ext>
            </a:extLst>
          </p:cNvPr>
          <p:cNvSpPr/>
          <p:nvPr/>
        </p:nvSpPr>
        <p:spPr>
          <a:xfrm>
            <a:off x="8761045" y="945662"/>
            <a:ext cx="2633785" cy="1899138"/>
          </a:xfrm>
          <a:prstGeom prst="accentCallout2">
            <a:avLst>
              <a:gd name="adj1" fmla="val 1055"/>
              <a:gd name="adj2" fmla="val 569"/>
              <a:gd name="adj3" fmla="val -9234"/>
              <a:gd name="adj4" fmla="val -184916"/>
              <a:gd name="adj5" fmla="val 156532"/>
              <a:gd name="adj6" fmla="val -1683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What does the most recent study show?</a:t>
            </a:r>
          </a:p>
        </p:txBody>
      </p:sp>
    </p:spTree>
    <p:extLst>
      <p:ext uri="{BB962C8B-B14F-4D97-AF65-F5344CB8AC3E}">
        <p14:creationId xmlns:p14="http://schemas.microsoft.com/office/powerpoint/2010/main" val="13665904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Air Pollution is Associated With AD Risk</a:t>
            </a:r>
          </a:p>
        </p:txBody>
      </p:sp>
      <p:sp>
        <p:nvSpPr>
          <p:cNvPr id="131075" name="Rectangle 3"/>
          <p:cNvSpPr>
            <a:spLocks noGrp="1" noRot="1" noChangeArrowheads="1"/>
          </p:cNvSpPr>
          <p:nvPr>
            <p:ph type="body" idx="1"/>
          </p:nvPr>
        </p:nvSpPr>
        <p:spPr>
          <a:xfrm>
            <a:off x="1524000" y="1211580"/>
            <a:ext cx="9831754" cy="3930943"/>
          </a:xfrm>
        </p:spPr>
        <p:txBody>
          <a:bodyPr/>
          <a:lstStyle/>
          <a:p>
            <a:pPr marL="0" indent="0" algn="ctr">
              <a:spcBef>
                <a:spcPct val="35000"/>
              </a:spcBef>
              <a:buNone/>
              <a:defRPr/>
            </a:pPr>
            <a:r>
              <a:rPr lang="en-US" dirty="0">
                <a:cs typeface="Times New Roman" pitchFamily="18" charset="0"/>
              </a:rPr>
              <a:t>18,178 pts; 60.5% with MCI and 39.5% with dementia; mean age 76; 51.3% female; PET scan for brain amyloid-β plaques (signature characteristic of AD); estimates of PM2.5 exposure were calculated 14 </a:t>
            </a:r>
            <a:r>
              <a:rPr lang="en-US" dirty="0" err="1">
                <a:cs typeface="Times New Roman" pitchFamily="18" charset="0"/>
              </a:rPr>
              <a:t>yrs</a:t>
            </a:r>
            <a:r>
              <a:rPr lang="en-US" dirty="0">
                <a:cs typeface="Times New Roman" pitchFamily="18" charset="0"/>
              </a:rPr>
              <a:t> and 1 </a:t>
            </a:r>
            <a:r>
              <a:rPr lang="en-US" dirty="0" err="1">
                <a:cs typeface="Times New Roman" pitchFamily="18" charset="0"/>
              </a:rPr>
              <a:t>yr</a:t>
            </a:r>
            <a:r>
              <a:rPr lang="en-US" dirty="0">
                <a:cs typeface="Times New Roman" pitchFamily="18" charset="0"/>
              </a:rPr>
              <a:t> prior to PET.</a:t>
            </a:r>
          </a:p>
          <a:p>
            <a:pPr marL="0" indent="0" algn="ctr">
              <a:spcBef>
                <a:spcPct val="35000"/>
              </a:spcBef>
              <a:buNone/>
              <a:defRPr/>
            </a:pPr>
            <a:endParaRPr lang="en-US" dirty="0">
              <a:cs typeface="Times New Roman" pitchFamily="18" charset="0"/>
            </a:endParaRPr>
          </a:p>
          <a:p>
            <a:pPr marL="0" indent="0" algn="ctr">
              <a:spcBef>
                <a:spcPct val="35000"/>
              </a:spcBef>
              <a:buNone/>
              <a:defRPr/>
            </a:pPr>
            <a:r>
              <a:rPr lang="en-US" dirty="0">
                <a:cs typeface="Times New Roman" pitchFamily="18" charset="0"/>
              </a:rPr>
              <a:t>Primary outcome was the association between air pollution and the likelihood of a positive amyloid PET scan.</a:t>
            </a: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spTree>
    <p:extLst>
      <p:ext uri="{BB962C8B-B14F-4D97-AF65-F5344CB8AC3E}">
        <p14:creationId xmlns:p14="http://schemas.microsoft.com/office/powerpoint/2010/main" val="85587407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1297354" y="11280"/>
            <a:ext cx="10464800" cy="764398"/>
          </a:xfrm>
        </p:spPr>
        <p:txBody>
          <a:bodyPr>
            <a:normAutofit/>
          </a:bodyPr>
          <a:lstStyle/>
          <a:p>
            <a:pPr algn="ctr" eaLnBrk="1" hangingPunct="1">
              <a:defRPr/>
            </a:pPr>
            <a:r>
              <a:rPr lang="en-US" sz="4000" dirty="0">
                <a:cs typeface="Times New Roman" pitchFamily="18" charset="0"/>
              </a:rPr>
              <a:t>Was a Geographically </a:t>
            </a:r>
            <a:r>
              <a:rPr lang="en-US" sz="4000">
                <a:cs typeface="Times New Roman" pitchFamily="18" charset="0"/>
              </a:rPr>
              <a:t>Diverse Population</a:t>
            </a:r>
            <a:endParaRPr lang="en-US" sz="4000" dirty="0">
              <a:cs typeface="Times New Roman" pitchFamily="18" charset="0"/>
            </a:endParaRPr>
          </a:p>
        </p:txBody>
      </p:sp>
      <p:sp>
        <p:nvSpPr>
          <p:cNvPr id="91141" name="Text Box 4"/>
          <p:cNvSpPr txBox="1">
            <a:spLocks noChangeArrowheads="1"/>
          </p:cNvSpPr>
          <p:nvPr/>
        </p:nvSpPr>
        <p:spPr bwMode="auto">
          <a:xfrm>
            <a:off x="1602153" y="5546967"/>
            <a:ext cx="9276861" cy="1754326"/>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dirty="0" err="1">
                <a:solidFill>
                  <a:schemeClr val="accent3"/>
                </a:solidFill>
                <a:latin typeface="Verdana" pitchFamily="34" charset="0"/>
              </a:rPr>
              <a:t>Iaccarino</a:t>
            </a:r>
            <a:r>
              <a:rPr lang="en-US" dirty="0">
                <a:solidFill>
                  <a:schemeClr val="accent3"/>
                </a:solidFill>
                <a:latin typeface="Verdana" pitchFamily="34" charset="0"/>
              </a:rPr>
              <a:t>, L., et al. (2021). "Association Between Ambient Air Pollution and Amyloid Positron Emission Tomography Positivity in Older Adults With Cognitive Impairment." </a:t>
            </a:r>
            <a:r>
              <a:rPr lang="en-US" u="sng" dirty="0">
                <a:solidFill>
                  <a:schemeClr val="accent3"/>
                </a:solidFill>
                <a:latin typeface="Verdana" pitchFamily="34" charset="0"/>
              </a:rPr>
              <a:t>JAMA Neurology</a:t>
            </a:r>
            <a:r>
              <a:rPr lang="en-US" dirty="0">
                <a:solidFill>
                  <a:schemeClr val="accent3"/>
                </a:solidFill>
                <a:latin typeface="Verdana" pitchFamily="34" charset="0"/>
              </a:rPr>
              <a:t> </a:t>
            </a:r>
            <a:r>
              <a:rPr lang="en-US" b="1" dirty="0">
                <a:solidFill>
                  <a:schemeClr val="accent3"/>
                </a:solidFill>
                <a:latin typeface="Verdana" pitchFamily="34" charset="0"/>
              </a:rPr>
              <a:t>78</a:t>
            </a:r>
            <a:r>
              <a:rPr lang="en-US" dirty="0">
                <a:solidFill>
                  <a:schemeClr val="accent3"/>
                </a:solidFill>
                <a:latin typeface="Verdana" pitchFamily="34" charset="0"/>
              </a:rPr>
              <a:t>(2): 197.</a:t>
            </a:r>
          </a:p>
          <a:p>
            <a:pPr algn="ctr" eaLnBrk="0" fontAlgn="base" hangingPunct="0">
              <a:spcBef>
                <a:spcPct val="50000"/>
              </a:spcBef>
              <a:spcAft>
                <a:spcPct val="0"/>
              </a:spcAft>
            </a:pPr>
            <a:r>
              <a:rPr lang="en-US" dirty="0">
                <a:solidFill>
                  <a:schemeClr val="accent3"/>
                </a:solidFill>
                <a:latin typeface="Verdana" pitchFamily="34" charset="0"/>
              </a:rPr>
              <a:t>	</a:t>
            </a:r>
          </a:p>
          <a:p>
            <a:pPr algn="ctr" eaLnBrk="0" fontAlgn="base" hangingPunct="0">
              <a:spcBef>
                <a:spcPct val="50000"/>
              </a:spcBef>
              <a:spcAft>
                <a:spcPct val="0"/>
              </a:spcAft>
            </a:pPr>
            <a:r>
              <a:rPr lang="en-US" dirty="0">
                <a:solidFill>
                  <a:schemeClr val="accent2"/>
                </a:solidFill>
                <a:latin typeface="Verdana" pitchFamily="34" charset="0"/>
              </a:rPr>
              <a:t>	. </a:t>
            </a:r>
            <a:endParaRPr lang="en-US" i="1" dirty="0">
              <a:solidFill>
                <a:schemeClr val="accent2"/>
              </a:solidFill>
              <a:latin typeface="Verdana" pitchFamily="34" charset="0"/>
            </a:endParaRPr>
          </a:p>
        </p:txBody>
      </p:sp>
      <p:pic>
        <p:nvPicPr>
          <p:cNvPr id="3" name="Picture 2">
            <a:extLst>
              <a:ext uri="{FF2B5EF4-FFF2-40B4-BE49-F238E27FC236}">
                <a16:creationId xmlns:a16="http://schemas.microsoft.com/office/drawing/2014/main" id="{FE6F3F68-FC58-4458-A8F2-0631232FB8C3}"/>
              </a:ext>
            </a:extLst>
          </p:cNvPr>
          <p:cNvPicPr>
            <a:picLocks noChangeAspect="1"/>
          </p:cNvPicPr>
          <p:nvPr/>
        </p:nvPicPr>
        <p:blipFill rotWithShape="1">
          <a:blip r:embed="rId3"/>
          <a:srcRect l="9788" t="11274" r="10089" b="47607"/>
          <a:stretch/>
        </p:blipFill>
        <p:spPr>
          <a:xfrm>
            <a:off x="1602153" y="775678"/>
            <a:ext cx="9519237" cy="4497752"/>
          </a:xfrm>
          <a:prstGeom prst="rect">
            <a:avLst/>
          </a:prstGeom>
        </p:spPr>
      </p:pic>
    </p:spTree>
    <p:extLst>
      <p:ext uri="{BB962C8B-B14F-4D97-AF65-F5344CB8AC3E}">
        <p14:creationId xmlns:p14="http://schemas.microsoft.com/office/powerpoint/2010/main" val="1066097996"/>
      </p:ext>
    </p:extLst>
  </p:cSld>
  <p:clrMapOvr>
    <a:masterClrMapping/>
  </p:clrMapOvr>
  <p:transition/>
</p:sld>
</file>

<file path=ppt/theme/theme1.xml><?xml version="1.0" encoding="utf-8"?>
<a:theme xmlns:a="http://schemas.openxmlformats.org/drawingml/2006/main" name="BDM">
  <a:themeElements>
    <a:clrScheme name="Custom 1">
      <a:dk1>
        <a:srgbClr val="003C71"/>
      </a:dk1>
      <a:lt1>
        <a:sysClr val="window" lastClr="FFFFFF"/>
      </a:lt1>
      <a:dk2>
        <a:srgbClr val="789D4A"/>
      </a:dk2>
      <a:lt2>
        <a:srgbClr val="E7E6E6"/>
      </a:lt2>
      <a:accent1>
        <a:srgbClr val="426DA9"/>
      </a:accent1>
      <a:accent2>
        <a:srgbClr val="CC8A00"/>
      </a:accent2>
      <a:accent3>
        <a:srgbClr val="7E5475"/>
      </a:accent3>
      <a:accent4>
        <a:srgbClr val="788F98"/>
      </a:accent4>
      <a:accent5>
        <a:srgbClr val="8C857B"/>
      </a:accent5>
      <a:accent6>
        <a:srgbClr val="B7BF10"/>
      </a:accent6>
      <a:hlink>
        <a:srgbClr val="0563C1"/>
      </a:hlink>
      <a:folHlink>
        <a:srgbClr val="954F72"/>
      </a:folHlink>
    </a:clrScheme>
    <a:fontScheme name="BD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M" id="{4AA08094-3110-4002-9B46-43B9B6D63E8D}" vid="{1C6F82A6-45F6-4ABE-989E-314056DB0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6ED1032DADE24E9BAD2DB4561DA2DD" ma:contentTypeVersion="13" ma:contentTypeDescription="Create a new document." ma:contentTypeScope="" ma:versionID="286d8da56ab5f109d0ec19d3c1c27fae">
  <xsd:schema xmlns:xsd="http://www.w3.org/2001/XMLSchema" xmlns:xs="http://www.w3.org/2001/XMLSchema" xmlns:p="http://schemas.microsoft.com/office/2006/metadata/properties" xmlns:ns3="bf4b6cc5-b547-4d2f-983a-3d59638d3a9a" xmlns:ns4="0e2d5cfa-9485-45d1-bf0d-31517d07897f" targetNamespace="http://schemas.microsoft.com/office/2006/metadata/properties" ma:root="true" ma:fieldsID="946d8a550dd23d98b392ada1c49b216f" ns3:_="" ns4:_="">
    <xsd:import namespace="bf4b6cc5-b547-4d2f-983a-3d59638d3a9a"/>
    <xsd:import namespace="0e2d5cfa-9485-45d1-bf0d-31517d0789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b6cc5-b547-4d2f-983a-3d59638d3a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2d5cfa-9485-45d1-bf0d-31517d0789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30684-F61B-4D49-BE7E-FF85BC5832D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75C342-BF23-4398-B7F8-34B6F0BEA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b6cc5-b547-4d2f-983a-3d59638d3a9a"/>
    <ds:schemaRef ds:uri="0e2d5cfa-9485-45d1-bf0d-31517d078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C0FB36-1A0A-4B98-8BD4-98FDA67EDE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BDM</Template>
  <TotalTime>669</TotalTime>
  <Words>17260</Words>
  <Application>Microsoft Office PowerPoint</Application>
  <PresentationFormat>Widescreen</PresentationFormat>
  <Paragraphs>1092</Paragraphs>
  <Slides>134</Slides>
  <Notes>115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134</vt:i4>
      </vt:variant>
    </vt:vector>
  </HeadingPairs>
  <TitlesOfParts>
    <vt:vector size="141" baseType="lpstr">
      <vt:lpstr>Arial</vt:lpstr>
      <vt:lpstr>Calibri</vt:lpstr>
      <vt:lpstr>Lato</vt:lpstr>
      <vt:lpstr>Times New Roman</vt:lpstr>
      <vt:lpstr>Verdana</vt:lpstr>
      <vt:lpstr>Wingdings</vt:lpstr>
      <vt:lpstr>BDM</vt:lpstr>
      <vt:lpstr>BaleDoneen Scientific Update</vt:lpstr>
      <vt:lpstr>Barefoot Beach, Bonita Springs, FL is Wonderful</vt:lpstr>
      <vt:lpstr>Sunsets Are Spectacular</vt:lpstr>
      <vt:lpstr>PowerPoint Presentation</vt:lpstr>
      <vt:lpstr>Red Flag</vt:lpstr>
      <vt:lpstr>Red Flag??</vt:lpstr>
      <vt:lpstr>New Root Cause!!</vt:lpstr>
      <vt:lpstr>Air Pollution Causes Arterial Inflammation</vt:lpstr>
      <vt:lpstr>Diameter of &lt;2.5 Micrometer</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Examples of Images From This Study</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Air Pollution Causes Arterial Inflammation</vt:lpstr>
      <vt:lpstr>BDM Thoughts</vt:lpstr>
      <vt:lpstr>The Pathogenesis of Arterial Disease Depends on: The Atherogenic Triad</vt:lpstr>
      <vt:lpstr>BDM Thoughts</vt:lpstr>
      <vt:lpstr>Air Pollution Generates Oxidative Stress</vt:lpstr>
      <vt:lpstr>Air Pollution Generates Oxidative Stress</vt:lpstr>
      <vt:lpstr>Air Pollution Generates Oxidative Stress</vt:lpstr>
      <vt:lpstr>Air Pollution Generates Oxidative Stress</vt:lpstr>
      <vt:lpstr> Wow!! </vt:lpstr>
      <vt:lpstr>Oxidative Stress</vt:lpstr>
      <vt:lpstr>Oxidation Activates Platelets</vt:lpstr>
      <vt:lpstr>Platelet Activation Increases Platelet Derived Growth Factor  (PDGF)*</vt:lpstr>
      <vt:lpstr>Step One</vt:lpstr>
      <vt:lpstr>Lipoprotein Binding in the Arterial Wall</vt:lpstr>
      <vt:lpstr>BDM Thoughts</vt:lpstr>
      <vt:lpstr>Air Pollution Causes Arterial Inflammation</vt:lpstr>
      <vt:lpstr>Air Pollution Increases Endothelial Dysfunction</vt:lpstr>
      <vt:lpstr>Step Two</vt:lpstr>
      <vt:lpstr>PM2.5 Associated With Increased LDL-C</vt:lpstr>
      <vt:lpstr>PM2.5 Associated With Increased LDL-C</vt:lpstr>
      <vt:lpstr>Step Three</vt:lpstr>
      <vt:lpstr>Air Pollution Reduces HDL Reverse Cholesterol Transport (RCT) Ability</vt:lpstr>
      <vt:lpstr>Air Pollution Reduces HDL Reverse Cholesterol Transport (RCT) Ability</vt:lpstr>
      <vt:lpstr>Air Pollution Reduces HDL Reverse Cholesterol Transport (RCT) Ability</vt:lpstr>
      <vt:lpstr>Air Pollution Reduces HDL Reverse Cholesterol Transport (RCT) Ability</vt:lpstr>
      <vt:lpstr>Air Pollution Reduces HDL Reverse Cholesterol Transport (RCT) Ability</vt:lpstr>
      <vt:lpstr>Air Pollution Reduces HDL RCT Ability</vt:lpstr>
      <vt:lpstr>PowerPoint Presentation</vt:lpstr>
      <vt:lpstr>Extra ‘Event’ Risk                             with Oxidation</vt:lpstr>
      <vt:lpstr>Oxidative Stress Increases Risk                           of Thrombosis</vt:lpstr>
      <vt:lpstr>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Air Pollution Associated With Increased Medicare Hospitalizations </vt:lpstr>
      <vt:lpstr>PowerPoint Presentation</vt:lpstr>
      <vt:lpstr>Air Pollution Generates Neuroinflammation</vt:lpstr>
      <vt:lpstr>Air Pollution Generates Neuroinflammation</vt:lpstr>
      <vt:lpstr>Air Pollution Generates Neuroinflammation</vt:lpstr>
      <vt:lpstr>Air Pollution Generates Neuroinflammation</vt:lpstr>
      <vt:lpstr>Air Pollution is Associated With AD Risk</vt:lpstr>
      <vt:lpstr>Air Pollution Generates Neuroinflammation</vt:lpstr>
      <vt:lpstr>Air Pollution Generates Neuroinflammation</vt:lpstr>
      <vt:lpstr>Air Pollution is Associated With AD Risk</vt:lpstr>
      <vt:lpstr>Air Pollution is Associated With AD Risk</vt:lpstr>
      <vt:lpstr>Air Pollution is Associated With AD Risk</vt:lpstr>
      <vt:lpstr>Air Pollution is Associated With AD Risk</vt:lpstr>
      <vt:lpstr>PowerPoint Presentation</vt:lpstr>
      <vt:lpstr>Air Pollution is Associated With AD Risk</vt:lpstr>
      <vt:lpstr>Was a Geographically Diverse Population</vt:lpstr>
      <vt:lpstr>Air Pollution is Associated With AD Risk</vt:lpstr>
      <vt:lpstr>Air Pollution is Associated With AD Risk</vt:lpstr>
      <vt:lpstr>Air Pollution is Associated With AD Risk</vt:lpstr>
      <vt:lpstr>Air Pollution is Associated With AD Risk</vt:lpstr>
      <vt:lpstr>Air Pollution is Deadly</vt:lpstr>
      <vt:lpstr>4.2 Million Deaths in One Year!</vt:lpstr>
      <vt:lpstr>PowerPoint Presentation</vt:lpstr>
      <vt:lpstr>Air Pollution Generates Oxidative Stress</vt:lpstr>
      <vt:lpstr>Air Pollution Generates Oxidative Stress</vt:lpstr>
      <vt:lpstr>PowerPoint Presentation</vt:lpstr>
      <vt:lpstr>So, Until Then?</vt:lpstr>
      <vt:lpstr>PowerPoint Presentation</vt:lpstr>
      <vt:lpstr>PowerPoint Presentation</vt:lpstr>
      <vt:lpstr>High-risk Periodontal Pathogens Contribute to the Pathogenesis of Atherosclerosis </vt:lpstr>
      <vt:lpstr>OSA and Lipoprotein retention</vt:lpstr>
      <vt:lpstr>Stress, the Brain and CV Risk</vt:lpstr>
      <vt:lpstr>Stress, the Brain and CV Risk</vt:lpstr>
      <vt:lpstr>Exercise Helps Maintain SMCs in a                    ‘Contractile’ Phenotype</vt:lpstr>
      <vt:lpstr>Weight Loss Increases Adiponectin</vt:lpstr>
      <vt:lpstr>Adiponectin Decreases SMC Transformation</vt:lpstr>
      <vt:lpstr>Natural Inhibitors of Smooth Muscle Cell (SMC) Transition to Migratory SMCs </vt:lpstr>
      <vt:lpstr>Natural Inhibitors of Smooth Muscle Cell (SMC) Transition to Migratory SMCs </vt:lpstr>
      <vt:lpstr>Natural Inhibitors of Smooth Muscle Cell (SMC) Transition to Migratory SMCs </vt:lpstr>
      <vt:lpstr>PowerPoint Presentation</vt:lpstr>
      <vt:lpstr>Reducing Platelet Activation Should Do What??!!</vt:lpstr>
      <vt:lpstr>Atorvastatin Inhibits SMC Transformation </vt:lpstr>
      <vt:lpstr>Pleiotropic Effects of RAAS Meds</vt:lpstr>
      <vt:lpstr>Pio Mitigates SMC Transformation</vt:lpstr>
      <vt:lpstr>Pioglitazone Induces Apoptosis of Intimal Migratory SMCs</vt:lpstr>
      <vt:lpstr>BDM Final Thoughts</vt:lpstr>
      <vt:lpstr>PowerPoint Presentation</vt:lpstr>
      <vt:lpstr>PowerPoint Presentation</vt:lpstr>
      <vt:lpstr>Upcoming Presentations</vt:lpstr>
      <vt:lpstr>Upcoming Events for BaleDoneen</vt:lpstr>
      <vt:lpstr>Open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Heather Berndt</dc:creator>
  <cp:lastModifiedBy>Bradley Bale</cp:lastModifiedBy>
  <cp:revision>83</cp:revision>
  <dcterms:created xsi:type="dcterms:W3CDTF">2019-06-26T17:23:53Z</dcterms:created>
  <dcterms:modified xsi:type="dcterms:W3CDTF">2021-03-11T01:15:42Z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0x010100896ED1032DADE24E9BAD2DB4561DA2DD</vt:lpwstr>
  </property>
</Properties>
</file>