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133"/>
  </p:notesMasterIdLst>
  <p:sldIdLst>
    <p:sldId id="351" r:id="rId2"/>
    <p:sldId id="354" r:id="rId3"/>
    <p:sldId id="355" r:id="rId4"/>
    <p:sldId id="345" r:id="rId5"/>
    <p:sldId id="1494" r:id="rId6"/>
    <p:sldId id="356" r:id="rId7"/>
    <p:sldId id="361" r:id="rId8"/>
    <p:sldId id="357" r:id="rId9"/>
    <p:sldId id="358" r:id="rId10"/>
    <p:sldId id="359" r:id="rId11"/>
    <p:sldId id="1535" r:id="rId12"/>
    <p:sldId id="360" r:id="rId13"/>
    <p:sldId id="1537" r:id="rId14"/>
    <p:sldId id="1538" r:id="rId15"/>
    <p:sldId id="362" r:id="rId16"/>
    <p:sldId id="1546" r:id="rId17"/>
    <p:sldId id="1539" r:id="rId18"/>
    <p:sldId id="1547" r:id="rId19"/>
    <p:sldId id="1561" r:id="rId20"/>
    <p:sldId id="1562" r:id="rId21"/>
    <p:sldId id="1567" r:id="rId22"/>
    <p:sldId id="1563" r:id="rId23"/>
    <p:sldId id="1570" r:id="rId24"/>
    <p:sldId id="1568" r:id="rId25"/>
    <p:sldId id="1569" r:id="rId26"/>
    <p:sldId id="1571" r:id="rId27"/>
    <p:sldId id="1572" r:id="rId28"/>
    <p:sldId id="1564" r:id="rId29"/>
    <p:sldId id="1565" r:id="rId30"/>
    <p:sldId id="1574" r:id="rId31"/>
    <p:sldId id="1566" r:id="rId32"/>
    <p:sldId id="805" r:id="rId33"/>
    <p:sldId id="1575" r:id="rId34"/>
    <p:sldId id="1576" r:id="rId35"/>
    <p:sldId id="1541" r:id="rId36"/>
    <p:sldId id="1542" r:id="rId37"/>
    <p:sldId id="1543" r:id="rId38"/>
    <p:sldId id="1544" r:id="rId39"/>
    <p:sldId id="1545" r:id="rId40"/>
    <p:sldId id="1550" r:id="rId41"/>
    <p:sldId id="1551" r:id="rId42"/>
    <p:sldId id="1554" r:id="rId43"/>
    <p:sldId id="1552" r:id="rId44"/>
    <p:sldId id="584" r:id="rId45"/>
    <p:sldId id="1682" r:id="rId46"/>
    <p:sldId id="347" r:id="rId47"/>
    <p:sldId id="1580" r:id="rId48"/>
    <p:sldId id="1553" r:id="rId49"/>
    <p:sldId id="1582" r:id="rId50"/>
    <p:sldId id="1586" r:id="rId51"/>
    <p:sldId id="1581" r:id="rId52"/>
    <p:sldId id="1583" r:id="rId53"/>
    <p:sldId id="1593" r:id="rId54"/>
    <p:sldId id="1587" r:id="rId55"/>
    <p:sldId id="1588" r:id="rId56"/>
    <p:sldId id="1589" r:id="rId57"/>
    <p:sldId id="1590" r:id="rId58"/>
    <p:sldId id="1592" r:id="rId59"/>
    <p:sldId id="1596" r:id="rId60"/>
    <p:sldId id="256" r:id="rId61"/>
    <p:sldId id="1595" r:id="rId62"/>
    <p:sldId id="1677" r:id="rId63"/>
    <p:sldId id="1597" r:id="rId64"/>
    <p:sldId id="1600" r:id="rId65"/>
    <p:sldId id="1603" r:id="rId66"/>
    <p:sldId id="1604" r:id="rId67"/>
    <p:sldId id="1605" r:id="rId68"/>
    <p:sldId id="1601" r:id="rId69"/>
    <p:sldId id="1606" r:id="rId70"/>
    <p:sldId id="1678" r:id="rId71"/>
    <p:sldId id="1608" r:id="rId72"/>
    <p:sldId id="1609" r:id="rId73"/>
    <p:sldId id="1679" r:id="rId74"/>
    <p:sldId id="1617" r:id="rId75"/>
    <p:sldId id="1615" r:id="rId76"/>
    <p:sldId id="1613" r:id="rId77"/>
    <p:sldId id="1618" r:id="rId78"/>
    <p:sldId id="350" r:id="rId79"/>
    <p:sldId id="1555" r:id="rId80"/>
    <p:sldId id="1619" r:id="rId81"/>
    <p:sldId id="1598" r:id="rId82"/>
    <p:sldId id="1620" r:id="rId83"/>
    <p:sldId id="1621" r:id="rId84"/>
    <p:sldId id="1622" r:id="rId85"/>
    <p:sldId id="1623" r:id="rId86"/>
    <p:sldId id="1625" r:id="rId87"/>
    <p:sldId id="1627" r:id="rId88"/>
    <p:sldId id="1626" r:id="rId89"/>
    <p:sldId id="1628" r:id="rId90"/>
    <p:sldId id="1629" r:id="rId91"/>
    <p:sldId id="1631" r:id="rId92"/>
    <p:sldId id="1635" r:id="rId93"/>
    <p:sldId id="1634" r:id="rId94"/>
    <p:sldId id="1638" r:id="rId95"/>
    <p:sldId id="1632" r:id="rId96"/>
    <p:sldId id="1636" r:id="rId97"/>
    <p:sldId id="1639" r:id="rId98"/>
    <p:sldId id="1640" r:id="rId99"/>
    <p:sldId id="1641" r:id="rId100"/>
    <p:sldId id="1644" r:id="rId101"/>
    <p:sldId id="1642" r:id="rId102"/>
    <p:sldId id="1645" r:id="rId103"/>
    <p:sldId id="1643" r:id="rId104"/>
    <p:sldId id="1648" r:id="rId105"/>
    <p:sldId id="1646" r:id="rId106"/>
    <p:sldId id="952" r:id="rId107"/>
    <p:sldId id="1649" r:id="rId108"/>
    <p:sldId id="1650" r:id="rId109"/>
    <p:sldId id="1681" r:id="rId110"/>
    <p:sldId id="1659" r:id="rId111"/>
    <p:sldId id="1656" r:id="rId112"/>
    <p:sldId id="1651" r:id="rId113"/>
    <p:sldId id="1660" r:id="rId114"/>
    <p:sldId id="1661" r:id="rId115"/>
    <p:sldId id="1655" r:id="rId116"/>
    <p:sldId id="1657" r:id="rId117"/>
    <p:sldId id="1652" r:id="rId118"/>
    <p:sldId id="423" r:id="rId119"/>
    <p:sldId id="1663" r:id="rId120"/>
    <p:sldId id="1668" r:id="rId121"/>
    <p:sldId id="1669" r:id="rId122"/>
    <p:sldId id="1670" r:id="rId123"/>
    <p:sldId id="1672" r:id="rId124"/>
    <p:sldId id="1673" r:id="rId125"/>
    <p:sldId id="1671" r:id="rId126"/>
    <p:sldId id="1664" r:id="rId127"/>
    <p:sldId id="1665" r:id="rId128"/>
    <p:sldId id="1666" r:id="rId129"/>
    <p:sldId id="1674" r:id="rId130"/>
    <p:sldId id="1675" r:id="rId131"/>
    <p:sldId id="1676" r:id="rId13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D546F4-83F6-41B5-A073-57E4745B4D2E}" v="909" dt="2019-05-16T00:23:09.5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07" autoAdjust="0"/>
    <p:restoredTop sz="94660" autoAdjust="0"/>
  </p:normalViewPr>
  <p:slideViewPr>
    <p:cSldViewPr>
      <p:cViewPr>
        <p:scale>
          <a:sx n="97" d="100"/>
          <a:sy n="97" d="100"/>
        </p:scale>
        <p:origin x="60" y="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notesMaster" Target="notesMasters/notesMaster1.xml"/><Relationship Id="rId138" Type="http://schemas.microsoft.com/office/2016/11/relationships/changesInfo" Target="changesInfos/changesInfo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presProps" Target="presProps.xml"/><Relationship Id="rId139"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y Doneen" userId="3cf40fa7-752e-417a-a77a-5d001f70783d" providerId="ADAL" clId="{34D546F4-83F6-41B5-A073-57E4745B4D2E}"/>
    <pc:docChg chg="undo custSel addSld delSld modSld sldOrd">
      <pc:chgData name="Amy Doneen" userId="3cf40fa7-752e-417a-a77a-5d001f70783d" providerId="ADAL" clId="{34D546F4-83F6-41B5-A073-57E4745B4D2E}" dt="2019-05-16T00:23:09.545" v="17666" actId="255"/>
      <pc:docMkLst>
        <pc:docMk/>
      </pc:docMkLst>
      <pc:sldChg chg="modSp add">
        <pc:chgData name="Amy Doneen" userId="3cf40fa7-752e-417a-a77a-5d001f70783d" providerId="ADAL" clId="{34D546F4-83F6-41B5-A073-57E4745B4D2E}" dt="2019-05-14T17:52:09.560" v="5900" actId="1076"/>
        <pc:sldMkLst>
          <pc:docMk/>
          <pc:sldMk cId="0" sldId="256"/>
        </pc:sldMkLst>
        <pc:spChg chg="mod">
          <ac:chgData name="Amy Doneen" userId="3cf40fa7-752e-417a-a77a-5d001f70783d" providerId="ADAL" clId="{34D546F4-83F6-41B5-A073-57E4745B4D2E}" dt="2019-05-14T17:51:42.301" v="5894" actId="14100"/>
          <ac:spMkLst>
            <pc:docMk/>
            <pc:sldMk cId="0" sldId="256"/>
            <ac:spMk id="93" creationId="{00000000-0000-0000-0000-000000000000}"/>
          </ac:spMkLst>
        </pc:spChg>
        <pc:spChg chg="mod">
          <ac:chgData name="Amy Doneen" userId="3cf40fa7-752e-417a-a77a-5d001f70783d" providerId="ADAL" clId="{34D546F4-83F6-41B5-A073-57E4745B4D2E}" dt="2019-05-14T17:52:05.936" v="5899" actId="255"/>
          <ac:spMkLst>
            <pc:docMk/>
            <pc:sldMk cId="0" sldId="256"/>
            <ac:spMk id="101" creationId="{00000000-0000-0000-0000-000000000000}"/>
          </ac:spMkLst>
        </pc:spChg>
        <pc:spChg chg="mod">
          <ac:chgData name="Amy Doneen" userId="3cf40fa7-752e-417a-a77a-5d001f70783d" providerId="ADAL" clId="{34D546F4-83F6-41B5-A073-57E4745B4D2E}" dt="2019-05-14T17:52:09.560" v="5900" actId="1076"/>
          <ac:spMkLst>
            <pc:docMk/>
            <pc:sldMk cId="0" sldId="256"/>
            <ac:spMk id="102" creationId="{00000000-0000-0000-0000-000000000000}"/>
          </ac:spMkLst>
        </pc:spChg>
        <pc:grpChg chg="mod">
          <ac:chgData name="Amy Doneen" userId="3cf40fa7-752e-417a-a77a-5d001f70783d" providerId="ADAL" clId="{34D546F4-83F6-41B5-A073-57E4745B4D2E}" dt="2019-05-14T17:51:45.764" v="5895" actId="14100"/>
          <ac:grpSpMkLst>
            <pc:docMk/>
            <pc:sldMk cId="0" sldId="256"/>
            <ac:grpSpMk id="91" creationId="{00000000-0000-0000-0000-000000000000}"/>
          </ac:grpSpMkLst>
        </pc:grpChg>
        <pc:picChg chg="mod">
          <ac:chgData name="Amy Doneen" userId="3cf40fa7-752e-417a-a77a-5d001f70783d" providerId="ADAL" clId="{34D546F4-83F6-41B5-A073-57E4745B4D2E}" dt="2019-05-14T17:51:38.896" v="5893" actId="1076"/>
          <ac:picMkLst>
            <pc:docMk/>
            <pc:sldMk cId="0" sldId="256"/>
            <ac:picMk id="92" creationId="{00000000-0000-0000-0000-000000000000}"/>
          </ac:picMkLst>
        </pc:picChg>
        <pc:picChg chg="mod">
          <ac:chgData name="Amy Doneen" userId="3cf40fa7-752e-417a-a77a-5d001f70783d" providerId="ADAL" clId="{34D546F4-83F6-41B5-A073-57E4745B4D2E}" dt="2019-05-14T17:51:56.209" v="5898" actId="14100"/>
          <ac:picMkLst>
            <pc:docMk/>
            <pc:sldMk cId="0" sldId="256"/>
            <ac:picMk id="100" creationId="{00000000-0000-0000-0000-000000000000}"/>
          </ac:picMkLst>
        </pc:picChg>
      </pc:sldChg>
      <pc:sldChg chg="modSp">
        <pc:chgData name="Amy Doneen" userId="3cf40fa7-752e-417a-a77a-5d001f70783d" providerId="ADAL" clId="{34D546F4-83F6-41B5-A073-57E4745B4D2E}" dt="2019-05-15T00:34:18.026" v="5901" actId="14100"/>
        <pc:sldMkLst>
          <pc:docMk/>
          <pc:sldMk cId="374133944" sldId="351"/>
        </pc:sldMkLst>
        <pc:picChg chg="mod">
          <ac:chgData name="Amy Doneen" userId="3cf40fa7-752e-417a-a77a-5d001f70783d" providerId="ADAL" clId="{34D546F4-83F6-41B5-A073-57E4745B4D2E}" dt="2019-05-15T00:34:18.026" v="5901" actId="14100"/>
          <ac:picMkLst>
            <pc:docMk/>
            <pc:sldMk cId="374133944" sldId="351"/>
            <ac:picMk id="5" creationId="{00000000-0000-0000-0000-000000000000}"/>
          </ac:picMkLst>
        </pc:picChg>
      </pc:sldChg>
      <pc:sldChg chg="modSp">
        <pc:chgData name="Amy Doneen" userId="3cf40fa7-752e-417a-a77a-5d001f70783d" providerId="ADAL" clId="{34D546F4-83F6-41B5-A073-57E4745B4D2E}" dt="2019-05-15T22:06:56.872" v="15470" actId="1076"/>
        <pc:sldMkLst>
          <pc:docMk/>
          <pc:sldMk cId="2417866329" sldId="355"/>
        </pc:sldMkLst>
        <pc:spChg chg="mod">
          <ac:chgData name="Amy Doneen" userId="3cf40fa7-752e-417a-a77a-5d001f70783d" providerId="ADAL" clId="{34D546F4-83F6-41B5-A073-57E4745B4D2E}" dt="2019-05-15T22:06:45.218" v="15469" actId="20577"/>
          <ac:spMkLst>
            <pc:docMk/>
            <pc:sldMk cId="2417866329" sldId="355"/>
            <ac:spMk id="8" creationId="{0ABF3681-04AD-4705-80F9-A7CC151C462B}"/>
          </ac:spMkLst>
        </pc:spChg>
        <pc:picChg chg="mod">
          <ac:chgData name="Amy Doneen" userId="3cf40fa7-752e-417a-a77a-5d001f70783d" providerId="ADAL" clId="{34D546F4-83F6-41B5-A073-57E4745B4D2E}" dt="2019-05-15T22:06:56.872" v="15470" actId="1076"/>
          <ac:picMkLst>
            <pc:docMk/>
            <pc:sldMk cId="2417866329" sldId="355"/>
            <ac:picMk id="6" creationId="{1507B4B0-6626-4C0B-9B1D-1DEACDB7B4A5}"/>
          </ac:picMkLst>
        </pc:picChg>
      </pc:sldChg>
      <pc:sldChg chg="modSp modAnim">
        <pc:chgData name="Amy Doneen" userId="3cf40fa7-752e-417a-a77a-5d001f70783d" providerId="ADAL" clId="{34D546F4-83F6-41B5-A073-57E4745B4D2E}" dt="2019-05-15T22:12:16.785" v="15586"/>
        <pc:sldMkLst>
          <pc:docMk/>
          <pc:sldMk cId="3070881235" sldId="356"/>
        </pc:sldMkLst>
        <pc:spChg chg="mod">
          <ac:chgData name="Amy Doneen" userId="3cf40fa7-752e-417a-a77a-5d001f70783d" providerId="ADAL" clId="{34D546F4-83F6-41B5-A073-57E4745B4D2E}" dt="2019-05-15T22:10:30.416" v="15583" actId="20577"/>
          <ac:spMkLst>
            <pc:docMk/>
            <pc:sldMk cId="3070881235" sldId="356"/>
            <ac:spMk id="7" creationId="{384E7B70-12A2-470A-B470-D2455164F8FD}"/>
          </ac:spMkLst>
        </pc:spChg>
      </pc:sldChg>
      <pc:sldChg chg="modAnim">
        <pc:chgData name="Amy Doneen" userId="3cf40fa7-752e-417a-a77a-5d001f70783d" providerId="ADAL" clId="{34D546F4-83F6-41B5-A073-57E4745B4D2E}" dt="2019-05-15T22:12:53.043" v="15591"/>
        <pc:sldMkLst>
          <pc:docMk/>
          <pc:sldMk cId="451796065" sldId="357"/>
        </pc:sldMkLst>
      </pc:sldChg>
      <pc:sldChg chg="modSp modAnim">
        <pc:chgData name="Amy Doneen" userId="3cf40fa7-752e-417a-a77a-5d001f70783d" providerId="ADAL" clId="{34D546F4-83F6-41B5-A073-57E4745B4D2E}" dt="2019-05-15T22:14:29.281" v="15597" actId="6549"/>
        <pc:sldMkLst>
          <pc:docMk/>
          <pc:sldMk cId="4007862091" sldId="358"/>
        </pc:sldMkLst>
        <pc:spChg chg="mod">
          <ac:chgData name="Amy Doneen" userId="3cf40fa7-752e-417a-a77a-5d001f70783d" providerId="ADAL" clId="{34D546F4-83F6-41B5-A073-57E4745B4D2E}" dt="2019-05-15T22:14:29.281" v="15597" actId="6549"/>
          <ac:spMkLst>
            <pc:docMk/>
            <pc:sldMk cId="4007862091" sldId="358"/>
            <ac:spMk id="7" creationId="{384E7B70-12A2-470A-B470-D2455164F8FD}"/>
          </ac:spMkLst>
        </pc:spChg>
      </pc:sldChg>
      <pc:sldChg chg="modAnim">
        <pc:chgData name="Amy Doneen" userId="3cf40fa7-752e-417a-a77a-5d001f70783d" providerId="ADAL" clId="{34D546F4-83F6-41B5-A073-57E4745B4D2E}" dt="2019-05-15T22:14:48.916" v="15599"/>
        <pc:sldMkLst>
          <pc:docMk/>
          <pc:sldMk cId="2143586767" sldId="359"/>
        </pc:sldMkLst>
      </pc:sldChg>
      <pc:sldChg chg="modSp modAnim">
        <pc:chgData name="Amy Doneen" userId="3cf40fa7-752e-417a-a77a-5d001f70783d" providerId="ADAL" clId="{34D546F4-83F6-41B5-A073-57E4745B4D2E}" dt="2019-05-15T22:16:42.987" v="15702" actId="20577"/>
        <pc:sldMkLst>
          <pc:docMk/>
          <pc:sldMk cId="3697968562" sldId="360"/>
        </pc:sldMkLst>
        <pc:spChg chg="mod">
          <ac:chgData name="Amy Doneen" userId="3cf40fa7-752e-417a-a77a-5d001f70783d" providerId="ADAL" clId="{34D546F4-83F6-41B5-A073-57E4745B4D2E}" dt="2019-05-15T22:16:42.987" v="15702" actId="20577"/>
          <ac:spMkLst>
            <pc:docMk/>
            <pc:sldMk cId="3697968562" sldId="360"/>
            <ac:spMk id="7" creationId="{384E7B70-12A2-470A-B470-D2455164F8FD}"/>
          </ac:spMkLst>
        </pc:spChg>
      </pc:sldChg>
      <pc:sldChg chg="modAnim">
        <pc:chgData name="Amy Doneen" userId="3cf40fa7-752e-417a-a77a-5d001f70783d" providerId="ADAL" clId="{34D546F4-83F6-41B5-A073-57E4745B4D2E}" dt="2019-05-15T22:12:39.183" v="15589"/>
        <pc:sldMkLst>
          <pc:docMk/>
          <pc:sldMk cId="3620842635" sldId="361"/>
        </pc:sldMkLst>
      </pc:sldChg>
      <pc:sldChg chg="modAnim">
        <pc:chgData name="Amy Doneen" userId="3cf40fa7-752e-417a-a77a-5d001f70783d" providerId="ADAL" clId="{34D546F4-83F6-41B5-A073-57E4745B4D2E}" dt="2019-05-16T00:17:06.453" v="17653"/>
        <pc:sldMkLst>
          <pc:docMk/>
          <pc:sldMk cId="2152612777" sldId="362"/>
        </pc:sldMkLst>
      </pc:sldChg>
      <pc:sldChg chg="delSp add">
        <pc:chgData name="Amy Doneen" userId="3cf40fa7-752e-417a-a77a-5d001f70783d" providerId="ADAL" clId="{34D546F4-83F6-41B5-A073-57E4745B4D2E}" dt="2019-05-15T23:15:43.421" v="17049"/>
        <pc:sldMkLst>
          <pc:docMk/>
          <pc:sldMk cId="2289899885" sldId="423"/>
        </pc:sldMkLst>
        <pc:spChg chg="del">
          <ac:chgData name="Amy Doneen" userId="3cf40fa7-752e-417a-a77a-5d001f70783d" providerId="ADAL" clId="{34D546F4-83F6-41B5-A073-57E4745B4D2E}" dt="2019-05-15T23:15:43.421" v="17049"/>
          <ac:spMkLst>
            <pc:docMk/>
            <pc:sldMk cId="2289899885" sldId="423"/>
            <ac:spMk id="68613" creationId="{00000000-0000-0000-0000-000000000000}"/>
          </ac:spMkLst>
        </pc:spChg>
      </pc:sldChg>
      <pc:sldChg chg="add del">
        <pc:chgData name="Amy Doneen" userId="3cf40fa7-752e-417a-a77a-5d001f70783d" providerId="ADAL" clId="{34D546F4-83F6-41B5-A073-57E4745B4D2E}" dt="2019-05-15T22:10:15.141" v="15581" actId="2696"/>
        <pc:sldMkLst>
          <pc:docMk/>
          <pc:sldMk cId="0" sldId="475"/>
        </pc:sldMkLst>
      </pc:sldChg>
      <pc:sldChg chg="delSp modSp add del ord">
        <pc:chgData name="Amy Doneen" userId="3cf40fa7-752e-417a-a77a-5d001f70783d" providerId="ADAL" clId="{34D546F4-83F6-41B5-A073-57E4745B4D2E}" dt="2019-05-15T22:51:14.486" v="16535" actId="2696"/>
        <pc:sldMkLst>
          <pc:docMk/>
          <pc:sldMk cId="2167314247" sldId="551"/>
        </pc:sldMkLst>
        <pc:picChg chg="del mod">
          <ac:chgData name="Amy Doneen" userId="3cf40fa7-752e-417a-a77a-5d001f70783d" providerId="ADAL" clId="{34D546F4-83F6-41B5-A073-57E4745B4D2E}" dt="2019-05-15T22:50:31.063" v="16527"/>
          <ac:picMkLst>
            <pc:docMk/>
            <pc:sldMk cId="2167314247" sldId="551"/>
            <ac:picMk id="19458" creationId="{00000000-0000-0000-0000-000000000000}"/>
          </ac:picMkLst>
        </pc:picChg>
      </pc:sldChg>
      <pc:sldChg chg="modSp add">
        <pc:chgData name="Amy Doneen" userId="3cf40fa7-752e-417a-a77a-5d001f70783d" providerId="ADAL" clId="{34D546F4-83F6-41B5-A073-57E4745B4D2E}" dt="2019-05-15T23:44:38.977" v="17286" actId="207"/>
        <pc:sldMkLst>
          <pc:docMk/>
          <pc:sldMk cId="0" sldId="584"/>
        </pc:sldMkLst>
        <pc:spChg chg="mod">
          <ac:chgData name="Amy Doneen" userId="3cf40fa7-752e-417a-a77a-5d001f70783d" providerId="ADAL" clId="{34D546F4-83F6-41B5-A073-57E4745B4D2E}" dt="2019-05-15T23:44:38.977" v="17286" actId="207"/>
          <ac:spMkLst>
            <pc:docMk/>
            <pc:sldMk cId="0" sldId="584"/>
            <ac:spMk id="3" creationId="{00000000-0000-0000-0000-000000000000}"/>
          </ac:spMkLst>
        </pc:spChg>
      </pc:sldChg>
      <pc:sldChg chg="add">
        <pc:chgData name="Amy Doneen" userId="3cf40fa7-752e-417a-a77a-5d001f70783d" providerId="ADAL" clId="{34D546F4-83F6-41B5-A073-57E4745B4D2E}" dt="2019-05-14T03:54:04.562" v="1705"/>
        <pc:sldMkLst>
          <pc:docMk/>
          <pc:sldMk cId="1509471681" sldId="805"/>
        </pc:sldMkLst>
      </pc:sldChg>
      <pc:sldChg chg="modSp add">
        <pc:chgData name="Amy Doneen" userId="3cf40fa7-752e-417a-a77a-5d001f70783d" providerId="ADAL" clId="{34D546F4-83F6-41B5-A073-57E4745B4D2E}" dt="2019-05-15T23:07:59.296" v="16866" actId="1076"/>
        <pc:sldMkLst>
          <pc:docMk/>
          <pc:sldMk cId="1186896763" sldId="952"/>
        </pc:sldMkLst>
        <pc:spChg chg="mod">
          <ac:chgData name="Amy Doneen" userId="3cf40fa7-752e-417a-a77a-5d001f70783d" providerId="ADAL" clId="{34D546F4-83F6-41B5-A073-57E4745B4D2E}" dt="2019-05-15T23:07:49.275" v="16864" actId="20577"/>
          <ac:spMkLst>
            <pc:docMk/>
            <pc:sldMk cId="1186896763" sldId="952"/>
            <ac:spMk id="2" creationId="{00000000-0000-0000-0000-000000000000}"/>
          </ac:spMkLst>
        </pc:spChg>
        <pc:picChg chg="mod">
          <ac:chgData name="Amy Doneen" userId="3cf40fa7-752e-417a-a77a-5d001f70783d" providerId="ADAL" clId="{34D546F4-83F6-41B5-A073-57E4745B4D2E}" dt="2019-05-15T23:07:59.296" v="16866" actId="1076"/>
          <ac:picMkLst>
            <pc:docMk/>
            <pc:sldMk cId="1186896763" sldId="952"/>
            <ac:picMk id="2050" creationId="{00000000-0000-0000-0000-000000000000}"/>
          </ac:picMkLst>
        </pc:picChg>
      </pc:sldChg>
      <pc:sldChg chg="addSp modSp add">
        <pc:chgData name="Amy Doneen" userId="3cf40fa7-752e-417a-a77a-5d001f70783d" providerId="ADAL" clId="{34D546F4-83F6-41B5-A073-57E4745B4D2E}" dt="2019-05-15T22:10:10.126" v="15580" actId="20577"/>
        <pc:sldMkLst>
          <pc:docMk/>
          <pc:sldMk cId="3065660597" sldId="1494"/>
        </pc:sldMkLst>
        <pc:spChg chg="add mod">
          <ac:chgData name="Amy Doneen" userId="3cf40fa7-752e-417a-a77a-5d001f70783d" providerId="ADAL" clId="{34D546F4-83F6-41B5-A073-57E4745B4D2E}" dt="2019-05-15T22:10:10.126" v="15580" actId="20577"/>
          <ac:spMkLst>
            <pc:docMk/>
            <pc:sldMk cId="3065660597" sldId="1494"/>
            <ac:spMk id="5" creationId="{BFBE11E6-29B4-4536-B5C0-51EEADCF1C9F}"/>
          </ac:spMkLst>
        </pc:spChg>
        <pc:spChg chg="mod">
          <ac:chgData name="Amy Doneen" userId="3cf40fa7-752e-417a-a77a-5d001f70783d" providerId="ADAL" clId="{34D546F4-83F6-41B5-A073-57E4745B4D2E}" dt="2019-05-15T22:09:06.580" v="15486" actId="1076"/>
          <ac:spMkLst>
            <pc:docMk/>
            <pc:sldMk cId="3065660597" sldId="1494"/>
            <ac:spMk id="7" creationId="{00878F83-E75C-41C4-BDED-9FFAFA726902}"/>
          </ac:spMkLst>
        </pc:spChg>
        <pc:picChg chg="add mod">
          <ac:chgData name="Amy Doneen" userId="3cf40fa7-752e-417a-a77a-5d001f70783d" providerId="ADAL" clId="{34D546F4-83F6-41B5-A073-57E4745B4D2E}" dt="2019-05-15T22:09:16.047" v="15490" actId="14100"/>
          <ac:picMkLst>
            <pc:docMk/>
            <pc:sldMk cId="3065660597" sldId="1494"/>
            <ac:picMk id="3" creationId="{70D732F0-B1EC-4C96-925C-407570EEB5D5}"/>
          </ac:picMkLst>
        </pc:picChg>
        <pc:picChg chg="mod">
          <ac:chgData name="Amy Doneen" userId="3cf40fa7-752e-417a-a77a-5d001f70783d" providerId="ADAL" clId="{34D546F4-83F6-41B5-A073-57E4745B4D2E}" dt="2019-05-15T22:09:26.487" v="15493" actId="1076"/>
          <ac:picMkLst>
            <pc:docMk/>
            <pc:sldMk cId="3065660597" sldId="1494"/>
            <ac:picMk id="6" creationId="{C005BA64-9A39-47D4-B831-77D4350C9942}"/>
          </ac:picMkLst>
        </pc:picChg>
      </pc:sldChg>
      <pc:sldChg chg="del">
        <pc:chgData name="Amy Doneen" userId="3cf40fa7-752e-417a-a77a-5d001f70783d" providerId="ADAL" clId="{34D546F4-83F6-41B5-A073-57E4745B4D2E}" dt="2019-05-15T22:15:04.004" v="15601" actId="2696"/>
        <pc:sldMkLst>
          <pc:docMk/>
          <pc:sldMk cId="1267419588" sldId="1536"/>
        </pc:sldMkLst>
      </pc:sldChg>
      <pc:sldChg chg="modSp modAnim">
        <pc:chgData name="Amy Doneen" userId="3cf40fa7-752e-417a-a77a-5d001f70783d" providerId="ADAL" clId="{34D546F4-83F6-41B5-A073-57E4745B4D2E}" dt="2019-05-15T22:18:20.333" v="15714"/>
        <pc:sldMkLst>
          <pc:docMk/>
          <pc:sldMk cId="2292950460" sldId="1537"/>
        </pc:sldMkLst>
        <pc:spChg chg="mod">
          <ac:chgData name="Amy Doneen" userId="3cf40fa7-752e-417a-a77a-5d001f70783d" providerId="ADAL" clId="{34D546F4-83F6-41B5-A073-57E4745B4D2E}" dt="2019-05-15T22:18:13.364" v="15713" actId="313"/>
          <ac:spMkLst>
            <pc:docMk/>
            <pc:sldMk cId="2292950460" sldId="1537"/>
            <ac:spMk id="7" creationId="{384E7B70-12A2-470A-B470-D2455164F8FD}"/>
          </ac:spMkLst>
        </pc:spChg>
      </pc:sldChg>
      <pc:sldChg chg="modSp modAnim">
        <pc:chgData name="Amy Doneen" userId="3cf40fa7-752e-417a-a77a-5d001f70783d" providerId="ADAL" clId="{34D546F4-83F6-41B5-A073-57E4745B4D2E}" dt="2019-05-15T22:33:06.233" v="15939" actId="20577"/>
        <pc:sldMkLst>
          <pc:docMk/>
          <pc:sldMk cId="3240545356" sldId="1541"/>
        </pc:sldMkLst>
        <pc:spChg chg="mod">
          <ac:chgData name="Amy Doneen" userId="3cf40fa7-752e-417a-a77a-5d001f70783d" providerId="ADAL" clId="{34D546F4-83F6-41B5-A073-57E4745B4D2E}" dt="2019-05-15T22:33:06.233" v="15939" actId="20577"/>
          <ac:spMkLst>
            <pc:docMk/>
            <pc:sldMk cId="3240545356" sldId="1541"/>
            <ac:spMk id="5" creationId="{197D8740-21E3-4540-9356-85FBC025D6ED}"/>
          </ac:spMkLst>
        </pc:spChg>
      </pc:sldChg>
      <pc:sldChg chg="modAnim">
        <pc:chgData name="Amy Doneen" userId="3cf40fa7-752e-417a-a77a-5d001f70783d" providerId="ADAL" clId="{34D546F4-83F6-41B5-A073-57E4745B4D2E}" dt="2019-05-15T22:33:24.819" v="15941"/>
        <pc:sldMkLst>
          <pc:docMk/>
          <pc:sldMk cId="295824301" sldId="1542"/>
        </pc:sldMkLst>
      </pc:sldChg>
      <pc:sldChg chg="addSp modSp">
        <pc:chgData name="Amy Doneen" userId="3cf40fa7-752e-417a-a77a-5d001f70783d" providerId="ADAL" clId="{34D546F4-83F6-41B5-A073-57E4745B4D2E}" dt="2019-05-15T22:36:08.027" v="15956" actId="1076"/>
        <pc:sldMkLst>
          <pc:docMk/>
          <pc:sldMk cId="163858072" sldId="1543"/>
        </pc:sldMkLst>
        <pc:spChg chg="add mod">
          <ac:chgData name="Amy Doneen" userId="3cf40fa7-752e-417a-a77a-5d001f70783d" providerId="ADAL" clId="{34D546F4-83F6-41B5-A073-57E4745B4D2E}" dt="2019-05-15T22:36:01.085" v="15953" actId="1076"/>
          <ac:spMkLst>
            <pc:docMk/>
            <pc:sldMk cId="163858072" sldId="1543"/>
            <ac:spMk id="2" creationId="{8A3507DB-79C9-4A62-A154-E0673F777775}"/>
          </ac:spMkLst>
        </pc:spChg>
        <pc:picChg chg="mod">
          <ac:chgData name="Amy Doneen" userId="3cf40fa7-752e-417a-a77a-5d001f70783d" providerId="ADAL" clId="{34D546F4-83F6-41B5-A073-57E4745B4D2E}" dt="2019-05-15T22:35:57.961" v="15952" actId="1076"/>
          <ac:picMkLst>
            <pc:docMk/>
            <pc:sldMk cId="163858072" sldId="1543"/>
            <ac:picMk id="3" creationId="{A6A91428-C843-465F-BDC6-8E33D14085E5}"/>
          </ac:picMkLst>
        </pc:picChg>
        <pc:picChg chg="add mod">
          <ac:chgData name="Amy Doneen" userId="3cf40fa7-752e-417a-a77a-5d001f70783d" providerId="ADAL" clId="{34D546F4-83F6-41B5-A073-57E4745B4D2E}" dt="2019-05-15T22:36:08.027" v="15956" actId="1076"/>
          <ac:picMkLst>
            <pc:docMk/>
            <pc:sldMk cId="163858072" sldId="1543"/>
            <ac:picMk id="7" creationId="{23B6B6C5-5050-40DC-89BF-0E2F9095A730}"/>
          </ac:picMkLst>
        </pc:picChg>
      </pc:sldChg>
      <pc:sldChg chg="delSp modSp">
        <pc:chgData name="Amy Doneen" userId="3cf40fa7-752e-417a-a77a-5d001f70783d" providerId="ADAL" clId="{34D546F4-83F6-41B5-A073-57E4745B4D2E}" dt="2019-05-15T22:19:26.530" v="15817" actId="1076"/>
        <pc:sldMkLst>
          <pc:docMk/>
          <pc:sldMk cId="2939359125" sldId="1546"/>
        </pc:sldMkLst>
        <pc:spChg chg="mod">
          <ac:chgData name="Amy Doneen" userId="3cf40fa7-752e-417a-a77a-5d001f70783d" providerId="ADAL" clId="{34D546F4-83F6-41B5-A073-57E4745B4D2E}" dt="2019-05-15T22:19:26.530" v="15817" actId="1076"/>
          <ac:spMkLst>
            <pc:docMk/>
            <pc:sldMk cId="2939359125" sldId="1546"/>
            <ac:spMk id="2" creationId="{BE3DB009-93C2-4CA1-9A40-7FAABCCD1242}"/>
          </ac:spMkLst>
        </pc:spChg>
        <pc:spChg chg="del">
          <ac:chgData name="Amy Doneen" userId="3cf40fa7-752e-417a-a77a-5d001f70783d" providerId="ADAL" clId="{34D546F4-83F6-41B5-A073-57E4745B4D2E}" dt="2019-05-15T22:19:22.709" v="15816"/>
          <ac:spMkLst>
            <pc:docMk/>
            <pc:sldMk cId="2939359125" sldId="1546"/>
            <ac:spMk id="3" creationId="{7F784133-45F7-4C52-B13F-0189DED2DA43}"/>
          </ac:spMkLst>
        </pc:spChg>
      </pc:sldChg>
      <pc:sldChg chg="del">
        <pc:chgData name="Amy Doneen" userId="3cf40fa7-752e-417a-a77a-5d001f70783d" providerId="ADAL" clId="{34D546F4-83F6-41B5-A073-57E4745B4D2E}" dt="2019-05-15T22:19:47.618" v="15819" actId="2696"/>
        <pc:sldMkLst>
          <pc:docMk/>
          <pc:sldMk cId="2178800058" sldId="1548"/>
        </pc:sldMkLst>
      </pc:sldChg>
      <pc:sldChg chg="del">
        <pc:chgData name="Amy Doneen" userId="3cf40fa7-752e-417a-a77a-5d001f70783d" providerId="ADAL" clId="{34D546F4-83F6-41B5-A073-57E4745B4D2E}" dt="2019-05-15T22:19:47.608" v="15818" actId="2696"/>
        <pc:sldMkLst>
          <pc:docMk/>
          <pc:sldMk cId="969798032" sldId="1549"/>
        </pc:sldMkLst>
      </pc:sldChg>
      <pc:sldChg chg="modSp modAnim">
        <pc:chgData name="Amy Doneen" userId="3cf40fa7-752e-417a-a77a-5d001f70783d" providerId="ADAL" clId="{34D546F4-83F6-41B5-A073-57E4745B4D2E}" dt="2019-05-15T23:45:11.220" v="17347" actId="255"/>
        <pc:sldMkLst>
          <pc:docMk/>
          <pc:sldMk cId="3387815712" sldId="1552"/>
        </pc:sldMkLst>
        <pc:spChg chg="mod">
          <ac:chgData name="Amy Doneen" userId="3cf40fa7-752e-417a-a77a-5d001f70783d" providerId="ADAL" clId="{34D546F4-83F6-41B5-A073-57E4745B4D2E}" dt="2019-05-15T23:45:11.220" v="17347" actId="255"/>
          <ac:spMkLst>
            <pc:docMk/>
            <pc:sldMk cId="3387815712" sldId="1552"/>
            <ac:spMk id="7" creationId="{CAC547B8-FFC4-468C-9AF1-1F7CAE106282}"/>
          </ac:spMkLst>
        </pc:spChg>
      </pc:sldChg>
      <pc:sldChg chg="addSp delSp modSp add modAnim">
        <pc:chgData name="Amy Doneen" userId="3cf40fa7-752e-417a-a77a-5d001f70783d" providerId="ADAL" clId="{34D546F4-83F6-41B5-A073-57E4745B4D2E}" dt="2019-05-16T00:21:04.606" v="17659"/>
        <pc:sldMkLst>
          <pc:docMk/>
          <pc:sldMk cId="885663583" sldId="1553"/>
        </pc:sldMkLst>
        <pc:spChg chg="mod">
          <ac:chgData name="Amy Doneen" userId="3cf40fa7-752e-417a-a77a-5d001f70783d" providerId="ADAL" clId="{34D546F4-83F6-41B5-A073-57E4745B4D2E}" dt="2019-05-14T04:28:36.740" v="2922" actId="20577"/>
          <ac:spMkLst>
            <pc:docMk/>
            <pc:sldMk cId="885663583" sldId="1553"/>
            <ac:spMk id="2" creationId="{2F742C76-188A-480F-8353-7B57C2C39148}"/>
          </ac:spMkLst>
        </pc:spChg>
        <pc:spChg chg="del mod">
          <ac:chgData name="Amy Doneen" userId="3cf40fa7-752e-417a-a77a-5d001f70783d" providerId="ADAL" clId="{34D546F4-83F6-41B5-A073-57E4745B4D2E}" dt="2019-05-14T04:29:36.830" v="2951"/>
          <ac:spMkLst>
            <pc:docMk/>
            <pc:sldMk cId="885663583" sldId="1553"/>
            <ac:spMk id="3" creationId="{592510CA-9120-43A0-B0DA-2E552BB7FDF1}"/>
          </ac:spMkLst>
        </pc:spChg>
        <pc:spChg chg="add mod">
          <ac:chgData name="Amy Doneen" userId="3cf40fa7-752e-417a-a77a-5d001f70783d" providerId="ADAL" clId="{34D546F4-83F6-41B5-A073-57E4745B4D2E}" dt="2019-05-14T04:31:43.427" v="3178" actId="14100"/>
          <ac:spMkLst>
            <pc:docMk/>
            <pc:sldMk cId="885663583" sldId="1553"/>
            <ac:spMk id="6" creationId="{8299A2B0-B0E3-437D-A762-77EF856B4B04}"/>
          </ac:spMkLst>
        </pc:spChg>
        <pc:spChg chg="add mod">
          <ac:chgData name="Amy Doneen" userId="3cf40fa7-752e-417a-a77a-5d001f70783d" providerId="ADAL" clId="{34D546F4-83F6-41B5-A073-57E4745B4D2E}" dt="2019-05-14T04:39:15.917" v="3274" actId="255"/>
          <ac:spMkLst>
            <pc:docMk/>
            <pc:sldMk cId="885663583" sldId="1553"/>
            <ac:spMk id="7" creationId="{DA538C58-02D6-4F97-96FA-33E8BA6F81C4}"/>
          </ac:spMkLst>
        </pc:spChg>
        <pc:picChg chg="add del mod">
          <ac:chgData name="Amy Doneen" userId="3cf40fa7-752e-417a-a77a-5d001f70783d" providerId="ADAL" clId="{34D546F4-83F6-41B5-A073-57E4745B4D2E}" dt="2019-05-14T04:31:19.087" v="3173"/>
          <ac:picMkLst>
            <pc:docMk/>
            <pc:sldMk cId="885663583" sldId="1553"/>
            <ac:picMk id="5" creationId="{40E140DC-68B9-464E-8000-AC4F896D6B6F}"/>
          </ac:picMkLst>
        </pc:picChg>
      </pc:sldChg>
      <pc:sldChg chg="modSp">
        <pc:chgData name="Amy Doneen" userId="3cf40fa7-752e-417a-a77a-5d001f70783d" providerId="ADAL" clId="{34D546F4-83F6-41B5-A073-57E4745B4D2E}" dt="2019-05-15T22:37:46.312" v="15957"/>
        <pc:sldMkLst>
          <pc:docMk/>
          <pc:sldMk cId="2965365018" sldId="1554"/>
        </pc:sldMkLst>
        <pc:spChg chg="mod">
          <ac:chgData name="Amy Doneen" userId="3cf40fa7-752e-417a-a77a-5d001f70783d" providerId="ADAL" clId="{34D546F4-83F6-41B5-A073-57E4745B4D2E}" dt="2019-05-15T22:37:46.312" v="15957"/>
          <ac:spMkLst>
            <pc:docMk/>
            <pc:sldMk cId="2965365018" sldId="1554"/>
            <ac:spMk id="7" creationId="{CAC547B8-FFC4-468C-9AF1-1F7CAE106282}"/>
          </ac:spMkLst>
        </pc:spChg>
      </pc:sldChg>
      <pc:sldChg chg="addSp delSp modSp">
        <pc:chgData name="Amy Doneen" userId="3cf40fa7-752e-417a-a77a-5d001f70783d" providerId="ADAL" clId="{34D546F4-83F6-41B5-A073-57E4745B4D2E}" dt="2019-05-14T05:54:24.389" v="5799"/>
        <pc:sldMkLst>
          <pc:docMk/>
          <pc:sldMk cId="438086288" sldId="1555"/>
        </pc:sldMkLst>
        <pc:spChg chg="mod">
          <ac:chgData name="Amy Doneen" userId="3cf40fa7-752e-417a-a77a-5d001f70783d" providerId="ADAL" clId="{34D546F4-83F6-41B5-A073-57E4745B4D2E}" dt="2019-05-14T05:52:56.245" v="5797" actId="14100"/>
          <ac:spMkLst>
            <pc:docMk/>
            <pc:sldMk cId="438086288" sldId="1555"/>
            <ac:spMk id="2" creationId="{D776ABCE-31C8-45B4-B371-EB985BE259B7}"/>
          </ac:spMkLst>
        </pc:spChg>
        <pc:spChg chg="del mod">
          <ac:chgData name="Amy Doneen" userId="3cf40fa7-752e-417a-a77a-5d001f70783d" providerId="ADAL" clId="{34D546F4-83F6-41B5-A073-57E4745B4D2E}" dt="2019-05-14T05:54:24.389" v="5799"/>
          <ac:spMkLst>
            <pc:docMk/>
            <pc:sldMk cId="438086288" sldId="1555"/>
            <ac:spMk id="3" creationId="{CB19549C-441D-4E2E-9DEF-16C5FD983938}"/>
          </ac:spMkLst>
        </pc:spChg>
        <pc:picChg chg="add mod">
          <ac:chgData name="Amy Doneen" userId="3cf40fa7-752e-417a-a77a-5d001f70783d" providerId="ADAL" clId="{34D546F4-83F6-41B5-A073-57E4745B4D2E}" dt="2019-05-14T05:54:24.389" v="5799"/>
          <ac:picMkLst>
            <pc:docMk/>
            <pc:sldMk cId="438086288" sldId="1555"/>
            <ac:picMk id="5" creationId="{D8FD79E4-262F-44EA-B8D8-2C253D469657}"/>
          </ac:picMkLst>
        </pc:picChg>
      </pc:sldChg>
      <pc:sldChg chg="addSp delSp modSp add">
        <pc:chgData name="Amy Doneen" userId="3cf40fa7-752e-417a-a77a-5d001f70783d" providerId="ADAL" clId="{34D546F4-83F6-41B5-A073-57E4745B4D2E}" dt="2019-05-15T22:21:53.153" v="15875" actId="20577"/>
        <pc:sldMkLst>
          <pc:docMk/>
          <pc:sldMk cId="3375995522" sldId="1561"/>
        </pc:sldMkLst>
        <pc:spChg chg="mod">
          <ac:chgData name="Amy Doneen" userId="3cf40fa7-752e-417a-a77a-5d001f70783d" providerId="ADAL" clId="{34D546F4-83F6-41B5-A073-57E4745B4D2E}" dt="2019-05-15T22:21:53.153" v="15875" actId="20577"/>
          <ac:spMkLst>
            <pc:docMk/>
            <pc:sldMk cId="3375995522" sldId="1561"/>
            <ac:spMk id="2" creationId="{9566F141-1A8A-4F52-9390-56E5C8594CAC}"/>
          </ac:spMkLst>
        </pc:spChg>
        <pc:spChg chg="del">
          <ac:chgData name="Amy Doneen" userId="3cf40fa7-752e-417a-a77a-5d001f70783d" providerId="ADAL" clId="{34D546F4-83F6-41B5-A073-57E4745B4D2E}" dt="2019-05-15T22:21:28.436" v="15820"/>
          <ac:spMkLst>
            <pc:docMk/>
            <pc:sldMk cId="3375995522" sldId="1561"/>
            <ac:spMk id="3" creationId="{7BD60E5A-BA73-4D81-852B-E28BD4B6042D}"/>
          </ac:spMkLst>
        </pc:spChg>
        <pc:picChg chg="add mod">
          <ac:chgData name="Amy Doneen" userId="3cf40fa7-752e-417a-a77a-5d001f70783d" providerId="ADAL" clId="{34D546F4-83F6-41B5-A073-57E4745B4D2E}" dt="2019-05-15T22:21:36.137" v="15824" actId="14100"/>
          <ac:picMkLst>
            <pc:docMk/>
            <pc:sldMk cId="3375995522" sldId="1561"/>
            <ac:picMk id="5" creationId="{D533ED13-05EB-42E4-AFDF-B1CE2B2C60D8}"/>
          </ac:picMkLst>
        </pc:picChg>
      </pc:sldChg>
      <pc:sldChg chg="addSp delSp modSp add modAnim">
        <pc:chgData name="Amy Doneen" userId="3cf40fa7-752e-417a-a77a-5d001f70783d" providerId="ADAL" clId="{34D546F4-83F6-41B5-A073-57E4745B4D2E}" dt="2019-05-15T22:22:21.781" v="15880"/>
        <pc:sldMkLst>
          <pc:docMk/>
          <pc:sldMk cId="4066327515" sldId="1562"/>
        </pc:sldMkLst>
        <pc:spChg chg="mod">
          <ac:chgData name="Amy Doneen" userId="3cf40fa7-752e-417a-a77a-5d001f70783d" providerId="ADAL" clId="{34D546F4-83F6-41B5-A073-57E4745B4D2E}" dt="2019-05-14T01:20:36.919" v="73" actId="14100"/>
          <ac:spMkLst>
            <pc:docMk/>
            <pc:sldMk cId="4066327515" sldId="1562"/>
            <ac:spMk id="2" creationId="{AE263E6E-8570-4CAF-A1F7-6037917B3B85}"/>
          </ac:spMkLst>
        </pc:spChg>
        <pc:spChg chg="del">
          <ac:chgData name="Amy Doneen" userId="3cf40fa7-752e-417a-a77a-5d001f70783d" providerId="ADAL" clId="{34D546F4-83F6-41B5-A073-57E4745B4D2E}" dt="2019-05-14T01:20:01.761" v="2"/>
          <ac:spMkLst>
            <pc:docMk/>
            <pc:sldMk cId="4066327515" sldId="1562"/>
            <ac:spMk id="3" creationId="{5190C1EA-89F1-4BF4-9694-6442D85CCA67}"/>
          </ac:spMkLst>
        </pc:spChg>
        <pc:spChg chg="add mod">
          <ac:chgData name="Amy Doneen" userId="3cf40fa7-752e-417a-a77a-5d001f70783d" providerId="ADAL" clId="{34D546F4-83F6-41B5-A073-57E4745B4D2E}" dt="2019-05-14T01:23:15.368" v="338" actId="1076"/>
          <ac:spMkLst>
            <pc:docMk/>
            <pc:sldMk cId="4066327515" sldId="1562"/>
            <ac:spMk id="6" creationId="{B2B75844-EFE2-4A98-92DF-38CAC4B4F8CF}"/>
          </ac:spMkLst>
        </pc:spChg>
        <pc:spChg chg="add mod">
          <ac:chgData name="Amy Doneen" userId="3cf40fa7-752e-417a-a77a-5d001f70783d" providerId="ADAL" clId="{34D546F4-83F6-41B5-A073-57E4745B4D2E}" dt="2019-05-15T22:22:12.253" v="15878" actId="20577"/>
          <ac:spMkLst>
            <pc:docMk/>
            <pc:sldMk cId="4066327515" sldId="1562"/>
            <ac:spMk id="7" creationId="{BD752AEC-1C4C-47BA-9470-DDA684AB4DCD}"/>
          </ac:spMkLst>
        </pc:spChg>
        <pc:picChg chg="add del mod">
          <ac:chgData name="Amy Doneen" userId="3cf40fa7-752e-417a-a77a-5d001f70783d" providerId="ADAL" clId="{34D546F4-83F6-41B5-A073-57E4745B4D2E}" dt="2019-05-14T01:22:06.576" v="317"/>
          <ac:picMkLst>
            <pc:docMk/>
            <pc:sldMk cId="4066327515" sldId="1562"/>
            <ac:picMk id="5" creationId="{378115E1-49DE-43CE-86CE-48781C94E375}"/>
          </ac:picMkLst>
        </pc:picChg>
      </pc:sldChg>
      <pc:sldChg chg="addSp delSp modSp add">
        <pc:chgData name="Amy Doneen" userId="3cf40fa7-752e-417a-a77a-5d001f70783d" providerId="ADAL" clId="{34D546F4-83F6-41B5-A073-57E4745B4D2E}" dt="2019-05-15T22:24:10.505" v="15886" actId="14100"/>
        <pc:sldMkLst>
          <pc:docMk/>
          <pc:sldMk cId="2641975354" sldId="1563"/>
        </pc:sldMkLst>
        <pc:spChg chg="del">
          <ac:chgData name="Amy Doneen" userId="3cf40fa7-752e-417a-a77a-5d001f70783d" providerId="ADAL" clId="{34D546F4-83F6-41B5-A073-57E4745B4D2E}" dt="2019-05-14T01:35:24.740" v="713"/>
          <ac:spMkLst>
            <pc:docMk/>
            <pc:sldMk cId="2641975354" sldId="1563"/>
            <ac:spMk id="7" creationId="{BD752AEC-1C4C-47BA-9470-DDA684AB4DCD}"/>
          </ac:spMkLst>
        </pc:spChg>
        <pc:picChg chg="add mod">
          <ac:chgData name="Amy Doneen" userId="3cf40fa7-752e-417a-a77a-5d001f70783d" providerId="ADAL" clId="{34D546F4-83F6-41B5-A073-57E4745B4D2E}" dt="2019-05-15T22:24:10.505" v="15886" actId="14100"/>
          <ac:picMkLst>
            <pc:docMk/>
            <pc:sldMk cId="2641975354" sldId="1563"/>
            <ac:picMk id="3" creationId="{B60D512F-A8DB-47F0-99F5-E7740B091C38}"/>
          </ac:picMkLst>
        </pc:picChg>
      </pc:sldChg>
      <pc:sldChg chg="modSp add">
        <pc:chgData name="Amy Doneen" userId="3cf40fa7-752e-417a-a77a-5d001f70783d" providerId="ADAL" clId="{34D546F4-83F6-41B5-A073-57E4745B4D2E}" dt="2019-05-14T01:32:00.336" v="710" actId="20577"/>
        <pc:sldMkLst>
          <pc:docMk/>
          <pc:sldMk cId="3177731944" sldId="1564"/>
        </pc:sldMkLst>
        <pc:spChg chg="mod">
          <ac:chgData name="Amy Doneen" userId="3cf40fa7-752e-417a-a77a-5d001f70783d" providerId="ADAL" clId="{34D546F4-83F6-41B5-A073-57E4745B4D2E}" dt="2019-05-14T01:32:00.336" v="710" actId="20577"/>
          <ac:spMkLst>
            <pc:docMk/>
            <pc:sldMk cId="3177731944" sldId="1564"/>
            <ac:spMk id="7" creationId="{BD752AEC-1C4C-47BA-9470-DDA684AB4DCD}"/>
          </ac:spMkLst>
        </pc:spChg>
      </pc:sldChg>
      <pc:sldChg chg="modSp add">
        <pc:chgData name="Amy Doneen" userId="3cf40fa7-752e-417a-a77a-5d001f70783d" providerId="ADAL" clId="{34D546F4-83F6-41B5-A073-57E4745B4D2E}" dt="2019-05-14T03:38:23.672" v="1026" actId="20577"/>
        <pc:sldMkLst>
          <pc:docMk/>
          <pc:sldMk cId="3990952684" sldId="1565"/>
        </pc:sldMkLst>
        <pc:spChg chg="mod">
          <ac:chgData name="Amy Doneen" userId="3cf40fa7-752e-417a-a77a-5d001f70783d" providerId="ADAL" clId="{34D546F4-83F6-41B5-A073-57E4745B4D2E}" dt="2019-05-14T03:38:23.672" v="1026" actId="20577"/>
          <ac:spMkLst>
            <pc:docMk/>
            <pc:sldMk cId="3990952684" sldId="1565"/>
            <ac:spMk id="7" creationId="{BD752AEC-1C4C-47BA-9470-DDA684AB4DCD}"/>
          </ac:spMkLst>
        </pc:spChg>
      </pc:sldChg>
      <pc:sldChg chg="modSp add">
        <pc:chgData name="Amy Doneen" userId="3cf40fa7-752e-417a-a77a-5d001f70783d" providerId="ADAL" clId="{34D546F4-83F6-41B5-A073-57E4745B4D2E}" dt="2019-05-14T03:52:59.619" v="1704" actId="20577"/>
        <pc:sldMkLst>
          <pc:docMk/>
          <pc:sldMk cId="88240010" sldId="1566"/>
        </pc:sldMkLst>
        <pc:spChg chg="mod">
          <ac:chgData name="Amy Doneen" userId="3cf40fa7-752e-417a-a77a-5d001f70783d" providerId="ADAL" clId="{34D546F4-83F6-41B5-A073-57E4745B4D2E}" dt="2019-05-14T03:52:59.619" v="1704" actId="20577"/>
          <ac:spMkLst>
            <pc:docMk/>
            <pc:sldMk cId="88240010" sldId="1566"/>
            <ac:spMk id="7" creationId="{BD752AEC-1C4C-47BA-9470-DDA684AB4DCD}"/>
          </ac:spMkLst>
        </pc:spChg>
      </pc:sldChg>
      <pc:sldChg chg="modSp add modAnim">
        <pc:chgData name="Amy Doneen" userId="3cf40fa7-752e-417a-a77a-5d001f70783d" providerId="ADAL" clId="{34D546F4-83F6-41B5-A073-57E4745B4D2E}" dt="2019-05-15T22:22:42.509" v="15882"/>
        <pc:sldMkLst>
          <pc:docMk/>
          <pc:sldMk cId="1494449457" sldId="1567"/>
        </pc:sldMkLst>
        <pc:spChg chg="mod">
          <ac:chgData name="Amy Doneen" userId="3cf40fa7-752e-417a-a77a-5d001f70783d" providerId="ADAL" clId="{34D546F4-83F6-41B5-A073-57E4745B4D2E}" dt="2019-05-14T01:29:56.277" v="670" actId="20577"/>
          <ac:spMkLst>
            <pc:docMk/>
            <pc:sldMk cId="1494449457" sldId="1567"/>
            <ac:spMk id="7" creationId="{BD752AEC-1C4C-47BA-9470-DDA684AB4DCD}"/>
          </ac:spMkLst>
        </pc:spChg>
      </pc:sldChg>
      <pc:sldChg chg="addSp delSp modSp add">
        <pc:chgData name="Amy Doneen" userId="3cf40fa7-752e-417a-a77a-5d001f70783d" providerId="ADAL" clId="{34D546F4-83F6-41B5-A073-57E4745B4D2E}" dt="2019-05-15T22:28:54.984" v="15894" actId="14100"/>
        <pc:sldMkLst>
          <pc:docMk/>
          <pc:sldMk cId="3427164859" sldId="1568"/>
        </pc:sldMkLst>
        <pc:spChg chg="del">
          <ac:chgData name="Amy Doneen" userId="3cf40fa7-752e-417a-a77a-5d001f70783d" providerId="ADAL" clId="{34D546F4-83F6-41B5-A073-57E4745B4D2E}" dt="2019-05-14T01:36:21.758" v="717"/>
          <ac:spMkLst>
            <pc:docMk/>
            <pc:sldMk cId="3427164859" sldId="1568"/>
            <ac:spMk id="7" creationId="{BD752AEC-1C4C-47BA-9470-DDA684AB4DCD}"/>
          </ac:spMkLst>
        </pc:spChg>
        <pc:picChg chg="add mod">
          <ac:chgData name="Amy Doneen" userId="3cf40fa7-752e-417a-a77a-5d001f70783d" providerId="ADAL" clId="{34D546F4-83F6-41B5-A073-57E4745B4D2E}" dt="2019-05-15T22:28:54.984" v="15894" actId="14100"/>
          <ac:picMkLst>
            <pc:docMk/>
            <pc:sldMk cId="3427164859" sldId="1568"/>
            <ac:picMk id="3" creationId="{10B86F8E-846A-4BF0-AB39-8408F7C10D49}"/>
          </ac:picMkLst>
        </pc:picChg>
      </pc:sldChg>
      <pc:sldChg chg="addSp delSp modSp add">
        <pc:chgData name="Amy Doneen" userId="3cf40fa7-752e-417a-a77a-5d001f70783d" providerId="ADAL" clId="{34D546F4-83F6-41B5-A073-57E4745B4D2E}" dt="2019-05-14T01:40:47.679" v="842" actId="1076"/>
        <pc:sldMkLst>
          <pc:docMk/>
          <pc:sldMk cId="3353505966" sldId="1569"/>
        </pc:sldMkLst>
        <pc:spChg chg="del">
          <ac:chgData name="Amy Doneen" userId="3cf40fa7-752e-417a-a77a-5d001f70783d" providerId="ADAL" clId="{34D546F4-83F6-41B5-A073-57E4745B4D2E}" dt="2019-05-14T01:38:39.355" v="720"/>
          <ac:spMkLst>
            <pc:docMk/>
            <pc:sldMk cId="3353505966" sldId="1569"/>
            <ac:spMk id="7" creationId="{BD752AEC-1C4C-47BA-9470-DDA684AB4DCD}"/>
          </ac:spMkLst>
        </pc:spChg>
        <pc:spChg chg="add del mod">
          <ac:chgData name="Amy Doneen" userId="3cf40fa7-752e-417a-a77a-5d001f70783d" providerId="ADAL" clId="{34D546F4-83F6-41B5-A073-57E4745B4D2E}" dt="2019-05-14T01:40:40.325" v="839"/>
          <ac:spMkLst>
            <pc:docMk/>
            <pc:sldMk cId="3353505966" sldId="1569"/>
            <ac:spMk id="8" creationId="{221D86B2-843C-49E1-BCEB-5A03A6290947}"/>
          </ac:spMkLst>
        </pc:spChg>
        <pc:picChg chg="add mod">
          <ac:chgData name="Amy Doneen" userId="3cf40fa7-752e-417a-a77a-5d001f70783d" providerId="ADAL" clId="{34D546F4-83F6-41B5-A073-57E4745B4D2E}" dt="2019-05-14T01:40:47.679" v="842" actId="1076"/>
          <ac:picMkLst>
            <pc:docMk/>
            <pc:sldMk cId="3353505966" sldId="1569"/>
            <ac:picMk id="3" creationId="{61ACB89C-15B4-4024-8C51-6FCA17DAE040}"/>
          </ac:picMkLst>
        </pc:picChg>
        <pc:picChg chg="add del mod">
          <ac:chgData name="Amy Doneen" userId="3cf40fa7-752e-417a-a77a-5d001f70783d" providerId="ADAL" clId="{34D546F4-83F6-41B5-A073-57E4745B4D2E}" dt="2019-05-14T01:40:42.387" v="840"/>
          <ac:picMkLst>
            <pc:docMk/>
            <pc:sldMk cId="3353505966" sldId="1569"/>
            <ac:picMk id="5" creationId="{97C196C8-E12C-4E50-8C1B-35BDBBC351EF}"/>
          </ac:picMkLst>
        </pc:picChg>
      </pc:sldChg>
      <pc:sldChg chg="addSp delSp modSp add ord">
        <pc:chgData name="Amy Doneen" userId="3cf40fa7-752e-417a-a77a-5d001f70783d" providerId="ADAL" clId="{34D546F4-83F6-41B5-A073-57E4745B4D2E}" dt="2019-05-15T22:28:36.546" v="15890" actId="14100"/>
        <pc:sldMkLst>
          <pc:docMk/>
          <pc:sldMk cId="2951687899" sldId="1570"/>
        </pc:sldMkLst>
        <pc:spChg chg="del">
          <ac:chgData name="Amy Doneen" userId="3cf40fa7-752e-417a-a77a-5d001f70783d" providerId="ADAL" clId="{34D546F4-83F6-41B5-A073-57E4745B4D2E}" dt="2019-05-14T01:35:53.962" v="715"/>
          <ac:spMkLst>
            <pc:docMk/>
            <pc:sldMk cId="2951687899" sldId="1570"/>
            <ac:spMk id="7" creationId="{BD752AEC-1C4C-47BA-9470-DDA684AB4DCD}"/>
          </ac:spMkLst>
        </pc:spChg>
        <pc:picChg chg="add mod">
          <ac:chgData name="Amy Doneen" userId="3cf40fa7-752e-417a-a77a-5d001f70783d" providerId="ADAL" clId="{34D546F4-83F6-41B5-A073-57E4745B4D2E}" dt="2019-05-15T22:28:36.546" v="15890" actId="14100"/>
          <ac:picMkLst>
            <pc:docMk/>
            <pc:sldMk cId="2951687899" sldId="1570"/>
            <ac:picMk id="3" creationId="{242E5F0A-E87F-4A68-BE29-EE79DCD78F60}"/>
          </ac:picMkLst>
        </pc:picChg>
      </pc:sldChg>
      <pc:sldChg chg="modSp add modAnim">
        <pc:chgData name="Amy Doneen" userId="3cf40fa7-752e-417a-a77a-5d001f70783d" providerId="ADAL" clId="{34D546F4-83F6-41B5-A073-57E4745B4D2E}" dt="2019-05-16T00:18:24.530" v="17655" actId="20577"/>
        <pc:sldMkLst>
          <pc:docMk/>
          <pc:sldMk cId="2523791744" sldId="1571"/>
        </pc:sldMkLst>
        <pc:spChg chg="mod">
          <ac:chgData name="Amy Doneen" userId="3cf40fa7-752e-417a-a77a-5d001f70783d" providerId="ADAL" clId="{34D546F4-83F6-41B5-A073-57E4745B4D2E}" dt="2019-05-16T00:18:24.530" v="17655" actId="20577"/>
          <ac:spMkLst>
            <pc:docMk/>
            <pc:sldMk cId="2523791744" sldId="1571"/>
            <ac:spMk id="7" creationId="{BD752AEC-1C4C-47BA-9470-DDA684AB4DCD}"/>
          </ac:spMkLst>
        </pc:spChg>
      </pc:sldChg>
      <pc:sldChg chg="modSp add">
        <pc:chgData name="Amy Doneen" userId="3cf40fa7-752e-417a-a77a-5d001f70783d" providerId="ADAL" clId="{34D546F4-83F6-41B5-A073-57E4745B4D2E}" dt="2019-05-15T22:30:09.787" v="15899" actId="20577"/>
        <pc:sldMkLst>
          <pc:docMk/>
          <pc:sldMk cId="336047695" sldId="1572"/>
        </pc:sldMkLst>
        <pc:spChg chg="mod">
          <ac:chgData name="Amy Doneen" userId="3cf40fa7-752e-417a-a77a-5d001f70783d" providerId="ADAL" clId="{34D546F4-83F6-41B5-A073-57E4745B4D2E}" dt="2019-05-15T22:30:09.787" v="15899" actId="20577"/>
          <ac:spMkLst>
            <pc:docMk/>
            <pc:sldMk cId="336047695" sldId="1572"/>
            <ac:spMk id="7" creationId="{BD752AEC-1C4C-47BA-9470-DDA684AB4DCD}"/>
          </ac:spMkLst>
        </pc:spChg>
      </pc:sldChg>
      <pc:sldChg chg="modSp add">
        <pc:chgData name="Amy Doneen" userId="3cf40fa7-752e-417a-a77a-5d001f70783d" providerId="ADAL" clId="{34D546F4-83F6-41B5-A073-57E4745B4D2E}" dt="2019-05-14T03:49:58.425" v="1615" actId="113"/>
        <pc:sldMkLst>
          <pc:docMk/>
          <pc:sldMk cId="3155524859" sldId="1574"/>
        </pc:sldMkLst>
        <pc:spChg chg="mod">
          <ac:chgData name="Amy Doneen" userId="3cf40fa7-752e-417a-a77a-5d001f70783d" providerId="ADAL" clId="{34D546F4-83F6-41B5-A073-57E4745B4D2E}" dt="2019-05-14T03:49:58.425" v="1615" actId="113"/>
          <ac:spMkLst>
            <pc:docMk/>
            <pc:sldMk cId="3155524859" sldId="1574"/>
            <ac:spMk id="7" creationId="{BD752AEC-1C4C-47BA-9470-DDA684AB4DCD}"/>
          </ac:spMkLst>
        </pc:spChg>
      </pc:sldChg>
      <pc:sldChg chg="addSp modSp add modAnim">
        <pc:chgData name="Amy Doneen" userId="3cf40fa7-752e-417a-a77a-5d001f70783d" providerId="ADAL" clId="{34D546F4-83F6-41B5-A073-57E4745B4D2E}" dt="2019-05-14T03:59:52.069" v="2563"/>
        <pc:sldMkLst>
          <pc:docMk/>
          <pc:sldMk cId="564521483" sldId="1575"/>
        </pc:sldMkLst>
        <pc:spChg chg="mod">
          <ac:chgData name="Amy Doneen" userId="3cf40fa7-752e-417a-a77a-5d001f70783d" providerId="ADAL" clId="{34D546F4-83F6-41B5-A073-57E4745B4D2E}" dt="2019-05-14T03:59:19.036" v="2557" actId="6549"/>
          <ac:spMkLst>
            <pc:docMk/>
            <pc:sldMk cId="564521483" sldId="1575"/>
            <ac:spMk id="7" creationId="{BD752AEC-1C4C-47BA-9470-DDA684AB4DCD}"/>
          </ac:spMkLst>
        </pc:spChg>
        <pc:picChg chg="add mod">
          <ac:chgData name="Amy Doneen" userId="3cf40fa7-752e-417a-a77a-5d001f70783d" providerId="ADAL" clId="{34D546F4-83F6-41B5-A073-57E4745B4D2E}" dt="2019-05-14T03:59:23.378" v="2558" actId="1076"/>
          <ac:picMkLst>
            <pc:docMk/>
            <pc:sldMk cId="564521483" sldId="1575"/>
            <ac:picMk id="3" creationId="{6A553811-4B1B-49CE-AD64-5F40007907FD}"/>
          </ac:picMkLst>
        </pc:picChg>
      </pc:sldChg>
      <pc:sldChg chg="addSp delSp modSp add">
        <pc:chgData name="Amy Doneen" userId="3cf40fa7-752e-417a-a77a-5d001f70783d" providerId="ADAL" clId="{34D546F4-83F6-41B5-A073-57E4745B4D2E}" dt="2019-05-15T22:32:35.648" v="15935" actId="20577"/>
        <pc:sldMkLst>
          <pc:docMk/>
          <pc:sldMk cId="726766239" sldId="1576"/>
        </pc:sldMkLst>
        <pc:spChg chg="mod">
          <ac:chgData name="Amy Doneen" userId="3cf40fa7-752e-417a-a77a-5d001f70783d" providerId="ADAL" clId="{34D546F4-83F6-41B5-A073-57E4745B4D2E}" dt="2019-05-15T22:32:35.648" v="15935" actId="20577"/>
          <ac:spMkLst>
            <pc:docMk/>
            <pc:sldMk cId="726766239" sldId="1576"/>
            <ac:spMk id="2" creationId="{28E7B61D-9BF3-4432-80AD-5CCE932AF2BF}"/>
          </ac:spMkLst>
        </pc:spChg>
        <pc:spChg chg="del">
          <ac:chgData name="Amy Doneen" userId="3cf40fa7-752e-417a-a77a-5d001f70783d" providerId="ADAL" clId="{34D546F4-83F6-41B5-A073-57E4745B4D2E}" dt="2019-05-15T22:32:18.140" v="15901" actId="931"/>
          <ac:spMkLst>
            <pc:docMk/>
            <pc:sldMk cId="726766239" sldId="1576"/>
            <ac:spMk id="3" creationId="{EC51941A-EFB9-42D4-83A5-037634ED2A4D}"/>
          </ac:spMkLst>
        </pc:spChg>
        <pc:spChg chg="add del mod">
          <ac:chgData name="Amy Doneen" userId="3cf40fa7-752e-417a-a77a-5d001f70783d" providerId="ADAL" clId="{34D546F4-83F6-41B5-A073-57E4745B4D2E}" dt="2019-05-15T22:32:26.442" v="15903"/>
          <ac:spMkLst>
            <pc:docMk/>
            <pc:sldMk cId="726766239" sldId="1576"/>
            <ac:spMk id="7" creationId="{3D6EE03E-1104-4A8D-B110-13CB99AD615B}"/>
          </ac:spMkLst>
        </pc:spChg>
        <pc:picChg chg="add mod">
          <ac:chgData name="Amy Doneen" userId="3cf40fa7-752e-417a-a77a-5d001f70783d" providerId="ADAL" clId="{34D546F4-83F6-41B5-A073-57E4745B4D2E}" dt="2019-05-15T22:32:18.140" v="15901" actId="931"/>
          <ac:picMkLst>
            <pc:docMk/>
            <pc:sldMk cId="726766239" sldId="1576"/>
            <ac:picMk id="6" creationId="{1FC988FE-1D8D-47DF-9B82-0577C83D5FEC}"/>
          </ac:picMkLst>
        </pc:picChg>
      </pc:sldChg>
      <pc:sldChg chg="add del">
        <pc:chgData name="Amy Doneen" userId="3cf40fa7-752e-417a-a77a-5d001f70783d" providerId="ADAL" clId="{34D546F4-83F6-41B5-A073-57E4745B4D2E}" dt="2019-05-15T22:43:19.707" v="16442" actId="2696"/>
        <pc:sldMkLst>
          <pc:docMk/>
          <pc:sldMk cId="1326049102" sldId="1577"/>
        </pc:sldMkLst>
      </pc:sldChg>
      <pc:sldChg chg="add del">
        <pc:chgData name="Amy Doneen" userId="3cf40fa7-752e-417a-a77a-5d001f70783d" providerId="ADAL" clId="{34D546F4-83F6-41B5-A073-57E4745B4D2E}" dt="2019-05-15T22:31:13.740" v="15900" actId="2696"/>
        <pc:sldMkLst>
          <pc:docMk/>
          <pc:sldMk cId="3747525387" sldId="1579"/>
        </pc:sldMkLst>
      </pc:sldChg>
      <pc:sldChg chg="addSp modSp add">
        <pc:chgData name="Amy Doneen" userId="3cf40fa7-752e-417a-a77a-5d001f70783d" providerId="ADAL" clId="{34D546F4-83F6-41B5-A073-57E4745B4D2E}" dt="2019-05-14T04:29:11.859" v="2950" actId="1076"/>
        <pc:sldMkLst>
          <pc:docMk/>
          <pc:sldMk cId="4169621107" sldId="1580"/>
        </pc:sldMkLst>
        <pc:spChg chg="add mod">
          <ac:chgData name="Amy Doneen" userId="3cf40fa7-752e-417a-a77a-5d001f70783d" providerId="ADAL" clId="{34D546F4-83F6-41B5-A073-57E4745B4D2E}" dt="2019-05-14T04:20:44.732" v="2870" actId="122"/>
          <ac:spMkLst>
            <pc:docMk/>
            <pc:sldMk cId="4169621107" sldId="1580"/>
            <ac:spMk id="7" creationId="{21172A1F-FD51-47B9-935A-BC0B25BF1C41}"/>
          </ac:spMkLst>
        </pc:spChg>
        <pc:spChg chg="add mod">
          <ac:chgData name="Amy Doneen" userId="3cf40fa7-752e-417a-a77a-5d001f70783d" providerId="ADAL" clId="{34D546F4-83F6-41B5-A073-57E4745B4D2E}" dt="2019-05-14T04:29:11.859" v="2950" actId="1076"/>
          <ac:spMkLst>
            <pc:docMk/>
            <pc:sldMk cId="4169621107" sldId="1580"/>
            <ac:spMk id="8" creationId="{4EFE7BB5-DE81-43A5-A1BB-C736341C6409}"/>
          </ac:spMkLst>
        </pc:spChg>
      </pc:sldChg>
      <pc:sldChg chg="modSp add modAnim">
        <pc:chgData name="Amy Doneen" userId="3cf40fa7-752e-417a-a77a-5d001f70783d" providerId="ADAL" clId="{34D546F4-83F6-41B5-A073-57E4745B4D2E}" dt="2019-05-15T22:42:45.554" v="16436"/>
        <pc:sldMkLst>
          <pc:docMk/>
          <pc:sldMk cId="2814184142" sldId="1581"/>
        </pc:sldMkLst>
        <pc:spChg chg="mod">
          <ac:chgData name="Amy Doneen" userId="3cf40fa7-752e-417a-a77a-5d001f70783d" providerId="ADAL" clId="{34D546F4-83F6-41B5-A073-57E4745B4D2E}" dt="2019-05-15T22:42:39.037" v="16434" actId="1076"/>
          <ac:spMkLst>
            <pc:docMk/>
            <pc:sldMk cId="2814184142" sldId="1581"/>
            <ac:spMk id="7" creationId="{DA538C58-02D6-4F97-96FA-33E8BA6F81C4}"/>
          </ac:spMkLst>
        </pc:spChg>
      </pc:sldChg>
      <pc:sldChg chg="modSp add">
        <pc:chgData name="Amy Doneen" userId="3cf40fa7-752e-417a-a77a-5d001f70783d" providerId="ADAL" clId="{34D546F4-83F6-41B5-A073-57E4745B4D2E}" dt="2019-05-15T22:41:58.993" v="16429" actId="1076"/>
        <pc:sldMkLst>
          <pc:docMk/>
          <pc:sldMk cId="2597296687" sldId="1582"/>
        </pc:sldMkLst>
        <pc:spChg chg="mod">
          <ac:chgData name="Amy Doneen" userId="3cf40fa7-752e-417a-a77a-5d001f70783d" providerId="ADAL" clId="{34D546F4-83F6-41B5-A073-57E4745B4D2E}" dt="2019-05-15T22:41:58.993" v="16429" actId="1076"/>
          <ac:spMkLst>
            <pc:docMk/>
            <pc:sldMk cId="2597296687" sldId="1582"/>
            <ac:spMk id="7" creationId="{DA538C58-02D6-4F97-96FA-33E8BA6F81C4}"/>
          </ac:spMkLst>
        </pc:spChg>
      </pc:sldChg>
      <pc:sldChg chg="modSp add modAnim">
        <pc:chgData name="Amy Doneen" userId="3cf40fa7-752e-417a-a77a-5d001f70783d" providerId="ADAL" clId="{34D546F4-83F6-41B5-A073-57E4745B4D2E}" dt="2019-05-15T22:43:08.366" v="16441"/>
        <pc:sldMkLst>
          <pc:docMk/>
          <pc:sldMk cId="1926786589" sldId="1583"/>
        </pc:sldMkLst>
        <pc:spChg chg="mod">
          <ac:chgData name="Amy Doneen" userId="3cf40fa7-752e-417a-a77a-5d001f70783d" providerId="ADAL" clId="{34D546F4-83F6-41B5-A073-57E4745B4D2E}" dt="2019-05-14T04:51:56.224" v="4358" actId="20577"/>
          <ac:spMkLst>
            <pc:docMk/>
            <pc:sldMk cId="1926786589" sldId="1583"/>
            <ac:spMk id="7" creationId="{DA538C58-02D6-4F97-96FA-33E8BA6F81C4}"/>
          </ac:spMkLst>
        </pc:spChg>
      </pc:sldChg>
      <pc:sldChg chg="modSp add modAnim">
        <pc:chgData name="Amy Doneen" userId="3cf40fa7-752e-417a-a77a-5d001f70783d" providerId="ADAL" clId="{34D546F4-83F6-41B5-A073-57E4745B4D2E}" dt="2019-05-15T22:42:29.594" v="16433"/>
        <pc:sldMkLst>
          <pc:docMk/>
          <pc:sldMk cId="1905637085" sldId="1586"/>
        </pc:sldMkLst>
        <pc:spChg chg="mod">
          <ac:chgData name="Amy Doneen" userId="3cf40fa7-752e-417a-a77a-5d001f70783d" providerId="ADAL" clId="{34D546F4-83F6-41B5-A073-57E4745B4D2E}" dt="2019-05-14T04:41:50.650" v="3333" actId="255"/>
          <ac:spMkLst>
            <pc:docMk/>
            <pc:sldMk cId="1905637085" sldId="1586"/>
            <ac:spMk id="7" creationId="{DA538C58-02D6-4F97-96FA-33E8BA6F81C4}"/>
          </ac:spMkLst>
        </pc:spChg>
      </pc:sldChg>
      <pc:sldChg chg="addSp delSp modSp add">
        <pc:chgData name="Amy Doneen" userId="3cf40fa7-752e-417a-a77a-5d001f70783d" providerId="ADAL" clId="{34D546F4-83F6-41B5-A073-57E4745B4D2E}" dt="2019-05-15T22:43:32.761" v="16443" actId="20577"/>
        <pc:sldMkLst>
          <pc:docMk/>
          <pc:sldMk cId="723157298" sldId="1587"/>
        </pc:sldMkLst>
        <pc:spChg chg="mod">
          <ac:chgData name="Amy Doneen" userId="3cf40fa7-752e-417a-a77a-5d001f70783d" providerId="ADAL" clId="{34D546F4-83F6-41B5-A073-57E4745B4D2E}" dt="2019-05-14T05:06:28.959" v="4439" actId="14100"/>
          <ac:spMkLst>
            <pc:docMk/>
            <pc:sldMk cId="723157298" sldId="1587"/>
            <ac:spMk id="2" creationId="{81109117-723F-4CC3-B609-76D9F84DDDDF}"/>
          </ac:spMkLst>
        </pc:spChg>
        <pc:spChg chg="del">
          <ac:chgData name="Amy Doneen" userId="3cf40fa7-752e-417a-a77a-5d001f70783d" providerId="ADAL" clId="{34D546F4-83F6-41B5-A073-57E4745B4D2E}" dt="2019-05-14T05:05:56.228" v="4362"/>
          <ac:spMkLst>
            <pc:docMk/>
            <pc:sldMk cId="723157298" sldId="1587"/>
            <ac:spMk id="3" creationId="{790487FE-CB35-4AC4-BC74-F46FC3771DDF}"/>
          </ac:spMkLst>
        </pc:spChg>
        <pc:spChg chg="add mod">
          <ac:chgData name="Amy Doneen" userId="3cf40fa7-752e-417a-a77a-5d001f70783d" providerId="ADAL" clId="{34D546F4-83F6-41B5-A073-57E4745B4D2E}" dt="2019-05-14T05:08:59.753" v="4644" actId="1076"/>
          <ac:spMkLst>
            <pc:docMk/>
            <pc:sldMk cId="723157298" sldId="1587"/>
            <ac:spMk id="6" creationId="{67738AD1-DE56-4542-B156-45976C3844F1}"/>
          </ac:spMkLst>
        </pc:spChg>
        <pc:spChg chg="add mod">
          <ac:chgData name="Amy Doneen" userId="3cf40fa7-752e-417a-a77a-5d001f70783d" providerId="ADAL" clId="{34D546F4-83F6-41B5-A073-57E4745B4D2E}" dt="2019-05-15T22:43:32.761" v="16443" actId="20577"/>
          <ac:spMkLst>
            <pc:docMk/>
            <pc:sldMk cId="723157298" sldId="1587"/>
            <ac:spMk id="7" creationId="{BDE2CEA6-842D-4E45-B90D-1DC937226D9E}"/>
          </ac:spMkLst>
        </pc:spChg>
        <pc:picChg chg="add del mod">
          <ac:chgData name="Amy Doneen" userId="3cf40fa7-752e-417a-a77a-5d001f70783d" providerId="ADAL" clId="{34D546F4-83F6-41B5-A073-57E4745B4D2E}" dt="2019-05-14T05:08:40.313" v="4639"/>
          <ac:picMkLst>
            <pc:docMk/>
            <pc:sldMk cId="723157298" sldId="1587"/>
            <ac:picMk id="5" creationId="{3F8EDB34-EF71-4C14-9887-8FC34CFF3BE6}"/>
          </ac:picMkLst>
        </pc:picChg>
      </pc:sldChg>
      <pc:sldChg chg="modSp add modAnim">
        <pc:chgData name="Amy Doneen" userId="3cf40fa7-752e-417a-a77a-5d001f70783d" providerId="ADAL" clId="{34D546F4-83F6-41B5-A073-57E4745B4D2E}" dt="2019-05-16T00:22:25.160" v="17664"/>
        <pc:sldMkLst>
          <pc:docMk/>
          <pc:sldMk cId="786195629" sldId="1588"/>
        </pc:sldMkLst>
        <pc:spChg chg="mod">
          <ac:chgData name="Amy Doneen" userId="3cf40fa7-752e-417a-a77a-5d001f70783d" providerId="ADAL" clId="{34D546F4-83F6-41B5-A073-57E4745B4D2E}" dt="2019-05-16T00:22:11.697" v="17662" actId="20577"/>
          <ac:spMkLst>
            <pc:docMk/>
            <pc:sldMk cId="786195629" sldId="1588"/>
            <ac:spMk id="7" creationId="{BDE2CEA6-842D-4E45-B90D-1DC937226D9E}"/>
          </ac:spMkLst>
        </pc:spChg>
      </pc:sldChg>
      <pc:sldChg chg="modSp add modAnim">
        <pc:chgData name="Amy Doneen" userId="3cf40fa7-752e-417a-a77a-5d001f70783d" providerId="ADAL" clId="{34D546F4-83F6-41B5-A073-57E4745B4D2E}" dt="2019-05-15T22:45:37.439" v="16474"/>
        <pc:sldMkLst>
          <pc:docMk/>
          <pc:sldMk cId="323429416" sldId="1589"/>
        </pc:sldMkLst>
        <pc:spChg chg="mod">
          <ac:chgData name="Amy Doneen" userId="3cf40fa7-752e-417a-a77a-5d001f70783d" providerId="ADAL" clId="{34D546F4-83F6-41B5-A073-57E4745B4D2E}" dt="2019-05-15T22:45:26.889" v="16472" actId="255"/>
          <ac:spMkLst>
            <pc:docMk/>
            <pc:sldMk cId="323429416" sldId="1589"/>
            <ac:spMk id="7" creationId="{BDE2CEA6-842D-4E45-B90D-1DC937226D9E}"/>
          </ac:spMkLst>
        </pc:spChg>
      </pc:sldChg>
      <pc:sldChg chg="addSp delSp modSp add">
        <pc:chgData name="Amy Doneen" userId="3cf40fa7-752e-417a-a77a-5d001f70783d" providerId="ADAL" clId="{34D546F4-83F6-41B5-A073-57E4745B4D2E}" dt="2019-05-14T05:21:08.220" v="4747"/>
        <pc:sldMkLst>
          <pc:docMk/>
          <pc:sldMk cId="1562300657" sldId="1590"/>
        </pc:sldMkLst>
        <pc:spChg chg="del mod">
          <ac:chgData name="Amy Doneen" userId="3cf40fa7-752e-417a-a77a-5d001f70783d" providerId="ADAL" clId="{34D546F4-83F6-41B5-A073-57E4745B4D2E}" dt="2019-05-14T05:21:08.220" v="4747"/>
          <ac:spMkLst>
            <pc:docMk/>
            <pc:sldMk cId="1562300657" sldId="1590"/>
            <ac:spMk id="7" creationId="{BDE2CEA6-842D-4E45-B90D-1DC937226D9E}"/>
          </ac:spMkLst>
        </pc:spChg>
        <pc:picChg chg="add mod">
          <ac:chgData name="Amy Doneen" userId="3cf40fa7-752e-417a-a77a-5d001f70783d" providerId="ADAL" clId="{34D546F4-83F6-41B5-A073-57E4745B4D2E}" dt="2019-05-14T05:21:08.220" v="4747"/>
          <ac:picMkLst>
            <pc:docMk/>
            <pc:sldMk cId="1562300657" sldId="1590"/>
            <ac:picMk id="3" creationId="{D02F1840-6D30-4FF3-844B-F4295879F202}"/>
          </ac:picMkLst>
        </pc:picChg>
      </pc:sldChg>
      <pc:sldChg chg="addSp delSp modSp add del">
        <pc:chgData name="Amy Doneen" userId="3cf40fa7-752e-417a-a77a-5d001f70783d" providerId="ADAL" clId="{34D546F4-83F6-41B5-A073-57E4745B4D2E}" dt="2019-05-15T22:46:05.834" v="16475" actId="2696"/>
        <pc:sldMkLst>
          <pc:docMk/>
          <pc:sldMk cId="2562695581" sldId="1591"/>
        </pc:sldMkLst>
        <pc:spChg chg="del">
          <ac:chgData name="Amy Doneen" userId="3cf40fa7-752e-417a-a77a-5d001f70783d" providerId="ADAL" clId="{34D546F4-83F6-41B5-A073-57E4745B4D2E}" dt="2019-05-14T05:21:49.413" v="4748"/>
          <ac:spMkLst>
            <pc:docMk/>
            <pc:sldMk cId="2562695581" sldId="1591"/>
            <ac:spMk id="7" creationId="{BDE2CEA6-842D-4E45-B90D-1DC937226D9E}"/>
          </ac:spMkLst>
        </pc:spChg>
        <pc:picChg chg="add mod">
          <ac:chgData name="Amy Doneen" userId="3cf40fa7-752e-417a-a77a-5d001f70783d" providerId="ADAL" clId="{34D546F4-83F6-41B5-A073-57E4745B4D2E}" dt="2019-05-14T05:21:51.559" v="4749" actId="1076"/>
          <ac:picMkLst>
            <pc:docMk/>
            <pc:sldMk cId="2562695581" sldId="1591"/>
            <ac:picMk id="3" creationId="{247B13A1-FC1F-4CA2-954F-C0CA75D5F7C7}"/>
          </ac:picMkLst>
        </pc:picChg>
      </pc:sldChg>
      <pc:sldChg chg="addSp delSp modSp add">
        <pc:chgData name="Amy Doneen" userId="3cf40fa7-752e-417a-a77a-5d001f70783d" providerId="ADAL" clId="{34D546F4-83F6-41B5-A073-57E4745B4D2E}" dt="2019-05-14T05:23:30.837" v="4754" actId="1076"/>
        <pc:sldMkLst>
          <pc:docMk/>
          <pc:sldMk cId="2571191372" sldId="1592"/>
        </pc:sldMkLst>
        <pc:spChg chg="del">
          <ac:chgData name="Amy Doneen" userId="3cf40fa7-752e-417a-a77a-5d001f70783d" providerId="ADAL" clId="{34D546F4-83F6-41B5-A073-57E4745B4D2E}" dt="2019-05-14T05:23:28.148" v="4753"/>
          <ac:spMkLst>
            <pc:docMk/>
            <pc:sldMk cId="2571191372" sldId="1592"/>
            <ac:spMk id="7" creationId="{BDE2CEA6-842D-4E45-B90D-1DC937226D9E}"/>
          </ac:spMkLst>
        </pc:spChg>
        <pc:picChg chg="add mod">
          <ac:chgData name="Amy Doneen" userId="3cf40fa7-752e-417a-a77a-5d001f70783d" providerId="ADAL" clId="{34D546F4-83F6-41B5-A073-57E4745B4D2E}" dt="2019-05-14T05:23:30.837" v="4754" actId="1076"/>
          <ac:picMkLst>
            <pc:docMk/>
            <pc:sldMk cId="2571191372" sldId="1592"/>
            <ac:picMk id="3" creationId="{78D37C12-1A87-46E1-97C4-3071CFCA27E5}"/>
          </ac:picMkLst>
        </pc:picChg>
      </pc:sldChg>
      <pc:sldChg chg="delSp modSp add">
        <pc:chgData name="Amy Doneen" userId="3cf40fa7-752e-417a-a77a-5d001f70783d" providerId="ADAL" clId="{34D546F4-83F6-41B5-A073-57E4745B4D2E}" dt="2019-05-14T05:15:11.460" v="4699" actId="14100"/>
        <pc:sldMkLst>
          <pc:docMk/>
          <pc:sldMk cId="2234395602" sldId="1593"/>
        </pc:sldMkLst>
        <pc:spChg chg="mod">
          <ac:chgData name="Amy Doneen" userId="3cf40fa7-752e-417a-a77a-5d001f70783d" providerId="ADAL" clId="{34D546F4-83F6-41B5-A073-57E4745B4D2E}" dt="2019-05-14T05:15:11.460" v="4699" actId="14100"/>
          <ac:spMkLst>
            <pc:docMk/>
            <pc:sldMk cId="2234395602" sldId="1593"/>
            <ac:spMk id="7" creationId="{21172A1F-FD51-47B9-935A-BC0B25BF1C41}"/>
          </ac:spMkLst>
        </pc:spChg>
        <pc:spChg chg="del">
          <ac:chgData name="Amy Doneen" userId="3cf40fa7-752e-417a-a77a-5d001f70783d" providerId="ADAL" clId="{34D546F4-83F6-41B5-A073-57E4745B4D2E}" dt="2019-05-14T05:15:00.223" v="4679"/>
          <ac:spMkLst>
            <pc:docMk/>
            <pc:sldMk cId="2234395602" sldId="1593"/>
            <ac:spMk id="8" creationId="{4EFE7BB5-DE81-43A5-A1BB-C736341C6409}"/>
          </ac:spMkLst>
        </pc:spChg>
      </pc:sldChg>
      <pc:sldChg chg="add del">
        <pc:chgData name="Amy Doneen" userId="3cf40fa7-752e-417a-a77a-5d001f70783d" providerId="ADAL" clId="{34D546F4-83F6-41B5-A073-57E4745B4D2E}" dt="2019-05-15T22:47:00.705" v="16485" actId="2696"/>
        <pc:sldMkLst>
          <pc:docMk/>
          <pc:sldMk cId="2283567041" sldId="1594"/>
        </pc:sldMkLst>
      </pc:sldChg>
      <pc:sldChg chg="modSp add modAnim">
        <pc:chgData name="Amy Doneen" userId="3cf40fa7-752e-417a-a77a-5d001f70783d" providerId="ADAL" clId="{34D546F4-83F6-41B5-A073-57E4745B4D2E}" dt="2019-05-15T22:46:46.923" v="16483"/>
        <pc:sldMkLst>
          <pc:docMk/>
          <pc:sldMk cId="1573709050" sldId="1595"/>
        </pc:sldMkLst>
        <pc:spChg chg="mod">
          <ac:chgData name="Amy Doneen" userId="3cf40fa7-752e-417a-a77a-5d001f70783d" providerId="ADAL" clId="{34D546F4-83F6-41B5-A073-57E4745B4D2E}" dt="2019-05-14T05:31:34.244" v="5565" actId="20577"/>
          <ac:spMkLst>
            <pc:docMk/>
            <pc:sldMk cId="1573709050" sldId="1595"/>
            <ac:spMk id="7" creationId="{BDE2CEA6-842D-4E45-B90D-1DC937226D9E}"/>
          </ac:spMkLst>
        </pc:spChg>
      </pc:sldChg>
      <pc:sldChg chg="modSp add modAnim">
        <pc:chgData name="Amy Doneen" userId="3cf40fa7-752e-417a-a77a-5d001f70783d" providerId="ADAL" clId="{34D546F4-83F6-41B5-A073-57E4745B4D2E}" dt="2019-05-16T00:23:09.545" v="17666" actId="255"/>
        <pc:sldMkLst>
          <pc:docMk/>
          <pc:sldMk cId="638440128" sldId="1596"/>
        </pc:sldMkLst>
        <pc:spChg chg="mod">
          <ac:chgData name="Amy Doneen" userId="3cf40fa7-752e-417a-a77a-5d001f70783d" providerId="ADAL" clId="{34D546F4-83F6-41B5-A073-57E4745B4D2E}" dt="2019-05-16T00:23:09.545" v="17666" actId="255"/>
          <ac:spMkLst>
            <pc:docMk/>
            <pc:sldMk cId="638440128" sldId="1596"/>
            <ac:spMk id="7" creationId="{BDE2CEA6-842D-4E45-B90D-1DC937226D9E}"/>
          </ac:spMkLst>
        </pc:spChg>
      </pc:sldChg>
      <pc:sldChg chg="addSp delSp modSp add">
        <pc:chgData name="Amy Doneen" userId="3cf40fa7-752e-417a-a77a-5d001f70783d" providerId="ADAL" clId="{34D546F4-83F6-41B5-A073-57E4745B4D2E}" dt="2019-05-15T00:37:21.762" v="5958" actId="20577"/>
        <pc:sldMkLst>
          <pc:docMk/>
          <pc:sldMk cId="2719264619" sldId="1597"/>
        </pc:sldMkLst>
        <pc:spChg chg="mod">
          <ac:chgData name="Amy Doneen" userId="3cf40fa7-752e-417a-a77a-5d001f70783d" providerId="ADAL" clId="{34D546F4-83F6-41B5-A073-57E4745B4D2E}" dt="2019-05-14T05:40:22.810" v="5605" actId="20577"/>
          <ac:spMkLst>
            <pc:docMk/>
            <pc:sldMk cId="2719264619" sldId="1597"/>
            <ac:spMk id="2" creationId="{C85AFD77-5518-43E8-AA4B-D291102079C0}"/>
          </ac:spMkLst>
        </pc:spChg>
        <pc:spChg chg="del">
          <ac:chgData name="Amy Doneen" userId="3cf40fa7-752e-417a-a77a-5d001f70783d" providerId="ADAL" clId="{34D546F4-83F6-41B5-A073-57E4745B4D2E}" dt="2019-05-14T05:40:04.260" v="5568"/>
          <ac:spMkLst>
            <pc:docMk/>
            <pc:sldMk cId="2719264619" sldId="1597"/>
            <ac:spMk id="3" creationId="{9DDA1E2D-61AC-42E0-889D-BC6B7F611469}"/>
          </ac:spMkLst>
        </pc:spChg>
        <pc:spChg chg="add mod">
          <ac:chgData name="Amy Doneen" userId="3cf40fa7-752e-417a-a77a-5d001f70783d" providerId="ADAL" clId="{34D546F4-83F6-41B5-A073-57E4745B4D2E}" dt="2019-05-14T05:41:48.608" v="5772" actId="1076"/>
          <ac:spMkLst>
            <pc:docMk/>
            <pc:sldMk cId="2719264619" sldId="1597"/>
            <ac:spMk id="6" creationId="{84C2A9F2-879E-4782-BEC7-6958049E9C5E}"/>
          </ac:spMkLst>
        </pc:spChg>
        <pc:spChg chg="add mod">
          <ac:chgData name="Amy Doneen" userId="3cf40fa7-752e-417a-a77a-5d001f70783d" providerId="ADAL" clId="{34D546F4-83F6-41B5-A073-57E4745B4D2E}" dt="2019-05-15T00:37:21.762" v="5958" actId="20577"/>
          <ac:spMkLst>
            <pc:docMk/>
            <pc:sldMk cId="2719264619" sldId="1597"/>
            <ac:spMk id="7" creationId="{5E47D998-7768-4FB8-997E-8EFE7D564FB0}"/>
          </ac:spMkLst>
        </pc:spChg>
        <pc:picChg chg="add del mod">
          <ac:chgData name="Amy Doneen" userId="3cf40fa7-752e-417a-a77a-5d001f70783d" providerId="ADAL" clId="{34D546F4-83F6-41B5-A073-57E4745B4D2E}" dt="2019-05-14T05:41:35.588" v="5769"/>
          <ac:picMkLst>
            <pc:docMk/>
            <pc:sldMk cId="2719264619" sldId="1597"/>
            <ac:picMk id="5" creationId="{735143E6-F0E1-4131-9B9B-AF2E51131802}"/>
          </ac:picMkLst>
        </pc:picChg>
      </pc:sldChg>
      <pc:sldChg chg="addSp delSp modSp add">
        <pc:chgData name="Amy Doneen" userId="3cf40fa7-752e-417a-a77a-5d001f70783d" providerId="ADAL" clId="{34D546F4-83F6-41B5-A073-57E4745B4D2E}" dt="2019-05-14T05:56:23.882" v="5885" actId="1076"/>
        <pc:sldMkLst>
          <pc:docMk/>
          <pc:sldMk cId="2578773520" sldId="1598"/>
        </pc:sldMkLst>
        <pc:spChg chg="mod">
          <ac:chgData name="Amy Doneen" userId="3cf40fa7-752e-417a-a77a-5d001f70783d" providerId="ADAL" clId="{34D546F4-83F6-41B5-A073-57E4745B4D2E}" dt="2019-05-14T05:56:05.731" v="5880" actId="20577"/>
          <ac:spMkLst>
            <pc:docMk/>
            <pc:sldMk cId="2578773520" sldId="1598"/>
            <ac:spMk id="2" creationId="{5A625C1D-34F5-46F3-AD7B-CA3D51489B44}"/>
          </ac:spMkLst>
        </pc:spChg>
        <pc:spChg chg="del">
          <ac:chgData name="Amy Doneen" userId="3cf40fa7-752e-417a-a77a-5d001f70783d" providerId="ADAL" clId="{34D546F4-83F6-41B5-A073-57E4745B4D2E}" dt="2019-05-14T05:55:16.806" v="5801"/>
          <ac:spMkLst>
            <pc:docMk/>
            <pc:sldMk cId="2578773520" sldId="1598"/>
            <ac:spMk id="3" creationId="{7FD4CB5B-576B-429F-894A-856B793A9E3B}"/>
          </ac:spMkLst>
        </pc:spChg>
        <pc:picChg chg="add mod">
          <ac:chgData name="Amy Doneen" userId="3cf40fa7-752e-417a-a77a-5d001f70783d" providerId="ADAL" clId="{34D546F4-83F6-41B5-A073-57E4745B4D2E}" dt="2019-05-14T05:56:23.882" v="5885" actId="1076"/>
          <ac:picMkLst>
            <pc:docMk/>
            <pc:sldMk cId="2578773520" sldId="1598"/>
            <ac:picMk id="5" creationId="{44CF21CC-95B1-42F4-91EA-637EC8667156}"/>
          </ac:picMkLst>
        </pc:picChg>
      </pc:sldChg>
      <pc:sldChg chg="modSp add del">
        <pc:chgData name="Amy Doneen" userId="3cf40fa7-752e-417a-a77a-5d001f70783d" providerId="ADAL" clId="{34D546F4-83F6-41B5-A073-57E4745B4D2E}" dt="2019-05-15T00:47:53.237" v="6109" actId="2696"/>
        <pc:sldMkLst>
          <pc:docMk/>
          <pc:sldMk cId="2062118064" sldId="1599"/>
        </pc:sldMkLst>
        <pc:spChg chg="mod">
          <ac:chgData name="Amy Doneen" userId="3cf40fa7-752e-417a-a77a-5d001f70783d" providerId="ADAL" clId="{34D546F4-83F6-41B5-A073-57E4745B4D2E}" dt="2019-05-15T00:44:32.176" v="6080" actId="20577"/>
          <ac:spMkLst>
            <pc:docMk/>
            <pc:sldMk cId="2062118064" sldId="1599"/>
            <ac:spMk id="7" creationId="{5E47D998-7768-4FB8-997E-8EFE7D564FB0}"/>
          </ac:spMkLst>
        </pc:spChg>
      </pc:sldChg>
      <pc:sldChg chg="addSp delSp modSp add modAnim">
        <pc:chgData name="Amy Doneen" userId="3cf40fa7-752e-417a-a77a-5d001f70783d" providerId="ADAL" clId="{34D546F4-83F6-41B5-A073-57E4745B4D2E}" dt="2019-05-15T22:47:43.155" v="16523"/>
        <pc:sldMkLst>
          <pc:docMk/>
          <pc:sldMk cId="1616702099" sldId="1600"/>
        </pc:sldMkLst>
        <pc:spChg chg="mod">
          <ac:chgData name="Amy Doneen" userId="3cf40fa7-752e-417a-a77a-5d001f70783d" providerId="ADAL" clId="{34D546F4-83F6-41B5-A073-57E4745B4D2E}" dt="2019-05-15T00:50:53.151" v="6454" actId="115"/>
          <ac:spMkLst>
            <pc:docMk/>
            <pc:sldMk cId="1616702099" sldId="1600"/>
            <ac:spMk id="7" creationId="{5E47D998-7768-4FB8-997E-8EFE7D564FB0}"/>
          </ac:spMkLst>
        </pc:spChg>
        <pc:picChg chg="add del mod">
          <ac:chgData name="Amy Doneen" userId="3cf40fa7-752e-417a-a77a-5d001f70783d" providerId="ADAL" clId="{34D546F4-83F6-41B5-A073-57E4745B4D2E}" dt="2019-05-15T00:50:56.263" v="6455"/>
          <ac:picMkLst>
            <pc:docMk/>
            <pc:sldMk cId="1616702099" sldId="1600"/>
            <ac:picMk id="3" creationId="{A3B03553-B4F8-4B02-90E9-62E902DA9CFA}"/>
          </ac:picMkLst>
        </pc:picChg>
      </pc:sldChg>
      <pc:sldChg chg="modSp add">
        <pc:chgData name="Amy Doneen" userId="3cf40fa7-752e-417a-a77a-5d001f70783d" providerId="ADAL" clId="{34D546F4-83F6-41B5-A073-57E4745B4D2E}" dt="2019-05-15T00:54:32.061" v="6458" actId="1076"/>
        <pc:sldMkLst>
          <pc:docMk/>
          <pc:sldMk cId="1741353508" sldId="1601"/>
        </pc:sldMkLst>
        <pc:spChg chg="mod">
          <ac:chgData name="Amy Doneen" userId="3cf40fa7-752e-417a-a77a-5d001f70783d" providerId="ADAL" clId="{34D546F4-83F6-41B5-A073-57E4745B4D2E}" dt="2019-05-15T00:54:32.061" v="6458" actId="1076"/>
          <ac:spMkLst>
            <pc:docMk/>
            <pc:sldMk cId="1741353508" sldId="1601"/>
            <ac:spMk id="7" creationId="{5E47D998-7768-4FB8-997E-8EFE7D564FB0}"/>
          </ac:spMkLst>
        </pc:spChg>
      </pc:sldChg>
      <pc:sldChg chg="add del">
        <pc:chgData name="Amy Doneen" userId="3cf40fa7-752e-417a-a77a-5d001f70783d" providerId="ADAL" clId="{34D546F4-83F6-41B5-A073-57E4745B4D2E}" dt="2019-05-15T00:48:01.509" v="6111" actId="2696"/>
        <pc:sldMkLst>
          <pc:docMk/>
          <pc:sldMk cId="537047828" sldId="1602"/>
        </pc:sldMkLst>
      </pc:sldChg>
      <pc:sldChg chg="addSp delSp modSp add">
        <pc:chgData name="Amy Doneen" userId="3cf40fa7-752e-417a-a77a-5d001f70783d" providerId="ADAL" clId="{34D546F4-83F6-41B5-A073-57E4745B4D2E}" dt="2019-05-15T00:54:21.416" v="6457" actId="14100"/>
        <pc:sldMkLst>
          <pc:docMk/>
          <pc:sldMk cId="1715446921" sldId="1603"/>
        </pc:sldMkLst>
        <pc:spChg chg="del mod">
          <ac:chgData name="Amy Doneen" userId="3cf40fa7-752e-417a-a77a-5d001f70783d" providerId="ADAL" clId="{34D546F4-83F6-41B5-A073-57E4745B4D2E}" dt="2019-05-15T00:46:20.515" v="6101"/>
          <ac:spMkLst>
            <pc:docMk/>
            <pc:sldMk cId="1715446921" sldId="1603"/>
            <ac:spMk id="7" creationId="{5E47D998-7768-4FB8-997E-8EFE7D564FB0}"/>
          </ac:spMkLst>
        </pc:spChg>
        <pc:picChg chg="add mod">
          <ac:chgData name="Amy Doneen" userId="3cf40fa7-752e-417a-a77a-5d001f70783d" providerId="ADAL" clId="{34D546F4-83F6-41B5-A073-57E4745B4D2E}" dt="2019-05-15T00:54:21.416" v="6457" actId="14100"/>
          <ac:picMkLst>
            <pc:docMk/>
            <pc:sldMk cId="1715446921" sldId="1603"/>
            <ac:picMk id="3" creationId="{B049D957-B981-4C75-A711-99ACBB15F62C}"/>
          </ac:picMkLst>
        </pc:picChg>
      </pc:sldChg>
      <pc:sldChg chg="addSp delSp modSp add">
        <pc:chgData name="Amy Doneen" userId="3cf40fa7-752e-417a-a77a-5d001f70783d" providerId="ADAL" clId="{34D546F4-83F6-41B5-A073-57E4745B4D2E}" dt="2019-05-15T00:47:13.146" v="6106" actId="1076"/>
        <pc:sldMkLst>
          <pc:docMk/>
          <pc:sldMk cId="3941230276" sldId="1604"/>
        </pc:sldMkLst>
        <pc:spChg chg="add del mod">
          <ac:chgData name="Amy Doneen" userId="3cf40fa7-752e-417a-a77a-5d001f70783d" providerId="ADAL" clId="{34D546F4-83F6-41B5-A073-57E4745B4D2E}" dt="2019-05-15T00:47:11.415" v="6105"/>
          <ac:spMkLst>
            <pc:docMk/>
            <pc:sldMk cId="3941230276" sldId="1604"/>
            <ac:spMk id="5" creationId="{3CAA1B98-3EC0-42F5-B969-3D9CB149F804}"/>
          </ac:spMkLst>
        </pc:spChg>
        <pc:picChg chg="del">
          <ac:chgData name="Amy Doneen" userId="3cf40fa7-752e-417a-a77a-5d001f70783d" providerId="ADAL" clId="{34D546F4-83F6-41B5-A073-57E4745B4D2E}" dt="2019-05-15T00:46:27.358" v="6103"/>
          <ac:picMkLst>
            <pc:docMk/>
            <pc:sldMk cId="3941230276" sldId="1604"/>
            <ac:picMk id="3" creationId="{B049D957-B981-4C75-A711-99ACBB15F62C}"/>
          </ac:picMkLst>
        </pc:picChg>
        <pc:picChg chg="add mod">
          <ac:chgData name="Amy Doneen" userId="3cf40fa7-752e-417a-a77a-5d001f70783d" providerId="ADAL" clId="{34D546F4-83F6-41B5-A073-57E4745B4D2E}" dt="2019-05-15T00:47:13.146" v="6106" actId="1076"/>
          <ac:picMkLst>
            <pc:docMk/>
            <pc:sldMk cId="3941230276" sldId="1604"/>
            <ac:picMk id="7" creationId="{FE461DD5-842A-47E8-832F-212476625300}"/>
          </ac:picMkLst>
        </pc:picChg>
      </pc:sldChg>
      <pc:sldChg chg="addSp delSp modSp add">
        <pc:chgData name="Amy Doneen" userId="3cf40fa7-752e-417a-a77a-5d001f70783d" providerId="ADAL" clId="{34D546F4-83F6-41B5-A073-57E4745B4D2E}" dt="2019-05-15T00:47:45.119" v="6108" actId="14100"/>
        <pc:sldMkLst>
          <pc:docMk/>
          <pc:sldMk cId="2765074275" sldId="1605"/>
        </pc:sldMkLst>
        <pc:spChg chg="del">
          <ac:chgData name="Amy Doneen" userId="3cf40fa7-752e-417a-a77a-5d001f70783d" providerId="ADAL" clId="{34D546F4-83F6-41B5-A073-57E4745B4D2E}" dt="2019-05-15T00:47:43.005" v="6107"/>
          <ac:spMkLst>
            <pc:docMk/>
            <pc:sldMk cId="2765074275" sldId="1605"/>
            <ac:spMk id="5" creationId="{3CAA1B98-3EC0-42F5-B969-3D9CB149F804}"/>
          </ac:spMkLst>
        </pc:spChg>
        <pc:picChg chg="add mod">
          <ac:chgData name="Amy Doneen" userId="3cf40fa7-752e-417a-a77a-5d001f70783d" providerId="ADAL" clId="{34D546F4-83F6-41B5-A073-57E4745B4D2E}" dt="2019-05-15T00:47:45.119" v="6108" actId="14100"/>
          <ac:picMkLst>
            <pc:docMk/>
            <pc:sldMk cId="2765074275" sldId="1605"/>
            <ac:picMk id="3" creationId="{D502259A-7378-498A-ADBB-C5EFD44F9465}"/>
          </ac:picMkLst>
        </pc:picChg>
      </pc:sldChg>
      <pc:sldChg chg="addSp modSp add">
        <pc:chgData name="Amy Doneen" userId="3cf40fa7-752e-417a-a77a-5d001f70783d" providerId="ADAL" clId="{34D546F4-83F6-41B5-A073-57E4745B4D2E}" dt="2019-05-15T22:50:37.674" v="16530" actId="1076"/>
        <pc:sldMkLst>
          <pc:docMk/>
          <pc:sldMk cId="2326902067" sldId="1606"/>
        </pc:sldMkLst>
        <pc:spChg chg="mod">
          <ac:chgData name="Amy Doneen" userId="3cf40fa7-752e-417a-a77a-5d001f70783d" providerId="ADAL" clId="{34D546F4-83F6-41B5-A073-57E4745B4D2E}" dt="2019-05-15T00:55:55.687" v="6667" actId="20577"/>
          <ac:spMkLst>
            <pc:docMk/>
            <pc:sldMk cId="2326902067" sldId="1606"/>
            <ac:spMk id="7" creationId="{5E47D998-7768-4FB8-997E-8EFE7D564FB0}"/>
          </ac:spMkLst>
        </pc:spChg>
        <pc:picChg chg="add mod">
          <ac:chgData name="Amy Doneen" userId="3cf40fa7-752e-417a-a77a-5d001f70783d" providerId="ADAL" clId="{34D546F4-83F6-41B5-A073-57E4745B4D2E}" dt="2019-05-15T22:50:37.674" v="16530" actId="1076"/>
          <ac:picMkLst>
            <pc:docMk/>
            <pc:sldMk cId="2326902067" sldId="1606"/>
            <ac:picMk id="8" creationId="{138F3392-F326-4671-BA1F-AAE55A509267}"/>
          </ac:picMkLst>
        </pc:picChg>
      </pc:sldChg>
      <pc:sldChg chg="add del">
        <pc:chgData name="Amy Doneen" userId="3cf40fa7-752e-417a-a77a-5d001f70783d" providerId="ADAL" clId="{34D546F4-83F6-41B5-A073-57E4745B4D2E}" dt="2019-05-15T22:50:58.125" v="16532" actId="2696"/>
        <pc:sldMkLst>
          <pc:docMk/>
          <pc:sldMk cId="3470743334" sldId="1607"/>
        </pc:sldMkLst>
      </pc:sldChg>
      <pc:sldChg chg="addSp delSp modSp add modAnim">
        <pc:chgData name="Amy Doneen" userId="3cf40fa7-752e-417a-a77a-5d001f70783d" providerId="ADAL" clId="{34D546F4-83F6-41B5-A073-57E4745B4D2E}" dt="2019-05-15T22:52:39.468" v="16604"/>
        <pc:sldMkLst>
          <pc:docMk/>
          <pc:sldMk cId="3274552076" sldId="1608"/>
        </pc:sldMkLst>
        <pc:spChg chg="mod">
          <ac:chgData name="Amy Doneen" userId="3cf40fa7-752e-417a-a77a-5d001f70783d" providerId="ADAL" clId="{34D546F4-83F6-41B5-A073-57E4745B4D2E}" dt="2019-05-15T01:10:22.195" v="7043" actId="1076"/>
          <ac:spMkLst>
            <pc:docMk/>
            <pc:sldMk cId="3274552076" sldId="1608"/>
            <ac:spMk id="2" creationId="{ADCA4198-B322-4054-8958-FE133B085C5D}"/>
          </ac:spMkLst>
        </pc:spChg>
        <pc:spChg chg="del">
          <ac:chgData name="Amy Doneen" userId="3cf40fa7-752e-417a-a77a-5d001f70783d" providerId="ADAL" clId="{34D546F4-83F6-41B5-A073-57E4745B4D2E}" dt="2019-05-15T01:07:57.007" v="6778"/>
          <ac:spMkLst>
            <pc:docMk/>
            <pc:sldMk cId="3274552076" sldId="1608"/>
            <ac:spMk id="3" creationId="{2F3110A7-8375-474F-881C-DB483870C9DD}"/>
          </ac:spMkLst>
        </pc:spChg>
        <pc:spChg chg="add mod">
          <ac:chgData name="Amy Doneen" userId="3cf40fa7-752e-417a-a77a-5d001f70783d" providerId="ADAL" clId="{34D546F4-83F6-41B5-A073-57E4745B4D2E}" dt="2019-05-15T01:10:17.496" v="7042" actId="207"/>
          <ac:spMkLst>
            <pc:docMk/>
            <pc:sldMk cId="3274552076" sldId="1608"/>
            <ac:spMk id="6" creationId="{14D4210F-B629-4F4B-ADF3-2E88D7F3F2A2}"/>
          </ac:spMkLst>
        </pc:spChg>
        <pc:spChg chg="add del mod">
          <ac:chgData name="Amy Doneen" userId="3cf40fa7-752e-417a-a77a-5d001f70783d" providerId="ADAL" clId="{34D546F4-83F6-41B5-A073-57E4745B4D2E}" dt="2019-05-15T01:10:06.896" v="7039"/>
          <ac:spMkLst>
            <pc:docMk/>
            <pc:sldMk cId="3274552076" sldId="1608"/>
            <ac:spMk id="7" creationId="{A52AA814-01D9-4ABA-8535-ACB6989C222B}"/>
          </ac:spMkLst>
        </pc:spChg>
        <pc:spChg chg="add del mod">
          <ac:chgData name="Amy Doneen" userId="3cf40fa7-752e-417a-a77a-5d001f70783d" providerId="ADAL" clId="{34D546F4-83F6-41B5-A073-57E4745B4D2E}" dt="2019-05-15T01:10:37.988" v="7048"/>
          <ac:spMkLst>
            <pc:docMk/>
            <pc:sldMk cId="3274552076" sldId="1608"/>
            <ac:spMk id="8" creationId="{0169911B-35C3-49FF-884D-0951E81CEC1E}"/>
          </ac:spMkLst>
        </pc:spChg>
        <pc:spChg chg="add mod">
          <ac:chgData name="Amy Doneen" userId="3cf40fa7-752e-417a-a77a-5d001f70783d" providerId="ADAL" clId="{34D546F4-83F6-41B5-A073-57E4745B4D2E}" dt="2019-05-15T01:13:42.718" v="7144" actId="20577"/>
          <ac:spMkLst>
            <pc:docMk/>
            <pc:sldMk cId="3274552076" sldId="1608"/>
            <ac:spMk id="9" creationId="{BA89B7D4-A2C1-43F1-AE00-F3B39F86370D}"/>
          </ac:spMkLst>
        </pc:spChg>
        <pc:picChg chg="add del mod">
          <ac:chgData name="Amy Doneen" userId="3cf40fa7-752e-417a-a77a-5d001f70783d" providerId="ADAL" clId="{34D546F4-83F6-41B5-A073-57E4745B4D2E}" dt="2019-05-15T01:09:05.963" v="6976"/>
          <ac:picMkLst>
            <pc:docMk/>
            <pc:sldMk cId="3274552076" sldId="1608"/>
            <ac:picMk id="5" creationId="{04090054-BCB5-4354-86C6-D08EA0C89DDB}"/>
          </ac:picMkLst>
        </pc:picChg>
      </pc:sldChg>
      <pc:sldChg chg="addSp modSp add modAnim">
        <pc:chgData name="Amy Doneen" userId="3cf40fa7-752e-417a-a77a-5d001f70783d" providerId="ADAL" clId="{34D546F4-83F6-41B5-A073-57E4745B4D2E}" dt="2019-05-15T22:53:45.546" v="16613"/>
        <pc:sldMkLst>
          <pc:docMk/>
          <pc:sldMk cId="2284794174" sldId="1609"/>
        </pc:sldMkLst>
        <pc:spChg chg="add mod">
          <ac:chgData name="Amy Doneen" userId="3cf40fa7-752e-417a-a77a-5d001f70783d" providerId="ADAL" clId="{34D546F4-83F6-41B5-A073-57E4745B4D2E}" dt="2019-05-15T22:53:31.626" v="16610" actId="255"/>
          <ac:spMkLst>
            <pc:docMk/>
            <pc:sldMk cId="2284794174" sldId="1609"/>
            <ac:spMk id="3" creationId="{2E533A2C-3BAF-419E-8416-5EACDD0E6A87}"/>
          </ac:spMkLst>
        </pc:spChg>
      </pc:sldChg>
      <pc:sldChg chg="add del">
        <pc:chgData name="Amy Doneen" userId="3cf40fa7-752e-417a-a77a-5d001f70783d" providerId="ADAL" clId="{34D546F4-83F6-41B5-A073-57E4745B4D2E}" dt="2019-05-15T01:46:36.345" v="8107" actId="2696"/>
        <pc:sldMkLst>
          <pc:docMk/>
          <pc:sldMk cId="1721591360" sldId="1610"/>
        </pc:sldMkLst>
      </pc:sldChg>
      <pc:sldChg chg="add del">
        <pc:chgData name="Amy Doneen" userId="3cf40fa7-752e-417a-a77a-5d001f70783d" providerId="ADAL" clId="{34D546F4-83F6-41B5-A073-57E4745B4D2E}" dt="2019-05-15T01:46:40.079" v="8110" actId="2696"/>
        <pc:sldMkLst>
          <pc:docMk/>
          <pc:sldMk cId="2667652135" sldId="1611"/>
        </pc:sldMkLst>
      </pc:sldChg>
      <pc:sldChg chg="add del">
        <pc:chgData name="Amy Doneen" userId="3cf40fa7-752e-417a-a77a-5d001f70783d" providerId="ADAL" clId="{34D546F4-83F6-41B5-A073-57E4745B4D2E}" dt="2019-05-15T01:46:40.079" v="8109" actId="2696"/>
        <pc:sldMkLst>
          <pc:docMk/>
          <pc:sldMk cId="2686932259" sldId="1612"/>
        </pc:sldMkLst>
      </pc:sldChg>
      <pc:sldChg chg="modSp add ord">
        <pc:chgData name="Amy Doneen" userId="3cf40fa7-752e-417a-a77a-5d001f70783d" providerId="ADAL" clId="{34D546F4-83F6-41B5-A073-57E4745B4D2E}" dt="2019-05-15T01:42:03.357" v="7318"/>
        <pc:sldMkLst>
          <pc:docMk/>
          <pc:sldMk cId="963917640" sldId="1613"/>
        </pc:sldMkLst>
        <pc:spChg chg="mod">
          <ac:chgData name="Amy Doneen" userId="3cf40fa7-752e-417a-a77a-5d001f70783d" providerId="ADAL" clId="{34D546F4-83F6-41B5-A073-57E4745B4D2E}" dt="2019-05-15T01:14:26.252" v="7169" actId="20577"/>
          <ac:spMkLst>
            <pc:docMk/>
            <pc:sldMk cId="963917640" sldId="1613"/>
            <ac:spMk id="9" creationId="{BA89B7D4-A2C1-43F1-AE00-F3B39F86370D}"/>
          </ac:spMkLst>
        </pc:spChg>
      </pc:sldChg>
      <pc:sldChg chg="modSp add del ord">
        <pc:chgData name="Amy Doneen" userId="3cf40fa7-752e-417a-a77a-5d001f70783d" providerId="ADAL" clId="{34D546F4-83F6-41B5-A073-57E4745B4D2E}" dt="2019-05-15T22:55:11.168" v="16621" actId="2696"/>
        <pc:sldMkLst>
          <pc:docMk/>
          <pc:sldMk cId="3367798158" sldId="1614"/>
        </pc:sldMkLst>
        <pc:spChg chg="mod">
          <ac:chgData name="Amy Doneen" userId="3cf40fa7-752e-417a-a77a-5d001f70783d" providerId="ADAL" clId="{34D546F4-83F6-41B5-A073-57E4745B4D2E}" dt="2019-05-15T01:14:52.280" v="7174" actId="20577"/>
          <ac:spMkLst>
            <pc:docMk/>
            <pc:sldMk cId="3367798158" sldId="1614"/>
            <ac:spMk id="9" creationId="{BA89B7D4-A2C1-43F1-AE00-F3B39F86370D}"/>
          </ac:spMkLst>
        </pc:spChg>
      </pc:sldChg>
      <pc:sldChg chg="addSp modSp add ord">
        <pc:chgData name="Amy Doneen" userId="3cf40fa7-752e-417a-a77a-5d001f70783d" providerId="ADAL" clId="{34D546F4-83F6-41B5-A073-57E4745B4D2E}" dt="2019-05-15T01:42:10.543" v="7319"/>
        <pc:sldMkLst>
          <pc:docMk/>
          <pc:sldMk cId="3981163451" sldId="1615"/>
        </pc:sldMkLst>
        <pc:spChg chg="add mod">
          <ac:chgData name="Amy Doneen" userId="3cf40fa7-752e-417a-a77a-5d001f70783d" providerId="ADAL" clId="{34D546F4-83F6-41B5-A073-57E4745B4D2E}" dt="2019-05-15T01:37:00.533" v="7317" actId="6549"/>
          <ac:spMkLst>
            <pc:docMk/>
            <pc:sldMk cId="3981163451" sldId="1615"/>
            <ac:spMk id="3" creationId="{F1008F57-7210-449E-9D0F-850F729172D7}"/>
          </ac:spMkLst>
        </pc:spChg>
      </pc:sldChg>
      <pc:sldChg chg="add del">
        <pc:chgData name="Amy Doneen" userId="3cf40fa7-752e-417a-a77a-5d001f70783d" providerId="ADAL" clId="{34D546F4-83F6-41B5-A073-57E4745B4D2E}" dt="2019-05-15T01:46:36.361" v="8108" actId="2696"/>
        <pc:sldMkLst>
          <pc:docMk/>
          <pc:sldMk cId="3611420083" sldId="1616"/>
        </pc:sldMkLst>
      </pc:sldChg>
      <pc:sldChg chg="modSp add">
        <pc:chgData name="Amy Doneen" userId="3cf40fa7-752e-417a-a77a-5d001f70783d" providerId="ADAL" clId="{34D546F4-83F6-41B5-A073-57E4745B4D2E}" dt="2019-05-15T01:34:37.546" v="7302" actId="115"/>
        <pc:sldMkLst>
          <pc:docMk/>
          <pc:sldMk cId="486205102" sldId="1617"/>
        </pc:sldMkLst>
        <pc:spChg chg="mod">
          <ac:chgData name="Amy Doneen" userId="3cf40fa7-752e-417a-a77a-5d001f70783d" providerId="ADAL" clId="{34D546F4-83F6-41B5-A073-57E4745B4D2E}" dt="2019-05-15T01:34:37.546" v="7302" actId="115"/>
          <ac:spMkLst>
            <pc:docMk/>
            <pc:sldMk cId="486205102" sldId="1617"/>
            <ac:spMk id="3" creationId="{2E533A2C-3BAF-419E-8416-5EACDD0E6A87}"/>
          </ac:spMkLst>
        </pc:spChg>
      </pc:sldChg>
      <pc:sldChg chg="addSp modSp add modAnim">
        <pc:chgData name="Amy Doneen" userId="3cf40fa7-752e-417a-a77a-5d001f70783d" providerId="ADAL" clId="{34D546F4-83F6-41B5-A073-57E4745B4D2E}" dt="2019-05-15T22:55:37.603" v="16626"/>
        <pc:sldMkLst>
          <pc:docMk/>
          <pc:sldMk cId="371383376" sldId="1618"/>
        </pc:sldMkLst>
        <pc:spChg chg="add mod">
          <ac:chgData name="Amy Doneen" userId="3cf40fa7-752e-417a-a77a-5d001f70783d" providerId="ADAL" clId="{34D546F4-83F6-41B5-A073-57E4745B4D2E}" dt="2019-05-15T01:46:28.050" v="8106" actId="20577"/>
          <ac:spMkLst>
            <pc:docMk/>
            <pc:sldMk cId="371383376" sldId="1618"/>
            <ac:spMk id="3" creationId="{9F86B3BB-4013-4FA7-9EAE-1D7D4DAF7E79}"/>
          </ac:spMkLst>
        </pc:spChg>
      </pc:sldChg>
      <pc:sldChg chg="addSp delSp modSp add ord">
        <pc:chgData name="Amy Doneen" userId="3cf40fa7-752e-417a-a77a-5d001f70783d" providerId="ADAL" clId="{34D546F4-83F6-41B5-A073-57E4745B4D2E}" dt="2019-05-15T01:54:24.652" v="8395" actId="1076"/>
        <pc:sldMkLst>
          <pc:docMk/>
          <pc:sldMk cId="1086646198" sldId="1619"/>
        </pc:sldMkLst>
        <pc:spChg chg="mod">
          <ac:chgData name="Amy Doneen" userId="3cf40fa7-752e-417a-a77a-5d001f70783d" providerId="ADAL" clId="{34D546F4-83F6-41B5-A073-57E4745B4D2E}" dt="2019-05-15T01:48:49.854" v="8208" actId="14100"/>
          <ac:spMkLst>
            <pc:docMk/>
            <pc:sldMk cId="1086646198" sldId="1619"/>
            <ac:spMk id="2" creationId="{48107F69-1EDF-49F0-BB17-F51FFE5F6FE7}"/>
          </ac:spMkLst>
        </pc:spChg>
        <pc:spChg chg="del">
          <ac:chgData name="Amy Doneen" userId="3cf40fa7-752e-417a-a77a-5d001f70783d" providerId="ADAL" clId="{34D546F4-83F6-41B5-A073-57E4745B4D2E}" dt="2019-05-15T01:48:17.353" v="8112"/>
          <ac:spMkLst>
            <pc:docMk/>
            <pc:sldMk cId="1086646198" sldId="1619"/>
            <ac:spMk id="3" creationId="{8A415B33-F943-463A-9086-36EFF2FDD267}"/>
          </ac:spMkLst>
        </pc:spChg>
        <pc:spChg chg="add mod">
          <ac:chgData name="Amy Doneen" userId="3cf40fa7-752e-417a-a77a-5d001f70783d" providerId="ADAL" clId="{34D546F4-83F6-41B5-A073-57E4745B4D2E}" dt="2019-05-15T01:50:38.817" v="8371" actId="1076"/>
          <ac:spMkLst>
            <pc:docMk/>
            <pc:sldMk cId="1086646198" sldId="1619"/>
            <ac:spMk id="6" creationId="{449EC557-1F87-48F2-8609-DD0F096BD84D}"/>
          </ac:spMkLst>
        </pc:spChg>
        <pc:spChg chg="add del mod">
          <ac:chgData name="Amy Doneen" userId="3cf40fa7-752e-417a-a77a-5d001f70783d" providerId="ADAL" clId="{34D546F4-83F6-41B5-A073-57E4745B4D2E}" dt="2019-05-15T01:52:11.430" v="8374"/>
          <ac:spMkLst>
            <pc:docMk/>
            <pc:sldMk cId="1086646198" sldId="1619"/>
            <ac:spMk id="7" creationId="{5224DC7D-5E1E-4743-8A6E-21D19C74C1F9}"/>
          </ac:spMkLst>
        </pc:spChg>
        <pc:spChg chg="add del mod">
          <ac:chgData name="Amy Doneen" userId="3cf40fa7-752e-417a-a77a-5d001f70783d" providerId="ADAL" clId="{34D546F4-83F6-41B5-A073-57E4745B4D2E}" dt="2019-05-15T01:53:18.981" v="8383"/>
          <ac:spMkLst>
            <pc:docMk/>
            <pc:sldMk cId="1086646198" sldId="1619"/>
            <ac:spMk id="10" creationId="{FA4B400A-16F8-40BF-9423-7926A536D661}"/>
          </ac:spMkLst>
        </pc:spChg>
        <pc:picChg chg="add del mod">
          <ac:chgData name="Amy Doneen" userId="3cf40fa7-752e-417a-a77a-5d001f70783d" providerId="ADAL" clId="{34D546F4-83F6-41B5-A073-57E4745B4D2E}" dt="2019-05-15T01:49:55.415" v="8361"/>
          <ac:picMkLst>
            <pc:docMk/>
            <pc:sldMk cId="1086646198" sldId="1619"/>
            <ac:picMk id="5" creationId="{9D7AC806-A2CF-4EA3-B7CA-276917580B4D}"/>
          </ac:picMkLst>
        </pc:picChg>
        <pc:picChg chg="add del mod">
          <ac:chgData name="Amy Doneen" userId="3cf40fa7-752e-417a-a77a-5d001f70783d" providerId="ADAL" clId="{34D546F4-83F6-41B5-A073-57E4745B4D2E}" dt="2019-05-15T01:53:13.185" v="8381"/>
          <ac:picMkLst>
            <pc:docMk/>
            <pc:sldMk cId="1086646198" sldId="1619"/>
            <ac:picMk id="8" creationId="{20C0A12A-D889-4608-BB9C-5A6851037F03}"/>
          </ac:picMkLst>
        </pc:picChg>
        <pc:picChg chg="add mod">
          <ac:chgData name="Amy Doneen" userId="3cf40fa7-752e-417a-a77a-5d001f70783d" providerId="ADAL" clId="{34D546F4-83F6-41B5-A073-57E4745B4D2E}" dt="2019-05-15T01:53:30.514" v="8388" actId="1076"/>
          <ac:picMkLst>
            <pc:docMk/>
            <pc:sldMk cId="1086646198" sldId="1619"/>
            <ac:picMk id="9" creationId="{3000BD24-79BA-4D56-9A8D-1DD79F7C3FF5}"/>
          </ac:picMkLst>
        </pc:picChg>
        <pc:picChg chg="add mod">
          <ac:chgData name="Amy Doneen" userId="3cf40fa7-752e-417a-a77a-5d001f70783d" providerId="ADAL" clId="{34D546F4-83F6-41B5-A073-57E4745B4D2E}" dt="2019-05-15T01:54:20.926" v="8394" actId="1076"/>
          <ac:picMkLst>
            <pc:docMk/>
            <pc:sldMk cId="1086646198" sldId="1619"/>
            <ac:picMk id="11" creationId="{C98362D8-245D-4FEB-8695-E892F3E78518}"/>
          </ac:picMkLst>
        </pc:picChg>
        <pc:picChg chg="add mod">
          <ac:chgData name="Amy Doneen" userId="3cf40fa7-752e-417a-a77a-5d001f70783d" providerId="ADAL" clId="{34D546F4-83F6-41B5-A073-57E4745B4D2E}" dt="2019-05-15T01:54:24.652" v="8395" actId="1076"/>
          <ac:picMkLst>
            <pc:docMk/>
            <pc:sldMk cId="1086646198" sldId="1619"/>
            <ac:picMk id="12" creationId="{6F555316-CC68-41E9-AC16-059E9BD1CB0A}"/>
          </ac:picMkLst>
        </pc:picChg>
      </pc:sldChg>
      <pc:sldChg chg="addSp delSp modSp add modAnim">
        <pc:chgData name="Amy Doneen" userId="3cf40fa7-752e-417a-a77a-5d001f70783d" providerId="ADAL" clId="{34D546F4-83F6-41B5-A073-57E4745B4D2E}" dt="2019-05-15T22:57:31.119" v="16664" actId="255"/>
        <pc:sldMkLst>
          <pc:docMk/>
          <pc:sldMk cId="2221293786" sldId="1620"/>
        </pc:sldMkLst>
        <pc:spChg chg="add mod">
          <ac:chgData name="Amy Doneen" userId="3cf40fa7-752e-417a-a77a-5d001f70783d" providerId="ADAL" clId="{34D546F4-83F6-41B5-A073-57E4745B4D2E}" dt="2019-05-15T22:57:31.119" v="16664" actId="255"/>
          <ac:spMkLst>
            <pc:docMk/>
            <pc:sldMk cId="2221293786" sldId="1620"/>
            <ac:spMk id="3" creationId="{1C6F37D1-E605-4BD6-9302-87E54217BA30}"/>
          </ac:spMkLst>
        </pc:spChg>
        <pc:picChg chg="del">
          <ac:chgData name="Amy Doneen" userId="3cf40fa7-752e-417a-a77a-5d001f70783d" providerId="ADAL" clId="{34D546F4-83F6-41B5-A073-57E4745B4D2E}" dt="2019-05-15T01:54:49.589" v="8399"/>
          <ac:picMkLst>
            <pc:docMk/>
            <pc:sldMk cId="2221293786" sldId="1620"/>
            <ac:picMk id="9" creationId="{3000BD24-79BA-4D56-9A8D-1DD79F7C3FF5}"/>
          </ac:picMkLst>
        </pc:picChg>
        <pc:picChg chg="del">
          <ac:chgData name="Amy Doneen" userId="3cf40fa7-752e-417a-a77a-5d001f70783d" providerId="ADAL" clId="{34D546F4-83F6-41B5-A073-57E4745B4D2E}" dt="2019-05-15T01:54:47.696" v="8398"/>
          <ac:picMkLst>
            <pc:docMk/>
            <pc:sldMk cId="2221293786" sldId="1620"/>
            <ac:picMk id="11" creationId="{C98362D8-245D-4FEB-8695-E892F3E78518}"/>
          </ac:picMkLst>
        </pc:picChg>
        <pc:picChg chg="del">
          <ac:chgData name="Amy Doneen" userId="3cf40fa7-752e-417a-a77a-5d001f70783d" providerId="ADAL" clId="{34D546F4-83F6-41B5-A073-57E4745B4D2E}" dt="2019-05-15T01:54:45.724" v="8397"/>
          <ac:picMkLst>
            <pc:docMk/>
            <pc:sldMk cId="2221293786" sldId="1620"/>
            <ac:picMk id="12" creationId="{6F555316-CC68-41E9-AC16-059E9BD1CB0A}"/>
          </ac:picMkLst>
        </pc:picChg>
      </pc:sldChg>
      <pc:sldChg chg="addSp delSp modSp add">
        <pc:chgData name="Amy Doneen" userId="3cf40fa7-752e-417a-a77a-5d001f70783d" providerId="ADAL" clId="{34D546F4-83F6-41B5-A073-57E4745B4D2E}" dt="2019-05-15T02:40:38.820" v="8472" actId="1076"/>
        <pc:sldMkLst>
          <pc:docMk/>
          <pc:sldMk cId="1238464208" sldId="1621"/>
        </pc:sldMkLst>
        <pc:spChg chg="del">
          <ac:chgData name="Amy Doneen" userId="3cf40fa7-752e-417a-a77a-5d001f70783d" providerId="ADAL" clId="{34D546F4-83F6-41B5-A073-57E4745B4D2E}" dt="2019-05-15T02:38:53.735" v="8466"/>
          <ac:spMkLst>
            <pc:docMk/>
            <pc:sldMk cId="1238464208" sldId="1621"/>
            <ac:spMk id="3" creationId="{1C6F37D1-E605-4BD6-9302-87E54217BA30}"/>
          </ac:spMkLst>
        </pc:spChg>
        <pc:spChg chg="add mod">
          <ac:chgData name="Amy Doneen" userId="3cf40fa7-752e-417a-a77a-5d001f70783d" providerId="ADAL" clId="{34D546F4-83F6-41B5-A073-57E4745B4D2E}" dt="2019-05-15T02:40:38.820" v="8472" actId="1076"/>
          <ac:spMkLst>
            <pc:docMk/>
            <pc:sldMk cId="1238464208" sldId="1621"/>
            <ac:spMk id="7" creationId="{FEABFD89-3E9B-455F-A7ED-2DE6AC746FFF}"/>
          </ac:spMkLst>
        </pc:spChg>
        <pc:picChg chg="add mod">
          <ac:chgData name="Amy Doneen" userId="3cf40fa7-752e-417a-a77a-5d001f70783d" providerId="ADAL" clId="{34D546F4-83F6-41B5-A073-57E4745B4D2E}" dt="2019-05-15T02:39:48.207" v="8467" actId="1076"/>
          <ac:picMkLst>
            <pc:docMk/>
            <pc:sldMk cId="1238464208" sldId="1621"/>
            <ac:picMk id="5" creationId="{23FE78E1-8F69-40F8-876B-A09A4EAB9883}"/>
          </ac:picMkLst>
        </pc:picChg>
      </pc:sldChg>
      <pc:sldChg chg="addSp delSp modSp add">
        <pc:chgData name="Amy Doneen" userId="3cf40fa7-752e-417a-a77a-5d001f70783d" providerId="ADAL" clId="{34D546F4-83F6-41B5-A073-57E4745B4D2E}" dt="2019-05-15T02:44:08.086" v="8477" actId="1076"/>
        <pc:sldMkLst>
          <pc:docMk/>
          <pc:sldMk cId="519941416" sldId="1622"/>
        </pc:sldMkLst>
        <pc:spChg chg="del">
          <ac:chgData name="Amy Doneen" userId="3cf40fa7-752e-417a-a77a-5d001f70783d" providerId="ADAL" clId="{34D546F4-83F6-41B5-A073-57E4745B4D2E}" dt="2019-05-15T02:44:05.908" v="8476"/>
          <ac:spMkLst>
            <pc:docMk/>
            <pc:sldMk cId="519941416" sldId="1622"/>
            <ac:spMk id="3" creationId="{1C6F37D1-E605-4BD6-9302-87E54217BA30}"/>
          </ac:spMkLst>
        </pc:spChg>
        <pc:picChg chg="add mod">
          <ac:chgData name="Amy Doneen" userId="3cf40fa7-752e-417a-a77a-5d001f70783d" providerId="ADAL" clId="{34D546F4-83F6-41B5-A073-57E4745B4D2E}" dt="2019-05-15T02:44:08.086" v="8477" actId="1076"/>
          <ac:picMkLst>
            <pc:docMk/>
            <pc:sldMk cId="519941416" sldId="1622"/>
            <ac:picMk id="5" creationId="{A15F0FF2-A0A2-4D06-B975-21B6FA5B3B68}"/>
          </ac:picMkLst>
        </pc:picChg>
      </pc:sldChg>
      <pc:sldChg chg="addSp delSp modSp add">
        <pc:chgData name="Amy Doneen" userId="3cf40fa7-752e-417a-a77a-5d001f70783d" providerId="ADAL" clId="{34D546F4-83F6-41B5-A073-57E4745B4D2E}" dt="2019-05-15T02:45:59.570" v="8479" actId="1076"/>
        <pc:sldMkLst>
          <pc:docMk/>
          <pc:sldMk cId="3776103377" sldId="1623"/>
        </pc:sldMkLst>
        <pc:spChg chg="del">
          <ac:chgData name="Amy Doneen" userId="3cf40fa7-752e-417a-a77a-5d001f70783d" providerId="ADAL" clId="{34D546F4-83F6-41B5-A073-57E4745B4D2E}" dt="2019-05-15T02:45:57.447" v="8478"/>
          <ac:spMkLst>
            <pc:docMk/>
            <pc:sldMk cId="3776103377" sldId="1623"/>
            <ac:spMk id="3" creationId="{1C6F37D1-E605-4BD6-9302-87E54217BA30}"/>
          </ac:spMkLst>
        </pc:spChg>
        <pc:picChg chg="add mod">
          <ac:chgData name="Amy Doneen" userId="3cf40fa7-752e-417a-a77a-5d001f70783d" providerId="ADAL" clId="{34D546F4-83F6-41B5-A073-57E4745B4D2E}" dt="2019-05-15T02:45:59.570" v="8479" actId="1076"/>
          <ac:picMkLst>
            <pc:docMk/>
            <pc:sldMk cId="3776103377" sldId="1623"/>
            <ac:picMk id="5" creationId="{DF66D7FB-2BB9-4E7D-963F-94427D5997FF}"/>
          </ac:picMkLst>
        </pc:picChg>
      </pc:sldChg>
      <pc:sldChg chg="modSp add del">
        <pc:chgData name="Amy Doneen" userId="3cf40fa7-752e-417a-a77a-5d001f70783d" providerId="ADAL" clId="{34D546F4-83F6-41B5-A073-57E4745B4D2E}" dt="2019-05-15T22:57:59.849" v="16665" actId="2696"/>
        <pc:sldMkLst>
          <pc:docMk/>
          <pc:sldMk cId="2325480203" sldId="1624"/>
        </pc:sldMkLst>
        <pc:spChg chg="mod">
          <ac:chgData name="Amy Doneen" userId="3cf40fa7-752e-417a-a77a-5d001f70783d" providerId="ADAL" clId="{34D546F4-83F6-41B5-A073-57E4745B4D2E}" dt="2019-05-15T03:05:35.846" v="8791" actId="255"/>
          <ac:spMkLst>
            <pc:docMk/>
            <pc:sldMk cId="2325480203" sldId="1624"/>
            <ac:spMk id="3" creationId="{1C6F37D1-E605-4BD6-9302-87E54217BA30}"/>
          </ac:spMkLst>
        </pc:spChg>
      </pc:sldChg>
      <pc:sldChg chg="modSp add">
        <pc:chgData name="Amy Doneen" userId="3cf40fa7-752e-417a-a77a-5d001f70783d" providerId="ADAL" clId="{34D546F4-83F6-41B5-A073-57E4745B4D2E}" dt="2019-05-15T03:03:54.056" v="8715" actId="115"/>
        <pc:sldMkLst>
          <pc:docMk/>
          <pc:sldMk cId="3529096062" sldId="1625"/>
        </pc:sldMkLst>
        <pc:spChg chg="mod">
          <ac:chgData name="Amy Doneen" userId="3cf40fa7-752e-417a-a77a-5d001f70783d" providerId="ADAL" clId="{34D546F4-83F6-41B5-A073-57E4745B4D2E}" dt="2019-05-15T03:03:54.056" v="8715" actId="115"/>
          <ac:spMkLst>
            <pc:docMk/>
            <pc:sldMk cId="3529096062" sldId="1625"/>
            <ac:spMk id="3" creationId="{1C6F37D1-E605-4BD6-9302-87E54217BA30}"/>
          </ac:spMkLst>
        </pc:spChg>
      </pc:sldChg>
      <pc:sldChg chg="modSp add modAnim">
        <pc:chgData name="Amy Doneen" userId="3cf40fa7-752e-417a-a77a-5d001f70783d" providerId="ADAL" clId="{34D546F4-83F6-41B5-A073-57E4745B4D2E}" dt="2019-05-15T22:58:21.968" v="16669"/>
        <pc:sldMkLst>
          <pc:docMk/>
          <pc:sldMk cId="3082197749" sldId="1626"/>
        </pc:sldMkLst>
        <pc:spChg chg="mod">
          <ac:chgData name="Amy Doneen" userId="3cf40fa7-752e-417a-a77a-5d001f70783d" providerId="ADAL" clId="{34D546F4-83F6-41B5-A073-57E4745B4D2E}" dt="2019-05-15T03:17:51.466" v="9350" actId="20577"/>
          <ac:spMkLst>
            <pc:docMk/>
            <pc:sldMk cId="3082197749" sldId="1626"/>
            <ac:spMk id="3" creationId="{1C6F37D1-E605-4BD6-9302-87E54217BA30}"/>
          </ac:spMkLst>
        </pc:spChg>
      </pc:sldChg>
      <pc:sldChg chg="modSp add">
        <pc:chgData name="Amy Doneen" userId="3cf40fa7-752e-417a-a77a-5d001f70783d" providerId="ADAL" clId="{34D546F4-83F6-41B5-A073-57E4745B4D2E}" dt="2019-05-15T03:04:59.956" v="8771" actId="20577"/>
        <pc:sldMkLst>
          <pc:docMk/>
          <pc:sldMk cId="3568292553" sldId="1627"/>
        </pc:sldMkLst>
        <pc:spChg chg="mod">
          <ac:chgData name="Amy Doneen" userId="3cf40fa7-752e-417a-a77a-5d001f70783d" providerId="ADAL" clId="{34D546F4-83F6-41B5-A073-57E4745B4D2E}" dt="2019-05-15T03:04:59.956" v="8771" actId="20577"/>
          <ac:spMkLst>
            <pc:docMk/>
            <pc:sldMk cId="3568292553" sldId="1627"/>
            <ac:spMk id="2" creationId="{48107F69-1EDF-49F0-BB17-F51FFE5F6FE7}"/>
          </ac:spMkLst>
        </pc:spChg>
        <pc:picChg chg="mod">
          <ac:chgData name="Amy Doneen" userId="3cf40fa7-752e-417a-a77a-5d001f70783d" providerId="ADAL" clId="{34D546F4-83F6-41B5-A073-57E4745B4D2E}" dt="2019-05-15T03:04:18.131" v="8717" actId="1076"/>
          <ac:picMkLst>
            <pc:docMk/>
            <pc:sldMk cId="3568292553" sldId="1627"/>
            <ac:picMk id="9" creationId="{3000BD24-79BA-4D56-9A8D-1DD79F7C3FF5}"/>
          </ac:picMkLst>
        </pc:picChg>
      </pc:sldChg>
      <pc:sldChg chg="addSp delSp modSp add">
        <pc:chgData name="Amy Doneen" userId="3cf40fa7-752e-417a-a77a-5d001f70783d" providerId="ADAL" clId="{34D546F4-83F6-41B5-A073-57E4745B4D2E}" dt="2019-05-15T22:59:20.004" v="16714" actId="14100"/>
        <pc:sldMkLst>
          <pc:docMk/>
          <pc:sldMk cId="1967095879" sldId="1628"/>
        </pc:sldMkLst>
        <pc:spChg chg="mod">
          <ac:chgData name="Amy Doneen" userId="3cf40fa7-752e-417a-a77a-5d001f70783d" providerId="ADAL" clId="{34D546F4-83F6-41B5-A073-57E4745B4D2E}" dt="2019-05-15T22:59:11.491" v="16711" actId="313"/>
          <ac:spMkLst>
            <pc:docMk/>
            <pc:sldMk cId="1967095879" sldId="1628"/>
            <ac:spMk id="2" creationId="{8DAB2DE2-C785-49E4-A501-E39F6E38A09E}"/>
          </ac:spMkLst>
        </pc:spChg>
        <pc:spChg chg="del">
          <ac:chgData name="Amy Doneen" userId="3cf40fa7-752e-417a-a77a-5d001f70783d" providerId="ADAL" clId="{34D546F4-83F6-41B5-A073-57E4745B4D2E}" dt="2019-05-15T22:58:55.490" v="16670" actId="931"/>
          <ac:spMkLst>
            <pc:docMk/>
            <pc:sldMk cId="1967095879" sldId="1628"/>
            <ac:spMk id="3" creationId="{E65ED4B5-E782-49AE-8E48-410803292ED5}"/>
          </ac:spMkLst>
        </pc:spChg>
        <pc:spChg chg="add del mod">
          <ac:chgData name="Amy Doneen" userId="3cf40fa7-752e-417a-a77a-5d001f70783d" providerId="ADAL" clId="{34D546F4-83F6-41B5-A073-57E4745B4D2E}" dt="2019-05-15T22:59:02.065" v="16675"/>
          <ac:spMkLst>
            <pc:docMk/>
            <pc:sldMk cId="1967095879" sldId="1628"/>
            <ac:spMk id="7" creationId="{A53AB0CD-25FD-4041-B2CF-26DB9424A0BD}"/>
          </ac:spMkLst>
        </pc:spChg>
        <pc:picChg chg="add mod">
          <ac:chgData name="Amy Doneen" userId="3cf40fa7-752e-417a-a77a-5d001f70783d" providerId="ADAL" clId="{34D546F4-83F6-41B5-A073-57E4745B4D2E}" dt="2019-05-15T22:59:20.004" v="16714" actId="14100"/>
          <ac:picMkLst>
            <pc:docMk/>
            <pc:sldMk cId="1967095879" sldId="1628"/>
            <ac:picMk id="6" creationId="{FDA488EC-7B2A-4AD1-B908-AEC6BD37AB1E}"/>
          </ac:picMkLst>
        </pc:picChg>
      </pc:sldChg>
      <pc:sldChg chg="addSp delSp modSp add">
        <pc:chgData name="Amy Doneen" userId="3cf40fa7-752e-417a-a77a-5d001f70783d" providerId="ADAL" clId="{34D546F4-83F6-41B5-A073-57E4745B4D2E}" dt="2019-05-15T03:44:08.060" v="9770" actId="20577"/>
        <pc:sldMkLst>
          <pc:docMk/>
          <pc:sldMk cId="967687812" sldId="1629"/>
        </pc:sldMkLst>
        <pc:spChg chg="mod">
          <ac:chgData name="Amy Doneen" userId="3cf40fa7-752e-417a-a77a-5d001f70783d" providerId="ADAL" clId="{34D546F4-83F6-41B5-A073-57E4745B4D2E}" dt="2019-05-15T03:22:17.253" v="9456" actId="14100"/>
          <ac:spMkLst>
            <pc:docMk/>
            <pc:sldMk cId="967687812" sldId="1629"/>
            <ac:spMk id="2" creationId="{FEDD07A9-58B1-444C-B566-C1CA47F6C270}"/>
          </ac:spMkLst>
        </pc:spChg>
        <pc:spChg chg="del">
          <ac:chgData name="Amy Doneen" userId="3cf40fa7-752e-417a-a77a-5d001f70783d" providerId="ADAL" clId="{34D546F4-83F6-41B5-A073-57E4745B4D2E}" dt="2019-05-15T03:21:11.254" v="9353"/>
          <ac:spMkLst>
            <pc:docMk/>
            <pc:sldMk cId="967687812" sldId="1629"/>
            <ac:spMk id="3" creationId="{854A2FA2-575F-4DE2-8A01-9504848E75FA}"/>
          </ac:spMkLst>
        </pc:spChg>
        <pc:spChg chg="add mod">
          <ac:chgData name="Amy Doneen" userId="3cf40fa7-752e-417a-a77a-5d001f70783d" providerId="ADAL" clId="{34D546F4-83F6-41B5-A073-57E4745B4D2E}" dt="2019-05-15T03:24:53.879" v="9619" actId="207"/>
          <ac:spMkLst>
            <pc:docMk/>
            <pc:sldMk cId="967687812" sldId="1629"/>
            <ac:spMk id="6" creationId="{B7CA5A50-4131-48EE-956D-988568685650}"/>
          </ac:spMkLst>
        </pc:spChg>
        <pc:spChg chg="add mod">
          <ac:chgData name="Amy Doneen" userId="3cf40fa7-752e-417a-a77a-5d001f70783d" providerId="ADAL" clId="{34D546F4-83F6-41B5-A073-57E4745B4D2E}" dt="2019-05-15T03:44:08.060" v="9770" actId="20577"/>
          <ac:spMkLst>
            <pc:docMk/>
            <pc:sldMk cId="967687812" sldId="1629"/>
            <ac:spMk id="7" creationId="{FE3706C4-00F6-468B-B376-F271566DEFC8}"/>
          </ac:spMkLst>
        </pc:spChg>
        <pc:picChg chg="add del mod">
          <ac:chgData name="Amy Doneen" userId="3cf40fa7-752e-417a-a77a-5d001f70783d" providerId="ADAL" clId="{34D546F4-83F6-41B5-A073-57E4745B4D2E}" dt="2019-05-15T03:24:01.761" v="9616"/>
          <ac:picMkLst>
            <pc:docMk/>
            <pc:sldMk cId="967687812" sldId="1629"/>
            <ac:picMk id="5" creationId="{C962A10F-5A35-4D4F-93D8-F633CF1E82CE}"/>
          </ac:picMkLst>
        </pc:picChg>
      </pc:sldChg>
      <pc:sldChg chg="addSp delSp modSp add del">
        <pc:chgData name="Amy Doneen" userId="3cf40fa7-752e-417a-a77a-5d001f70783d" providerId="ADAL" clId="{34D546F4-83F6-41B5-A073-57E4745B4D2E}" dt="2019-05-15T03:42:17.291" v="9735" actId="2696"/>
        <pc:sldMkLst>
          <pc:docMk/>
          <pc:sldMk cId="3803966933" sldId="1630"/>
        </pc:sldMkLst>
        <pc:spChg chg="add mod">
          <ac:chgData name="Amy Doneen" userId="3cf40fa7-752e-417a-a77a-5d001f70783d" providerId="ADAL" clId="{34D546F4-83F6-41B5-A073-57E4745B4D2E}" dt="2019-05-15T03:34:52.806" v="9692" actId="6549"/>
          <ac:spMkLst>
            <pc:docMk/>
            <pc:sldMk cId="3803966933" sldId="1630"/>
            <ac:spMk id="5" creationId="{F8479EF3-8F7D-4ADD-8B70-C93C52C37630}"/>
          </ac:spMkLst>
        </pc:spChg>
        <pc:spChg chg="del">
          <ac:chgData name="Amy Doneen" userId="3cf40fa7-752e-417a-a77a-5d001f70783d" providerId="ADAL" clId="{34D546F4-83F6-41B5-A073-57E4745B4D2E}" dt="2019-05-15T03:32:01.176" v="9648"/>
          <ac:spMkLst>
            <pc:docMk/>
            <pc:sldMk cId="3803966933" sldId="1630"/>
            <ac:spMk id="7" creationId="{FE3706C4-00F6-468B-B376-F271566DEFC8}"/>
          </ac:spMkLst>
        </pc:spChg>
        <pc:picChg chg="add del mod">
          <ac:chgData name="Amy Doneen" userId="3cf40fa7-752e-417a-a77a-5d001f70783d" providerId="ADAL" clId="{34D546F4-83F6-41B5-A073-57E4745B4D2E}" dt="2019-05-15T03:32:33.573" v="9651"/>
          <ac:picMkLst>
            <pc:docMk/>
            <pc:sldMk cId="3803966933" sldId="1630"/>
            <ac:picMk id="3" creationId="{746D3D4F-F4A9-4633-9E65-AAB739303067}"/>
          </ac:picMkLst>
        </pc:picChg>
      </pc:sldChg>
      <pc:sldChg chg="modSp add modAnim">
        <pc:chgData name="Amy Doneen" userId="3cf40fa7-752e-417a-a77a-5d001f70783d" providerId="ADAL" clId="{34D546F4-83F6-41B5-A073-57E4745B4D2E}" dt="2019-05-15T22:59:48.118" v="16716"/>
        <pc:sldMkLst>
          <pc:docMk/>
          <pc:sldMk cId="4042470728" sldId="1631"/>
        </pc:sldMkLst>
        <pc:spChg chg="mod">
          <ac:chgData name="Amy Doneen" userId="3cf40fa7-752e-417a-a77a-5d001f70783d" providerId="ADAL" clId="{34D546F4-83F6-41B5-A073-57E4745B4D2E}" dt="2019-05-15T03:42:49.141" v="9742" actId="20577"/>
          <ac:spMkLst>
            <pc:docMk/>
            <pc:sldMk cId="4042470728" sldId="1631"/>
            <ac:spMk id="7" creationId="{FE3706C4-00F6-468B-B376-F271566DEFC8}"/>
          </ac:spMkLst>
        </pc:spChg>
      </pc:sldChg>
      <pc:sldChg chg="modSp add modAnim">
        <pc:chgData name="Amy Doneen" userId="3cf40fa7-752e-417a-a77a-5d001f70783d" providerId="ADAL" clId="{34D546F4-83F6-41B5-A073-57E4745B4D2E}" dt="2019-05-15T23:01:33.841" v="16767"/>
        <pc:sldMkLst>
          <pc:docMk/>
          <pc:sldMk cId="3628122654" sldId="1632"/>
        </pc:sldMkLst>
        <pc:spChg chg="mod">
          <ac:chgData name="Amy Doneen" userId="3cf40fa7-752e-417a-a77a-5d001f70783d" providerId="ADAL" clId="{34D546F4-83F6-41B5-A073-57E4745B4D2E}" dt="2019-05-15T23:01:24.709" v="16765" actId="20577"/>
          <ac:spMkLst>
            <pc:docMk/>
            <pc:sldMk cId="3628122654" sldId="1632"/>
            <ac:spMk id="7" creationId="{FE3706C4-00F6-468B-B376-F271566DEFC8}"/>
          </ac:spMkLst>
        </pc:spChg>
      </pc:sldChg>
      <pc:sldChg chg="add del">
        <pc:chgData name="Amy Doneen" userId="3cf40fa7-752e-417a-a77a-5d001f70783d" providerId="ADAL" clId="{34D546F4-83F6-41B5-A073-57E4745B4D2E}" dt="2019-05-15T04:09:55.816" v="10658" actId="2696"/>
        <pc:sldMkLst>
          <pc:docMk/>
          <pc:sldMk cId="1346135295" sldId="1633"/>
        </pc:sldMkLst>
      </pc:sldChg>
      <pc:sldChg chg="add del">
        <pc:chgData name="Amy Doneen" userId="3cf40fa7-752e-417a-a77a-5d001f70783d" providerId="ADAL" clId="{34D546F4-83F6-41B5-A073-57E4745B4D2E}" dt="2019-05-15T03:42:17.284" v="9734" actId="2696"/>
        <pc:sldMkLst>
          <pc:docMk/>
          <pc:sldMk cId="616276097" sldId="1634"/>
        </pc:sldMkLst>
      </pc:sldChg>
      <pc:sldChg chg="modSp add modAnim">
        <pc:chgData name="Amy Doneen" userId="3cf40fa7-752e-417a-a77a-5d001f70783d" providerId="ADAL" clId="{34D546F4-83F6-41B5-A073-57E4745B4D2E}" dt="2019-05-15T23:00:35.857" v="16748"/>
        <pc:sldMkLst>
          <pc:docMk/>
          <pc:sldMk cId="3877723976" sldId="1634"/>
        </pc:sldMkLst>
        <pc:spChg chg="mod">
          <ac:chgData name="Amy Doneen" userId="3cf40fa7-752e-417a-a77a-5d001f70783d" providerId="ADAL" clId="{34D546F4-83F6-41B5-A073-57E4745B4D2E}" dt="2019-05-15T23:00:21.589" v="16745" actId="20577"/>
          <ac:spMkLst>
            <pc:docMk/>
            <pc:sldMk cId="3877723976" sldId="1634"/>
            <ac:spMk id="7" creationId="{FE3706C4-00F6-468B-B376-F271566DEFC8}"/>
          </ac:spMkLst>
        </pc:spChg>
      </pc:sldChg>
      <pc:sldChg chg="addSp delSp modSp add modAnim">
        <pc:chgData name="Amy Doneen" userId="3cf40fa7-752e-417a-a77a-5d001f70783d" providerId="ADAL" clId="{34D546F4-83F6-41B5-A073-57E4745B4D2E}" dt="2019-05-15T23:00:04.170" v="16719"/>
        <pc:sldMkLst>
          <pc:docMk/>
          <pc:sldMk cId="1821927401" sldId="1635"/>
        </pc:sldMkLst>
        <pc:spChg chg="add mod">
          <ac:chgData name="Amy Doneen" userId="3cf40fa7-752e-417a-a77a-5d001f70783d" providerId="ADAL" clId="{34D546F4-83F6-41B5-A073-57E4745B4D2E}" dt="2019-05-15T04:02:11.995" v="10109" actId="255"/>
          <ac:spMkLst>
            <pc:docMk/>
            <pc:sldMk cId="1821927401" sldId="1635"/>
            <ac:spMk id="3" creationId="{9CD2EDE3-DA5D-48B3-8EAA-56C378EB88B6}"/>
          </ac:spMkLst>
        </pc:spChg>
        <pc:spChg chg="add del mod">
          <ac:chgData name="Amy Doneen" userId="3cf40fa7-752e-417a-a77a-5d001f70783d" providerId="ADAL" clId="{34D546F4-83F6-41B5-A073-57E4745B4D2E}" dt="2019-05-15T03:47:42.864" v="9774"/>
          <ac:spMkLst>
            <pc:docMk/>
            <pc:sldMk cId="1821927401" sldId="1635"/>
            <ac:spMk id="5" creationId="{049F51A1-C9ED-46AF-A4B9-CBAA78967DF0}"/>
          </ac:spMkLst>
        </pc:spChg>
        <pc:spChg chg="del">
          <ac:chgData name="Amy Doneen" userId="3cf40fa7-752e-417a-a77a-5d001f70783d" providerId="ADAL" clId="{34D546F4-83F6-41B5-A073-57E4745B4D2E}" dt="2019-05-15T03:47:39.261" v="9773"/>
          <ac:spMkLst>
            <pc:docMk/>
            <pc:sldMk cId="1821927401" sldId="1635"/>
            <ac:spMk id="7" creationId="{FE3706C4-00F6-468B-B376-F271566DEFC8}"/>
          </ac:spMkLst>
        </pc:spChg>
      </pc:sldChg>
      <pc:sldChg chg="addSp delSp modSp add">
        <pc:chgData name="Amy Doneen" userId="3cf40fa7-752e-417a-a77a-5d001f70783d" providerId="ADAL" clId="{34D546F4-83F6-41B5-A073-57E4745B4D2E}" dt="2019-05-15T23:02:23.129" v="16797" actId="1076"/>
        <pc:sldMkLst>
          <pc:docMk/>
          <pc:sldMk cId="3960770752" sldId="1636"/>
        </pc:sldMkLst>
        <pc:spChg chg="mod">
          <ac:chgData name="Amy Doneen" userId="3cf40fa7-752e-417a-a77a-5d001f70783d" providerId="ADAL" clId="{34D546F4-83F6-41B5-A073-57E4745B4D2E}" dt="2019-05-15T23:02:12.761" v="16793" actId="20577"/>
          <ac:spMkLst>
            <pc:docMk/>
            <pc:sldMk cId="3960770752" sldId="1636"/>
            <ac:spMk id="2" creationId="{39C57149-CB96-4807-B088-42DE1AF7906E}"/>
          </ac:spMkLst>
        </pc:spChg>
        <pc:spChg chg="del">
          <ac:chgData name="Amy Doneen" userId="3cf40fa7-752e-417a-a77a-5d001f70783d" providerId="ADAL" clId="{34D546F4-83F6-41B5-A073-57E4745B4D2E}" dt="2019-05-15T23:02:01.246" v="16768" actId="931"/>
          <ac:spMkLst>
            <pc:docMk/>
            <pc:sldMk cId="3960770752" sldId="1636"/>
            <ac:spMk id="3" creationId="{08B209F5-03B2-45BC-B373-349E159040FF}"/>
          </ac:spMkLst>
        </pc:spChg>
        <pc:spChg chg="add del mod">
          <ac:chgData name="Amy Doneen" userId="3cf40fa7-752e-417a-a77a-5d001f70783d" providerId="ADAL" clId="{34D546F4-83F6-41B5-A073-57E4745B4D2E}" dt="2019-05-15T23:02:08.039" v="16773"/>
          <ac:spMkLst>
            <pc:docMk/>
            <pc:sldMk cId="3960770752" sldId="1636"/>
            <ac:spMk id="7" creationId="{B679A5F1-B92A-4263-8C31-33440144B756}"/>
          </ac:spMkLst>
        </pc:spChg>
        <pc:picChg chg="add mod">
          <ac:chgData name="Amy Doneen" userId="3cf40fa7-752e-417a-a77a-5d001f70783d" providerId="ADAL" clId="{34D546F4-83F6-41B5-A073-57E4745B4D2E}" dt="2019-05-15T23:02:23.129" v="16797" actId="1076"/>
          <ac:picMkLst>
            <pc:docMk/>
            <pc:sldMk cId="3960770752" sldId="1636"/>
            <ac:picMk id="6" creationId="{27CAC486-74BA-4778-82CB-3430317220C8}"/>
          </ac:picMkLst>
        </pc:picChg>
      </pc:sldChg>
      <pc:sldChg chg="add del">
        <pc:chgData name="Amy Doneen" userId="3cf40fa7-752e-417a-a77a-5d001f70783d" providerId="ADAL" clId="{34D546F4-83F6-41B5-A073-57E4745B4D2E}" dt="2019-05-15T04:12:45.274" v="10777" actId="2696"/>
        <pc:sldMkLst>
          <pc:docMk/>
          <pc:sldMk cId="4241452447" sldId="1637"/>
        </pc:sldMkLst>
      </pc:sldChg>
      <pc:sldChg chg="addSp delSp modSp add modAnim">
        <pc:chgData name="Amy Doneen" userId="3cf40fa7-752e-417a-a77a-5d001f70783d" providerId="ADAL" clId="{34D546F4-83F6-41B5-A073-57E4745B4D2E}" dt="2019-05-15T04:12:41.089" v="10776"/>
        <pc:sldMkLst>
          <pc:docMk/>
          <pc:sldMk cId="2225277760" sldId="1638"/>
        </pc:sldMkLst>
        <pc:spChg chg="add del mod">
          <ac:chgData name="Amy Doneen" userId="3cf40fa7-752e-417a-a77a-5d001f70783d" providerId="ADAL" clId="{34D546F4-83F6-41B5-A073-57E4745B4D2E}" dt="2019-05-15T04:11:02.615" v="10664"/>
          <ac:spMkLst>
            <pc:docMk/>
            <pc:sldMk cId="2225277760" sldId="1638"/>
            <ac:spMk id="5" creationId="{8A0A5CA4-7238-419C-A080-96882B8F43CB}"/>
          </ac:spMkLst>
        </pc:spChg>
        <pc:spChg chg="del">
          <ac:chgData name="Amy Doneen" userId="3cf40fa7-752e-417a-a77a-5d001f70783d" providerId="ADAL" clId="{34D546F4-83F6-41B5-A073-57E4745B4D2E}" dt="2019-05-15T04:10:59.900" v="10663"/>
          <ac:spMkLst>
            <pc:docMk/>
            <pc:sldMk cId="2225277760" sldId="1638"/>
            <ac:spMk id="7" creationId="{FE3706C4-00F6-468B-B376-F271566DEFC8}"/>
          </ac:spMkLst>
        </pc:spChg>
        <pc:spChg chg="add mod">
          <ac:chgData name="Amy Doneen" userId="3cf40fa7-752e-417a-a77a-5d001f70783d" providerId="ADAL" clId="{34D546F4-83F6-41B5-A073-57E4745B4D2E}" dt="2019-05-15T04:12:33.333" v="10775" actId="1076"/>
          <ac:spMkLst>
            <pc:docMk/>
            <pc:sldMk cId="2225277760" sldId="1638"/>
            <ac:spMk id="8" creationId="{D69C4D35-2A86-4F98-B4B0-E2D0983AFE18}"/>
          </ac:spMkLst>
        </pc:spChg>
        <pc:picChg chg="add mod">
          <ac:chgData name="Amy Doneen" userId="3cf40fa7-752e-417a-a77a-5d001f70783d" providerId="ADAL" clId="{34D546F4-83F6-41B5-A073-57E4745B4D2E}" dt="2019-05-15T04:11:12.286" v="10668" actId="1076"/>
          <ac:picMkLst>
            <pc:docMk/>
            <pc:sldMk cId="2225277760" sldId="1638"/>
            <ac:picMk id="3" creationId="{3C45E77D-29BA-4757-9828-21F0421F08A4}"/>
          </ac:picMkLst>
        </pc:picChg>
      </pc:sldChg>
      <pc:sldChg chg="addSp delSp modSp add">
        <pc:chgData name="Amy Doneen" userId="3cf40fa7-752e-417a-a77a-5d001f70783d" providerId="ADAL" clId="{34D546F4-83F6-41B5-A073-57E4745B4D2E}" dt="2019-05-15T04:31:31.130" v="11170" actId="20577"/>
        <pc:sldMkLst>
          <pc:docMk/>
          <pc:sldMk cId="50466959" sldId="1639"/>
        </pc:sldMkLst>
        <pc:spChg chg="mod">
          <ac:chgData name="Amy Doneen" userId="3cf40fa7-752e-417a-a77a-5d001f70783d" providerId="ADAL" clId="{34D546F4-83F6-41B5-A073-57E4745B4D2E}" dt="2019-05-15T04:25:43.660" v="11089" actId="14100"/>
          <ac:spMkLst>
            <pc:docMk/>
            <pc:sldMk cId="50466959" sldId="1639"/>
            <ac:spMk id="2" creationId="{3F22E6BC-7D4A-40AE-9436-AD251333407C}"/>
          </ac:spMkLst>
        </pc:spChg>
        <pc:spChg chg="del">
          <ac:chgData name="Amy Doneen" userId="3cf40fa7-752e-417a-a77a-5d001f70783d" providerId="ADAL" clId="{34D546F4-83F6-41B5-A073-57E4745B4D2E}" dt="2019-05-15T04:20:59.714" v="10779"/>
          <ac:spMkLst>
            <pc:docMk/>
            <pc:sldMk cId="50466959" sldId="1639"/>
            <ac:spMk id="3" creationId="{F5D75ABE-3BCB-40F0-ABDF-CC78380CDF8A}"/>
          </ac:spMkLst>
        </pc:spChg>
        <pc:spChg chg="add mod">
          <ac:chgData name="Amy Doneen" userId="3cf40fa7-752e-417a-a77a-5d001f70783d" providerId="ADAL" clId="{34D546F4-83F6-41B5-A073-57E4745B4D2E}" dt="2019-05-15T04:25:34.006" v="11087" actId="115"/>
          <ac:spMkLst>
            <pc:docMk/>
            <pc:sldMk cId="50466959" sldId="1639"/>
            <ac:spMk id="6" creationId="{8C0B07FF-889F-48EF-8672-6B1CB7A9668E}"/>
          </ac:spMkLst>
        </pc:spChg>
        <pc:spChg chg="add mod">
          <ac:chgData name="Amy Doneen" userId="3cf40fa7-752e-417a-a77a-5d001f70783d" providerId="ADAL" clId="{34D546F4-83F6-41B5-A073-57E4745B4D2E}" dt="2019-05-15T04:31:31.130" v="11170" actId="20577"/>
          <ac:spMkLst>
            <pc:docMk/>
            <pc:sldMk cId="50466959" sldId="1639"/>
            <ac:spMk id="7" creationId="{DA251849-8479-4768-84E6-CA468A5794BB}"/>
          </ac:spMkLst>
        </pc:spChg>
        <pc:picChg chg="add del mod">
          <ac:chgData name="Amy Doneen" userId="3cf40fa7-752e-417a-a77a-5d001f70783d" providerId="ADAL" clId="{34D546F4-83F6-41B5-A073-57E4745B4D2E}" dt="2019-05-15T04:22:56.355" v="11053"/>
          <ac:picMkLst>
            <pc:docMk/>
            <pc:sldMk cId="50466959" sldId="1639"/>
            <ac:picMk id="5" creationId="{03A4EEE5-BC0C-4801-9E08-0838CECCD236}"/>
          </ac:picMkLst>
        </pc:picChg>
      </pc:sldChg>
      <pc:sldChg chg="modSp add">
        <pc:chgData name="Amy Doneen" userId="3cf40fa7-752e-417a-a77a-5d001f70783d" providerId="ADAL" clId="{34D546F4-83F6-41B5-A073-57E4745B4D2E}" dt="2019-05-15T23:03:52.391" v="16808" actId="20577"/>
        <pc:sldMkLst>
          <pc:docMk/>
          <pc:sldMk cId="2665197821" sldId="1640"/>
        </pc:sldMkLst>
        <pc:spChg chg="mod">
          <ac:chgData name="Amy Doneen" userId="3cf40fa7-752e-417a-a77a-5d001f70783d" providerId="ADAL" clId="{34D546F4-83F6-41B5-A073-57E4745B4D2E}" dt="2019-05-15T23:03:52.391" v="16808" actId="20577"/>
          <ac:spMkLst>
            <pc:docMk/>
            <pc:sldMk cId="2665197821" sldId="1640"/>
            <ac:spMk id="7" creationId="{DA251849-8479-4768-84E6-CA468A5794BB}"/>
          </ac:spMkLst>
        </pc:spChg>
      </pc:sldChg>
      <pc:sldChg chg="addSp delSp modSp add">
        <pc:chgData name="Amy Doneen" userId="3cf40fa7-752e-417a-a77a-5d001f70783d" providerId="ADAL" clId="{34D546F4-83F6-41B5-A073-57E4745B4D2E}" dt="2019-05-15T23:04:52.698" v="16827" actId="20577"/>
        <pc:sldMkLst>
          <pc:docMk/>
          <pc:sldMk cId="2269872173" sldId="1641"/>
        </pc:sldMkLst>
        <pc:spChg chg="mod">
          <ac:chgData name="Amy Doneen" userId="3cf40fa7-752e-417a-a77a-5d001f70783d" providerId="ADAL" clId="{34D546F4-83F6-41B5-A073-57E4745B4D2E}" dt="2019-05-15T23:04:52.698" v="16827" actId="20577"/>
          <ac:spMkLst>
            <pc:docMk/>
            <pc:sldMk cId="2269872173" sldId="1641"/>
            <ac:spMk id="7" creationId="{DA251849-8479-4768-84E6-CA468A5794BB}"/>
          </ac:spMkLst>
        </pc:spChg>
        <pc:picChg chg="add del mod">
          <ac:chgData name="Amy Doneen" userId="3cf40fa7-752e-417a-a77a-5d001f70783d" providerId="ADAL" clId="{34D546F4-83F6-41B5-A073-57E4745B4D2E}" dt="2019-05-15T04:43:06.658" v="11403"/>
          <ac:picMkLst>
            <pc:docMk/>
            <pc:sldMk cId="2269872173" sldId="1641"/>
            <ac:picMk id="3" creationId="{C9E0F1E1-DA0C-4790-8434-8C87271DEF70}"/>
          </ac:picMkLst>
        </pc:picChg>
      </pc:sldChg>
      <pc:sldChg chg="addSp delSp modSp add">
        <pc:chgData name="Amy Doneen" userId="3cf40fa7-752e-417a-a77a-5d001f70783d" providerId="ADAL" clId="{34D546F4-83F6-41B5-A073-57E4745B4D2E}" dt="2019-05-15T23:06:01.038" v="16831" actId="1076"/>
        <pc:sldMkLst>
          <pc:docMk/>
          <pc:sldMk cId="2787354566" sldId="1642"/>
        </pc:sldMkLst>
        <pc:spChg chg="del">
          <ac:chgData name="Amy Doneen" userId="3cf40fa7-752e-417a-a77a-5d001f70783d" providerId="ADAL" clId="{34D546F4-83F6-41B5-A073-57E4745B4D2E}" dt="2019-05-15T04:51:41.663" v="11857"/>
          <ac:spMkLst>
            <pc:docMk/>
            <pc:sldMk cId="2787354566" sldId="1642"/>
            <ac:spMk id="7" creationId="{DA251849-8479-4768-84E6-CA468A5794BB}"/>
          </ac:spMkLst>
        </pc:spChg>
        <pc:picChg chg="add mod">
          <ac:chgData name="Amy Doneen" userId="3cf40fa7-752e-417a-a77a-5d001f70783d" providerId="ADAL" clId="{34D546F4-83F6-41B5-A073-57E4745B4D2E}" dt="2019-05-15T23:06:01.038" v="16831" actId="1076"/>
          <ac:picMkLst>
            <pc:docMk/>
            <pc:sldMk cId="2787354566" sldId="1642"/>
            <ac:picMk id="3" creationId="{3B172214-D50C-4B6C-9568-94E5E6BE5126}"/>
          </ac:picMkLst>
        </pc:picChg>
      </pc:sldChg>
      <pc:sldChg chg="addSp delSp modSp add">
        <pc:chgData name="Amy Doneen" userId="3cf40fa7-752e-417a-a77a-5d001f70783d" providerId="ADAL" clId="{34D546F4-83F6-41B5-A073-57E4745B4D2E}" dt="2019-05-15T04:52:57.167" v="11866"/>
        <pc:sldMkLst>
          <pc:docMk/>
          <pc:sldMk cId="3678812594" sldId="1643"/>
        </pc:sldMkLst>
        <pc:spChg chg="del">
          <ac:chgData name="Amy Doneen" userId="3cf40fa7-752e-417a-a77a-5d001f70783d" providerId="ADAL" clId="{34D546F4-83F6-41B5-A073-57E4745B4D2E}" dt="2019-05-15T04:52:57.167" v="11866"/>
          <ac:spMkLst>
            <pc:docMk/>
            <pc:sldMk cId="3678812594" sldId="1643"/>
            <ac:spMk id="7" creationId="{DA251849-8479-4768-84E6-CA468A5794BB}"/>
          </ac:spMkLst>
        </pc:spChg>
        <pc:picChg chg="add mod">
          <ac:chgData name="Amy Doneen" userId="3cf40fa7-752e-417a-a77a-5d001f70783d" providerId="ADAL" clId="{34D546F4-83F6-41B5-A073-57E4745B4D2E}" dt="2019-05-15T04:52:57.167" v="11866"/>
          <ac:picMkLst>
            <pc:docMk/>
            <pc:sldMk cId="3678812594" sldId="1643"/>
            <ac:picMk id="3" creationId="{CE3145B3-CC10-459A-87A4-135BE23BF49A}"/>
          </ac:picMkLst>
        </pc:picChg>
      </pc:sldChg>
      <pc:sldChg chg="modSp add modAnim">
        <pc:chgData name="Amy Doneen" userId="3cf40fa7-752e-417a-a77a-5d001f70783d" providerId="ADAL" clId="{34D546F4-83F6-41B5-A073-57E4745B4D2E}" dt="2019-05-15T23:05:47.335" v="16830"/>
        <pc:sldMkLst>
          <pc:docMk/>
          <pc:sldMk cId="4032582884" sldId="1644"/>
        </pc:sldMkLst>
        <pc:spChg chg="mod">
          <ac:chgData name="Amy Doneen" userId="3cf40fa7-752e-417a-a77a-5d001f70783d" providerId="ADAL" clId="{34D546F4-83F6-41B5-A073-57E4745B4D2E}" dt="2019-05-15T04:40:42.044" v="11379" actId="20577"/>
          <ac:spMkLst>
            <pc:docMk/>
            <pc:sldMk cId="4032582884" sldId="1644"/>
            <ac:spMk id="7" creationId="{DA251849-8479-4768-84E6-CA468A5794BB}"/>
          </ac:spMkLst>
        </pc:spChg>
      </pc:sldChg>
      <pc:sldChg chg="addSp delSp modSp add">
        <pc:chgData name="Amy Doneen" userId="3cf40fa7-752e-417a-a77a-5d001f70783d" providerId="ADAL" clId="{34D546F4-83F6-41B5-A073-57E4745B4D2E}" dt="2019-05-15T23:06:08.784" v="16832" actId="1076"/>
        <pc:sldMkLst>
          <pc:docMk/>
          <pc:sldMk cId="3696825746" sldId="1645"/>
        </pc:sldMkLst>
        <pc:spChg chg="add del mod">
          <ac:chgData name="Amy Doneen" userId="3cf40fa7-752e-417a-a77a-5d001f70783d" providerId="ADAL" clId="{34D546F4-83F6-41B5-A073-57E4745B4D2E}" dt="2019-05-15T04:51:46.968" v="11858"/>
          <ac:spMkLst>
            <pc:docMk/>
            <pc:sldMk cId="3696825746" sldId="1645"/>
            <ac:spMk id="5" creationId="{F780FC06-A985-405E-A519-2D4818C7AB6B}"/>
          </ac:spMkLst>
        </pc:spChg>
        <pc:spChg chg="del">
          <ac:chgData name="Amy Doneen" userId="3cf40fa7-752e-417a-a77a-5d001f70783d" providerId="ADAL" clId="{34D546F4-83F6-41B5-A073-57E4745B4D2E}" dt="2019-05-15T04:44:20.606" v="11406"/>
          <ac:spMkLst>
            <pc:docMk/>
            <pc:sldMk cId="3696825746" sldId="1645"/>
            <ac:spMk id="7" creationId="{DA251849-8479-4768-84E6-CA468A5794BB}"/>
          </ac:spMkLst>
        </pc:spChg>
        <pc:spChg chg="add del mod">
          <ac:chgData name="Amy Doneen" userId="3cf40fa7-752e-417a-a77a-5d001f70783d" providerId="ADAL" clId="{34D546F4-83F6-41B5-A073-57E4745B4D2E}" dt="2019-05-15T04:48:09.922" v="11815"/>
          <ac:spMkLst>
            <pc:docMk/>
            <pc:sldMk cId="3696825746" sldId="1645"/>
            <ac:spMk id="8" creationId="{07240CDA-902D-46C2-BC87-865D8DF23AAE}"/>
          </ac:spMkLst>
        </pc:spChg>
        <pc:picChg chg="add del mod">
          <ac:chgData name="Amy Doneen" userId="3cf40fa7-752e-417a-a77a-5d001f70783d" providerId="ADAL" clId="{34D546F4-83F6-41B5-A073-57E4745B4D2E}" dt="2019-05-15T04:48:06.354" v="11814"/>
          <ac:picMkLst>
            <pc:docMk/>
            <pc:sldMk cId="3696825746" sldId="1645"/>
            <ac:picMk id="3" creationId="{D64C0176-5EE0-43EC-859D-6AD70AA620CF}"/>
          </ac:picMkLst>
        </pc:picChg>
        <pc:picChg chg="add mod">
          <ac:chgData name="Amy Doneen" userId="3cf40fa7-752e-417a-a77a-5d001f70783d" providerId="ADAL" clId="{34D546F4-83F6-41B5-A073-57E4745B4D2E}" dt="2019-05-15T23:06:08.784" v="16832" actId="1076"/>
          <ac:picMkLst>
            <pc:docMk/>
            <pc:sldMk cId="3696825746" sldId="1645"/>
            <ac:picMk id="9" creationId="{D0DB544F-6A57-4FD3-89E3-B65EC8A33D01}"/>
          </ac:picMkLst>
        </pc:picChg>
      </pc:sldChg>
      <pc:sldChg chg="modSp add modAnim">
        <pc:chgData name="Amy Doneen" userId="3cf40fa7-752e-417a-a77a-5d001f70783d" providerId="ADAL" clId="{34D546F4-83F6-41B5-A073-57E4745B4D2E}" dt="2019-05-15T23:06:29.306" v="16835"/>
        <pc:sldMkLst>
          <pc:docMk/>
          <pc:sldMk cId="3390017495" sldId="1646"/>
        </pc:sldMkLst>
        <pc:spChg chg="mod">
          <ac:chgData name="Amy Doneen" userId="3cf40fa7-752e-417a-a77a-5d001f70783d" providerId="ADAL" clId="{34D546F4-83F6-41B5-A073-57E4745B4D2E}" dt="2019-05-15T04:59:21.024" v="12493" actId="20577"/>
          <ac:spMkLst>
            <pc:docMk/>
            <pc:sldMk cId="3390017495" sldId="1646"/>
            <ac:spMk id="7" creationId="{DA251849-8479-4768-84E6-CA468A5794BB}"/>
          </ac:spMkLst>
        </pc:spChg>
      </pc:sldChg>
      <pc:sldChg chg="add del">
        <pc:chgData name="Amy Doneen" userId="3cf40fa7-752e-417a-a77a-5d001f70783d" providerId="ADAL" clId="{34D546F4-83F6-41B5-A073-57E4745B4D2E}" dt="2019-05-15T04:59:31.366" v="12495" actId="2696"/>
        <pc:sldMkLst>
          <pc:docMk/>
          <pc:sldMk cId="3469700962" sldId="1647"/>
        </pc:sldMkLst>
      </pc:sldChg>
      <pc:sldChg chg="addSp delSp modSp add ord">
        <pc:chgData name="Amy Doneen" userId="3cf40fa7-752e-417a-a77a-5d001f70783d" providerId="ADAL" clId="{34D546F4-83F6-41B5-A073-57E4745B4D2E}" dt="2019-05-15T04:59:27.380" v="12494"/>
        <pc:sldMkLst>
          <pc:docMk/>
          <pc:sldMk cId="3054293405" sldId="1648"/>
        </pc:sldMkLst>
        <pc:spChg chg="del">
          <ac:chgData name="Amy Doneen" userId="3cf40fa7-752e-417a-a77a-5d001f70783d" providerId="ADAL" clId="{34D546F4-83F6-41B5-A073-57E4745B4D2E}" dt="2019-05-15T04:53:51.176" v="11869"/>
          <ac:spMkLst>
            <pc:docMk/>
            <pc:sldMk cId="3054293405" sldId="1648"/>
            <ac:spMk id="7" creationId="{DA251849-8479-4768-84E6-CA468A5794BB}"/>
          </ac:spMkLst>
        </pc:spChg>
        <pc:picChg chg="add mod">
          <ac:chgData name="Amy Doneen" userId="3cf40fa7-752e-417a-a77a-5d001f70783d" providerId="ADAL" clId="{34D546F4-83F6-41B5-A073-57E4745B4D2E}" dt="2019-05-15T04:53:51.176" v="11869"/>
          <ac:picMkLst>
            <pc:docMk/>
            <pc:sldMk cId="3054293405" sldId="1648"/>
            <ac:picMk id="3" creationId="{9B619EB9-2B8A-4755-9C03-EBF00DC1F262}"/>
          </ac:picMkLst>
        </pc:picChg>
      </pc:sldChg>
      <pc:sldChg chg="addSp delSp modSp add modAnim">
        <pc:chgData name="Amy Doneen" userId="3cf40fa7-752e-417a-a77a-5d001f70783d" providerId="ADAL" clId="{34D546F4-83F6-41B5-A073-57E4745B4D2E}" dt="2019-05-15T23:09:45.807" v="16889" actId="20577"/>
        <pc:sldMkLst>
          <pc:docMk/>
          <pc:sldMk cId="2801751402" sldId="1649"/>
        </pc:sldMkLst>
        <pc:spChg chg="mod">
          <ac:chgData name="Amy Doneen" userId="3cf40fa7-752e-417a-a77a-5d001f70783d" providerId="ADAL" clId="{34D546F4-83F6-41B5-A073-57E4745B4D2E}" dt="2019-05-15T05:02:23.731" v="12759" actId="14100"/>
          <ac:spMkLst>
            <pc:docMk/>
            <pc:sldMk cId="2801751402" sldId="1649"/>
            <ac:spMk id="2" creationId="{168E0BBE-1111-4D90-B9F4-1B0BBF6F9418}"/>
          </ac:spMkLst>
        </pc:spChg>
        <pc:spChg chg="del">
          <ac:chgData name="Amy Doneen" userId="3cf40fa7-752e-417a-a77a-5d001f70783d" providerId="ADAL" clId="{34D546F4-83F6-41B5-A073-57E4745B4D2E}" dt="2019-05-15T05:00:09.678" v="12497"/>
          <ac:spMkLst>
            <pc:docMk/>
            <pc:sldMk cId="2801751402" sldId="1649"/>
            <ac:spMk id="3" creationId="{EB53E98C-0896-4E6E-8923-DFB5FC3A80B1}"/>
          </ac:spMkLst>
        </pc:spChg>
        <pc:spChg chg="add mod">
          <ac:chgData name="Amy Doneen" userId="3cf40fa7-752e-417a-a77a-5d001f70783d" providerId="ADAL" clId="{34D546F4-83F6-41B5-A073-57E4745B4D2E}" dt="2019-05-15T05:02:06.379" v="12756" actId="207"/>
          <ac:spMkLst>
            <pc:docMk/>
            <pc:sldMk cId="2801751402" sldId="1649"/>
            <ac:spMk id="6" creationId="{0E94DA93-C89A-4444-95B1-02D2EFC2A277}"/>
          </ac:spMkLst>
        </pc:spChg>
        <pc:spChg chg="add mod">
          <ac:chgData name="Amy Doneen" userId="3cf40fa7-752e-417a-a77a-5d001f70783d" providerId="ADAL" clId="{34D546F4-83F6-41B5-A073-57E4745B4D2E}" dt="2019-05-15T23:09:45.807" v="16889" actId="20577"/>
          <ac:spMkLst>
            <pc:docMk/>
            <pc:sldMk cId="2801751402" sldId="1649"/>
            <ac:spMk id="7" creationId="{F771E75B-1646-4F0A-8135-409CB841F175}"/>
          </ac:spMkLst>
        </pc:spChg>
        <pc:picChg chg="add del mod">
          <ac:chgData name="Amy Doneen" userId="3cf40fa7-752e-417a-a77a-5d001f70783d" providerId="ADAL" clId="{34D546F4-83F6-41B5-A073-57E4745B4D2E}" dt="2019-05-15T05:01:56.370" v="12753"/>
          <ac:picMkLst>
            <pc:docMk/>
            <pc:sldMk cId="2801751402" sldId="1649"/>
            <ac:picMk id="5" creationId="{41CA7C28-9E3F-4B8E-9160-F03138CD0BD1}"/>
          </ac:picMkLst>
        </pc:picChg>
      </pc:sldChg>
      <pc:sldChg chg="modSp add ord modAnim">
        <pc:chgData name="Amy Doneen" userId="3cf40fa7-752e-417a-a77a-5d001f70783d" providerId="ADAL" clId="{34D546F4-83F6-41B5-A073-57E4745B4D2E}" dt="2019-05-15T23:08:22.507" v="16870"/>
        <pc:sldMkLst>
          <pc:docMk/>
          <pc:sldMk cId="1733823563" sldId="1650"/>
        </pc:sldMkLst>
        <pc:spChg chg="mod">
          <ac:chgData name="Amy Doneen" userId="3cf40fa7-752e-417a-a77a-5d001f70783d" providerId="ADAL" clId="{34D546F4-83F6-41B5-A073-57E4745B4D2E}" dt="2019-05-15T19:59:27.182" v="12936" actId="20577"/>
          <ac:spMkLst>
            <pc:docMk/>
            <pc:sldMk cId="1733823563" sldId="1650"/>
            <ac:spMk id="7" creationId="{F771E75B-1646-4F0A-8135-409CB841F175}"/>
          </ac:spMkLst>
        </pc:spChg>
      </pc:sldChg>
      <pc:sldChg chg="addSp delSp modSp add ord">
        <pc:chgData name="Amy Doneen" userId="3cf40fa7-752e-417a-a77a-5d001f70783d" providerId="ADAL" clId="{34D546F4-83F6-41B5-A073-57E4745B4D2E}" dt="2019-05-15T20:09:40.720" v="13046"/>
        <pc:sldMkLst>
          <pc:docMk/>
          <pc:sldMk cId="2209704779" sldId="1651"/>
        </pc:sldMkLst>
        <pc:spChg chg="del">
          <ac:chgData name="Amy Doneen" userId="3cf40fa7-752e-417a-a77a-5d001f70783d" providerId="ADAL" clId="{34D546F4-83F6-41B5-A073-57E4745B4D2E}" dt="2019-05-15T20:09:40.720" v="13046"/>
          <ac:spMkLst>
            <pc:docMk/>
            <pc:sldMk cId="2209704779" sldId="1651"/>
            <ac:spMk id="7" creationId="{F771E75B-1646-4F0A-8135-409CB841F175}"/>
          </ac:spMkLst>
        </pc:spChg>
        <pc:picChg chg="add mod">
          <ac:chgData name="Amy Doneen" userId="3cf40fa7-752e-417a-a77a-5d001f70783d" providerId="ADAL" clId="{34D546F4-83F6-41B5-A073-57E4745B4D2E}" dt="2019-05-15T20:09:40.720" v="13046"/>
          <ac:picMkLst>
            <pc:docMk/>
            <pc:sldMk cId="2209704779" sldId="1651"/>
            <ac:picMk id="3" creationId="{0C035178-31AD-4D57-B9A9-0FA9600A8E68}"/>
          </ac:picMkLst>
        </pc:picChg>
      </pc:sldChg>
      <pc:sldChg chg="modSp add modAnim">
        <pc:chgData name="Amy Doneen" userId="3cf40fa7-752e-417a-a77a-5d001f70783d" providerId="ADAL" clId="{34D546F4-83F6-41B5-A073-57E4745B4D2E}" dt="2019-05-15T23:14:57.861" v="17047"/>
        <pc:sldMkLst>
          <pc:docMk/>
          <pc:sldMk cId="3860164049" sldId="1652"/>
        </pc:sldMkLst>
        <pc:spChg chg="mod">
          <ac:chgData name="Amy Doneen" userId="3cf40fa7-752e-417a-a77a-5d001f70783d" providerId="ADAL" clId="{34D546F4-83F6-41B5-A073-57E4745B4D2E}" dt="2019-05-15T23:14:39.789" v="17043" actId="20577"/>
          <ac:spMkLst>
            <pc:docMk/>
            <pc:sldMk cId="3860164049" sldId="1652"/>
            <ac:spMk id="7" creationId="{F771E75B-1646-4F0A-8135-409CB841F175}"/>
          </ac:spMkLst>
        </pc:spChg>
      </pc:sldChg>
      <pc:sldChg chg="add del">
        <pc:chgData name="Amy Doneen" userId="3cf40fa7-752e-417a-a77a-5d001f70783d" providerId="ADAL" clId="{34D546F4-83F6-41B5-A073-57E4745B4D2E}" dt="2019-05-15T20:49:42.808" v="14006" actId="2696"/>
        <pc:sldMkLst>
          <pc:docMk/>
          <pc:sldMk cId="3700582644" sldId="1653"/>
        </pc:sldMkLst>
      </pc:sldChg>
      <pc:sldChg chg="add del">
        <pc:chgData name="Amy Doneen" userId="3cf40fa7-752e-417a-a77a-5d001f70783d" providerId="ADAL" clId="{34D546F4-83F6-41B5-A073-57E4745B4D2E}" dt="2019-05-15T20:49:42.792" v="14005" actId="2696"/>
        <pc:sldMkLst>
          <pc:docMk/>
          <pc:sldMk cId="2318701884" sldId="1654"/>
        </pc:sldMkLst>
      </pc:sldChg>
      <pc:sldChg chg="modSp add ord modAnim">
        <pc:chgData name="Amy Doneen" userId="3cf40fa7-752e-417a-a77a-5d001f70783d" providerId="ADAL" clId="{34D546F4-83F6-41B5-A073-57E4745B4D2E}" dt="2019-05-15T23:13:43.521" v="16971"/>
        <pc:sldMkLst>
          <pc:docMk/>
          <pc:sldMk cId="3595175709" sldId="1655"/>
        </pc:sldMkLst>
        <pc:spChg chg="mod">
          <ac:chgData name="Amy Doneen" userId="3cf40fa7-752e-417a-a77a-5d001f70783d" providerId="ADAL" clId="{34D546F4-83F6-41B5-A073-57E4745B4D2E}" dt="2019-05-15T23:13:18.709" v="16965" actId="6549"/>
          <ac:spMkLst>
            <pc:docMk/>
            <pc:sldMk cId="3595175709" sldId="1655"/>
            <ac:spMk id="7" creationId="{F771E75B-1646-4F0A-8135-409CB841F175}"/>
          </ac:spMkLst>
        </pc:spChg>
      </pc:sldChg>
      <pc:sldChg chg="modSp add modAnim">
        <pc:chgData name="Amy Doneen" userId="3cf40fa7-752e-417a-a77a-5d001f70783d" providerId="ADAL" clId="{34D546F4-83F6-41B5-A073-57E4745B4D2E}" dt="2019-05-15T23:11:29.562" v="16915"/>
        <pc:sldMkLst>
          <pc:docMk/>
          <pc:sldMk cId="1612536604" sldId="1656"/>
        </pc:sldMkLst>
        <pc:spChg chg="mod">
          <ac:chgData name="Amy Doneen" userId="3cf40fa7-752e-417a-a77a-5d001f70783d" providerId="ADAL" clId="{34D546F4-83F6-41B5-A073-57E4745B4D2E}" dt="2019-05-15T23:11:10.105" v="16912" actId="1076"/>
          <ac:spMkLst>
            <pc:docMk/>
            <pc:sldMk cId="1612536604" sldId="1656"/>
            <ac:spMk id="7" creationId="{F771E75B-1646-4F0A-8135-409CB841F175}"/>
          </ac:spMkLst>
        </pc:spChg>
      </pc:sldChg>
      <pc:sldChg chg="modSp add">
        <pc:chgData name="Amy Doneen" userId="3cf40fa7-752e-417a-a77a-5d001f70783d" providerId="ADAL" clId="{34D546F4-83F6-41B5-A073-57E4745B4D2E}" dt="2019-05-15T20:25:38.686" v="13112" actId="6549"/>
        <pc:sldMkLst>
          <pc:docMk/>
          <pc:sldMk cId="1895618205" sldId="1657"/>
        </pc:sldMkLst>
        <pc:spChg chg="mod">
          <ac:chgData name="Amy Doneen" userId="3cf40fa7-752e-417a-a77a-5d001f70783d" providerId="ADAL" clId="{34D546F4-83F6-41B5-A073-57E4745B4D2E}" dt="2019-05-15T20:25:38.686" v="13112" actId="6549"/>
          <ac:spMkLst>
            <pc:docMk/>
            <pc:sldMk cId="1895618205" sldId="1657"/>
            <ac:spMk id="7" creationId="{F771E75B-1646-4F0A-8135-409CB841F175}"/>
          </ac:spMkLst>
        </pc:spChg>
      </pc:sldChg>
      <pc:sldChg chg="add del">
        <pc:chgData name="Amy Doneen" userId="3cf40fa7-752e-417a-a77a-5d001f70783d" providerId="ADAL" clId="{34D546F4-83F6-41B5-A073-57E4745B4D2E}" dt="2019-05-15T19:59:47.335" v="12937" actId="2696"/>
        <pc:sldMkLst>
          <pc:docMk/>
          <pc:sldMk cId="802592858" sldId="1658"/>
        </pc:sldMkLst>
      </pc:sldChg>
      <pc:sldChg chg="modSp add modAnim">
        <pc:chgData name="Amy Doneen" userId="3cf40fa7-752e-417a-a77a-5d001f70783d" providerId="ADAL" clId="{34D546F4-83F6-41B5-A073-57E4745B4D2E}" dt="2019-05-15T23:08:55.483" v="16888"/>
        <pc:sldMkLst>
          <pc:docMk/>
          <pc:sldMk cId="1377285349" sldId="1659"/>
        </pc:sldMkLst>
        <pc:spChg chg="mod">
          <ac:chgData name="Amy Doneen" userId="3cf40fa7-752e-417a-a77a-5d001f70783d" providerId="ADAL" clId="{34D546F4-83F6-41B5-A073-57E4745B4D2E}" dt="2019-05-15T23:08:45.454" v="16886" actId="20577"/>
          <ac:spMkLst>
            <pc:docMk/>
            <pc:sldMk cId="1377285349" sldId="1659"/>
            <ac:spMk id="7" creationId="{F771E75B-1646-4F0A-8135-409CB841F175}"/>
          </ac:spMkLst>
        </pc:spChg>
      </pc:sldChg>
      <pc:sldChg chg="addSp delSp modSp add">
        <pc:chgData name="Amy Doneen" userId="3cf40fa7-752e-417a-a77a-5d001f70783d" providerId="ADAL" clId="{34D546F4-83F6-41B5-A073-57E4745B4D2E}" dt="2019-05-15T20:10:18.434" v="13049" actId="14100"/>
        <pc:sldMkLst>
          <pc:docMk/>
          <pc:sldMk cId="2450842751" sldId="1660"/>
        </pc:sldMkLst>
        <pc:spChg chg="del">
          <ac:chgData name="Amy Doneen" userId="3cf40fa7-752e-417a-a77a-5d001f70783d" providerId="ADAL" clId="{34D546F4-83F6-41B5-A073-57E4745B4D2E}" dt="2019-05-15T20:10:14.281" v="13047"/>
          <ac:spMkLst>
            <pc:docMk/>
            <pc:sldMk cId="2450842751" sldId="1660"/>
            <ac:spMk id="7" creationId="{F771E75B-1646-4F0A-8135-409CB841F175}"/>
          </ac:spMkLst>
        </pc:spChg>
        <pc:picChg chg="add mod">
          <ac:chgData name="Amy Doneen" userId="3cf40fa7-752e-417a-a77a-5d001f70783d" providerId="ADAL" clId="{34D546F4-83F6-41B5-A073-57E4745B4D2E}" dt="2019-05-15T20:10:18.434" v="13049" actId="14100"/>
          <ac:picMkLst>
            <pc:docMk/>
            <pc:sldMk cId="2450842751" sldId="1660"/>
            <ac:picMk id="3" creationId="{646F3534-F0EA-4D42-9A44-006B07BBEA8D}"/>
          </ac:picMkLst>
        </pc:picChg>
      </pc:sldChg>
      <pc:sldChg chg="modSp add modAnim">
        <pc:chgData name="Amy Doneen" userId="3cf40fa7-752e-417a-a77a-5d001f70783d" providerId="ADAL" clId="{34D546F4-83F6-41B5-A073-57E4745B4D2E}" dt="2019-05-15T23:12:20.743" v="16919"/>
        <pc:sldMkLst>
          <pc:docMk/>
          <pc:sldMk cId="420662359" sldId="1661"/>
        </pc:sldMkLst>
        <pc:spChg chg="mod">
          <ac:chgData name="Amy Doneen" userId="3cf40fa7-752e-417a-a77a-5d001f70783d" providerId="ADAL" clId="{34D546F4-83F6-41B5-A073-57E4745B4D2E}" dt="2019-05-15T20:24:42.691" v="13106" actId="14100"/>
          <ac:spMkLst>
            <pc:docMk/>
            <pc:sldMk cId="420662359" sldId="1661"/>
            <ac:spMk id="7" creationId="{F771E75B-1646-4F0A-8135-409CB841F175}"/>
          </ac:spMkLst>
        </pc:spChg>
      </pc:sldChg>
      <pc:sldChg chg="addSp delSp modSp add del">
        <pc:chgData name="Amy Doneen" userId="3cf40fa7-752e-417a-a77a-5d001f70783d" providerId="ADAL" clId="{34D546F4-83F6-41B5-A073-57E4745B4D2E}" dt="2019-05-15T21:16:40.824" v="14275" actId="2696"/>
        <pc:sldMkLst>
          <pc:docMk/>
          <pc:sldMk cId="1753381300" sldId="1662"/>
        </pc:sldMkLst>
        <pc:spChg chg="mod">
          <ac:chgData name="Amy Doneen" userId="3cf40fa7-752e-417a-a77a-5d001f70783d" providerId="ADAL" clId="{34D546F4-83F6-41B5-A073-57E4745B4D2E}" dt="2019-05-15T21:04:40.531" v="14092" actId="255"/>
          <ac:spMkLst>
            <pc:docMk/>
            <pc:sldMk cId="1753381300" sldId="1662"/>
            <ac:spMk id="2" creationId="{F9BAD4E6-C5E9-42F5-9ADB-F991174F6077}"/>
          </ac:spMkLst>
        </pc:spChg>
        <pc:spChg chg="del">
          <ac:chgData name="Amy Doneen" userId="3cf40fa7-752e-417a-a77a-5d001f70783d" providerId="ADAL" clId="{34D546F4-83F6-41B5-A073-57E4745B4D2E}" dt="2019-05-15T21:04:08.739" v="14009"/>
          <ac:spMkLst>
            <pc:docMk/>
            <pc:sldMk cId="1753381300" sldId="1662"/>
            <ac:spMk id="3" creationId="{503DDDAE-5518-406C-8FEB-DF3AC1F71A37}"/>
          </ac:spMkLst>
        </pc:spChg>
        <pc:spChg chg="add mod">
          <ac:chgData name="Amy Doneen" userId="3cf40fa7-752e-417a-a77a-5d001f70783d" providerId="ADAL" clId="{34D546F4-83F6-41B5-A073-57E4745B4D2E}" dt="2019-05-15T21:12:19.344" v="14268" actId="207"/>
          <ac:spMkLst>
            <pc:docMk/>
            <pc:sldMk cId="1753381300" sldId="1662"/>
            <ac:spMk id="6" creationId="{2E0385D7-B471-4D00-92D6-84755B5B92E0}"/>
          </ac:spMkLst>
        </pc:spChg>
        <pc:spChg chg="add mod">
          <ac:chgData name="Amy Doneen" userId="3cf40fa7-752e-417a-a77a-5d001f70783d" providerId="ADAL" clId="{34D546F4-83F6-41B5-A073-57E4745B4D2E}" dt="2019-05-15T21:12:25.569" v="14270" actId="14100"/>
          <ac:spMkLst>
            <pc:docMk/>
            <pc:sldMk cId="1753381300" sldId="1662"/>
            <ac:spMk id="7" creationId="{5BF14656-B143-4687-86A4-1184D5F42362}"/>
          </ac:spMkLst>
        </pc:spChg>
        <pc:picChg chg="add del mod">
          <ac:chgData name="Amy Doneen" userId="3cf40fa7-752e-417a-a77a-5d001f70783d" providerId="ADAL" clId="{34D546F4-83F6-41B5-A073-57E4745B4D2E}" dt="2019-05-15T21:12:21.154" v="14269"/>
          <ac:picMkLst>
            <pc:docMk/>
            <pc:sldMk cId="1753381300" sldId="1662"/>
            <ac:picMk id="5" creationId="{38823A59-E5B2-4CB3-973C-159A3E530A88}"/>
          </ac:picMkLst>
        </pc:picChg>
      </pc:sldChg>
      <pc:sldChg chg="add del">
        <pc:chgData name="Amy Doneen" userId="3cf40fa7-752e-417a-a77a-5d001f70783d" providerId="ADAL" clId="{34D546F4-83F6-41B5-A073-57E4745B4D2E}" dt="2019-05-15T20:49:46.947" v="14007" actId="2696"/>
        <pc:sldMkLst>
          <pc:docMk/>
          <pc:sldMk cId="2890014153" sldId="1662"/>
        </pc:sldMkLst>
      </pc:sldChg>
      <pc:sldChg chg="modSp add modAnim">
        <pc:chgData name="Amy Doneen" userId="3cf40fa7-752e-417a-a77a-5d001f70783d" providerId="ADAL" clId="{34D546F4-83F6-41B5-A073-57E4745B4D2E}" dt="2019-05-15T23:16:14.006" v="17082" actId="20577"/>
        <pc:sldMkLst>
          <pc:docMk/>
          <pc:sldMk cId="1112144890" sldId="1663"/>
        </pc:sldMkLst>
        <pc:spChg chg="mod">
          <ac:chgData name="Amy Doneen" userId="3cf40fa7-752e-417a-a77a-5d001f70783d" providerId="ADAL" clId="{34D546F4-83F6-41B5-A073-57E4745B4D2E}" dt="2019-05-15T23:16:14.006" v="17082" actId="20577"/>
          <ac:spMkLst>
            <pc:docMk/>
            <pc:sldMk cId="1112144890" sldId="1663"/>
            <ac:spMk id="7" creationId="{5BF14656-B143-4687-86A4-1184D5F42362}"/>
          </ac:spMkLst>
        </pc:spChg>
      </pc:sldChg>
      <pc:sldChg chg="addSp delSp modSp add">
        <pc:chgData name="Amy Doneen" userId="3cf40fa7-752e-417a-a77a-5d001f70783d" providerId="ADAL" clId="{34D546F4-83F6-41B5-A073-57E4745B4D2E}" dt="2019-05-15T23:19:03.854" v="17118" actId="122"/>
        <pc:sldMkLst>
          <pc:docMk/>
          <pc:sldMk cId="3165036344" sldId="1664"/>
        </pc:sldMkLst>
        <pc:spChg chg="add del mod">
          <ac:chgData name="Amy Doneen" userId="3cf40fa7-752e-417a-a77a-5d001f70783d" providerId="ADAL" clId="{34D546F4-83F6-41B5-A073-57E4745B4D2E}" dt="2019-05-15T21:46:23.661" v="14543"/>
          <ac:spMkLst>
            <pc:docMk/>
            <pc:sldMk cId="3165036344" sldId="1664"/>
            <ac:spMk id="5" creationId="{AC2D05FC-1AE9-4407-AB56-A02234B97838}"/>
          </ac:spMkLst>
        </pc:spChg>
        <pc:spChg chg="del">
          <ac:chgData name="Amy Doneen" userId="3cf40fa7-752e-417a-a77a-5d001f70783d" providerId="ADAL" clId="{34D546F4-83F6-41B5-A073-57E4745B4D2E}" dt="2019-05-15T21:45:31.603" v="14541"/>
          <ac:spMkLst>
            <pc:docMk/>
            <pc:sldMk cId="3165036344" sldId="1664"/>
            <ac:spMk id="7" creationId="{5BF14656-B143-4687-86A4-1184D5F42362}"/>
          </ac:spMkLst>
        </pc:spChg>
        <pc:spChg chg="add mod">
          <ac:chgData name="Amy Doneen" userId="3cf40fa7-752e-417a-a77a-5d001f70783d" providerId="ADAL" clId="{34D546F4-83F6-41B5-A073-57E4745B4D2E}" dt="2019-05-15T23:19:03.854" v="17118" actId="122"/>
          <ac:spMkLst>
            <pc:docMk/>
            <pc:sldMk cId="3165036344" sldId="1664"/>
            <ac:spMk id="9" creationId="{A5FE7840-524A-4F71-8B76-51FC00C9638F}"/>
          </ac:spMkLst>
        </pc:spChg>
        <pc:picChg chg="add del mod">
          <ac:chgData name="Amy Doneen" userId="3cf40fa7-752e-417a-a77a-5d001f70783d" providerId="ADAL" clId="{34D546F4-83F6-41B5-A073-57E4745B4D2E}" dt="2019-05-15T21:45:42.407" v="14542"/>
          <ac:picMkLst>
            <pc:docMk/>
            <pc:sldMk cId="3165036344" sldId="1664"/>
            <ac:picMk id="3" creationId="{C29D2827-3371-45EB-93E8-39BD203F9CE7}"/>
          </ac:picMkLst>
        </pc:picChg>
        <pc:picChg chg="add mod">
          <ac:chgData name="Amy Doneen" userId="3cf40fa7-752e-417a-a77a-5d001f70783d" providerId="ADAL" clId="{34D546F4-83F6-41B5-A073-57E4745B4D2E}" dt="2019-05-15T23:18:22.131" v="17091" actId="14100"/>
          <ac:picMkLst>
            <pc:docMk/>
            <pc:sldMk cId="3165036344" sldId="1664"/>
            <ac:picMk id="8" creationId="{F719813A-3249-42C9-8B90-825E883A4AF5}"/>
          </ac:picMkLst>
        </pc:picChg>
      </pc:sldChg>
      <pc:sldChg chg="addSp delSp modSp add">
        <pc:chgData name="Amy Doneen" userId="3cf40fa7-752e-417a-a77a-5d001f70783d" providerId="ADAL" clId="{34D546F4-83F6-41B5-A073-57E4745B4D2E}" dt="2019-05-15T23:18:58.834" v="17117" actId="122"/>
        <pc:sldMkLst>
          <pc:docMk/>
          <pc:sldMk cId="1729287452" sldId="1665"/>
        </pc:sldMkLst>
        <pc:spChg chg="del">
          <ac:chgData name="Amy Doneen" userId="3cf40fa7-752e-417a-a77a-5d001f70783d" providerId="ADAL" clId="{34D546F4-83F6-41B5-A073-57E4745B4D2E}" dt="2019-05-15T21:46:45.972" v="14544"/>
          <ac:spMkLst>
            <pc:docMk/>
            <pc:sldMk cId="1729287452" sldId="1665"/>
            <ac:spMk id="7" creationId="{5BF14656-B143-4687-86A4-1184D5F42362}"/>
          </ac:spMkLst>
        </pc:spChg>
        <pc:spChg chg="add mod">
          <ac:chgData name="Amy Doneen" userId="3cf40fa7-752e-417a-a77a-5d001f70783d" providerId="ADAL" clId="{34D546F4-83F6-41B5-A073-57E4745B4D2E}" dt="2019-05-15T23:18:58.834" v="17117" actId="122"/>
          <ac:spMkLst>
            <pc:docMk/>
            <pc:sldMk cId="1729287452" sldId="1665"/>
            <ac:spMk id="8" creationId="{EA25C65C-1CDB-40C0-AC35-6DBF06D4823F}"/>
          </ac:spMkLst>
        </pc:spChg>
        <pc:picChg chg="add mod">
          <ac:chgData name="Amy Doneen" userId="3cf40fa7-752e-417a-a77a-5d001f70783d" providerId="ADAL" clId="{34D546F4-83F6-41B5-A073-57E4745B4D2E}" dt="2019-05-15T23:18:06.414" v="17089" actId="14100"/>
          <ac:picMkLst>
            <pc:docMk/>
            <pc:sldMk cId="1729287452" sldId="1665"/>
            <ac:picMk id="3" creationId="{997EECA1-95FE-4C99-A4A2-0ED99EBD6640}"/>
          </ac:picMkLst>
        </pc:picChg>
      </pc:sldChg>
      <pc:sldChg chg="addSp delSp modSp add">
        <pc:chgData name="Amy Doneen" userId="3cf40fa7-752e-417a-a77a-5d001f70783d" providerId="ADAL" clId="{34D546F4-83F6-41B5-A073-57E4745B4D2E}" dt="2019-05-15T23:19:19.104" v="17131" actId="20577"/>
        <pc:sldMkLst>
          <pc:docMk/>
          <pc:sldMk cId="3514397593" sldId="1666"/>
        </pc:sldMkLst>
        <pc:spChg chg="del">
          <ac:chgData name="Amy Doneen" userId="3cf40fa7-752e-417a-a77a-5d001f70783d" providerId="ADAL" clId="{34D546F4-83F6-41B5-A073-57E4745B4D2E}" dt="2019-05-15T21:47:14.667" v="14545"/>
          <ac:spMkLst>
            <pc:docMk/>
            <pc:sldMk cId="3514397593" sldId="1666"/>
            <ac:spMk id="7" creationId="{5BF14656-B143-4687-86A4-1184D5F42362}"/>
          </ac:spMkLst>
        </pc:spChg>
        <pc:spChg chg="add mod">
          <ac:chgData name="Amy Doneen" userId="3cf40fa7-752e-417a-a77a-5d001f70783d" providerId="ADAL" clId="{34D546F4-83F6-41B5-A073-57E4745B4D2E}" dt="2019-05-15T23:19:19.104" v="17131" actId="20577"/>
          <ac:spMkLst>
            <pc:docMk/>
            <pc:sldMk cId="3514397593" sldId="1666"/>
            <ac:spMk id="8" creationId="{400519F3-8DE6-452A-851A-B2DD88FA3CA4}"/>
          </ac:spMkLst>
        </pc:spChg>
        <pc:picChg chg="add mod">
          <ac:chgData name="Amy Doneen" userId="3cf40fa7-752e-417a-a77a-5d001f70783d" providerId="ADAL" clId="{34D546F4-83F6-41B5-A073-57E4745B4D2E}" dt="2019-05-15T21:47:14.667" v="14545"/>
          <ac:picMkLst>
            <pc:docMk/>
            <pc:sldMk cId="3514397593" sldId="1666"/>
            <ac:picMk id="3" creationId="{314C79E2-9397-46E8-9398-7AA5E0F14356}"/>
          </ac:picMkLst>
        </pc:picChg>
      </pc:sldChg>
      <pc:sldChg chg="add del">
        <pc:chgData name="Amy Doneen" userId="3cf40fa7-752e-417a-a77a-5d001f70783d" providerId="ADAL" clId="{34D546F4-83F6-41B5-A073-57E4745B4D2E}" dt="2019-05-15T23:15:46.428" v="17050" actId="2696"/>
        <pc:sldMkLst>
          <pc:docMk/>
          <pc:sldMk cId="3586002692" sldId="1667"/>
        </pc:sldMkLst>
      </pc:sldChg>
      <pc:sldChg chg="modSp add ord">
        <pc:chgData name="Amy Doneen" userId="3cf40fa7-752e-417a-a77a-5d001f70783d" providerId="ADAL" clId="{34D546F4-83F6-41B5-A073-57E4745B4D2E}" dt="2019-05-15T23:16:28.707" v="17083" actId="20577"/>
        <pc:sldMkLst>
          <pc:docMk/>
          <pc:sldMk cId="2887593765" sldId="1668"/>
        </pc:sldMkLst>
        <pc:spChg chg="mod">
          <ac:chgData name="Amy Doneen" userId="3cf40fa7-752e-417a-a77a-5d001f70783d" providerId="ADAL" clId="{34D546F4-83F6-41B5-A073-57E4745B4D2E}" dt="2019-05-15T23:16:28.707" v="17083" actId="20577"/>
          <ac:spMkLst>
            <pc:docMk/>
            <pc:sldMk cId="2887593765" sldId="1668"/>
            <ac:spMk id="7" creationId="{5BF14656-B143-4687-86A4-1184D5F42362}"/>
          </ac:spMkLst>
        </pc:spChg>
      </pc:sldChg>
      <pc:sldChg chg="modSp add">
        <pc:chgData name="Amy Doneen" userId="3cf40fa7-752e-417a-a77a-5d001f70783d" providerId="ADAL" clId="{34D546F4-83F6-41B5-A073-57E4745B4D2E}" dt="2019-05-15T21:40:19.691" v="14524" actId="255"/>
        <pc:sldMkLst>
          <pc:docMk/>
          <pc:sldMk cId="793343466" sldId="1669"/>
        </pc:sldMkLst>
        <pc:spChg chg="mod">
          <ac:chgData name="Amy Doneen" userId="3cf40fa7-752e-417a-a77a-5d001f70783d" providerId="ADAL" clId="{34D546F4-83F6-41B5-A073-57E4745B4D2E}" dt="2019-05-15T21:40:19.691" v="14524" actId="255"/>
          <ac:spMkLst>
            <pc:docMk/>
            <pc:sldMk cId="793343466" sldId="1669"/>
            <ac:spMk id="7" creationId="{5BF14656-B143-4687-86A4-1184D5F42362}"/>
          </ac:spMkLst>
        </pc:spChg>
      </pc:sldChg>
      <pc:sldChg chg="modSp add modAnim">
        <pc:chgData name="Amy Doneen" userId="3cf40fa7-752e-417a-a77a-5d001f70783d" providerId="ADAL" clId="{34D546F4-83F6-41B5-A073-57E4745B4D2E}" dt="2019-05-15T23:16:46.845" v="17085"/>
        <pc:sldMkLst>
          <pc:docMk/>
          <pc:sldMk cId="2926960658" sldId="1670"/>
        </pc:sldMkLst>
        <pc:spChg chg="mod">
          <ac:chgData name="Amy Doneen" userId="3cf40fa7-752e-417a-a77a-5d001f70783d" providerId="ADAL" clId="{34D546F4-83F6-41B5-A073-57E4745B4D2E}" dt="2019-05-15T21:25:46.490" v="14434" actId="20577"/>
          <ac:spMkLst>
            <pc:docMk/>
            <pc:sldMk cId="2926960658" sldId="1670"/>
            <ac:spMk id="7" creationId="{5BF14656-B143-4687-86A4-1184D5F42362}"/>
          </ac:spMkLst>
        </pc:spChg>
      </pc:sldChg>
      <pc:sldChg chg="add del">
        <pc:chgData name="Amy Doneen" userId="3cf40fa7-752e-417a-a77a-5d001f70783d" providerId="ADAL" clId="{34D546F4-83F6-41B5-A073-57E4745B4D2E}" dt="2019-05-15T21:24:38.249" v="14349" actId="2696"/>
        <pc:sldMkLst>
          <pc:docMk/>
          <pc:sldMk cId="926404744" sldId="1671"/>
        </pc:sldMkLst>
      </pc:sldChg>
      <pc:sldChg chg="modSp add modAnim">
        <pc:chgData name="Amy Doneen" userId="3cf40fa7-752e-417a-a77a-5d001f70783d" providerId="ADAL" clId="{34D546F4-83F6-41B5-A073-57E4745B4D2E}" dt="2019-05-15T23:17:12.784" v="17088"/>
        <pc:sldMkLst>
          <pc:docMk/>
          <pc:sldMk cId="2097776810" sldId="1671"/>
        </pc:sldMkLst>
        <pc:spChg chg="mod">
          <ac:chgData name="Amy Doneen" userId="3cf40fa7-752e-417a-a77a-5d001f70783d" providerId="ADAL" clId="{34D546F4-83F6-41B5-A073-57E4745B4D2E}" dt="2019-05-15T21:27:26.322" v="14441" actId="255"/>
          <ac:spMkLst>
            <pc:docMk/>
            <pc:sldMk cId="2097776810" sldId="1671"/>
            <ac:spMk id="7" creationId="{5BF14656-B143-4687-86A4-1184D5F42362}"/>
          </ac:spMkLst>
        </pc:spChg>
      </pc:sldChg>
      <pc:sldChg chg="addSp delSp modSp add">
        <pc:chgData name="Amy Doneen" userId="3cf40fa7-752e-417a-a77a-5d001f70783d" providerId="ADAL" clId="{34D546F4-83F6-41B5-A073-57E4745B4D2E}" dt="2019-05-15T23:19:40.648" v="17137" actId="20577"/>
        <pc:sldMkLst>
          <pc:docMk/>
          <pc:sldMk cId="2915988112" sldId="1672"/>
        </pc:sldMkLst>
        <pc:spChg chg="add del mod">
          <ac:chgData name="Amy Doneen" userId="3cf40fa7-752e-417a-a77a-5d001f70783d" providerId="ADAL" clId="{34D546F4-83F6-41B5-A073-57E4745B4D2E}" dt="2019-05-15T21:42:34.942" v="14529"/>
          <ac:spMkLst>
            <pc:docMk/>
            <pc:sldMk cId="2915988112" sldId="1672"/>
            <ac:spMk id="5" creationId="{D2E4858D-164F-4F50-92CD-FD76893B26E4}"/>
          </ac:spMkLst>
        </pc:spChg>
        <pc:spChg chg="del">
          <ac:chgData name="Amy Doneen" userId="3cf40fa7-752e-417a-a77a-5d001f70783d" providerId="ADAL" clId="{34D546F4-83F6-41B5-A073-57E4745B4D2E}" dt="2019-05-15T21:42:30.851" v="14528"/>
          <ac:spMkLst>
            <pc:docMk/>
            <pc:sldMk cId="2915988112" sldId="1672"/>
            <ac:spMk id="7" creationId="{5BF14656-B143-4687-86A4-1184D5F42362}"/>
          </ac:spMkLst>
        </pc:spChg>
        <pc:spChg chg="add mod">
          <ac:chgData name="Amy Doneen" userId="3cf40fa7-752e-417a-a77a-5d001f70783d" providerId="ADAL" clId="{34D546F4-83F6-41B5-A073-57E4745B4D2E}" dt="2019-05-15T23:19:40.648" v="17137" actId="20577"/>
          <ac:spMkLst>
            <pc:docMk/>
            <pc:sldMk cId="2915988112" sldId="1672"/>
            <ac:spMk id="8" creationId="{8FBAE829-0066-4916-BCE1-8488821AB334}"/>
          </ac:spMkLst>
        </pc:spChg>
        <pc:picChg chg="add mod">
          <ac:chgData name="Amy Doneen" userId="3cf40fa7-752e-417a-a77a-5d001f70783d" providerId="ADAL" clId="{34D546F4-83F6-41B5-A073-57E4745B4D2E}" dt="2019-05-15T21:42:37.758" v="14530" actId="1076"/>
          <ac:picMkLst>
            <pc:docMk/>
            <pc:sldMk cId="2915988112" sldId="1672"/>
            <ac:picMk id="3" creationId="{D221763B-0CCF-41D3-9989-9846F7302A0A}"/>
          </ac:picMkLst>
        </pc:picChg>
      </pc:sldChg>
      <pc:sldChg chg="addSp delSp modSp add">
        <pc:chgData name="Amy Doneen" userId="3cf40fa7-752e-417a-a77a-5d001f70783d" providerId="ADAL" clId="{34D546F4-83F6-41B5-A073-57E4745B4D2E}" dt="2019-05-15T23:20:02.543" v="17158" actId="14100"/>
        <pc:sldMkLst>
          <pc:docMk/>
          <pc:sldMk cId="516684515" sldId="1673"/>
        </pc:sldMkLst>
        <pc:spChg chg="add mod">
          <ac:chgData name="Amy Doneen" userId="3cf40fa7-752e-417a-a77a-5d001f70783d" providerId="ADAL" clId="{34D546F4-83F6-41B5-A073-57E4745B4D2E}" dt="2019-05-15T23:20:02.543" v="17158" actId="14100"/>
          <ac:spMkLst>
            <pc:docMk/>
            <pc:sldMk cId="516684515" sldId="1673"/>
            <ac:spMk id="8" creationId="{1925022D-0F65-40C4-A3DD-8AAB6F3B1D39}"/>
          </ac:spMkLst>
        </pc:spChg>
        <pc:picChg chg="del">
          <ac:chgData name="Amy Doneen" userId="3cf40fa7-752e-417a-a77a-5d001f70783d" providerId="ADAL" clId="{34D546F4-83F6-41B5-A073-57E4745B4D2E}" dt="2019-05-15T21:42:43.962" v="14532"/>
          <ac:picMkLst>
            <pc:docMk/>
            <pc:sldMk cId="516684515" sldId="1673"/>
            <ac:picMk id="3" creationId="{D221763B-0CCF-41D3-9989-9846F7302A0A}"/>
          </ac:picMkLst>
        </pc:picChg>
        <pc:picChg chg="add del mod">
          <ac:chgData name="Amy Doneen" userId="3cf40fa7-752e-417a-a77a-5d001f70783d" providerId="ADAL" clId="{34D546F4-83F6-41B5-A073-57E4745B4D2E}" dt="2019-05-15T21:44:35.682" v="14538"/>
          <ac:picMkLst>
            <pc:docMk/>
            <pc:sldMk cId="516684515" sldId="1673"/>
            <ac:picMk id="5" creationId="{815C975F-12B7-48D3-8F62-4B91EAC1BAE8}"/>
          </ac:picMkLst>
        </pc:picChg>
        <pc:picChg chg="add mod">
          <ac:chgData name="Amy Doneen" userId="3cf40fa7-752e-417a-a77a-5d001f70783d" providerId="ADAL" clId="{34D546F4-83F6-41B5-A073-57E4745B4D2E}" dt="2019-05-15T21:44:43.575" v="14540" actId="14100"/>
          <ac:picMkLst>
            <pc:docMk/>
            <pc:sldMk cId="516684515" sldId="1673"/>
            <ac:picMk id="7" creationId="{DB064B01-1DF8-43CD-8B78-7488C5EF0B05}"/>
          </ac:picMkLst>
        </pc:picChg>
      </pc:sldChg>
      <pc:sldChg chg="addSp delSp modSp add">
        <pc:chgData name="Amy Doneen" userId="3cf40fa7-752e-417a-a77a-5d001f70783d" providerId="ADAL" clId="{34D546F4-83F6-41B5-A073-57E4745B4D2E}" dt="2019-05-15T21:53:12.791" v="14594" actId="1076"/>
        <pc:sldMkLst>
          <pc:docMk/>
          <pc:sldMk cId="3038979926" sldId="1674"/>
        </pc:sldMkLst>
        <pc:spChg chg="add mod">
          <ac:chgData name="Amy Doneen" userId="3cf40fa7-752e-417a-a77a-5d001f70783d" providerId="ADAL" clId="{34D546F4-83F6-41B5-A073-57E4745B4D2E}" dt="2019-05-15T21:53:06.257" v="14591" actId="122"/>
          <ac:spMkLst>
            <pc:docMk/>
            <pc:sldMk cId="3038979926" sldId="1674"/>
            <ac:spMk id="5" creationId="{6ACBFC0A-B143-4C1F-9227-A4D54565AD08}"/>
          </ac:spMkLst>
        </pc:spChg>
        <pc:picChg chg="del">
          <ac:chgData name="Amy Doneen" userId="3cf40fa7-752e-417a-a77a-5d001f70783d" providerId="ADAL" clId="{34D546F4-83F6-41B5-A073-57E4745B4D2E}" dt="2019-05-15T21:48:12.881" v="14547"/>
          <ac:picMkLst>
            <pc:docMk/>
            <pc:sldMk cId="3038979926" sldId="1674"/>
            <ac:picMk id="3" creationId="{314C79E2-9397-46E8-9398-7AA5E0F14356}"/>
          </ac:picMkLst>
        </pc:picChg>
        <pc:picChg chg="add mod">
          <ac:chgData name="Amy Doneen" userId="3cf40fa7-752e-417a-a77a-5d001f70783d" providerId="ADAL" clId="{34D546F4-83F6-41B5-A073-57E4745B4D2E}" dt="2019-05-15T21:53:12.791" v="14594" actId="1076"/>
          <ac:picMkLst>
            <pc:docMk/>
            <pc:sldMk cId="3038979926" sldId="1674"/>
            <ac:picMk id="7" creationId="{E38D832B-227F-492E-9376-BD51801E5C73}"/>
          </ac:picMkLst>
        </pc:picChg>
      </pc:sldChg>
      <pc:sldChg chg="delSp modSp add modAnim">
        <pc:chgData name="Amy Doneen" userId="3cf40fa7-752e-417a-a77a-5d001f70783d" providerId="ADAL" clId="{34D546F4-83F6-41B5-A073-57E4745B4D2E}" dt="2019-05-15T23:20:44.002" v="17163"/>
        <pc:sldMkLst>
          <pc:docMk/>
          <pc:sldMk cId="1779035596" sldId="1675"/>
        </pc:sldMkLst>
        <pc:spChg chg="mod">
          <ac:chgData name="Amy Doneen" userId="3cf40fa7-752e-417a-a77a-5d001f70783d" providerId="ADAL" clId="{34D546F4-83F6-41B5-A073-57E4745B4D2E}" dt="2019-05-15T21:56:28.282" v="15242" actId="20577"/>
          <ac:spMkLst>
            <pc:docMk/>
            <pc:sldMk cId="1779035596" sldId="1675"/>
            <ac:spMk id="5" creationId="{6ACBFC0A-B143-4C1F-9227-A4D54565AD08}"/>
          </ac:spMkLst>
        </pc:spChg>
        <pc:picChg chg="del">
          <ac:chgData name="Amy Doneen" userId="3cf40fa7-752e-417a-a77a-5d001f70783d" providerId="ADAL" clId="{34D546F4-83F6-41B5-A073-57E4745B4D2E}" dt="2019-05-15T21:52:01.199" v="14576"/>
          <ac:picMkLst>
            <pc:docMk/>
            <pc:sldMk cId="1779035596" sldId="1675"/>
            <ac:picMk id="7" creationId="{E38D832B-227F-492E-9376-BD51801E5C73}"/>
          </ac:picMkLst>
        </pc:picChg>
      </pc:sldChg>
      <pc:sldChg chg="addSp delSp modSp add">
        <pc:chgData name="Amy Doneen" userId="3cf40fa7-752e-417a-a77a-5d001f70783d" providerId="ADAL" clId="{34D546F4-83F6-41B5-A073-57E4745B4D2E}" dt="2019-05-15T23:59:31.310" v="17649" actId="20577"/>
        <pc:sldMkLst>
          <pc:docMk/>
          <pc:sldMk cId="383704712" sldId="1676"/>
        </pc:sldMkLst>
        <pc:spChg chg="mod">
          <ac:chgData name="Amy Doneen" userId="3cf40fa7-752e-417a-a77a-5d001f70783d" providerId="ADAL" clId="{34D546F4-83F6-41B5-A073-57E4745B4D2E}" dt="2019-05-15T23:57:32.679" v="17630" actId="20577"/>
          <ac:spMkLst>
            <pc:docMk/>
            <pc:sldMk cId="383704712" sldId="1676"/>
            <ac:spMk id="2" creationId="{1DE6FD16-16D4-41DF-B4D1-E0E91A774E18}"/>
          </ac:spMkLst>
        </pc:spChg>
        <pc:spChg chg="del">
          <ac:chgData name="Amy Doneen" userId="3cf40fa7-752e-417a-a77a-5d001f70783d" providerId="ADAL" clId="{34D546F4-83F6-41B5-A073-57E4745B4D2E}" dt="2019-05-15T23:21:32.728" v="17164" actId="931"/>
          <ac:spMkLst>
            <pc:docMk/>
            <pc:sldMk cId="383704712" sldId="1676"/>
            <ac:spMk id="3" creationId="{E4E26D83-3D6B-445D-AD51-D707DB80D9CF}"/>
          </ac:spMkLst>
        </pc:spChg>
        <pc:spChg chg="add del mod">
          <ac:chgData name="Amy Doneen" userId="3cf40fa7-752e-417a-a77a-5d001f70783d" providerId="ADAL" clId="{34D546F4-83F6-41B5-A073-57E4745B4D2E}" dt="2019-05-15T23:21:36.792" v="17169"/>
          <ac:spMkLst>
            <pc:docMk/>
            <pc:sldMk cId="383704712" sldId="1676"/>
            <ac:spMk id="7" creationId="{C5AE9F79-DDA3-4CE4-AA65-ABBFB5D91E33}"/>
          </ac:spMkLst>
        </pc:spChg>
        <pc:spChg chg="add del mod">
          <ac:chgData name="Amy Doneen" userId="3cf40fa7-752e-417a-a77a-5d001f70783d" providerId="ADAL" clId="{34D546F4-83F6-41B5-A073-57E4745B4D2E}" dt="2019-05-15T23:21:36.792" v="17169"/>
          <ac:spMkLst>
            <pc:docMk/>
            <pc:sldMk cId="383704712" sldId="1676"/>
            <ac:spMk id="10" creationId="{25C9C1A6-2916-4957-AA6D-B92EC6F45EDC}"/>
          </ac:spMkLst>
        </pc:spChg>
        <pc:spChg chg="add del mod">
          <ac:chgData name="Amy Doneen" userId="3cf40fa7-752e-417a-a77a-5d001f70783d" providerId="ADAL" clId="{34D546F4-83F6-41B5-A073-57E4745B4D2E}" dt="2019-05-15T23:22:06.751" v="17170" actId="931"/>
          <ac:spMkLst>
            <pc:docMk/>
            <pc:sldMk cId="383704712" sldId="1676"/>
            <ac:spMk id="11" creationId="{A23AD290-25E1-47A0-BBBA-35AE7E66DD8F}"/>
          </ac:spMkLst>
        </pc:spChg>
        <pc:spChg chg="add del mod">
          <ac:chgData name="Amy Doneen" userId="3cf40fa7-752e-417a-a77a-5d001f70783d" providerId="ADAL" clId="{34D546F4-83F6-41B5-A073-57E4745B4D2E}" dt="2019-05-15T23:22:13.208" v="17175"/>
          <ac:spMkLst>
            <pc:docMk/>
            <pc:sldMk cId="383704712" sldId="1676"/>
            <ac:spMk id="14" creationId="{3189D4B5-99A8-4795-A58F-9C7DF3C9E058}"/>
          </ac:spMkLst>
        </pc:spChg>
        <pc:spChg chg="add mod">
          <ac:chgData name="Amy Doneen" userId="3cf40fa7-752e-417a-a77a-5d001f70783d" providerId="ADAL" clId="{34D546F4-83F6-41B5-A073-57E4745B4D2E}" dt="2019-05-15T23:59:31.310" v="17649" actId="20577"/>
          <ac:spMkLst>
            <pc:docMk/>
            <pc:sldMk cId="383704712" sldId="1676"/>
            <ac:spMk id="15" creationId="{848F141B-7ED8-4C03-9F3F-800CD55DB5F4}"/>
          </ac:spMkLst>
        </pc:spChg>
        <pc:picChg chg="add del mod">
          <ac:chgData name="Amy Doneen" userId="3cf40fa7-752e-417a-a77a-5d001f70783d" providerId="ADAL" clId="{34D546F4-83F6-41B5-A073-57E4745B4D2E}" dt="2019-05-15T23:21:36.792" v="17169"/>
          <ac:picMkLst>
            <pc:docMk/>
            <pc:sldMk cId="383704712" sldId="1676"/>
            <ac:picMk id="6" creationId="{7A866D46-3B1C-44DD-86B0-C3A89A5FEAE9}"/>
          </ac:picMkLst>
        </pc:picChg>
        <pc:picChg chg="add del mod">
          <ac:chgData name="Amy Doneen" userId="3cf40fa7-752e-417a-a77a-5d001f70783d" providerId="ADAL" clId="{34D546F4-83F6-41B5-A073-57E4745B4D2E}" dt="2019-05-15T23:21:36.792" v="17169"/>
          <ac:picMkLst>
            <pc:docMk/>
            <pc:sldMk cId="383704712" sldId="1676"/>
            <ac:picMk id="9" creationId="{673A4159-4E9E-43C4-A7D5-F2B6840B215E}"/>
          </ac:picMkLst>
        </pc:picChg>
        <pc:picChg chg="add mod">
          <ac:chgData name="Amy Doneen" userId="3cf40fa7-752e-417a-a77a-5d001f70783d" providerId="ADAL" clId="{34D546F4-83F6-41B5-A073-57E4745B4D2E}" dt="2019-05-15T23:23:17.816" v="17277" actId="1076"/>
          <ac:picMkLst>
            <pc:docMk/>
            <pc:sldMk cId="383704712" sldId="1676"/>
            <ac:picMk id="13" creationId="{2E8A3A4E-31C2-404A-AACF-410881C644D3}"/>
          </ac:picMkLst>
        </pc:picChg>
      </pc:sldChg>
      <pc:sldChg chg="modSp add">
        <pc:chgData name="Amy Doneen" userId="3cf40fa7-752e-417a-a77a-5d001f70783d" providerId="ADAL" clId="{34D546F4-83F6-41B5-A073-57E4745B4D2E}" dt="2019-05-15T22:47:24.179" v="16521" actId="14100"/>
        <pc:sldMkLst>
          <pc:docMk/>
          <pc:sldMk cId="27892131" sldId="1677"/>
        </pc:sldMkLst>
        <pc:spChg chg="mod">
          <ac:chgData name="Amy Doneen" userId="3cf40fa7-752e-417a-a77a-5d001f70783d" providerId="ADAL" clId="{34D546F4-83F6-41B5-A073-57E4745B4D2E}" dt="2019-05-15T22:47:24.179" v="16521" actId="14100"/>
          <ac:spMkLst>
            <pc:docMk/>
            <pc:sldMk cId="27892131" sldId="1677"/>
            <ac:spMk id="7" creationId="{21172A1F-FD51-47B9-935A-BC0B25BF1C41}"/>
          </ac:spMkLst>
        </pc:spChg>
      </pc:sldChg>
      <pc:sldChg chg="add del">
        <pc:chgData name="Amy Doneen" userId="3cf40fa7-752e-417a-a77a-5d001f70783d" providerId="ADAL" clId="{34D546F4-83F6-41B5-A073-57E4745B4D2E}" dt="2019-05-15T22:15:13.088" v="15602" actId="2696"/>
        <pc:sldMkLst>
          <pc:docMk/>
          <pc:sldMk cId="2001930393" sldId="1677"/>
        </pc:sldMkLst>
      </pc:sldChg>
      <pc:sldChg chg="add del">
        <pc:chgData name="Amy Doneen" userId="3cf40fa7-752e-417a-a77a-5d001f70783d" providerId="ADAL" clId="{34D546F4-83F6-41B5-A073-57E4745B4D2E}" dt="2019-05-15T22:10:23.029" v="15582" actId="2696"/>
        <pc:sldMkLst>
          <pc:docMk/>
          <pc:sldMk cId="2036193750" sldId="1677"/>
        </pc:sldMkLst>
      </pc:sldChg>
      <pc:sldChg chg="addSp delSp modSp add ord">
        <pc:chgData name="Amy Doneen" userId="3cf40fa7-752e-417a-a77a-5d001f70783d" providerId="ADAL" clId="{34D546F4-83F6-41B5-A073-57E4745B4D2E}" dt="2019-05-15T22:52:20.087" v="16601" actId="20577"/>
        <pc:sldMkLst>
          <pc:docMk/>
          <pc:sldMk cId="3940295145" sldId="1678"/>
        </pc:sldMkLst>
        <pc:spChg chg="mod">
          <ac:chgData name="Amy Doneen" userId="3cf40fa7-752e-417a-a77a-5d001f70783d" providerId="ADAL" clId="{34D546F4-83F6-41B5-A073-57E4745B4D2E}" dt="2019-05-15T22:52:20.087" v="16601" actId="20577"/>
          <ac:spMkLst>
            <pc:docMk/>
            <pc:sldMk cId="3940295145" sldId="1678"/>
            <ac:spMk id="2" creationId="{1EE56009-9DC7-47D2-8133-135C3EBDA27D}"/>
          </ac:spMkLst>
        </pc:spChg>
        <pc:spChg chg="del">
          <ac:chgData name="Amy Doneen" userId="3cf40fa7-752e-417a-a77a-5d001f70783d" providerId="ADAL" clId="{34D546F4-83F6-41B5-A073-57E4745B4D2E}" dt="2019-05-15T22:51:53.052" v="16536" actId="931"/>
          <ac:spMkLst>
            <pc:docMk/>
            <pc:sldMk cId="3940295145" sldId="1678"/>
            <ac:spMk id="3" creationId="{C991E8FA-D3F9-4DD5-AAA7-6F9EDE684364}"/>
          </ac:spMkLst>
        </pc:spChg>
        <pc:spChg chg="add del mod">
          <ac:chgData name="Amy Doneen" userId="3cf40fa7-752e-417a-a77a-5d001f70783d" providerId="ADAL" clId="{34D546F4-83F6-41B5-A073-57E4745B4D2E}" dt="2019-05-15T22:52:02.703" v="16542"/>
          <ac:spMkLst>
            <pc:docMk/>
            <pc:sldMk cId="3940295145" sldId="1678"/>
            <ac:spMk id="7" creationId="{90E08E9B-4FE4-4F22-8B45-D4BFD28CA230}"/>
          </ac:spMkLst>
        </pc:spChg>
        <pc:picChg chg="add mod">
          <ac:chgData name="Amy Doneen" userId="3cf40fa7-752e-417a-a77a-5d001f70783d" providerId="ADAL" clId="{34D546F4-83F6-41B5-A073-57E4745B4D2E}" dt="2019-05-15T22:52:03.878" v="16543" actId="1076"/>
          <ac:picMkLst>
            <pc:docMk/>
            <pc:sldMk cId="3940295145" sldId="1678"/>
            <ac:picMk id="6" creationId="{41810CB7-F840-49EB-91EA-D82BC15C09C7}"/>
          </ac:picMkLst>
        </pc:picChg>
      </pc:sldChg>
      <pc:sldChg chg="modSp add modAnim">
        <pc:chgData name="Amy Doneen" userId="3cf40fa7-752e-417a-a77a-5d001f70783d" providerId="ADAL" clId="{34D546F4-83F6-41B5-A073-57E4745B4D2E}" dt="2019-05-15T22:54:15.733" v="16619"/>
        <pc:sldMkLst>
          <pc:docMk/>
          <pc:sldMk cId="3930104189" sldId="1679"/>
        </pc:sldMkLst>
        <pc:spChg chg="mod">
          <ac:chgData name="Amy Doneen" userId="3cf40fa7-752e-417a-a77a-5d001f70783d" providerId="ADAL" clId="{34D546F4-83F6-41B5-A073-57E4745B4D2E}" dt="2019-05-15T22:53:58.954" v="16616" actId="20577"/>
          <ac:spMkLst>
            <pc:docMk/>
            <pc:sldMk cId="3930104189" sldId="1679"/>
            <ac:spMk id="3" creationId="{2E533A2C-3BAF-419E-8416-5EACDD0E6A87}"/>
          </ac:spMkLst>
        </pc:spChg>
      </pc:sldChg>
      <pc:sldChg chg="add del">
        <pc:chgData name="Amy Doneen" userId="3cf40fa7-752e-417a-a77a-5d001f70783d" providerId="ADAL" clId="{34D546F4-83F6-41B5-A073-57E4745B4D2E}" dt="2019-05-15T23:10:39.874" v="16902" actId="2696"/>
        <pc:sldMkLst>
          <pc:docMk/>
          <pc:sldMk cId="1721620823" sldId="1680"/>
        </pc:sldMkLst>
      </pc:sldChg>
      <pc:sldChg chg="add del">
        <pc:chgData name="Amy Doneen" userId="3cf40fa7-752e-417a-a77a-5d001f70783d" providerId="ADAL" clId="{34D546F4-83F6-41B5-A073-57E4745B4D2E}" dt="2019-05-15T23:07:39.946" v="16838" actId="2696"/>
        <pc:sldMkLst>
          <pc:docMk/>
          <pc:sldMk cId="4035800439" sldId="1680"/>
        </pc:sldMkLst>
      </pc:sldChg>
      <pc:sldChg chg="modSp add ord modAnim">
        <pc:chgData name="Amy Doneen" userId="3cf40fa7-752e-417a-a77a-5d001f70783d" providerId="ADAL" clId="{34D546F4-83F6-41B5-A073-57E4745B4D2E}" dt="2019-05-15T23:10:53.210" v="16903"/>
        <pc:sldMkLst>
          <pc:docMk/>
          <pc:sldMk cId="1858240165" sldId="1681"/>
        </pc:sldMkLst>
        <pc:spChg chg="mod">
          <ac:chgData name="Amy Doneen" userId="3cf40fa7-752e-417a-a77a-5d001f70783d" providerId="ADAL" clId="{34D546F4-83F6-41B5-A073-57E4745B4D2E}" dt="2019-05-15T23:10:33.383" v="16901" actId="20577"/>
          <ac:spMkLst>
            <pc:docMk/>
            <pc:sldMk cId="1858240165" sldId="1681"/>
            <ac:spMk id="7" creationId="{F771E75B-1646-4F0A-8135-409CB841F175}"/>
          </ac:spMkLst>
        </pc:spChg>
      </pc:sldChg>
      <pc:sldChg chg="addSp delSp modSp add modAnim">
        <pc:chgData name="Amy Doneen" userId="3cf40fa7-752e-417a-a77a-5d001f70783d" providerId="ADAL" clId="{34D546F4-83F6-41B5-A073-57E4745B4D2E}" dt="2019-05-16T00:20:41.594" v="17657"/>
        <pc:sldMkLst>
          <pc:docMk/>
          <pc:sldMk cId="2531629538" sldId="1682"/>
        </pc:sldMkLst>
        <pc:spChg chg="mod">
          <ac:chgData name="Amy Doneen" userId="3cf40fa7-752e-417a-a77a-5d001f70783d" providerId="ADAL" clId="{34D546F4-83F6-41B5-A073-57E4745B4D2E}" dt="2019-05-15T23:50:17.840" v="17584" actId="20577"/>
          <ac:spMkLst>
            <pc:docMk/>
            <pc:sldMk cId="2531629538" sldId="1682"/>
            <ac:spMk id="2" creationId="{4E469CFF-43A4-46C0-847D-1F35A15E9C96}"/>
          </ac:spMkLst>
        </pc:spChg>
        <pc:spChg chg="del">
          <ac:chgData name="Amy Doneen" userId="3cf40fa7-752e-417a-a77a-5d001f70783d" providerId="ADAL" clId="{34D546F4-83F6-41B5-A073-57E4745B4D2E}" dt="2019-05-15T23:46:26.642" v="17348"/>
          <ac:spMkLst>
            <pc:docMk/>
            <pc:sldMk cId="2531629538" sldId="1682"/>
            <ac:spMk id="3" creationId="{86D07A22-4EB5-4248-A1B1-5058EBE8F00D}"/>
          </ac:spMkLst>
        </pc:spChg>
        <pc:spChg chg="add mod">
          <ac:chgData name="Amy Doneen" userId="3cf40fa7-752e-417a-a77a-5d001f70783d" providerId="ADAL" clId="{34D546F4-83F6-41B5-A073-57E4745B4D2E}" dt="2019-05-15T23:47:43.730" v="17354" actId="207"/>
          <ac:spMkLst>
            <pc:docMk/>
            <pc:sldMk cId="2531629538" sldId="1682"/>
            <ac:spMk id="7" creationId="{23528D37-9C31-4AEF-8597-49B828C8F084}"/>
          </ac:spMkLst>
        </pc:spChg>
        <pc:spChg chg="add mod">
          <ac:chgData name="Amy Doneen" userId="3cf40fa7-752e-417a-a77a-5d001f70783d" providerId="ADAL" clId="{34D546F4-83F6-41B5-A073-57E4745B4D2E}" dt="2019-05-15T23:47:56.966" v="17358" actId="14100"/>
          <ac:spMkLst>
            <pc:docMk/>
            <pc:sldMk cId="2531629538" sldId="1682"/>
            <ac:spMk id="8" creationId="{50C4DF1D-636C-4588-BF45-69E013FE2D3C}"/>
          </ac:spMkLst>
        </pc:spChg>
        <pc:picChg chg="add mod">
          <ac:chgData name="Amy Doneen" userId="3cf40fa7-752e-417a-a77a-5d001f70783d" providerId="ADAL" clId="{34D546F4-83F6-41B5-A073-57E4745B4D2E}" dt="2019-05-15T23:47:18.531" v="17351" actId="1076"/>
          <ac:picMkLst>
            <pc:docMk/>
            <pc:sldMk cId="2531629538" sldId="1682"/>
            <ac:picMk id="5" creationId="{28D80ECA-D63D-4950-B501-B64B88E7885B}"/>
          </ac:picMkLst>
        </pc:picChg>
        <pc:picChg chg="add mod">
          <ac:chgData name="Amy Doneen" userId="3cf40fa7-752e-417a-a77a-5d001f70783d" providerId="ADAL" clId="{34D546F4-83F6-41B5-A073-57E4745B4D2E}" dt="2019-05-15T23:47:20.325" v="17352" actId="1076"/>
          <ac:picMkLst>
            <pc:docMk/>
            <pc:sldMk cId="2531629538" sldId="1682"/>
            <ac:picMk id="6" creationId="{53760F6D-CD3D-4267-80B5-25CFFA3852FB}"/>
          </ac:picMkLst>
        </pc:picChg>
      </pc:sldChg>
    </pc:docChg>
  </pc:docChgLst>
  <pc:docChgLst>
    <pc:chgData name="Amy Doneen" userId="3cf40fa7-752e-417a-a77a-5d001f70783d" providerId="ADAL" clId="{8181E693-799E-4112-8F72-C439611C7C10}"/>
    <pc:docChg chg="custSel addSld modSld sldOrd">
      <pc:chgData name="Amy Doneen" userId="3cf40fa7-752e-417a-a77a-5d001f70783d" providerId="ADAL" clId="{8181E693-799E-4112-8F72-C439611C7C10}" dt="2019-05-12T22:50:39.148" v="662"/>
      <pc:docMkLst>
        <pc:docMk/>
      </pc:docMkLst>
      <pc:sldChg chg="addSp delSp modSp">
        <pc:chgData name="Amy Doneen" userId="3cf40fa7-752e-417a-a77a-5d001f70783d" providerId="ADAL" clId="{8181E693-799E-4112-8F72-C439611C7C10}" dt="2019-05-12T22:17:16.339" v="7" actId="1076"/>
        <pc:sldMkLst>
          <pc:docMk/>
          <pc:sldMk cId="163858072" sldId="1543"/>
        </pc:sldMkLst>
        <pc:spChg chg="del mod">
          <ac:chgData name="Amy Doneen" userId="3cf40fa7-752e-417a-a77a-5d001f70783d" providerId="ADAL" clId="{8181E693-799E-4112-8F72-C439611C7C10}" dt="2019-05-12T22:17:04.234" v="2"/>
          <ac:spMkLst>
            <pc:docMk/>
            <pc:sldMk cId="163858072" sldId="1543"/>
            <ac:spMk id="2" creationId="{E9C1A652-D9E0-4D9D-AE0E-8F30FD97F4FF}"/>
          </ac:spMkLst>
        </pc:spChg>
        <pc:spChg chg="add del mod">
          <ac:chgData name="Amy Doneen" userId="3cf40fa7-752e-417a-a77a-5d001f70783d" providerId="ADAL" clId="{8181E693-799E-4112-8F72-C439611C7C10}" dt="2019-05-12T22:17:08.825" v="3"/>
          <ac:spMkLst>
            <pc:docMk/>
            <pc:sldMk cId="163858072" sldId="1543"/>
            <ac:spMk id="5" creationId="{AA983611-B6D3-4B6A-8208-BE71782C8371}"/>
          </ac:spMkLst>
        </pc:spChg>
        <pc:spChg chg="del">
          <ac:chgData name="Amy Doneen" userId="3cf40fa7-752e-417a-a77a-5d001f70783d" providerId="ADAL" clId="{8181E693-799E-4112-8F72-C439611C7C10}" dt="2019-05-12T22:14:45.913" v="0"/>
          <ac:spMkLst>
            <pc:docMk/>
            <pc:sldMk cId="163858072" sldId="1543"/>
            <ac:spMk id="7" creationId="{CAC547B8-FFC4-468C-9AF1-1F7CAE106282}"/>
          </ac:spMkLst>
        </pc:spChg>
        <pc:picChg chg="add mod">
          <ac:chgData name="Amy Doneen" userId="3cf40fa7-752e-417a-a77a-5d001f70783d" providerId="ADAL" clId="{8181E693-799E-4112-8F72-C439611C7C10}" dt="2019-05-12T22:17:16.339" v="7" actId="1076"/>
          <ac:picMkLst>
            <pc:docMk/>
            <pc:sldMk cId="163858072" sldId="1543"/>
            <ac:picMk id="3" creationId="{A6A91428-C843-465F-BDC6-8E33D14085E5}"/>
          </ac:picMkLst>
        </pc:picChg>
      </pc:sldChg>
      <pc:sldChg chg="addSp delSp modSp">
        <pc:chgData name="Amy Doneen" userId="3cf40fa7-752e-417a-a77a-5d001f70783d" providerId="ADAL" clId="{8181E693-799E-4112-8F72-C439611C7C10}" dt="2019-05-12T22:29:58.992" v="8"/>
        <pc:sldMkLst>
          <pc:docMk/>
          <pc:sldMk cId="2109327631" sldId="1544"/>
        </pc:sldMkLst>
        <pc:spChg chg="del">
          <ac:chgData name="Amy Doneen" userId="3cf40fa7-752e-417a-a77a-5d001f70783d" providerId="ADAL" clId="{8181E693-799E-4112-8F72-C439611C7C10}" dt="2019-05-12T22:29:58.992" v="8"/>
          <ac:spMkLst>
            <pc:docMk/>
            <pc:sldMk cId="2109327631" sldId="1544"/>
            <ac:spMk id="7" creationId="{CAC547B8-FFC4-468C-9AF1-1F7CAE106282}"/>
          </ac:spMkLst>
        </pc:spChg>
        <pc:picChg chg="add mod">
          <ac:chgData name="Amy Doneen" userId="3cf40fa7-752e-417a-a77a-5d001f70783d" providerId="ADAL" clId="{8181E693-799E-4112-8F72-C439611C7C10}" dt="2019-05-12T22:29:58.992" v="8"/>
          <ac:picMkLst>
            <pc:docMk/>
            <pc:sldMk cId="2109327631" sldId="1544"/>
            <ac:picMk id="3" creationId="{2AEEC6CD-B729-47A9-87F9-E75BFAEE1F11}"/>
          </ac:picMkLst>
        </pc:picChg>
      </pc:sldChg>
      <pc:sldChg chg="addSp delSp modSp">
        <pc:chgData name="Amy Doneen" userId="3cf40fa7-752e-417a-a77a-5d001f70783d" providerId="ADAL" clId="{8181E693-799E-4112-8F72-C439611C7C10}" dt="2019-05-12T22:30:50.454" v="11"/>
        <pc:sldMkLst>
          <pc:docMk/>
          <pc:sldMk cId="3242779645" sldId="1545"/>
        </pc:sldMkLst>
        <pc:spChg chg="del">
          <ac:chgData name="Amy Doneen" userId="3cf40fa7-752e-417a-a77a-5d001f70783d" providerId="ADAL" clId="{8181E693-799E-4112-8F72-C439611C7C10}" dt="2019-05-12T22:30:50.454" v="11"/>
          <ac:spMkLst>
            <pc:docMk/>
            <pc:sldMk cId="3242779645" sldId="1545"/>
            <ac:spMk id="7" creationId="{CAC547B8-FFC4-468C-9AF1-1F7CAE106282}"/>
          </ac:spMkLst>
        </pc:spChg>
        <pc:picChg chg="add mod">
          <ac:chgData name="Amy Doneen" userId="3cf40fa7-752e-417a-a77a-5d001f70783d" providerId="ADAL" clId="{8181E693-799E-4112-8F72-C439611C7C10}" dt="2019-05-12T22:30:50.454" v="11"/>
          <ac:picMkLst>
            <pc:docMk/>
            <pc:sldMk cId="3242779645" sldId="1545"/>
            <ac:picMk id="3" creationId="{8D143239-767F-4D12-B61A-CA720A779EDB}"/>
          </ac:picMkLst>
        </pc:picChg>
      </pc:sldChg>
      <pc:sldChg chg="addSp delSp modSp add">
        <pc:chgData name="Amy Doneen" userId="3cf40fa7-752e-417a-a77a-5d001f70783d" providerId="ADAL" clId="{8181E693-799E-4112-8F72-C439611C7C10}" dt="2019-05-12T22:31:40.356" v="13"/>
        <pc:sldMkLst>
          <pc:docMk/>
          <pc:sldMk cId="3662991750" sldId="1550"/>
        </pc:sldMkLst>
        <pc:spChg chg="del">
          <ac:chgData name="Amy Doneen" userId="3cf40fa7-752e-417a-a77a-5d001f70783d" providerId="ADAL" clId="{8181E693-799E-4112-8F72-C439611C7C10}" dt="2019-05-12T22:31:40.356" v="13"/>
          <ac:spMkLst>
            <pc:docMk/>
            <pc:sldMk cId="3662991750" sldId="1550"/>
            <ac:spMk id="7" creationId="{CAC547B8-FFC4-468C-9AF1-1F7CAE106282}"/>
          </ac:spMkLst>
        </pc:spChg>
        <pc:picChg chg="add mod">
          <ac:chgData name="Amy Doneen" userId="3cf40fa7-752e-417a-a77a-5d001f70783d" providerId="ADAL" clId="{8181E693-799E-4112-8F72-C439611C7C10}" dt="2019-05-12T22:31:40.356" v="13"/>
          <ac:picMkLst>
            <pc:docMk/>
            <pc:sldMk cId="3662991750" sldId="1550"/>
            <ac:picMk id="3" creationId="{0788C980-8396-48E2-9A95-E6D00D67C2EC}"/>
          </ac:picMkLst>
        </pc:picChg>
      </pc:sldChg>
      <pc:sldChg chg="addSp delSp modSp add">
        <pc:chgData name="Amy Doneen" userId="3cf40fa7-752e-417a-a77a-5d001f70783d" providerId="ADAL" clId="{8181E693-799E-4112-8F72-C439611C7C10}" dt="2019-05-12T22:34:42.673" v="14"/>
        <pc:sldMkLst>
          <pc:docMk/>
          <pc:sldMk cId="2005800400" sldId="1551"/>
        </pc:sldMkLst>
        <pc:spChg chg="del">
          <ac:chgData name="Amy Doneen" userId="3cf40fa7-752e-417a-a77a-5d001f70783d" providerId="ADAL" clId="{8181E693-799E-4112-8F72-C439611C7C10}" dt="2019-05-12T22:34:42.673" v="14"/>
          <ac:spMkLst>
            <pc:docMk/>
            <pc:sldMk cId="2005800400" sldId="1551"/>
            <ac:spMk id="7" creationId="{CAC547B8-FFC4-468C-9AF1-1F7CAE106282}"/>
          </ac:spMkLst>
        </pc:spChg>
        <pc:picChg chg="add mod">
          <ac:chgData name="Amy Doneen" userId="3cf40fa7-752e-417a-a77a-5d001f70783d" providerId="ADAL" clId="{8181E693-799E-4112-8F72-C439611C7C10}" dt="2019-05-12T22:34:42.673" v="14"/>
          <ac:picMkLst>
            <pc:docMk/>
            <pc:sldMk cId="2005800400" sldId="1551"/>
            <ac:picMk id="3" creationId="{BB00D329-7680-4947-9B73-7BFB695287A3}"/>
          </ac:picMkLst>
        </pc:picChg>
      </pc:sldChg>
      <pc:sldChg chg="modSp add ord">
        <pc:chgData name="Amy Doneen" userId="3cf40fa7-752e-417a-a77a-5d001f70783d" providerId="ADAL" clId="{8181E693-799E-4112-8F72-C439611C7C10}" dt="2019-05-12T22:40:37.554" v="370" actId="5793"/>
        <pc:sldMkLst>
          <pc:docMk/>
          <pc:sldMk cId="3387815712" sldId="1552"/>
        </pc:sldMkLst>
        <pc:spChg chg="mod">
          <ac:chgData name="Amy Doneen" userId="3cf40fa7-752e-417a-a77a-5d001f70783d" providerId="ADAL" clId="{8181E693-799E-4112-8F72-C439611C7C10}" dt="2019-05-12T22:40:37.554" v="370" actId="5793"/>
          <ac:spMkLst>
            <pc:docMk/>
            <pc:sldMk cId="3387815712" sldId="1552"/>
            <ac:spMk id="7" creationId="{CAC547B8-FFC4-468C-9AF1-1F7CAE106282}"/>
          </ac:spMkLst>
        </pc:spChg>
      </pc:sldChg>
      <pc:sldChg chg="modSp add">
        <pc:chgData name="Amy Doneen" userId="3cf40fa7-752e-417a-a77a-5d001f70783d" providerId="ADAL" clId="{8181E693-799E-4112-8F72-C439611C7C10}" dt="2019-05-12T22:37:45.542" v="92" actId="20577"/>
        <pc:sldMkLst>
          <pc:docMk/>
          <pc:sldMk cId="2965365018" sldId="1554"/>
        </pc:sldMkLst>
        <pc:spChg chg="mod">
          <ac:chgData name="Amy Doneen" userId="3cf40fa7-752e-417a-a77a-5d001f70783d" providerId="ADAL" clId="{8181E693-799E-4112-8F72-C439611C7C10}" dt="2019-05-12T22:37:45.542" v="92" actId="20577"/>
          <ac:spMkLst>
            <pc:docMk/>
            <pc:sldMk cId="2965365018" sldId="1554"/>
            <ac:spMk id="7" creationId="{CAC547B8-FFC4-468C-9AF1-1F7CAE106282}"/>
          </ac:spMkLst>
        </pc:spChg>
      </pc:sldChg>
      <pc:sldChg chg="add">
        <pc:chgData name="Amy Doneen" userId="3cf40fa7-752e-417a-a77a-5d001f70783d" providerId="ADAL" clId="{8181E693-799E-4112-8F72-C439611C7C10}" dt="2019-05-12T22:41:31.592" v="371"/>
        <pc:sldMkLst>
          <pc:docMk/>
          <pc:sldMk cId="438086288" sldId="1555"/>
        </pc:sldMkLst>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3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p>
        </p:txBody>
      </p:sp>
      <p:sp>
        <p:nvSpPr>
          <p:cNvPr id="11264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1264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264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11264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3A423B9-2DD4-436F-A2FC-661A8645FD89}" type="slidenum">
              <a:rPr lang="en-US"/>
              <a:pPr>
                <a:defRPr/>
              </a:pPr>
              <a:t>‹#›</a:t>
            </a:fld>
            <a:endParaRPr lang="en-US"/>
          </a:p>
        </p:txBody>
      </p:sp>
    </p:spTree>
    <p:extLst>
      <p:ext uri="{BB962C8B-B14F-4D97-AF65-F5344CB8AC3E}">
        <p14:creationId xmlns:p14="http://schemas.microsoft.com/office/powerpoint/2010/main" val="34178680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89B9530-26F9-4D8C-8C93-01EC30B07613}" type="slidenum">
              <a:rPr lang="en-US" smtClean="0"/>
              <a:pPr>
                <a:defRPr/>
              </a:pPr>
              <a:t>1</a:t>
            </a:fld>
            <a:endParaRPr lang="en-US" dirty="0"/>
          </a:p>
        </p:txBody>
      </p:sp>
    </p:spTree>
    <p:extLst>
      <p:ext uri="{BB962C8B-B14F-4D97-AF65-F5344CB8AC3E}">
        <p14:creationId xmlns:p14="http://schemas.microsoft.com/office/powerpoint/2010/main" val="468297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p:sp>
      <p:sp>
        <p:nvSpPr>
          <p:cNvPr id="20483" name="Notes Placeholder 2"/>
          <p:cNvSpPr>
            <a:spLocks noGrp="1"/>
          </p:cNvSpPr>
          <p:nvPr>
            <p:ph type="body" idx="1"/>
          </p:nvPr>
        </p:nvSpPr>
        <p:spPr>
          <a:noFill/>
        </p:spPr>
        <p:txBody>
          <a:bodyPr/>
          <a:lstStyle/>
          <a:p>
            <a:r>
              <a:rPr lang="en-US">
                <a:latin typeface="Times New Roman" pitchFamily="18" charset="0"/>
              </a:rPr>
              <a:t>The chromosome 9p21.3 locus, which spans a genomic region of 58kb in chromosome 9, encompasses multiple single nucleotide polymorphisms (SNPs) in tight linkage disequilibrium (LD). This genomic interval contains no protein-coding genes; however, it overlaps a long Noncoding RNA (ncRNA) known as ANRIL (CDKN2BAS) which might have a role in the regulation of gene expression</a:t>
            </a:r>
          </a:p>
          <a:p>
            <a:r>
              <a:rPr lang="en-US">
                <a:latin typeface="Times New Roman" pitchFamily="18" charset="0"/>
              </a:rPr>
              <a:t>CAD/MI pts had at least 1 epicardial stenosis &gt; 50%; The chromosome 9p21.3 locus, which spans a genomic region of 58kb in chromosome 9,</a:t>
            </a:r>
          </a:p>
          <a:p>
            <a:r>
              <a:rPr lang="en-US">
                <a:latin typeface="Times New Roman" pitchFamily="18" charset="0"/>
              </a:rPr>
              <a:t>encompasses multiple single nucleotide polymorphisms (SNPs) in tight linkage disequilibrium</a:t>
            </a:r>
          </a:p>
          <a:p>
            <a:r>
              <a:rPr lang="en-US">
                <a:latin typeface="Times New Roman" pitchFamily="18" charset="0"/>
              </a:rPr>
              <a:t>(LD). This genomic interval contains no protein-coding genes; however, it overlaps a long Noncoding RNA (ncRNA) known as ANRIL (CDKN2BAS) which might have a role in the regulation of gene expression</a:t>
            </a:r>
          </a:p>
        </p:txBody>
      </p:sp>
    </p:spTree>
    <p:extLst>
      <p:ext uri="{BB962C8B-B14F-4D97-AF65-F5344CB8AC3E}">
        <p14:creationId xmlns:p14="http://schemas.microsoft.com/office/powerpoint/2010/main" val="1583065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3:notes"/>
          <p:cNvSpPr>
            <a:spLocks noGrp="1" noRot="1" noChangeAspect="1"/>
          </p:cNvSpPr>
          <p:nvPr>
            <p:ph type="sldImg" idx="2"/>
          </p:nvPr>
        </p:nvSpPr>
        <p:spPr>
          <a:xfrm>
            <a:off x="1333500" y="1163638"/>
            <a:ext cx="4191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3:notes"/>
          <p:cNvSpPr txBox="1">
            <a:spLocks noGrp="1"/>
          </p:cNvSpPr>
          <p:nvPr>
            <p:ph type="body" idx="1"/>
          </p:nvPr>
        </p:nvSpPr>
        <p:spPr>
          <a:xfrm>
            <a:off x="685800" y="4481513"/>
            <a:ext cx="5486400" cy="3668712"/>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When underlying depression is identified and addressed, outcomes improve</a:t>
            </a:r>
            <a:endParaRPr/>
          </a:p>
          <a:p>
            <a:pPr marL="171450" marR="0" lvl="0" indent="-95250" algn="l" rtl="0">
              <a:lnSpc>
                <a:spcPct val="100000"/>
              </a:lnSpc>
              <a:spcBef>
                <a:spcPts val="0"/>
              </a:spcBef>
              <a:spcAft>
                <a:spcPts val="0"/>
              </a:spcAft>
              <a:buClr>
                <a:schemeClr val="dk1"/>
              </a:buClr>
              <a:buSzPts val="12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What we did : </a:t>
            </a:r>
            <a:endParaRPr/>
          </a:p>
          <a:p>
            <a:pPr marL="0" marR="0" lvl="0" indent="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create mental health screening and testing platform designed from ground up to integrate</a:t>
            </a:r>
            <a:endParaRPr/>
          </a:p>
          <a:p>
            <a:pPr marL="0" marR="0" lvl="0" indent="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6 mental health tests that most affect physical medicine</a:t>
            </a:r>
            <a:endParaRPr/>
          </a:p>
          <a:p>
            <a:pPr marL="0" marR="0" lvl="0" indent="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Intelligent layered branching logic engine designed to ask min number of questions to rule out/rule in diagnoses</a:t>
            </a:r>
            <a:endParaRPr/>
          </a:p>
          <a:p>
            <a:pPr marL="0" marR="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a:p>
            <a:pPr marL="171450" marR="0" lvl="0" indent="-95250" algn="l" rtl="0">
              <a:lnSpc>
                <a:spcPct val="100000"/>
              </a:lnSpc>
              <a:spcBef>
                <a:spcPts val="0"/>
              </a:spcBef>
              <a:spcAft>
                <a:spcPts val="0"/>
              </a:spcAft>
              <a:buClr>
                <a:schemeClr val="dk1"/>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87" name="Google Shape;87;p3:notes"/>
          <p:cNvSpPr txBox="1">
            <a:spLocks noGrp="1"/>
          </p:cNvSpPr>
          <p:nvPr>
            <p:ph type="sldNum" idx="12"/>
          </p:nvPr>
        </p:nvSpPr>
        <p:spPr>
          <a:xfrm>
            <a:off x="3884613" y="8847138"/>
            <a:ext cx="2971800"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60</a:t>
            </a:fld>
            <a:endParaRPr sz="12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78</a:t>
            </a:fld>
            <a:endParaRPr lang="en-US"/>
          </a:p>
        </p:txBody>
      </p:sp>
    </p:spTree>
    <p:extLst>
      <p:ext uri="{BB962C8B-B14F-4D97-AF65-F5344CB8AC3E}">
        <p14:creationId xmlns:p14="http://schemas.microsoft.com/office/powerpoint/2010/main" val="5630388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8066" name="Rectangle 2"/>
          <p:cNvSpPr>
            <a:spLocks noGrp="1" noRot="1" noChangeArrowheads="1"/>
          </p:cNvSpPr>
          <p:nvPr>
            <p:ph type="ctrTitle"/>
          </p:nvPr>
        </p:nvSpPr>
        <p:spPr>
          <a:xfrm>
            <a:off x="685800" y="1981200"/>
            <a:ext cx="7772400" cy="1600200"/>
          </a:xfrm>
        </p:spPr>
        <p:txBody>
          <a:bodyPr/>
          <a:lstStyle>
            <a:lvl1pPr>
              <a:defRPr/>
            </a:lvl1pPr>
          </a:lstStyle>
          <a:p>
            <a:r>
              <a:rPr lang="en-US"/>
              <a:t>Click to edit Master title style</a:t>
            </a:r>
          </a:p>
        </p:txBody>
      </p:sp>
      <p:sp>
        <p:nvSpPr>
          <p:cNvPr id="88067"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5" name="Rectangle 7"/>
          <p:cNvSpPr>
            <a:spLocks noGrp="1" noChangeArrowheads="1"/>
          </p:cNvSpPr>
          <p:nvPr>
            <p:ph type="dt" sz="quarter"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r>
              <a:rPr lang="en-US"/>
              <a:t>Copyright Bale/Doneen Paradigm</a:t>
            </a:r>
          </a:p>
        </p:txBody>
      </p:sp>
      <p:pic>
        <p:nvPicPr>
          <p:cNvPr id="8" name="Picture 18"/>
          <p:cNvPicPr>
            <a:picLocks noChangeAspect="1" noChangeArrowheads="1"/>
          </p:cNvPicPr>
          <p:nvPr userDrawn="1"/>
        </p:nvPicPr>
        <p:blipFill>
          <a:blip r:embed="rId2" cstate="print"/>
          <a:srcRect/>
          <a:stretch>
            <a:fillRect/>
          </a:stretch>
        </p:blipFill>
        <p:spPr bwMode="auto">
          <a:xfrm>
            <a:off x="7848600" y="6324600"/>
            <a:ext cx="1143000" cy="381000"/>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6" name="Rectangle 14"/>
          <p:cNvSpPr>
            <a:spLocks noGrp="1" noChangeArrowheads="1"/>
          </p:cNvSpPr>
          <p:nvPr>
            <p:ph type="sldNum" sz="quarter" idx="12"/>
          </p:nvPr>
        </p:nvSpPr>
        <p:spPr>
          <a:ln/>
        </p:spPr>
        <p:txBody>
          <a:bodyPr/>
          <a:lstStyle>
            <a:lvl1pPr>
              <a:defRPr/>
            </a:lvl1pPr>
          </a:lstStyle>
          <a:p>
            <a:pPr>
              <a:defRPr/>
            </a:pPr>
            <a:fld id="{6CD6A28B-283C-4D60-BCC7-290062F1A4D0}"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6" name="Rectangle 14"/>
          <p:cNvSpPr>
            <a:spLocks noGrp="1" noChangeArrowheads="1"/>
          </p:cNvSpPr>
          <p:nvPr>
            <p:ph type="sldNum" sz="quarter" idx="12"/>
          </p:nvPr>
        </p:nvSpPr>
        <p:spPr>
          <a:ln/>
        </p:spPr>
        <p:txBody>
          <a:bodyPr/>
          <a:lstStyle>
            <a:lvl1pPr>
              <a:defRPr/>
            </a:lvl1pPr>
          </a:lstStyle>
          <a:p>
            <a:pPr>
              <a:defRPr/>
            </a:pPr>
            <a:fld id="{0C932D9E-F20E-47C5-BAE8-13E8A7DB6506}"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10588" cy="1325563"/>
          </a:xfrm>
        </p:spPr>
        <p:txBody>
          <a:bodyPr/>
          <a:lstStyle/>
          <a:p>
            <a:r>
              <a:rPr lang="en-US"/>
              <a:t>Click to edit Master title style</a:t>
            </a:r>
          </a:p>
        </p:txBody>
      </p:sp>
      <p:sp>
        <p:nvSpPr>
          <p:cNvPr id="3" name="Table Placeholder 2"/>
          <p:cNvSpPr>
            <a:spLocks noGrp="1"/>
          </p:cNvSpPr>
          <p:nvPr>
            <p:ph type="tbl" idx="1"/>
          </p:nvPr>
        </p:nvSpPr>
        <p:spPr>
          <a:xfrm>
            <a:off x="301625" y="1676400"/>
            <a:ext cx="8540750" cy="4422775"/>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6" name="Rectangle 14"/>
          <p:cNvSpPr>
            <a:spLocks noGrp="1" noChangeArrowheads="1"/>
          </p:cNvSpPr>
          <p:nvPr>
            <p:ph type="sldNum" sz="quarter" idx="12"/>
          </p:nvPr>
        </p:nvSpPr>
        <p:spPr>
          <a:ln/>
        </p:spPr>
        <p:txBody>
          <a:bodyPr/>
          <a:lstStyle>
            <a:lvl1pPr>
              <a:defRPr/>
            </a:lvl1pPr>
          </a:lstStyle>
          <a:p>
            <a:pPr>
              <a:defRPr/>
            </a:pPr>
            <a:fld id="{7B0D2BFC-1D73-4D7E-8710-39EA5DFEF6FE}" type="slidenum">
              <a:rPr lang="en-US"/>
              <a:pPr>
                <a:defRPr/>
              </a:pPr>
              <a:t>‹#›</a:t>
            </a:fld>
            <a:endParaRPr lang="en-US"/>
          </a:p>
        </p:txBody>
      </p:sp>
    </p:spTree>
    <p:extLst>
      <p:ext uri="{BB962C8B-B14F-4D97-AF65-F5344CB8AC3E}">
        <p14:creationId xmlns:p14="http://schemas.microsoft.com/office/powerpoint/2010/main" val="757632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6" name="Rectangle 14"/>
          <p:cNvSpPr>
            <a:spLocks noGrp="1" noChangeArrowheads="1"/>
          </p:cNvSpPr>
          <p:nvPr>
            <p:ph type="sldNum" sz="quarter" idx="12"/>
          </p:nvPr>
        </p:nvSpPr>
        <p:spPr>
          <a:ln/>
        </p:spPr>
        <p:txBody>
          <a:bodyPr/>
          <a:lstStyle>
            <a:lvl1pPr>
              <a:defRPr/>
            </a:lvl1pPr>
          </a:lstStyle>
          <a:p>
            <a:pPr>
              <a:defRPr/>
            </a:pPr>
            <a:fld id="{F0ED6EAE-D4B4-4563-8C1E-45993607603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6" name="Rectangle 14"/>
          <p:cNvSpPr>
            <a:spLocks noGrp="1" noChangeArrowheads="1"/>
          </p:cNvSpPr>
          <p:nvPr>
            <p:ph type="sldNum" sz="quarter" idx="12"/>
          </p:nvPr>
        </p:nvSpPr>
        <p:spPr>
          <a:ln/>
        </p:spPr>
        <p:txBody>
          <a:bodyPr/>
          <a:lstStyle>
            <a:lvl1pPr>
              <a:defRPr/>
            </a:lvl1pPr>
          </a:lstStyle>
          <a:p>
            <a:pPr>
              <a:defRPr/>
            </a:pPr>
            <a:fld id="{4B591A5D-6829-4458-B796-5F4F59B4AE1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7" name="Rectangle 14"/>
          <p:cNvSpPr>
            <a:spLocks noGrp="1" noChangeArrowheads="1"/>
          </p:cNvSpPr>
          <p:nvPr>
            <p:ph type="sldNum" sz="quarter" idx="12"/>
          </p:nvPr>
        </p:nvSpPr>
        <p:spPr>
          <a:ln/>
        </p:spPr>
        <p:txBody>
          <a:bodyPr/>
          <a:lstStyle>
            <a:lvl1pPr>
              <a:defRPr/>
            </a:lvl1pPr>
          </a:lstStyle>
          <a:p>
            <a:pPr>
              <a:defRPr/>
            </a:pPr>
            <a:fld id="{4D749BE2-8B6C-4157-B542-0F75E2D8445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9" name="Rectangle 14"/>
          <p:cNvSpPr>
            <a:spLocks noGrp="1" noChangeArrowheads="1"/>
          </p:cNvSpPr>
          <p:nvPr>
            <p:ph type="sldNum" sz="quarter" idx="12"/>
          </p:nvPr>
        </p:nvSpPr>
        <p:spPr>
          <a:ln/>
        </p:spPr>
        <p:txBody>
          <a:bodyPr/>
          <a:lstStyle>
            <a:lvl1pPr>
              <a:defRPr/>
            </a:lvl1pPr>
          </a:lstStyle>
          <a:p>
            <a:pPr>
              <a:defRPr/>
            </a:pPr>
            <a:fld id="{DF2A4744-8F8E-418D-9792-C396353CA2BD}"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5" name="Rectangle 14"/>
          <p:cNvSpPr>
            <a:spLocks noGrp="1" noChangeArrowheads="1"/>
          </p:cNvSpPr>
          <p:nvPr>
            <p:ph type="sldNum" sz="quarter" idx="12"/>
          </p:nvPr>
        </p:nvSpPr>
        <p:spPr>
          <a:ln/>
        </p:spPr>
        <p:txBody>
          <a:bodyPr/>
          <a:lstStyle>
            <a:lvl1pPr>
              <a:defRPr/>
            </a:lvl1pPr>
          </a:lstStyle>
          <a:p>
            <a:pPr>
              <a:defRPr/>
            </a:pPr>
            <a:fld id="{761BFCC7-0B5B-452E-BD3E-7142AEBAF31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4" name="Rectangle 14"/>
          <p:cNvSpPr>
            <a:spLocks noGrp="1" noChangeArrowheads="1"/>
          </p:cNvSpPr>
          <p:nvPr>
            <p:ph type="sldNum" sz="quarter" idx="12"/>
          </p:nvPr>
        </p:nvSpPr>
        <p:spPr>
          <a:ln/>
        </p:spPr>
        <p:txBody>
          <a:bodyPr/>
          <a:lstStyle>
            <a:lvl1pPr>
              <a:defRPr/>
            </a:lvl1pPr>
          </a:lstStyle>
          <a:p>
            <a:pPr>
              <a:defRPr/>
            </a:pPr>
            <a:fld id="{06B5C3EC-76E5-4656-A217-DDBCB0F86BB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7" name="Rectangle 14"/>
          <p:cNvSpPr>
            <a:spLocks noGrp="1" noChangeArrowheads="1"/>
          </p:cNvSpPr>
          <p:nvPr>
            <p:ph type="sldNum" sz="quarter" idx="12"/>
          </p:nvPr>
        </p:nvSpPr>
        <p:spPr>
          <a:ln/>
        </p:spPr>
        <p:txBody>
          <a:bodyPr/>
          <a:lstStyle>
            <a:lvl1pPr>
              <a:defRPr/>
            </a:lvl1pPr>
          </a:lstStyle>
          <a:p>
            <a:pPr>
              <a:defRPr/>
            </a:pPr>
            <a:fld id="{B0FA2A8F-C3F8-4998-8C50-3836D075D2E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7" name="Rectangle 14"/>
          <p:cNvSpPr>
            <a:spLocks noGrp="1" noChangeArrowheads="1"/>
          </p:cNvSpPr>
          <p:nvPr>
            <p:ph type="sldNum" sz="quarter" idx="12"/>
          </p:nvPr>
        </p:nvSpPr>
        <p:spPr>
          <a:ln/>
        </p:spPr>
        <p:txBody>
          <a:bodyPr/>
          <a:lstStyle>
            <a:lvl1pPr>
              <a:defRPr/>
            </a:lvl1pPr>
          </a:lstStyle>
          <a:p>
            <a:pPr>
              <a:defRPr/>
            </a:pPr>
            <a:fld id="{C5AA8706-BCCA-4C2C-AE64-24A1A99044ED}"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Rot="1" noChangeArrowheads="1"/>
          </p:cNvSpPr>
          <p:nvPr>
            <p:ph type="title"/>
          </p:nvPr>
        </p:nvSpPr>
        <p:spPr bwMode="auto">
          <a:xfrm>
            <a:off x="301625" y="228600"/>
            <a:ext cx="8510588"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3" name="Rectangle 3"/>
          <p:cNvSpPr>
            <a:spLocks noGrp="1" noRot="1" noChangeArrowheads="1"/>
          </p:cNvSpPr>
          <p:nvPr>
            <p:ph type="body" idx="1"/>
          </p:nvPr>
        </p:nvSpPr>
        <p:spPr bwMode="auto">
          <a:xfrm>
            <a:off x="301625" y="1676400"/>
            <a:ext cx="8540750"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7052" name="Rectangle 12"/>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defRPr>
            </a:lvl1pPr>
          </a:lstStyle>
          <a:p>
            <a:pPr>
              <a:defRPr/>
            </a:pPr>
            <a:endParaRPr lang="en-US"/>
          </a:p>
        </p:txBody>
      </p:sp>
      <p:sp>
        <p:nvSpPr>
          <p:cNvPr id="87053" name="Rectangle 13"/>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defRPr>
            </a:lvl1pPr>
          </a:lstStyle>
          <a:p>
            <a:pPr>
              <a:defRPr/>
            </a:pPr>
            <a:r>
              <a:rPr lang="en-US"/>
              <a:t>Copyright Bale/Doneen Paradigm</a:t>
            </a:r>
          </a:p>
        </p:txBody>
      </p:sp>
      <p:sp>
        <p:nvSpPr>
          <p:cNvPr id="87054" name="Rectangle 14"/>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a:defRPr/>
            </a:pPr>
            <a:fld id="{9047458C-D371-4C0B-BABF-89E861FA4706}" type="slidenum">
              <a:rPr lang="en-US"/>
              <a:pPr>
                <a:defRPr/>
              </a:pPr>
              <a:t>‹#›</a:t>
            </a:fld>
            <a:endParaRPr lang="en-US"/>
          </a:p>
        </p:txBody>
      </p:sp>
      <p:pic>
        <p:nvPicPr>
          <p:cNvPr id="1031" name="Picture 18"/>
          <p:cNvPicPr>
            <a:picLocks noChangeAspect="1" noChangeArrowheads="1"/>
          </p:cNvPicPr>
          <p:nvPr userDrawn="1"/>
        </p:nvPicPr>
        <p:blipFill>
          <a:blip r:embed="rId14" cstate="print"/>
          <a:srcRect/>
          <a:stretch>
            <a:fillRect/>
          </a:stretch>
        </p:blipFill>
        <p:spPr bwMode="auto">
          <a:xfrm>
            <a:off x="7848600" y="6324600"/>
            <a:ext cx="1143000" cy="381000"/>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3698"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9" r:id="rId12"/>
  </p:sldLayoutIdLst>
  <p:hf sldNum="0" hd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hyperlink" Target="https://doi.org/10.2337/dc18-2388" TargetMode="Externa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doi.org/10.2337/dc18-2388" TargetMode="Externa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doi.org/10.2337/dc18-2388" TargetMode="Externa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doi.org/10.2337/dc18-2388" TargetMode="Externa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doi.org/10.2337/dc18-2388" TargetMode="Externa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hyperlink" Target="https://doi.org/10.2337/dc18-2388"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hyperlink" Target="http://www.globalsiteplans.com/environmental-design/spokane-washington%E2%80%99s-famous-manito-park-modern-strengths-and-weaknesses/" TargetMode="External"/><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teensreadandwrite.com/2010/05/happy-mothers-day.html" TargetMode="Externa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thebluediamondgallery.com/wooden-tile/a/agenda.html"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en.wikipedia.org/wiki/Computed_tomography_of_the_heart"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www.marvelouslymessy.com/2011/08/evora-plus-review-and-giveaway.html" TargetMode="External"/><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41.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0.jpeg"/><Relationship Id="rId5" Type="http://schemas.openxmlformats.org/officeDocument/2006/relationships/image" Target="../media/image39.emf"/><Relationship Id="rId4" Type="http://schemas.openxmlformats.org/officeDocument/2006/relationships/oleObject" Target="../embeddings/oleObject1.bin"/></Relationships>
</file>

<file path=ppt/slides/_rels/slide7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81.xml.rels><?xml version="1.0" encoding="UTF-8" standalone="yes"?>
<Relationships xmlns="http://schemas.openxmlformats.org/package/2006/relationships"><Relationship Id="rId3" Type="http://schemas.openxmlformats.org/officeDocument/2006/relationships/hyperlink" Target="http://www.baledoneen.com/" TargetMode="External"/><Relationship Id="rId2" Type="http://schemas.openxmlformats.org/officeDocument/2006/relationships/hyperlink" Target="http://www.thehaspc.com/" TargetMode="Externa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hyperlink" Target="http://smile-365.com/why-is-soda-bad-for-your-teeth/" TargetMode="External"/><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hyperlink" Target="https://loonylabs.org/2015/08/10/testosterone-replacement/" TargetMode="External"/><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hyperlink" Target="https://doi.org/10.2337/dc18-2388"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hyperlink" Target="https://doi.org/10.2337/dc18-2388" TargetMode="Externa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hyperlink" Target="https://doi.org/10.2337/dc18-2388"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706" y="-13531"/>
            <a:ext cx="8510588" cy="1325563"/>
          </a:xfrm>
        </p:spPr>
        <p:txBody>
          <a:bodyPr/>
          <a:lstStyle/>
          <a:p>
            <a:br>
              <a:rPr lang="en-US" dirty="0"/>
            </a:br>
            <a:r>
              <a:rPr lang="en-US" dirty="0"/>
              <a:t>Bale/Doneen Live </a:t>
            </a:r>
            <a:br>
              <a:rPr lang="en-US" dirty="0"/>
            </a:br>
            <a:r>
              <a:rPr lang="en-US" dirty="0"/>
              <a:t>Scientific Update Session </a:t>
            </a:r>
          </a:p>
        </p:txBody>
      </p:sp>
      <p:sp>
        <p:nvSpPr>
          <p:cNvPr id="3" name="Content Placeholder 2"/>
          <p:cNvSpPr>
            <a:spLocks noGrp="1"/>
          </p:cNvSpPr>
          <p:nvPr>
            <p:ph idx="1"/>
          </p:nvPr>
        </p:nvSpPr>
        <p:spPr>
          <a:xfrm>
            <a:off x="276225" y="1911993"/>
            <a:ext cx="5641975" cy="4422775"/>
          </a:xfrm>
        </p:spPr>
        <p:txBody>
          <a:bodyPr/>
          <a:lstStyle/>
          <a:p>
            <a:pPr marL="0" indent="0" algn="ctr">
              <a:buNone/>
            </a:pPr>
            <a:endParaRPr lang="en-US" dirty="0"/>
          </a:p>
          <a:p>
            <a:pPr marL="0" indent="0" algn="ctr">
              <a:buNone/>
            </a:pPr>
            <a:r>
              <a:rPr lang="en-US" dirty="0"/>
              <a:t>Amy Doneen DNP, ARNP</a:t>
            </a:r>
          </a:p>
          <a:p>
            <a:pPr marL="0" indent="0" algn="ctr">
              <a:buNone/>
            </a:pPr>
            <a:endParaRPr lang="en-US" dirty="0"/>
          </a:p>
          <a:p>
            <a:pPr marL="0" indent="0" algn="ctr">
              <a:buNone/>
            </a:pPr>
            <a:r>
              <a:rPr lang="en-US" dirty="0"/>
              <a:t>May 15, 2019</a:t>
            </a:r>
          </a:p>
          <a:p>
            <a:pPr marL="0" indent="0" algn="ctr">
              <a:buNone/>
            </a:pPr>
            <a:r>
              <a:rPr lang="en-US" dirty="0"/>
              <a:t>5:30-6:30 pm PST</a:t>
            </a:r>
          </a:p>
          <a:p>
            <a:pPr marL="0" indent="0" algn="ctr">
              <a:buNone/>
            </a:pPr>
            <a:endParaRPr lang="en-US" dirty="0"/>
          </a:p>
        </p:txBody>
      </p:sp>
      <p:sp>
        <p:nvSpPr>
          <p:cNvPr id="4" name="Footer Placeholder 3"/>
          <p:cNvSpPr>
            <a:spLocks noGrp="1"/>
          </p:cNvSpPr>
          <p:nvPr>
            <p:ph type="ftr" sz="quarter" idx="11"/>
          </p:nvPr>
        </p:nvSpPr>
        <p:spPr/>
        <p:txBody>
          <a:bodyPr/>
          <a:lstStyle/>
          <a:p>
            <a:pPr>
              <a:defRPr/>
            </a:pPr>
            <a:r>
              <a:rPr lang="en-US" dirty="0"/>
              <a:t>Copyright Bale/Doneen Paradigm</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4646" y="2071514"/>
            <a:ext cx="3173153" cy="2590800"/>
          </a:xfrm>
          <a:prstGeom prst="rect">
            <a:avLst/>
          </a:prstGeom>
        </p:spPr>
      </p:pic>
    </p:spTree>
    <p:extLst>
      <p:ext uri="{BB962C8B-B14F-4D97-AF65-F5344CB8AC3E}">
        <p14:creationId xmlns:p14="http://schemas.microsoft.com/office/powerpoint/2010/main" val="3741339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5B0B2-5E25-41C0-9582-1148283B49BC}"/>
              </a:ext>
            </a:extLst>
          </p:cNvPr>
          <p:cNvSpPr>
            <a:spLocks noGrp="1"/>
          </p:cNvSpPr>
          <p:nvPr>
            <p:ph type="title"/>
          </p:nvPr>
        </p:nvSpPr>
        <p:spPr>
          <a:xfrm>
            <a:off x="301625" y="228601"/>
            <a:ext cx="8510588" cy="762000"/>
          </a:xfrm>
        </p:spPr>
        <p:txBody>
          <a:bodyPr/>
          <a:lstStyle/>
          <a:p>
            <a:r>
              <a:rPr lang="en-US" sz="2800" dirty="0"/>
              <a:t>Imaging subclinical atherosclerosis promises better CV Primary Prevention</a:t>
            </a:r>
          </a:p>
        </p:txBody>
      </p:sp>
      <p:sp>
        <p:nvSpPr>
          <p:cNvPr id="4" name="Footer Placeholder 3">
            <a:extLst>
              <a:ext uri="{FF2B5EF4-FFF2-40B4-BE49-F238E27FC236}">
                <a16:creationId xmlns:a16="http://schemas.microsoft.com/office/drawing/2014/main" id="{D326376B-356E-4F38-A4D5-CD5442595A16}"/>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B6273A2E-4797-4471-AF2A-EBBAC117132A}"/>
              </a:ext>
            </a:extLst>
          </p:cNvPr>
          <p:cNvSpPr txBox="1"/>
          <p:nvPr/>
        </p:nvSpPr>
        <p:spPr>
          <a:xfrm>
            <a:off x="191269" y="5486400"/>
            <a:ext cx="8305800" cy="923330"/>
          </a:xfrm>
          <a:prstGeom prst="rect">
            <a:avLst/>
          </a:prstGeom>
          <a:noFill/>
        </p:spPr>
        <p:txBody>
          <a:bodyPr wrap="square" rtlCol="0">
            <a:spAutoFit/>
          </a:bodyPr>
          <a:lstStyle/>
          <a:p>
            <a:r>
              <a:rPr lang="en-US" i="1" dirty="0" err="1">
                <a:solidFill>
                  <a:srgbClr val="FFC000"/>
                </a:solidFill>
              </a:rPr>
              <a:t>Faggiano</a:t>
            </a:r>
            <a:r>
              <a:rPr lang="en-US" i="1" dirty="0">
                <a:solidFill>
                  <a:srgbClr val="FFC000"/>
                </a:solidFill>
              </a:rPr>
              <a:t>, P., </a:t>
            </a:r>
            <a:r>
              <a:rPr lang="en-US" i="1" dirty="0" err="1">
                <a:solidFill>
                  <a:srgbClr val="FFC000"/>
                </a:solidFill>
              </a:rPr>
              <a:t>Dasseni</a:t>
            </a:r>
            <a:r>
              <a:rPr lang="en-US" i="1" dirty="0">
                <a:solidFill>
                  <a:srgbClr val="FFC000"/>
                </a:solidFill>
              </a:rPr>
              <a:t>, N., Henein, M. (2019). Imaging subclinical atherosclerosis promises a better cardiovascular primary prevention. European Journal of Preventive Cardiology. 0(00) 1-2. DOI 10.1177?2047487319849323</a:t>
            </a:r>
          </a:p>
        </p:txBody>
      </p:sp>
      <p:sp>
        <p:nvSpPr>
          <p:cNvPr id="7" name="Content Placeholder 6">
            <a:extLst>
              <a:ext uri="{FF2B5EF4-FFF2-40B4-BE49-F238E27FC236}">
                <a16:creationId xmlns:a16="http://schemas.microsoft.com/office/drawing/2014/main" id="{384E7B70-12A2-470A-B470-D2455164F8FD}"/>
              </a:ext>
            </a:extLst>
          </p:cNvPr>
          <p:cNvSpPr>
            <a:spLocks noGrp="1"/>
          </p:cNvSpPr>
          <p:nvPr>
            <p:ph idx="1"/>
          </p:nvPr>
        </p:nvSpPr>
        <p:spPr>
          <a:xfrm>
            <a:off x="301625" y="1066800"/>
            <a:ext cx="8540750" cy="4267201"/>
          </a:xfrm>
        </p:spPr>
        <p:txBody>
          <a:bodyPr/>
          <a:lstStyle/>
          <a:p>
            <a:pPr marL="0" indent="0" algn="ctr">
              <a:buNone/>
            </a:pPr>
            <a:r>
              <a:rPr lang="en-US" sz="2200" dirty="0">
                <a:effectLst/>
              </a:rPr>
              <a:t>This is very exciting and still……not perfect (yet) </a:t>
            </a:r>
            <a:r>
              <a:rPr lang="en-US" sz="2200" dirty="0">
                <a:effectLst/>
                <a:sym typeface="Wingdings" panose="05000000000000000000" pitchFamily="2" charset="2"/>
              </a:rPr>
              <a:t> </a:t>
            </a:r>
          </a:p>
          <a:p>
            <a:pPr marL="0" indent="0" algn="ctr">
              <a:buNone/>
            </a:pPr>
            <a:endParaRPr lang="en-US" sz="2200" dirty="0">
              <a:effectLst/>
              <a:sym typeface="Wingdings" panose="05000000000000000000" pitchFamily="2" charset="2"/>
            </a:endParaRPr>
          </a:p>
          <a:p>
            <a:pPr marL="0" indent="0" algn="ctr">
              <a:buNone/>
            </a:pPr>
            <a:r>
              <a:rPr lang="en-US" sz="2200" dirty="0">
                <a:effectLst/>
              </a:rPr>
              <a:t>“A calcium score greater than 300 accurately identified subjects at high risk for future coronary heart disease events”</a:t>
            </a:r>
          </a:p>
          <a:p>
            <a:pPr marL="0" indent="0" algn="ctr">
              <a:buNone/>
            </a:pPr>
            <a:endParaRPr lang="en-US" sz="2200" dirty="0">
              <a:effectLst/>
            </a:endParaRPr>
          </a:p>
          <a:p>
            <a:pPr marL="0" indent="0" algn="ctr">
              <a:buNone/>
            </a:pPr>
            <a:r>
              <a:rPr lang="en-US" sz="2200" dirty="0">
                <a:effectLst/>
              </a:rPr>
              <a:t>However – “visualization of asymptomatic subclinical carotid atherosclerosis can improve an individual’s risk classification and consequently guide towards a tailored optimum prevention strategy, one of the most important being lipid lowering therapy, and the eligibility for statin therapy.”</a:t>
            </a:r>
          </a:p>
        </p:txBody>
      </p:sp>
    </p:spTree>
    <p:extLst>
      <p:ext uri="{BB962C8B-B14F-4D97-AF65-F5344CB8AC3E}">
        <p14:creationId xmlns:p14="http://schemas.microsoft.com/office/powerpoint/2010/main" val="214358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2E6BC-7D4A-40AE-9436-AD251333407C}"/>
              </a:ext>
            </a:extLst>
          </p:cNvPr>
          <p:cNvSpPr>
            <a:spLocks noGrp="1"/>
          </p:cNvSpPr>
          <p:nvPr>
            <p:ph type="title"/>
          </p:nvPr>
        </p:nvSpPr>
        <p:spPr>
          <a:xfrm>
            <a:off x="301625" y="69153"/>
            <a:ext cx="8510588" cy="692848"/>
          </a:xfrm>
        </p:spPr>
        <p:txBody>
          <a:bodyPr/>
          <a:lstStyle/>
          <a:p>
            <a:r>
              <a:rPr lang="en-US" sz="3600" dirty="0"/>
              <a:t>Testosterone therapy prevents T2DM</a:t>
            </a:r>
          </a:p>
        </p:txBody>
      </p:sp>
      <p:sp>
        <p:nvSpPr>
          <p:cNvPr id="4" name="Footer Placeholder 3">
            <a:extLst>
              <a:ext uri="{FF2B5EF4-FFF2-40B4-BE49-F238E27FC236}">
                <a16:creationId xmlns:a16="http://schemas.microsoft.com/office/drawing/2014/main" id="{15885773-AD5A-4E1A-A66B-CB9BAFEA8D8E}"/>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8C0B07FF-889F-48EF-8672-6B1CB7A9668E}"/>
              </a:ext>
            </a:extLst>
          </p:cNvPr>
          <p:cNvSpPr txBox="1"/>
          <p:nvPr/>
        </p:nvSpPr>
        <p:spPr>
          <a:xfrm>
            <a:off x="152400" y="5638800"/>
            <a:ext cx="9067801" cy="923330"/>
          </a:xfrm>
          <a:prstGeom prst="rect">
            <a:avLst/>
          </a:prstGeom>
          <a:noFill/>
        </p:spPr>
        <p:txBody>
          <a:bodyPr wrap="square" rtlCol="0">
            <a:spAutoFit/>
          </a:bodyPr>
          <a:lstStyle/>
          <a:p>
            <a:r>
              <a:rPr lang="en-US" dirty="0">
                <a:solidFill>
                  <a:srgbClr val="FFC000"/>
                </a:solidFill>
              </a:rPr>
              <a:t>Yassin, A., Haider, A., Haider, K. et al. (2019). Testosterone therapy in men with hypogonadism prevents progression from prediabetes to type 2 DM. Diabetes Care </a:t>
            </a:r>
            <a:r>
              <a:rPr lang="en-US" dirty="0">
                <a:hlinkClick r:id="rId2"/>
              </a:rPr>
              <a:t>https://doi.org/10.2337/dc18-2388</a:t>
            </a:r>
            <a:endParaRPr lang="en-US" dirty="0">
              <a:solidFill>
                <a:srgbClr val="FFC000"/>
              </a:solidFill>
            </a:endParaRPr>
          </a:p>
        </p:txBody>
      </p:sp>
      <p:sp>
        <p:nvSpPr>
          <p:cNvPr id="7" name="Content Placeholder 6">
            <a:extLst>
              <a:ext uri="{FF2B5EF4-FFF2-40B4-BE49-F238E27FC236}">
                <a16:creationId xmlns:a16="http://schemas.microsoft.com/office/drawing/2014/main" id="{DA251849-8479-4768-84E6-CA468A5794BB}"/>
              </a:ext>
            </a:extLst>
          </p:cNvPr>
          <p:cNvSpPr>
            <a:spLocks noGrp="1"/>
          </p:cNvSpPr>
          <p:nvPr>
            <p:ph idx="1"/>
          </p:nvPr>
        </p:nvSpPr>
        <p:spPr>
          <a:xfrm>
            <a:off x="76200" y="838201"/>
            <a:ext cx="8991600" cy="4572000"/>
          </a:xfrm>
        </p:spPr>
        <p:txBody>
          <a:bodyPr/>
          <a:lstStyle/>
          <a:p>
            <a:pPr marL="0" indent="0" algn="ctr">
              <a:buNone/>
            </a:pPr>
            <a:r>
              <a:rPr lang="en-US" sz="2400" dirty="0">
                <a:effectLst/>
              </a:rPr>
              <a:t>The differences in glucose concentrations &amp; HbA1c were significant between the two groups throughout the entire follow-up period: a difference in HbA1c of 1.02% at 8 years. </a:t>
            </a:r>
          </a:p>
          <a:p>
            <a:pPr marL="0" indent="0" algn="ctr">
              <a:buNone/>
            </a:pPr>
            <a:endParaRPr lang="en-US" sz="2400" dirty="0">
              <a:effectLst/>
            </a:endParaRPr>
          </a:p>
          <a:p>
            <a:pPr marL="0" indent="0" algn="ctr">
              <a:buNone/>
            </a:pPr>
            <a:r>
              <a:rPr lang="en-US" sz="2400" dirty="0">
                <a:effectLst/>
              </a:rPr>
              <a:t>At the last observation, all 229 patients in the T-group had an HbA1c of &lt;6.5%, and 205 (90%) achieved normal glucose regulation with an HbA1c &lt;5.7%.</a:t>
            </a:r>
          </a:p>
          <a:p>
            <a:pPr marL="0" indent="0" algn="ctr">
              <a:buNone/>
            </a:pPr>
            <a:endParaRPr lang="en-US" sz="2400" dirty="0">
              <a:effectLst/>
            </a:endParaRPr>
          </a:p>
          <a:p>
            <a:pPr marL="0" indent="0" algn="ctr">
              <a:buNone/>
            </a:pPr>
            <a:r>
              <a:rPr lang="en-US" sz="2400" dirty="0">
                <a:effectLst/>
              </a:rPr>
              <a:t>In the untreated group, only 1 (1%) of the 87 patients had an HbA1c &lt;5.7%, whereas 35 (40.2%) had progressed to frank T2D with an HbA1c &gt;6.5%.</a:t>
            </a:r>
          </a:p>
        </p:txBody>
      </p:sp>
    </p:spTree>
    <p:extLst>
      <p:ext uri="{BB962C8B-B14F-4D97-AF65-F5344CB8AC3E}">
        <p14:creationId xmlns:p14="http://schemas.microsoft.com/office/powerpoint/2010/main" val="403258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2E6BC-7D4A-40AE-9436-AD251333407C}"/>
              </a:ext>
            </a:extLst>
          </p:cNvPr>
          <p:cNvSpPr>
            <a:spLocks noGrp="1"/>
          </p:cNvSpPr>
          <p:nvPr>
            <p:ph type="title"/>
          </p:nvPr>
        </p:nvSpPr>
        <p:spPr>
          <a:xfrm>
            <a:off x="301625" y="69153"/>
            <a:ext cx="8510588" cy="692848"/>
          </a:xfrm>
        </p:spPr>
        <p:txBody>
          <a:bodyPr/>
          <a:lstStyle/>
          <a:p>
            <a:r>
              <a:rPr lang="en-US" sz="3600" dirty="0"/>
              <a:t>Testosterone therapy prevents T2DM</a:t>
            </a:r>
          </a:p>
        </p:txBody>
      </p:sp>
      <p:sp>
        <p:nvSpPr>
          <p:cNvPr id="4" name="Footer Placeholder 3">
            <a:extLst>
              <a:ext uri="{FF2B5EF4-FFF2-40B4-BE49-F238E27FC236}">
                <a16:creationId xmlns:a16="http://schemas.microsoft.com/office/drawing/2014/main" id="{15885773-AD5A-4E1A-A66B-CB9BAFEA8D8E}"/>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8C0B07FF-889F-48EF-8672-6B1CB7A9668E}"/>
              </a:ext>
            </a:extLst>
          </p:cNvPr>
          <p:cNvSpPr txBox="1"/>
          <p:nvPr/>
        </p:nvSpPr>
        <p:spPr>
          <a:xfrm>
            <a:off x="152400" y="5638800"/>
            <a:ext cx="9067801" cy="923330"/>
          </a:xfrm>
          <a:prstGeom prst="rect">
            <a:avLst/>
          </a:prstGeom>
          <a:noFill/>
        </p:spPr>
        <p:txBody>
          <a:bodyPr wrap="square" rtlCol="0">
            <a:spAutoFit/>
          </a:bodyPr>
          <a:lstStyle/>
          <a:p>
            <a:r>
              <a:rPr lang="en-US" dirty="0">
                <a:solidFill>
                  <a:srgbClr val="FFC000"/>
                </a:solidFill>
              </a:rPr>
              <a:t>Yassin, A., Haider, A., Haider, K. et al. (2019). Testosterone therapy in men with hypogonadism prevents progression from prediabetes to type 2 DM. Diabetes Care </a:t>
            </a:r>
            <a:r>
              <a:rPr lang="en-US" dirty="0">
                <a:hlinkClick r:id="rId2"/>
              </a:rPr>
              <a:t>https://doi.org/10.2337/dc18-2388</a:t>
            </a:r>
            <a:endParaRPr lang="en-US" dirty="0">
              <a:solidFill>
                <a:srgbClr val="FFC000"/>
              </a:solidFill>
            </a:endParaRPr>
          </a:p>
        </p:txBody>
      </p:sp>
      <p:pic>
        <p:nvPicPr>
          <p:cNvPr id="3" name="Content Placeholder 2">
            <a:extLst>
              <a:ext uri="{FF2B5EF4-FFF2-40B4-BE49-F238E27FC236}">
                <a16:creationId xmlns:a16="http://schemas.microsoft.com/office/drawing/2014/main" id="{3B172214-D50C-4B6C-9568-94E5E6BE5126}"/>
              </a:ext>
            </a:extLst>
          </p:cNvPr>
          <p:cNvPicPr>
            <a:picLocks noGrp="1" noChangeAspect="1"/>
          </p:cNvPicPr>
          <p:nvPr>
            <p:ph idx="1"/>
          </p:nvPr>
        </p:nvPicPr>
        <p:blipFill>
          <a:blip r:embed="rId3"/>
          <a:stretch>
            <a:fillRect/>
          </a:stretch>
        </p:blipFill>
        <p:spPr>
          <a:xfrm>
            <a:off x="2438400" y="887790"/>
            <a:ext cx="3896050" cy="4572000"/>
          </a:xfrm>
          <a:prstGeom prst="rect">
            <a:avLst/>
          </a:prstGeom>
        </p:spPr>
      </p:pic>
    </p:spTree>
    <p:extLst>
      <p:ext uri="{BB962C8B-B14F-4D97-AF65-F5344CB8AC3E}">
        <p14:creationId xmlns:p14="http://schemas.microsoft.com/office/powerpoint/2010/main" val="278735456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2E6BC-7D4A-40AE-9436-AD251333407C}"/>
              </a:ext>
            </a:extLst>
          </p:cNvPr>
          <p:cNvSpPr>
            <a:spLocks noGrp="1"/>
          </p:cNvSpPr>
          <p:nvPr>
            <p:ph type="title"/>
          </p:nvPr>
        </p:nvSpPr>
        <p:spPr>
          <a:xfrm>
            <a:off x="301625" y="69153"/>
            <a:ext cx="8510588" cy="692848"/>
          </a:xfrm>
        </p:spPr>
        <p:txBody>
          <a:bodyPr/>
          <a:lstStyle/>
          <a:p>
            <a:r>
              <a:rPr lang="en-US" sz="3600" dirty="0"/>
              <a:t>Testosterone therapy prevents T2DM</a:t>
            </a:r>
          </a:p>
        </p:txBody>
      </p:sp>
      <p:sp>
        <p:nvSpPr>
          <p:cNvPr id="4" name="Footer Placeholder 3">
            <a:extLst>
              <a:ext uri="{FF2B5EF4-FFF2-40B4-BE49-F238E27FC236}">
                <a16:creationId xmlns:a16="http://schemas.microsoft.com/office/drawing/2014/main" id="{15885773-AD5A-4E1A-A66B-CB9BAFEA8D8E}"/>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8C0B07FF-889F-48EF-8672-6B1CB7A9668E}"/>
              </a:ext>
            </a:extLst>
          </p:cNvPr>
          <p:cNvSpPr txBox="1"/>
          <p:nvPr/>
        </p:nvSpPr>
        <p:spPr>
          <a:xfrm>
            <a:off x="152400" y="5638800"/>
            <a:ext cx="9067801" cy="923330"/>
          </a:xfrm>
          <a:prstGeom prst="rect">
            <a:avLst/>
          </a:prstGeom>
          <a:noFill/>
        </p:spPr>
        <p:txBody>
          <a:bodyPr wrap="square" rtlCol="0">
            <a:spAutoFit/>
          </a:bodyPr>
          <a:lstStyle/>
          <a:p>
            <a:r>
              <a:rPr lang="en-US" dirty="0">
                <a:solidFill>
                  <a:srgbClr val="FFC000"/>
                </a:solidFill>
              </a:rPr>
              <a:t>Yassin, A., Haider, A., Haider, K. et al. (2019). Testosterone therapy in men with hypogonadism prevents progression from prediabetes to type 2 DM. Diabetes Care </a:t>
            </a:r>
            <a:r>
              <a:rPr lang="en-US" dirty="0">
                <a:hlinkClick r:id="rId2"/>
              </a:rPr>
              <a:t>https://doi.org/10.2337/dc18-2388</a:t>
            </a:r>
            <a:endParaRPr lang="en-US" dirty="0">
              <a:solidFill>
                <a:srgbClr val="FFC000"/>
              </a:solidFill>
            </a:endParaRPr>
          </a:p>
        </p:txBody>
      </p:sp>
      <p:pic>
        <p:nvPicPr>
          <p:cNvPr id="9" name="Picture 8">
            <a:extLst>
              <a:ext uri="{FF2B5EF4-FFF2-40B4-BE49-F238E27FC236}">
                <a16:creationId xmlns:a16="http://schemas.microsoft.com/office/drawing/2014/main" id="{D0DB544F-6A57-4FD3-89E3-B65EC8A33D01}"/>
              </a:ext>
            </a:extLst>
          </p:cNvPr>
          <p:cNvPicPr>
            <a:picLocks noChangeAspect="1"/>
          </p:cNvPicPr>
          <p:nvPr/>
        </p:nvPicPr>
        <p:blipFill>
          <a:blip r:embed="rId3"/>
          <a:stretch>
            <a:fillRect/>
          </a:stretch>
        </p:blipFill>
        <p:spPr>
          <a:xfrm>
            <a:off x="1981200" y="789040"/>
            <a:ext cx="4800600" cy="4724399"/>
          </a:xfrm>
          <a:prstGeom prst="rect">
            <a:avLst/>
          </a:prstGeom>
        </p:spPr>
      </p:pic>
    </p:spTree>
    <p:extLst>
      <p:ext uri="{BB962C8B-B14F-4D97-AF65-F5344CB8AC3E}">
        <p14:creationId xmlns:p14="http://schemas.microsoft.com/office/powerpoint/2010/main" val="369682574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2E6BC-7D4A-40AE-9436-AD251333407C}"/>
              </a:ext>
            </a:extLst>
          </p:cNvPr>
          <p:cNvSpPr>
            <a:spLocks noGrp="1"/>
          </p:cNvSpPr>
          <p:nvPr>
            <p:ph type="title"/>
          </p:nvPr>
        </p:nvSpPr>
        <p:spPr>
          <a:xfrm>
            <a:off x="301625" y="69153"/>
            <a:ext cx="8510588" cy="692848"/>
          </a:xfrm>
        </p:spPr>
        <p:txBody>
          <a:bodyPr/>
          <a:lstStyle/>
          <a:p>
            <a:r>
              <a:rPr lang="en-US" sz="3600" dirty="0"/>
              <a:t>Testosterone therapy prevents T2DM</a:t>
            </a:r>
          </a:p>
        </p:txBody>
      </p:sp>
      <p:sp>
        <p:nvSpPr>
          <p:cNvPr id="4" name="Footer Placeholder 3">
            <a:extLst>
              <a:ext uri="{FF2B5EF4-FFF2-40B4-BE49-F238E27FC236}">
                <a16:creationId xmlns:a16="http://schemas.microsoft.com/office/drawing/2014/main" id="{15885773-AD5A-4E1A-A66B-CB9BAFEA8D8E}"/>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8C0B07FF-889F-48EF-8672-6B1CB7A9668E}"/>
              </a:ext>
            </a:extLst>
          </p:cNvPr>
          <p:cNvSpPr txBox="1"/>
          <p:nvPr/>
        </p:nvSpPr>
        <p:spPr>
          <a:xfrm>
            <a:off x="152400" y="5638800"/>
            <a:ext cx="9067801" cy="923330"/>
          </a:xfrm>
          <a:prstGeom prst="rect">
            <a:avLst/>
          </a:prstGeom>
          <a:noFill/>
        </p:spPr>
        <p:txBody>
          <a:bodyPr wrap="square" rtlCol="0">
            <a:spAutoFit/>
          </a:bodyPr>
          <a:lstStyle/>
          <a:p>
            <a:r>
              <a:rPr lang="en-US" dirty="0">
                <a:solidFill>
                  <a:srgbClr val="FFC000"/>
                </a:solidFill>
              </a:rPr>
              <a:t>Yassin, A., Haider, A., Haider, K. et al. (2019). Testosterone therapy in men with hypogonadism prevents progression from prediabetes to type 2 DM. Diabetes Care </a:t>
            </a:r>
            <a:r>
              <a:rPr lang="en-US" dirty="0">
                <a:hlinkClick r:id="rId2"/>
              </a:rPr>
              <a:t>https://doi.org/10.2337/dc18-2388</a:t>
            </a:r>
            <a:endParaRPr lang="en-US" dirty="0">
              <a:solidFill>
                <a:srgbClr val="FFC000"/>
              </a:solidFill>
            </a:endParaRPr>
          </a:p>
        </p:txBody>
      </p:sp>
      <p:pic>
        <p:nvPicPr>
          <p:cNvPr id="3" name="Content Placeholder 2">
            <a:extLst>
              <a:ext uri="{FF2B5EF4-FFF2-40B4-BE49-F238E27FC236}">
                <a16:creationId xmlns:a16="http://schemas.microsoft.com/office/drawing/2014/main" id="{CE3145B3-CC10-459A-87A4-135BE23BF49A}"/>
              </a:ext>
            </a:extLst>
          </p:cNvPr>
          <p:cNvPicPr>
            <a:picLocks noGrp="1" noChangeAspect="1"/>
          </p:cNvPicPr>
          <p:nvPr>
            <p:ph idx="1"/>
          </p:nvPr>
        </p:nvPicPr>
        <p:blipFill>
          <a:blip r:embed="rId3"/>
          <a:stretch>
            <a:fillRect/>
          </a:stretch>
        </p:blipFill>
        <p:spPr>
          <a:xfrm>
            <a:off x="954303" y="838200"/>
            <a:ext cx="7235394" cy="4572000"/>
          </a:xfrm>
          <a:prstGeom prst="rect">
            <a:avLst/>
          </a:prstGeom>
        </p:spPr>
      </p:pic>
    </p:spTree>
    <p:extLst>
      <p:ext uri="{BB962C8B-B14F-4D97-AF65-F5344CB8AC3E}">
        <p14:creationId xmlns:p14="http://schemas.microsoft.com/office/powerpoint/2010/main" val="367881259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2E6BC-7D4A-40AE-9436-AD251333407C}"/>
              </a:ext>
            </a:extLst>
          </p:cNvPr>
          <p:cNvSpPr>
            <a:spLocks noGrp="1"/>
          </p:cNvSpPr>
          <p:nvPr>
            <p:ph type="title"/>
          </p:nvPr>
        </p:nvSpPr>
        <p:spPr>
          <a:xfrm>
            <a:off x="301625" y="69153"/>
            <a:ext cx="8510588" cy="692848"/>
          </a:xfrm>
        </p:spPr>
        <p:txBody>
          <a:bodyPr/>
          <a:lstStyle/>
          <a:p>
            <a:r>
              <a:rPr lang="en-US" sz="3600" dirty="0"/>
              <a:t>Testosterone therapy prevents T2DM</a:t>
            </a:r>
          </a:p>
        </p:txBody>
      </p:sp>
      <p:sp>
        <p:nvSpPr>
          <p:cNvPr id="4" name="Footer Placeholder 3">
            <a:extLst>
              <a:ext uri="{FF2B5EF4-FFF2-40B4-BE49-F238E27FC236}">
                <a16:creationId xmlns:a16="http://schemas.microsoft.com/office/drawing/2014/main" id="{15885773-AD5A-4E1A-A66B-CB9BAFEA8D8E}"/>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8C0B07FF-889F-48EF-8672-6B1CB7A9668E}"/>
              </a:ext>
            </a:extLst>
          </p:cNvPr>
          <p:cNvSpPr txBox="1"/>
          <p:nvPr/>
        </p:nvSpPr>
        <p:spPr>
          <a:xfrm>
            <a:off x="152400" y="5638800"/>
            <a:ext cx="9067801" cy="923330"/>
          </a:xfrm>
          <a:prstGeom prst="rect">
            <a:avLst/>
          </a:prstGeom>
          <a:noFill/>
        </p:spPr>
        <p:txBody>
          <a:bodyPr wrap="square" rtlCol="0">
            <a:spAutoFit/>
          </a:bodyPr>
          <a:lstStyle/>
          <a:p>
            <a:r>
              <a:rPr lang="en-US" dirty="0">
                <a:solidFill>
                  <a:srgbClr val="FFC000"/>
                </a:solidFill>
              </a:rPr>
              <a:t>Yassin, A., Haider, A., Haider, K. et al. (2019). Testosterone therapy in men with hypogonadism prevents progression from prediabetes to type 2 DM. Diabetes Care </a:t>
            </a:r>
            <a:r>
              <a:rPr lang="en-US" dirty="0">
                <a:hlinkClick r:id="rId2"/>
              </a:rPr>
              <a:t>https://doi.org/10.2337/dc18-2388</a:t>
            </a:r>
            <a:endParaRPr lang="en-US" dirty="0">
              <a:solidFill>
                <a:srgbClr val="FFC000"/>
              </a:solidFill>
            </a:endParaRPr>
          </a:p>
        </p:txBody>
      </p:sp>
      <p:pic>
        <p:nvPicPr>
          <p:cNvPr id="3" name="Content Placeholder 2">
            <a:extLst>
              <a:ext uri="{FF2B5EF4-FFF2-40B4-BE49-F238E27FC236}">
                <a16:creationId xmlns:a16="http://schemas.microsoft.com/office/drawing/2014/main" id="{9B619EB9-2B8A-4755-9C03-EBF00DC1F262}"/>
              </a:ext>
            </a:extLst>
          </p:cNvPr>
          <p:cNvPicPr>
            <a:picLocks noGrp="1" noChangeAspect="1"/>
          </p:cNvPicPr>
          <p:nvPr>
            <p:ph idx="1"/>
          </p:nvPr>
        </p:nvPicPr>
        <p:blipFill>
          <a:blip r:embed="rId3"/>
          <a:stretch>
            <a:fillRect/>
          </a:stretch>
        </p:blipFill>
        <p:spPr>
          <a:xfrm>
            <a:off x="976481" y="838200"/>
            <a:ext cx="7191038" cy="4572000"/>
          </a:xfrm>
          <a:prstGeom prst="rect">
            <a:avLst/>
          </a:prstGeom>
        </p:spPr>
      </p:pic>
    </p:spTree>
    <p:extLst>
      <p:ext uri="{BB962C8B-B14F-4D97-AF65-F5344CB8AC3E}">
        <p14:creationId xmlns:p14="http://schemas.microsoft.com/office/powerpoint/2010/main" val="305429340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2E6BC-7D4A-40AE-9436-AD251333407C}"/>
              </a:ext>
            </a:extLst>
          </p:cNvPr>
          <p:cNvSpPr>
            <a:spLocks noGrp="1"/>
          </p:cNvSpPr>
          <p:nvPr>
            <p:ph type="title"/>
          </p:nvPr>
        </p:nvSpPr>
        <p:spPr>
          <a:xfrm>
            <a:off x="301625" y="69153"/>
            <a:ext cx="8510588" cy="692848"/>
          </a:xfrm>
        </p:spPr>
        <p:txBody>
          <a:bodyPr/>
          <a:lstStyle/>
          <a:p>
            <a:r>
              <a:rPr lang="en-US" sz="3600" dirty="0"/>
              <a:t>Testosterone therapy prevents T2DM</a:t>
            </a:r>
          </a:p>
        </p:txBody>
      </p:sp>
      <p:sp>
        <p:nvSpPr>
          <p:cNvPr id="4" name="Footer Placeholder 3">
            <a:extLst>
              <a:ext uri="{FF2B5EF4-FFF2-40B4-BE49-F238E27FC236}">
                <a16:creationId xmlns:a16="http://schemas.microsoft.com/office/drawing/2014/main" id="{15885773-AD5A-4E1A-A66B-CB9BAFEA8D8E}"/>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8C0B07FF-889F-48EF-8672-6B1CB7A9668E}"/>
              </a:ext>
            </a:extLst>
          </p:cNvPr>
          <p:cNvSpPr txBox="1"/>
          <p:nvPr/>
        </p:nvSpPr>
        <p:spPr>
          <a:xfrm>
            <a:off x="152400" y="5638800"/>
            <a:ext cx="9067801" cy="923330"/>
          </a:xfrm>
          <a:prstGeom prst="rect">
            <a:avLst/>
          </a:prstGeom>
          <a:noFill/>
        </p:spPr>
        <p:txBody>
          <a:bodyPr wrap="square" rtlCol="0">
            <a:spAutoFit/>
          </a:bodyPr>
          <a:lstStyle/>
          <a:p>
            <a:r>
              <a:rPr lang="en-US" dirty="0">
                <a:solidFill>
                  <a:srgbClr val="FFC000"/>
                </a:solidFill>
              </a:rPr>
              <a:t>Yassin, A., Haider, A., Haider, K. et al. (2019). Testosterone therapy in men with hypogonadism prevents progression from prediabetes to type 2 DM. Diabetes Care </a:t>
            </a:r>
            <a:r>
              <a:rPr lang="en-US" dirty="0">
                <a:hlinkClick r:id="rId2"/>
              </a:rPr>
              <a:t>https://doi.org/10.2337/dc18-2388</a:t>
            </a:r>
            <a:endParaRPr lang="en-US" dirty="0">
              <a:solidFill>
                <a:srgbClr val="FFC000"/>
              </a:solidFill>
            </a:endParaRPr>
          </a:p>
        </p:txBody>
      </p:sp>
      <p:sp>
        <p:nvSpPr>
          <p:cNvPr id="7" name="Content Placeholder 6">
            <a:extLst>
              <a:ext uri="{FF2B5EF4-FFF2-40B4-BE49-F238E27FC236}">
                <a16:creationId xmlns:a16="http://schemas.microsoft.com/office/drawing/2014/main" id="{DA251849-8479-4768-84E6-CA468A5794BB}"/>
              </a:ext>
            </a:extLst>
          </p:cNvPr>
          <p:cNvSpPr>
            <a:spLocks noGrp="1"/>
          </p:cNvSpPr>
          <p:nvPr>
            <p:ph idx="1"/>
          </p:nvPr>
        </p:nvSpPr>
        <p:spPr>
          <a:xfrm>
            <a:off x="301625" y="838201"/>
            <a:ext cx="8540750" cy="4572000"/>
          </a:xfrm>
        </p:spPr>
        <p:txBody>
          <a:bodyPr/>
          <a:lstStyle/>
          <a:p>
            <a:pPr marL="0" indent="0">
              <a:buNone/>
            </a:pPr>
            <a:r>
              <a:rPr lang="en-US" sz="2400" u="sng" dirty="0" err="1">
                <a:effectLst/>
              </a:rPr>
              <a:t>BaleDoneen</a:t>
            </a:r>
            <a:r>
              <a:rPr lang="en-US" sz="2400" u="sng" dirty="0">
                <a:effectLst/>
              </a:rPr>
              <a:t> Take-Away</a:t>
            </a:r>
            <a:r>
              <a:rPr lang="en-US" sz="2400" dirty="0">
                <a:effectLst/>
              </a:rPr>
              <a:t>:</a:t>
            </a:r>
          </a:p>
          <a:p>
            <a:pPr marL="457200" indent="-457200">
              <a:buAutoNum type="arabicPeriod"/>
            </a:pPr>
            <a:r>
              <a:rPr lang="en-US" sz="2400" dirty="0">
                <a:effectLst/>
              </a:rPr>
              <a:t>Optimizing testosterone levels from &lt; 350 to levels in range of 450-550 over 8 years DID prevent conversion from IR to DM and improved parameters associated with metabolic profiles – waist, glucose, TG/HDL.  </a:t>
            </a:r>
          </a:p>
          <a:p>
            <a:pPr marL="457200" indent="-457200">
              <a:buAutoNum type="arabicPeriod"/>
            </a:pPr>
            <a:r>
              <a:rPr lang="en-US" sz="2400" dirty="0">
                <a:effectLst/>
              </a:rPr>
              <a:t>For men with metabolic syndrome – Testosterone levels should be checked and consider normalization – remember: watch PSA, H&amp;H, and Estradiol levels – manage carefully </a:t>
            </a:r>
          </a:p>
          <a:p>
            <a:pPr marL="457200" indent="-457200">
              <a:buAutoNum type="arabicPeriod"/>
            </a:pPr>
            <a:r>
              <a:rPr lang="en-US" sz="2400" dirty="0">
                <a:effectLst/>
              </a:rPr>
              <a:t>Hyper levels above normal range were not evaluated and should not be considered endogenously equal or safe. </a:t>
            </a:r>
          </a:p>
          <a:p>
            <a:pPr marL="457200" indent="-457200">
              <a:buAutoNum type="arabicPeriod"/>
            </a:pPr>
            <a:endParaRPr lang="en-US" sz="2400" dirty="0">
              <a:effectLst/>
            </a:endParaRPr>
          </a:p>
        </p:txBody>
      </p:sp>
    </p:spTree>
    <p:extLst>
      <p:ext uri="{BB962C8B-B14F-4D97-AF65-F5344CB8AC3E}">
        <p14:creationId xmlns:p14="http://schemas.microsoft.com/office/powerpoint/2010/main" val="3390017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Testosterone Therapy and </a:t>
            </a:r>
            <a:br>
              <a:rPr lang="en-US" dirty="0"/>
            </a:br>
            <a:r>
              <a:rPr lang="en-US" dirty="0"/>
              <a:t>NT-</a:t>
            </a:r>
            <a:r>
              <a:rPr lang="en-US" dirty="0" err="1"/>
              <a:t>ProBNP</a:t>
            </a:r>
            <a:endParaRPr lang="en-US" dirty="0"/>
          </a:p>
        </p:txBody>
      </p:sp>
      <p:sp>
        <p:nvSpPr>
          <p:cNvPr id="4" name="Footer Placeholder 3"/>
          <p:cNvSpPr>
            <a:spLocks noGrp="1"/>
          </p:cNvSpPr>
          <p:nvPr>
            <p:ph type="ftr" sz="quarter" idx="11"/>
          </p:nvPr>
        </p:nvSpPr>
        <p:spPr/>
        <p:txBody>
          <a:bodyPr/>
          <a:lstStyle/>
          <a:p>
            <a:pPr>
              <a:defRPr/>
            </a:pPr>
            <a:r>
              <a:rPr lang="en-US"/>
              <a:t>Copyright Bale/Doneen Paradigm</a:t>
            </a:r>
          </a:p>
        </p:txBody>
      </p:sp>
      <p:pic>
        <p:nvPicPr>
          <p:cNvPr id="2050" name="Picture 2" descr="C:\Users\owner\Pictures\Heart ston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600200"/>
            <a:ext cx="5334000" cy="4108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689676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E0BBE-1111-4D90-B9F4-1B0BBF6F9418}"/>
              </a:ext>
            </a:extLst>
          </p:cNvPr>
          <p:cNvSpPr>
            <a:spLocks noGrp="1"/>
          </p:cNvSpPr>
          <p:nvPr>
            <p:ph type="title"/>
          </p:nvPr>
        </p:nvSpPr>
        <p:spPr>
          <a:xfrm>
            <a:off x="301625" y="228601"/>
            <a:ext cx="8510588" cy="609600"/>
          </a:xfrm>
        </p:spPr>
        <p:txBody>
          <a:bodyPr/>
          <a:lstStyle/>
          <a:p>
            <a:r>
              <a:rPr lang="en-US" sz="3600" dirty="0"/>
              <a:t>Testosterone therapy normalizes natriuretic peptide levels</a:t>
            </a:r>
          </a:p>
        </p:txBody>
      </p:sp>
      <p:sp>
        <p:nvSpPr>
          <p:cNvPr id="4" name="Footer Placeholder 3">
            <a:extLst>
              <a:ext uri="{FF2B5EF4-FFF2-40B4-BE49-F238E27FC236}">
                <a16:creationId xmlns:a16="http://schemas.microsoft.com/office/drawing/2014/main" id="{CF8A8539-FE30-4913-A508-A2EFF9774E0B}"/>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0E94DA93-C89A-4444-95B1-02D2EFC2A277}"/>
              </a:ext>
            </a:extLst>
          </p:cNvPr>
          <p:cNvSpPr txBox="1"/>
          <p:nvPr/>
        </p:nvSpPr>
        <p:spPr>
          <a:xfrm>
            <a:off x="301625" y="5839477"/>
            <a:ext cx="7851775" cy="646331"/>
          </a:xfrm>
          <a:prstGeom prst="rect">
            <a:avLst/>
          </a:prstGeom>
          <a:noFill/>
        </p:spPr>
        <p:txBody>
          <a:bodyPr wrap="square" rtlCol="0">
            <a:spAutoFit/>
          </a:bodyPr>
          <a:lstStyle/>
          <a:p>
            <a:r>
              <a:rPr lang="en-US" dirty="0">
                <a:solidFill>
                  <a:srgbClr val="FFC000"/>
                </a:solidFill>
              </a:rPr>
              <a:t>Bachmann, K., Huang, S., Lee, H. et al. (2019). Effect of testosterone on natriuretic peptide levels. Journal of Amer Coll Cardiology (72), 11. 2019. </a:t>
            </a:r>
          </a:p>
        </p:txBody>
      </p:sp>
      <p:sp>
        <p:nvSpPr>
          <p:cNvPr id="7" name="Content Placeholder 6">
            <a:extLst>
              <a:ext uri="{FF2B5EF4-FFF2-40B4-BE49-F238E27FC236}">
                <a16:creationId xmlns:a16="http://schemas.microsoft.com/office/drawing/2014/main" id="{F771E75B-1646-4F0A-8135-409CB841F175}"/>
              </a:ext>
            </a:extLst>
          </p:cNvPr>
          <p:cNvSpPr>
            <a:spLocks noGrp="1"/>
          </p:cNvSpPr>
          <p:nvPr>
            <p:ph idx="1"/>
          </p:nvPr>
        </p:nvSpPr>
        <p:spPr>
          <a:xfrm>
            <a:off x="301625" y="1243950"/>
            <a:ext cx="8540750" cy="4547250"/>
          </a:xfrm>
        </p:spPr>
        <p:txBody>
          <a:bodyPr/>
          <a:lstStyle/>
          <a:p>
            <a:pPr marL="0" indent="0" algn="ctr">
              <a:buNone/>
            </a:pPr>
            <a:r>
              <a:rPr lang="en-US" sz="2400" dirty="0">
                <a:effectLst/>
              </a:rPr>
              <a:t>Circulating natriuretic peptide (NP) levels are markedly lower in healthy men than women. A relative NP deficiency in men could contribute to their higher risk of hypertension and cardiovascular disease. Epidemiological studies suggest testosterone may contribute to sex-specific NP differences. </a:t>
            </a:r>
          </a:p>
          <a:p>
            <a:pPr marL="0" indent="0" algn="ctr">
              <a:buNone/>
            </a:pPr>
            <a:endParaRPr lang="en-US" sz="2400" dirty="0">
              <a:effectLst/>
            </a:endParaRPr>
          </a:p>
          <a:p>
            <a:pPr marL="0" indent="0" algn="ctr">
              <a:buNone/>
            </a:pPr>
            <a:r>
              <a:rPr lang="en-US" sz="2400" dirty="0">
                <a:effectLst/>
              </a:rPr>
              <a:t>OBJECTIVES: </a:t>
            </a:r>
          </a:p>
          <a:p>
            <a:pPr marL="0" indent="0" algn="ctr">
              <a:buNone/>
            </a:pPr>
            <a:r>
              <a:rPr lang="en-US" sz="2400" dirty="0">
                <a:effectLst/>
              </a:rPr>
              <a:t>This study aimed to determine the effect of testosterone administration on NP levels using a randomized, placebo-controlled design. </a:t>
            </a:r>
          </a:p>
        </p:txBody>
      </p:sp>
    </p:spTree>
    <p:extLst>
      <p:ext uri="{BB962C8B-B14F-4D97-AF65-F5344CB8AC3E}">
        <p14:creationId xmlns:p14="http://schemas.microsoft.com/office/powerpoint/2010/main" val="2801751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E0BBE-1111-4D90-B9F4-1B0BBF6F9418}"/>
              </a:ext>
            </a:extLst>
          </p:cNvPr>
          <p:cNvSpPr>
            <a:spLocks noGrp="1"/>
          </p:cNvSpPr>
          <p:nvPr>
            <p:ph type="title"/>
          </p:nvPr>
        </p:nvSpPr>
        <p:spPr>
          <a:xfrm>
            <a:off x="301625" y="228601"/>
            <a:ext cx="8510588" cy="609600"/>
          </a:xfrm>
        </p:spPr>
        <p:txBody>
          <a:bodyPr/>
          <a:lstStyle/>
          <a:p>
            <a:r>
              <a:rPr lang="en-US" sz="3600" dirty="0"/>
              <a:t>Testosterone therapy normalizes natriuretic peptide levels</a:t>
            </a:r>
          </a:p>
        </p:txBody>
      </p:sp>
      <p:sp>
        <p:nvSpPr>
          <p:cNvPr id="4" name="Footer Placeholder 3">
            <a:extLst>
              <a:ext uri="{FF2B5EF4-FFF2-40B4-BE49-F238E27FC236}">
                <a16:creationId xmlns:a16="http://schemas.microsoft.com/office/drawing/2014/main" id="{CF8A8539-FE30-4913-A508-A2EFF9774E0B}"/>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0E94DA93-C89A-4444-95B1-02D2EFC2A277}"/>
              </a:ext>
            </a:extLst>
          </p:cNvPr>
          <p:cNvSpPr txBox="1"/>
          <p:nvPr/>
        </p:nvSpPr>
        <p:spPr>
          <a:xfrm>
            <a:off x="301625" y="5839477"/>
            <a:ext cx="7851775" cy="646331"/>
          </a:xfrm>
          <a:prstGeom prst="rect">
            <a:avLst/>
          </a:prstGeom>
          <a:noFill/>
        </p:spPr>
        <p:txBody>
          <a:bodyPr wrap="square" rtlCol="0">
            <a:spAutoFit/>
          </a:bodyPr>
          <a:lstStyle/>
          <a:p>
            <a:r>
              <a:rPr lang="en-US" dirty="0">
                <a:solidFill>
                  <a:srgbClr val="FFC000"/>
                </a:solidFill>
              </a:rPr>
              <a:t>Bachmann, K., Huang, S., Lee, H. et al. (2019). Effect of testosterone on natriuretic peptide levels. Journal of Amer Coll Cardiology (72), 11. 2019. </a:t>
            </a:r>
          </a:p>
        </p:txBody>
      </p:sp>
      <p:sp>
        <p:nvSpPr>
          <p:cNvPr id="7" name="Content Placeholder 6">
            <a:extLst>
              <a:ext uri="{FF2B5EF4-FFF2-40B4-BE49-F238E27FC236}">
                <a16:creationId xmlns:a16="http://schemas.microsoft.com/office/drawing/2014/main" id="{F771E75B-1646-4F0A-8135-409CB841F175}"/>
              </a:ext>
            </a:extLst>
          </p:cNvPr>
          <p:cNvSpPr>
            <a:spLocks noGrp="1"/>
          </p:cNvSpPr>
          <p:nvPr>
            <p:ph idx="1"/>
          </p:nvPr>
        </p:nvSpPr>
        <p:spPr>
          <a:xfrm>
            <a:off x="301625" y="1243950"/>
            <a:ext cx="8540750" cy="4547250"/>
          </a:xfrm>
        </p:spPr>
        <p:txBody>
          <a:bodyPr/>
          <a:lstStyle/>
          <a:p>
            <a:pPr marL="0" indent="0" algn="ctr">
              <a:buNone/>
            </a:pPr>
            <a:r>
              <a:rPr lang="en-US" sz="2400" dirty="0">
                <a:effectLst/>
              </a:rPr>
              <a:t>Interestingly, circulating NP levels are approximately 40% lower in healthy men compared with healthy women*. This makes sex the single largest determinant of interindividual variability in NP levels in healthy individuals*. </a:t>
            </a:r>
          </a:p>
          <a:p>
            <a:pPr marL="0" indent="0" algn="ctr">
              <a:buNone/>
            </a:pPr>
            <a:endParaRPr lang="en-US" sz="2400" dirty="0">
              <a:effectLst/>
            </a:endParaRPr>
          </a:p>
          <a:p>
            <a:pPr marL="0" indent="0" algn="ctr">
              <a:buNone/>
            </a:pPr>
            <a:r>
              <a:rPr lang="en-US" sz="2400" dirty="0">
                <a:effectLst/>
              </a:rPr>
              <a:t>This phenomenon raises the possibility that a relative “NP deficiency” in men might contribute to their higher propensity to develop hypertension and cardiovascular disease.</a:t>
            </a:r>
          </a:p>
          <a:p>
            <a:endParaRPr lang="en-US" sz="2400" dirty="0">
              <a:effectLst/>
            </a:endParaRPr>
          </a:p>
          <a:p>
            <a:pPr marL="0" indent="0" algn="ctr">
              <a:buNone/>
            </a:pPr>
            <a:r>
              <a:rPr lang="en-US" sz="1800" i="1" dirty="0">
                <a:solidFill>
                  <a:srgbClr val="FFC000"/>
                </a:solidFill>
                <a:effectLst/>
              </a:rPr>
              <a:t>*Wang TJ, Larson MG, Levy D, et al. Impact of age and sex on plasma natriuretic peptide levels in healthy adults. Am J </a:t>
            </a:r>
            <a:r>
              <a:rPr lang="en-US" sz="1800" i="1" dirty="0" err="1">
                <a:solidFill>
                  <a:srgbClr val="FFC000"/>
                </a:solidFill>
                <a:effectLst/>
              </a:rPr>
              <a:t>Cardiol</a:t>
            </a:r>
            <a:r>
              <a:rPr lang="en-US" sz="1800" i="1" dirty="0">
                <a:solidFill>
                  <a:srgbClr val="FFC000"/>
                </a:solidFill>
                <a:effectLst/>
              </a:rPr>
              <a:t> 2002;90:254–8</a:t>
            </a:r>
            <a:endParaRPr lang="en-US" sz="1800" i="1" dirty="0">
              <a:effectLst/>
            </a:endParaRPr>
          </a:p>
        </p:txBody>
      </p:sp>
    </p:spTree>
    <p:extLst>
      <p:ext uri="{BB962C8B-B14F-4D97-AF65-F5344CB8AC3E}">
        <p14:creationId xmlns:p14="http://schemas.microsoft.com/office/powerpoint/2010/main" val="1733823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E0BBE-1111-4D90-B9F4-1B0BBF6F9418}"/>
              </a:ext>
            </a:extLst>
          </p:cNvPr>
          <p:cNvSpPr>
            <a:spLocks noGrp="1"/>
          </p:cNvSpPr>
          <p:nvPr>
            <p:ph type="title"/>
          </p:nvPr>
        </p:nvSpPr>
        <p:spPr>
          <a:xfrm>
            <a:off x="301625" y="228601"/>
            <a:ext cx="8510588" cy="609600"/>
          </a:xfrm>
        </p:spPr>
        <p:txBody>
          <a:bodyPr/>
          <a:lstStyle/>
          <a:p>
            <a:r>
              <a:rPr lang="en-US" sz="3600" dirty="0"/>
              <a:t>Testosterone therapy normalizes natriuretic peptide levels</a:t>
            </a:r>
          </a:p>
        </p:txBody>
      </p:sp>
      <p:sp>
        <p:nvSpPr>
          <p:cNvPr id="4" name="Footer Placeholder 3">
            <a:extLst>
              <a:ext uri="{FF2B5EF4-FFF2-40B4-BE49-F238E27FC236}">
                <a16:creationId xmlns:a16="http://schemas.microsoft.com/office/drawing/2014/main" id="{CF8A8539-FE30-4913-A508-A2EFF9774E0B}"/>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0E94DA93-C89A-4444-95B1-02D2EFC2A277}"/>
              </a:ext>
            </a:extLst>
          </p:cNvPr>
          <p:cNvSpPr txBox="1"/>
          <p:nvPr/>
        </p:nvSpPr>
        <p:spPr>
          <a:xfrm>
            <a:off x="301625" y="5839477"/>
            <a:ext cx="7851775" cy="646331"/>
          </a:xfrm>
          <a:prstGeom prst="rect">
            <a:avLst/>
          </a:prstGeom>
          <a:noFill/>
        </p:spPr>
        <p:txBody>
          <a:bodyPr wrap="square" rtlCol="0">
            <a:spAutoFit/>
          </a:bodyPr>
          <a:lstStyle/>
          <a:p>
            <a:r>
              <a:rPr lang="en-US" dirty="0">
                <a:solidFill>
                  <a:srgbClr val="FFC000"/>
                </a:solidFill>
              </a:rPr>
              <a:t>Bachmann, K., Huang, S., Lee, H. et al. (2019). Effect of testosterone on natriuretic peptide levels. Journal of Amer Coll Cardiology (72), 11. 2019. </a:t>
            </a:r>
          </a:p>
        </p:txBody>
      </p:sp>
      <p:sp>
        <p:nvSpPr>
          <p:cNvPr id="7" name="Content Placeholder 6">
            <a:extLst>
              <a:ext uri="{FF2B5EF4-FFF2-40B4-BE49-F238E27FC236}">
                <a16:creationId xmlns:a16="http://schemas.microsoft.com/office/drawing/2014/main" id="{F771E75B-1646-4F0A-8135-409CB841F175}"/>
              </a:ext>
            </a:extLst>
          </p:cNvPr>
          <p:cNvSpPr>
            <a:spLocks noGrp="1"/>
          </p:cNvSpPr>
          <p:nvPr>
            <p:ph idx="1"/>
          </p:nvPr>
        </p:nvSpPr>
        <p:spPr>
          <a:xfrm>
            <a:off x="301625" y="1243950"/>
            <a:ext cx="8540750" cy="4547250"/>
          </a:xfrm>
        </p:spPr>
        <p:txBody>
          <a:bodyPr/>
          <a:lstStyle/>
          <a:p>
            <a:pPr marL="0" indent="0" algn="ctr">
              <a:buNone/>
            </a:pPr>
            <a:endParaRPr lang="en-US" sz="2400" b="1" dirty="0">
              <a:effectLst/>
            </a:endParaRPr>
          </a:p>
          <a:p>
            <a:pPr marL="0" indent="0" algn="ctr">
              <a:buNone/>
            </a:pPr>
            <a:r>
              <a:rPr lang="en-US" sz="2400" b="1" dirty="0" err="1">
                <a:effectLst/>
              </a:rPr>
              <a:t>Goserelin</a:t>
            </a:r>
            <a:r>
              <a:rPr lang="en-US" sz="2400" dirty="0">
                <a:effectLst/>
              </a:rPr>
              <a:t>, sold under the brand name </a:t>
            </a:r>
            <a:r>
              <a:rPr lang="en-US" sz="2400" dirty="0" err="1">
                <a:effectLst/>
              </a:rPr>
              <a:t>Zoladex</a:t>
            </a:r>
            <a:r>
              <a:rPr lang="en-US" sz="2400" dirty="0">
                <a:effectLst/>
              </a:rPr>
              <a:t> among others, is a medication which is used to suppress production of the sex hormones (testosterone and estrogen), particularly in the treatment of breast and prostate cancer. </a:t>
            </a:r>
          </a:p>
          <a:p>
            <a:pPr marL="0" indent="0" algn="ctr">
              <a:buNone/>
            </a:pPr>
            <a:endParaRPr lang="en-US" sz="2400" dirty="0">
              <a:effectLst/>
            </a:endParaRPr>
          </a:p>
          <a:p>
            <a:pPr marL="0" indent="0" algn="ctr">
              <a:buNone/>
            </a:pPr>
            <a:r>
              <a:rPr lang="en-US" sz="2400" dirty="0">
                <a:effectLst/>
              </a:rPr>
              <a:t>It is an injectable gonadotropin releasing hormone agonist (GnRH agonist).</a:t>
            </a:r>
          </a:p>
        </p:txBody>
      </p:sp>
    </p:spTree>
    <p:extLst>
      <p:ext uri="{BB962C8B-B14F-4D97-AF65-F5344CB8AC3E}">
        <p14:creationId xmlns:p14="http://schemas.microsoft.com/office/powerpoint/2010/main" val="1858240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19910-F0B3-4EEB-A94F-373BB3F32F82}"/>
              </a:ext>
            </a:extLst>
          </p:cNvPr>
          <p:cNvSpPr>
            <a:spLocks noGrp="1"/>
          </p:cNvSpPr>
          <p:nvPr>
            <p:ph type="title"/>
          </p:nvPr>
        </p:nvSpPr>
        <p:spPr>
          <a:xfrm>
            <a:off x="301625" y="228601"/>
            <a:ext cx="8510588" cy="463550"/>
          </a:xfrm>
        </p:spPr>
        <p:txBody>
          <a:bodyPr/>
          <a:lstStyle/>
          <a:p>
            <a:pPr>
              <a:defRPr/>
            </a:pPr>
            <a:r>
              <a:rPr lang="en-US" dirty="0"/>
              <a:t>Things are getting closer….</a:t>
            </a:r>
          </a:p>
        </p:txBody>
      </p:sp>
      <p:sp>
        <p:nvSpPr>
          <p:cNvPr id="3" name="Content Placeholder 2">
            <a:extLst>
              <a:ext uri="{FF2B5EF4-FFF2-40B4-BE49-F238E27FC236}">
                <a16:creationId xmlns:a16="http://schemas.microsoft.com/office/drawing/2014/main" id="{C2C14CCC-628E-4831-8E7C-5C783059E141}"/>
              </a:ext>
            </a:extLst>
          </p:cNvPr>
          <p:cNvSpPr>
            <a:spLocks noGrp="1"/>
          </p:cNvSpPr>
          <p:nvPr>
            <p:ph idx="1"/>
          </p:nvPr>
        </p:nvSpPr>
        <p:spPr/>
        <p:txBody>
          <a:bodyPr/>
          <a:lstStyle/>
          <a:p>
            <a:pPr>
              <a:defRPr/>
            </a:pPr>
            <a:endParaRPr lang="en-US" dirty="0"/>
          </a:p>
        </p:txBody>
      </p:sp>
      <p:sp>
        <p:nvSpPr>
          <p:cNvPr id="4" name="Footer Placeholder 3">
            <a:extLst>
              <a:ext uri="{FF2B5EF4-FFF2-40B4-BE49-F238E27FC236}">
                <a16:creationId xmlns:a16="http://schemas.microsoft.com/office/drawing/2014/main" id="{317E2F23-BC48-465F-A7F1-7C3667B584C6}"/>
              </a:ext>
            </a:extLst>
          </p:cNvPr>
          <p:cNvSpPr>
            <a:spLocks noGrp="1"/>
          </p:cNvSpPr>
          <p:nvPr>
            <p:ph type="ftr" sz="quarter" idx="11"/>
          </p:nvPr>
        </p:nvSpPr>
        <p:spPr/>
        <p:txBody>
          <a:bodyPr/>
          <a:lstStyle/>
          <a:p>
            <a:pPr>
              <a:defRPr/>
            </a:pPr>
            <a:r>
              <a:rPr lang="en-US"/>
              <a:t>Copyright Bale/Doneen Paradigm</a:t>
            </a:r>
          </a:p>
        </p:txBody>
      </p:sp>
      <p:pic>
        <p:nvPicPr>
          <p:cNvPr id="60421" name="Picture 2">
            <a:extLst>
              <a:ext uri="{FF2B5EF4-FFF2-40B4-BE49-F238E27FC236}">
                <a16:creationId xmlns:a16="http://schemas.microsoft.com/office/drawing/2014/main" id="{93AA25AF-A826-4A9B-8D10-DB377BAC5C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838200"/>
            <a:ext cx="8763001" cy="540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E0BBE-1111-4D90-B9F4-1B0BBF6F9418}"/>
              </a:ext>
            </a:extLst>
          </p:cNvPr>
          <p:cNvSpPr>
            <a:spLocks noGrp="1"/>
          </p:cNvSpPr>
          <p:nvPr>
            <p:ph type="title"/>
          </p:nvPr>
        </p:nvSpPr>
        <p:spPr>
          <a:xfrm>
            <a:off x="301625" y="228601"/>
            <a:ext cx="8510588" cy="609600"/>
          </a:xfrm>
        </p:spPr>
        <p:txBody>
          <a:bodyPr/>
          <a:lstStyle/>
          <a:p>
            <a:r>
              <a:rPr lang="en-US" sz="3600" dirty="0"/>
              <a:t>Testosterone therapy normalizes natriuretic peptide levels</a:t>
            </a:r>
          </a:p>
        </p:txBody>
      </p:sp>
      <p:sp>
        <p:nvSpPr>
          <p:cNvPr id="4" name="Footer Placeholder 3">
            <a:extLst>
              <a:ext uri="{FF2B5EF4-FFF2-40B4-BE49-F238E27FC236}">
                <a16:creationId xmlns:a16="http://schemas.microsoft.com/office/drawing/2014/main" id="{CF8A8539-FE30-4913-A508-A2EFF9774E0B}"/>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0E94DA93-C89A-4444-95B1-02D2EFC2A277}"/>
              </a:ext>
            </a:extLst>
          </p:cNvPr>
          <p:cNvSpPr txBox="1"/>
          <p:nvPr/>
        </p:nvSpPr>
        <p:spPr>
          <a:xfrm>
            <a:off x="301625" y="5839477"/>
            <a:ext cx="7851775" cy="646331"/>
          </a:xfrm>
          <a:prstGeom prst="rect">
            <a:avLst/>
          </a:prstGeom>
          <a:noFill/>
        </p:spPr>
        <p:txBody>
          <a:bodyPr wrap="square" rtlCol="0">
            <a:spAutoFit/>
          </a:bodyPr>
          <a:lstStyle/>
          <a:p>
            <a:r>
              <a:rPr lang="en-US" dirty="0">
                <a:solidFill>
                  <a:srgbClr val="FFC000"/>
                </a:solidFill>
              </a:rPr>
              <a:t>Bachmann, K., Huang, S., Lee, H. et al. (2019). Effect of testosterone on natriuretic peptide levels. Journal of Amer Coll Cardiology (72), 11. 2019. </a:t>
            </a:r>
          </a:p>
        </p:txBody>
      </p:sp>
      <p:sp>
        <p:nvSpPr>
          <p:cNvPr id="7" name="Content Placeholder 6">
            <a:extLst>
              <a:ext uri="{FF2B5EF4-FFF2-40B4-BE49-F238E27FC236}">
                <a16:creationId xmlns:a16="http://schemas.microsoft.com/office/drawing/2014/main" id="{F771E75B-1646-4F0A-8135-409CB841F175}"/>
              </a:ext>
            </a:extLst>
          </p:cNvPr>
          <p:cNvSpPr>
            <a:spLocks noGrp="1"/>
          </p:cNvSpPr>
          <p:nvPr>
            <p:ph idx="1"/>
          </p:nvPr>
        </p:nvSpPr>
        <p:spPr>
          <a:xfrm>
            <a:off x="301625" y="1243950"/>
            <a:ext cx="8540750" cy="4547250"/>
          </a:xfrm>
        </p:spPr>
        <p:txBody>
          <a:bodyPr/>
          <a:lstStyle/>
          <a:p>
            <a:pPr marL="0" indent="0" algn="ctr">
              <a:buNone/>
            </a:pPr>
            <a:r>
              <a:rPr lang="en-US" sz="2200" dirty="0">
                <a:effectLst/>
              </a:rPr>
              <a:t>Post hoc analysis of a randomized, placebo-controlled trial</a:t>
            </a:r>
          </a:p>
          <a:p>
            <a:pPr marL="0" indent="0" algn="ctr">
              <a:buNone/>
            </a:pPr>
            <a:endParaRPr lang="en-US" sz="2200" dirty="0">
              <a:effectLst/>
            </a:endParaRPr>
          </a:p>
          <a:p>
            <a:pPr marL="0" indent="0" algn="ctr">
              <a:buNone/>
            </a:pPr>
            <a:r>
              <a:rPr lang="en-US" sz="2200" dirty="0">
                <a:effectLst/>
              </a:rPr>
              <a:t>All subjects received </a:t>
            </a:r>
            <a:r>
              <a:rPr lang="en-US" sz="2200" dirty="0" err="1">
                <a:effectLst/>
              </a:rPr>
              <a:t>goserelin</a:t>
            </a:r>
            <a:r>
              <a:rPr lang="en-US" sz="2200" dirty="0">
                <a:effectLst/>
              </a:rPr>
              <a:t> acetate 3.6 mg subcutaneously at baseline and every 4 weeks throughout the study in order to suppress endogenous production of testosterone and estradiol, as well as </a:t>
            </a:r>
            <a:r>
              <a:rPr lang="en-US" sz="2200" dirty="0" err="1">
                <a:effectLst/>
              </a:rPr>
              <a:t>anastrazole</a:t>
            </a:r>
            <a:r>
              <a:rPr lang="en-US" sz="2200" dirty="0">
                <a:effectLst/>
              </a:rPr>
              <a:t> 1 mg daily in order to inhibit the aromatization of testosterone to estradiol. </a:t>
            </a:r>
          </a:p>
          <a:p>
            <a:pPr marL="0" indent="0" algn="ctr">
              <a:buNone/>
            </a:pPr>
            <a:endParaRPr lang="en-US" sz="2200" dirty="0">
              <a:effectLst/>
            </a:endParaRPr>
          </a:p>
          <a:p>
            <a:pPr marL="0" indent="0" algn="ctr">
              <a:buNone/>
            </a:pPr>
            <a:r>
              <a:rPr lang="en-US" sz="2200" dirty="0">
                <a:effectLst/>
              </a:rPr>
              <a:t>Subjects were randomly assigned to 1 of 5 testosterone replacement doses: 0 g (placebo gel), 1.25 g, 2.5 g, 5 g, or 10 g of a topical 1% testosterone gel (</a:t>
            </a:r>
            <a:r>
              <a:rPr lang="en-US" sz="2200" dirty="0" err="1">
                <a:effectLst/>
              </a:rPr>
              <a:t>AndroGel</a:t>
            </a:r>
            <a:r>
              <a:rPr lang="en-US" sz="2200" dirty="0">
                <a:effectLst/>
              </a:rPr>
              <a:t>).</a:t>
            </a:r>
          </a:p>
        </p:txBody>
      </p:sp>
    </p:spTree>
    <p:extLst>
      <p:ext uri="{BB962C8B-B14F-4D97-AF65-F5344CB8AC3E}">
        <p14:creationId xmlns:p14="http://schemas.microsoft.com/office/powerpoint/2010/main" val="1377285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E0BBE-1111-4D90-B9F4-1B0BBF6F9418}"/>
              </a:ext>
            </a:extLst>
          </p:cNvPr>
          <p:cNvSpPr>
            <a:spLocks noGrp="1"/>
          </p:cNvSpPr>
          <p:nvPr>
            <p:ph type="title"/>
          </p:nvPr>
        </p:nvSpPr>
        <p:spPr>
          <a:xfrm>
            <a:off x="301625" y="228601"/>
            <a:ext cx="8510588" cy="609600"/>
          </a:xfrm>
        </p:spPr>
        <p:txBody>
          <a:bodyPr/>
          <a:lstStyle/>
          <a:p>
            <a:r>
              <a:rPr lang="en-US" sz="3600" dirty="0"/>
              <a:t>Testosterone therapy normalizes natriuretic peptide levels</a:t>
            </a:r>
          </a:p>
        </p:txBody>
      </p:sp>
      <p:sp>
        <p:nvSpPr>
          <p:cNvPr id="4" name="Footer Placeholder 3">
            <a:extLst>
              <a:ext uri="{FF2B5EF4-FFF2-40B4-BE49-F238E27FC236}">
                <a16:creationId xmlns:a16="http://schemas.microsoft.com/office/drawing/2014/main" id="{CF8A8539-FE30-4913-A508-A2EFF9774E0B}"/>
              </a:ext>
            </a:extLst>
          </p:cNvPr>
          <p:cNvSpPr>
            <a:spLocks noGrp="1"/>
          </p:cNvSpPr>
          <p:nvPr>
            <p:ph type="ftr" sz="quarter" idx="11"/>
          </p:nvPr>
        </p:nvSpPr>
        <p:spPr/>
        <p:txBody>
          <a:bodyPr/>
          <a:lstStyle/>
          <a:p>
            <a:pPr>
              <a:defRPr/>
            </a:pPr>
            <a:r>
              <a:rPr lang="en-US" dirty="0"/>
              <a:t>Copyright Bale/Doneen Paradigm</a:t>
            </a:r>
          </a:p>
        </p:txBody>
      </p:sp>
      <p:sp>
        <p:nvSpPr>
          <p:cNvPr id="6" name="TextBox 5">
            <a:extLst>
              <a:ext uri="{FF2B5EF4-FFF2-40B4-BE49-F238E27FC236}">
                <a16:creationId xmlns:a16="http://schemas.microsoft.com/office/drawing/2014/main" id="{0E94DA93-C89A-4444-95B1-02D2EFC2A277}"/>
              </a:ext>
            </a:extLst>
          </p:cNvPr>
          <p:cNvSpPr txBox="1"/>
          <p:nvPr/>
        </p:nvSpPr>
        <p:spPr>
          <a:xfrm>
            <a:off x="301625" y="5839477"/>
            <a:ext cx="7851775" cy="646331"/>
          </a:xfrm>
          <a:prstGeom prst="rect">
            <a:avLst/>
          </a:prstGeom>
          <a:noFill/>
        </p:spPr>
        <p:txBody>
          <a:bodyPr wrap="square" rtlCol="0">
            <a:spAutoFit/>
          </a:bodyPr>
          <a:lstStyle/>
          <a:p>
            <a:r>
              <a:rPr lang="en-US" dirty="0">
                <a:solidFill>
                  <a:srgbClr val="FFC000"/>
                </a:solidFill>
              </a:rPr>
              <a:t>Bachmann, K., Huang, S., Lee, H. et al. (2019). Effect of testosterone on natriuretic peptide levels. Journal of Amer Coll Cardiology (72), 11. 2019. </a:t>
            </a:r>
          </a:p>
        </p:txBody>
      </p:sp>
      <p:sp>
        <p:nvSpPr>
          <p:cNvPr id="7" name="Content Placeholder 6">
            <a:extLst>
              <a:ext uri="{FF2B5EF4-FFF2-40B4-BE49-F238E27FC236}">
                <a16:creationId xmlns:a16="http://schemas.microsoft.com/office/drawing/2014/main" id="{F771E75B-1646-4F0A-8135-409CB841F175}"/>
              </a:ext>
            </a:extLst>
          </p:cNvPr>
          <p:cNvSpPr>
            <a:spLocks noGrp="1"/>
          </p:cNvSpPr>
          <p:nvPr>
            <p:ph idx="1"/>
          </p:nvPr>
        </p:nvSpPr>
        <p:spPr>
          <a:xfrm>
            <a:off x="286544" y="762000"/>
            <a:ext cx="8540750" cy="4547250"/>
          </a:xfrm>
        </p:spPr>
        <p:txBody>
          <a:bodyPr/>
          <a:lstStyle/>
          <a:p>
            <a:pPr marL="0" indent="0" algn="ctr">
              <a:buNone/>
            </a:pPr>
            <a:endParaRPr lang="en-US" sz="2400" dirty="0">
              <a:effectLst/>
            </a:endParaRPr>
          </a:p>
          <a:p>
            <a:pPr marL="0" indent="0" algn="ctr">
              <a:buNone/>
            </a:pPr>
            <a:r>
              <a:rPr lang="en-US" sz="2400" dirty="0">
                <a:effectLst/>
              </a:rPr>
              <a:t>N=151 healthy men (20 to 50 years of age) received </a:t>
            </a:r>
            <a:r>
              <a:rPr lang="en-US" sz="2400" dirty="0" err="1">
                <a:effectLst/>
              </a:rPr>
              <a:t>goserelin</a:t>
            </a:r>
            <a:r>
              <a:rPr lang="en-US" sz="2400" dirty="0">
                <a:effectLst/>
              </a:rPr>
              <a:t> acetate to suppress endogenous production of gonadal steroids, and </a:t>
            </a:r>
            <a:r>
              <a:rPr lang="en-US" sz="2400" dirty="0" err="1">
                <a:effectLst/>
              </a:rPr>
              <a:t>anastrazole</a:t>
            </a:r>
            <a:r>
              <a:rPr lang="en-US" sz="2400" dirty="0">
                <a:effectLst/>
              </a:rPr>
              <a:t> to suppress conversion of testosterone to estradiol. </a:t>
            </a:r>
          </a:p>
          <a:p>
            <a:pPr marL="0" indent="0" algn="ctr">
              <a:buNone/>
            </a:pPr>
            <a:endParaRPr lang="en-US" sz="2400" dirty="0">
              <a:effectLst/>
            </a:endParaRPr>
          </a:p>
          <a:p>
            <a:pPr marL="0" indent="0" algn="ctr">
              <a:buNone/>
            </a:pPr>
            <a:r>
              <a:rPr lang="en-US" sz="2400" dirty="0">
                <a:effectLst/>
              </a:rPr>
              <a:t>Subjects were randomized to placebo gel or 4 different doses of testosterone (1%) gel for 12 weeks. </a:t>
            </a:r>
          </a:p>
          <a:p>
            <a:pPr marL="0" indent="0" algn="ctr">
              <a:buNone/>
            </a:pPr>
            <a:endParaRPr lang="en-US" sz="2400" dirty="0">
              <a:effectLst/>
            </a:endParaRPr>
          </a:p>
          <a:p>
            <a:pPr marL="0" indent="0" algn="ctr">
              <a:buNone/>
            </a:pPr>
            <a:r>
              <a:rPr lang="en-US" sz="2400" dirty="0">
                <a:effectLst/>
              </a:rPr>
              <a:t>Serum N-terminal-pro–B-type natriuretic peptide (NT-</a:t>
            </a:r>
            <a:r>
              <a:rPr lang="en-US" sz="2400" dirty="0" err="1">
                <a:effectLst/>
              </a:rPr>
              <a:t>proBNP</a:t>
            </a:r>
            <a:r>
              <a:rPr lang="en-US" sz="2400" dirty="0">
                <a:effectLst/>
              </a:rPr>
              <a:t>) and total testosterone levels were measured at baseline and follow-up. </a:t>
            </a:r>
          </a:p>
        </p:txBody>
      </p:sp>
    </p:spTree>
    <p:extLst>
      <p:ext uri="{BB962C8B-B14F-4D97-AF65-F5344CB8AC3E}">
        <p14:creationId xmlns:p14="http://schemas.microsoft.com/office/powerpoint/2010/main" val="1612536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E0BBE-1111-4D90-B9F4-1B0BBF6F9418}"/>
              </a:ext>
            </a:extLst>
          </p:cNvPr>
          <p:cNvSpPr>
            <a:spLocks noGrp="1"/>
          </p:cNvSpPr>
          <p:nvPr>
            <p:ph type="title"/>
          </p:nvPr>
        </p:nvSpPr>
        <p:spPr>
          <a:xfrm>
            <a:off x="301625" y="228601"/>
            <a:ext cx="8510588" cy="609600"/>
          </a:xfrm>
        </p:spPr>
        <p:txBody>
          <a:bodyPr/>
          <a:lstStyle/>
          <a:p>
            <a:r>
              <a:rPr lang="en-US" sz="3600" dirty="0"/>
              <a:t>Testosterone therapy normalizes natriuretic peptide levels</a:t>
            </a:r>
          </a:p>
        </p:txBody>
      </p:sp>
      <p:sp>
        <p:nvSpPr>
          <p:cNvPr id="4" name="Footer Placeholder 3">
            <a:extLst>
              <a:ext uri="{FF2B5EF4-FFF2-40B4-BE49-F238E27FC236}">
                <a16:creationId xmlns:a16="http://schemas.microsoft.com/office/drawing/2014/main" id="{CF8A8539-FE30-4913-A508-A2EFF9774E0B}"/>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0E94DA93-C89A-4444-95B1-02D2EFC2A277}"/>
              </a:ext>
            </a:extLst>
          </p:cNvPr>
          <p:cNvSpPr txBox="1"/>
          <p:nvPr/>
        </p:nvSpPr>
        <p:spPr>
          <a:xfrm>
            <a:off x="301625" y="5839477"/>
            <a:ext cx="7851775" cy="646331"/>
          </a:xfrm>
          <a:prstGeom prst="rect">
            <a:avLst/>
          </a:prstGeom>
          <a:noFill/>
        </p:spPr>
        <p:txBody>
          <a:bodyPr wrap="square" rtlCol="0">
            <a:spAutoFit/>
          </a:bodyPr>
          <a:lstStyle/>
          <a:p>
            <a:r>
              <a:rPr lang="en-US" dirty="0">
                <a:solidFill>
                  <a:srgbClr val="FFC000"/>
                </a:solidFill>
              </a:rPr>
              <a:t>Bachmann, K., Huang, S., Lee, H. et al. (2019). Effect of testosterone on natriuretic peptide levels. Journal of Amer Coll Cardiology (72), 11. 2019. </a:t>
            </a:r>
          </a:p>
        </p:txBody>
      </p:sp>
      <p:pic>
        <p:nvPicPr>
          <p:cNvPr id="3" name="Content Placeholder 2">
            <a:extLst>
              <a:ext uri="{FF2B5EF4-FFF2-40B4-BE49-F238E27FC236}">
                <a16:creationId xmlns:a16="http://schemas.microsoft.com/office/drawing/2014/main" id="{0C035178-31AD-4D57-B9A9-0FA9600A8E68}"/>
              </a:ext>
            </a:extLst>
          </p:cNvPr>
          <p:cNvPicPr>
            <a:picLocks noGrp="1" noChangeAspect="1"/>
          </p:cNvPicPr>
          <p:nvPr>
            <p:ph idx="1"/>
          </p:nvPr>
        </p:nvPicPr>
        <p:blipFill>
          <a:blip r:embed="rId2"/>
          <a:stretch>
            <a:fillRect/>
          </a:stretch>
        </p:blipFill>
        <p:spPr>
          <a:xfrm>
            <a:off x="1083763" y="1244600"/>
            <a:ext cx="6976474" cy="4546600"/>
          </a:xfrm>
          <a:prstGeom prst="rect">
            <a:avLst/>
          </a:prstGeom>
        </p:spPr>
      </p:pic>
    </p:spTree>
    <p:extLst>
      <p:ext uri="{BB962C8B-B14F-4D97-AF65-F5344CB8AC3E}">
        <p14:creationId xmlns:p14="http://schemas.microsoft.com/office/powerpoint/2010/main" val="220970477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E0BBE-1111-4D90-B9F4-1B0BBF6F9418}"/>
              </a:ext>
            </a:extLst>
          </p:cNvPr>
          <p:cNvSpPr>
            <a:spLocks noGrp="1"/>
          </p:cNvSpPr>
          <p:nvPr>
            <p:ph type="title"/>
          </p:nvPr>
        </p:nvSpPr>
        <p:spPr>
          <a:xfrm>
            <a:off x="301625" y="228601"/>
            <a:ext cx="8510588" cy="609600"/>
          </a:xfrm>
        </p:spPr>
        <p:txBody>
          <a:bodyPr/>
          <a:lstStyle/>
          <a:p>
            <a:r>
              <a:rPr lang="en-US" sz="3600" dirty="0"/>
              <a:t>Testosterone therapy normalizes natriuretic peptide levels</a:t>
            </a:r>
          </a:p>
        </p:txBody>
      </p:sp>
      <p:sp>
        <p:nvSpPr>
          <p:cNvPr id="4" name="Footer Placeholder 3">
            <a:extLst>
              <a:ext uri="{FF2B5EF4-FFF2-40B4-BE49-F238E27FC236}">
                <a16:creationId xmlns:a16="http://schemas.microsoft.com/office/drawing/2014/main" id="{CF8A8539-FE30-4913-A508-A2EFF9774E0B}"/>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0E94DA93-C89A-4444-95B1-02D2EFC2A277}"/>
              </a:ext>
            </a:extLst>
          </p:cNvPr>
          <p:cNvSpPr txBox="1"/>
          <p:nvPr/>
        </p:nvSpPr>
        <p:spPr>
          <a:xfrm>
            <a:off x="301625" y="5839477"/>
            <a:ext cx="7851775" cy="646331"/>
          </a:xfrm>
          <a:prstGeom prst="rect">
            <a:avLst/>
          </a:prstGeom>
          <a:noFill/>
        </p:spPr>
        <p:txBody>
          <a:bodyPr wrap="square" rtlCol="0">
            <a:spAutoFit/>
          </a:bodyPr>
          <a:lstStyle/>
          <a:p>
            <a:r>
              <a:rPr lang="en-US" dirty="0">
                <a:solidFill>
                  <a:srgbClr val="FFC000"/>
                </a:solidFill>
              </a:rPr>
              <a:t>Bachmann, K., Huang, S., Lee, H. et al. (2019). Effect of testosterone on natriuretic peptide levels. Journal of Amer Coll Cardiology (72), 11. 2019. </a:t>
            </a:r>
          </a:p>
        </p:txBody>
      </p:sp>
      <p:pic>
        <p:nvPicPr>
          <p:cNvPr id="3" name="Content Placeholder 2">
            <a:extLst>
              <a:ext uri="{FF2B5EF4-FFF2-40B4-BE49-F238E27FC236}">
                <a16:creationId xmlns:a16="http://schemas.microsoft.com/office/drawing/2014/main" id="{646F3534-F0EA-4D42-9A44-006B07BBEA8D}"/>
              </a:ext>
            </a:extLst>
          </p:cNvPr>
          <p:cNvPicPr>
            <a:picLocks noGrp="1" noChangeAspect="1"/>
          </p:cNvPicPr>
          <p:nvPr>
            <p:ph idx="1"/>
          </p:nvPr>
        </p:nvPicPr>
        <p:blipFill>
          <a:blip r:embed="rId2"/>
          <a:stretch>
            <a:fillRect/>
          </a:stretch>
        </p:blipFill>
        <p:spPr>
          <a:xfrm>
            <a:off x="838200" y="1244600"/>
            <a:ext cx="6705600" cy="4546600"/>
          </a:xfrm>
          <a:prstGeom prst="rect">
            <a:avLst/>
          </a:prstGeom>
        </p:spPr>
      </p:pic>
    </p:spTree>
    <p:extLst>
      <p:ext uri="{BB962C8B-B14F-4D97-AF65-F5344CB8AC3E}">
        <p14:creationId xmlns:p14="http://schemas.microsoft.com/office/powerpoint/2010/main" val="245084275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E0BBE-1111-4D90-B9F4-1B0BBF6F9418}"/>
              </a:ext>
            </a:extLst>
          </p:cNvPr>
          <p:cNvSpPr>
            <a:spLocks noGrp="1"/>
          </p:cNvSpPr>
          <p:nvPr>
            <p:ph type="title"/>
          </p:nvPr>
        </p:nvSpPr>
        <p:spPr>
          <a:xfrm>
            <a:off x="301625" y="228601"/>
            <a:ext cx="8510588" cy="609600"/>
          </a:xfrm>
        </p:spPr>
        <p:txBody>
          <a:bodyPr/>
          <a:lstStyle/>
          <a:p>
            <a:r>
              <a:rPr lang="en-US" sz="3600" dirty="0"/>
              <a:t>Testosterone therapy normalizes natriuretic peptide levels</a:t>
            </a:r>
          </a:p>
        </p:txBody>
      </p:sp>
      <p:sp>
        <p:nvSpPr>
          <p:cNvPr id="4" name="Footer Placeholder 3">
            <a:extLst>
              <a:ext uri="{FF2B5EF4-FFF2-40B4-BE49-F238E27FC236}">
                <a16:creationId xmlns:a16="http://schemas.microsoft.com/office/drawing/2014/main" id="{CF8A8539-FE30-4913-A508-A2EFF9774E0B}"/>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0E94DA93-C89A-4444-95B1-02D2EFC2A277}"/>
              </a:ext>
            </a:extLst>
          </p:cNvPr>
          <p:cNvSpPr txBox="1"/>
          <p:nvPr/>
        </p:nvSpPr>
        <p:spPr>
          <a:xfrm>
            <a:off x="301625" y="5839477"/>
            <a:ext cx="7851775" cy="646331"/>
          </a:xfrm>
          <a:prstGeom prst="rect">
            <a:avLst/>
          </a:prstGeom>
          <a:noFill/>
        </p:spPr>
        <p:txBody>
          <a:bodyPr wrap="square" rtlCol="0">
            <a:spAutoFit/>
          </a:bodyPr>
          <a:lstStyle/>
          <a:p>
            <a:r>
              <a:rPr lang="en-US" dirty="0">
                <a:solidFill>
                  <a:srgbClr val="FFC000"/>
                </a:solidFill>
              </a:rPr>
              <a:t>Bachmann, K., Huang, S., Lee, H. et al. (2019). Effect of testosterone on natriuretic peptide levels. Journal of Amer Coll Cardiology (72), 11. 2019. </a:t>
            </a:r>
          </a:p>
        </p:txBody>
      </p:sp>
      <p:sp>
        <p:nvSpPr>
          <p:cNvPr id="7" name="Content Placeholder 6">
            <a:extLst>
              <a:ext uri="{FF2B5EF4-FFF2-40B4-BE49-F238E27FC236}">
                <a16:creationId xmlns:a16="http://schemas.microsoft.com/office/drawing/2014/main" id="{F771E75B-1646-4F0A-8135-409CB841F175}"/>
              </a:ext>
            </a:extLst>
          </p:cNvPr>
          <p:cNvSpPr>
            <a:spLocks noGrp="1"/>
          </p:cNvSpPr>
          <p:nvPr>
            <p:ph idx="1"/>
          </p:nvPr>
        </p:nvSpPr>
        <p:spPr>
          <a:xfrm>
            <a:off x="76200" y="1243950"/>
            <a:ext cx="8991600" cy="4547250"/>
          </a:xfrm>
        </p:spPr>
        <p:txBody>
          <a:bodyPr/>
          <a:lstStyle/>
          <a:p>
            <a:pPr marL="0" indent="0" algn="ctr">
              <a:buNone/>
            </a:pPr>
            <a:r>
              <a:rPr lang="en-US" sz="2000" dirty="0">
                <a:effectLst/>
              </a:rPr>
              <a:t>Researchers concur:</a:t>
            </a:r>
          </a:p>
          <a:p>
            <a:pPr marL="0" indent="0" algn="ctr">
              <a:buNone/>
            </a:pPr>
            <a:r>
              <a:rPr lang="en-US" sz="2000" dirty="0">
                <a:effectLst/>
              </a:rPr>
              <a:t>Our findings suggest that testosterone reduces circulating NP levels and indicate that gonadal steroids may play a role in the development of a relative NP deficiency in men compared with women. </a:t>
            </a:r>
          </a:p>
          <a:p>
            <a:pPr marL="0" indent="0" algn="ctr">
              <a:buNone/>
            </a:pPr>
            <a:endParaRPr lang="en-US" sz="2000" dirty="0">
              <a:effectLst/>
            </a:endParaRPr>
          </a:p>
          <a:p>
            <a:pPr marL="0" indent="0" algn="ctr">
              <a:buNone/>
            </a:pPr>
            <a:r>
              <a:rPr lang="en-US" sz="2000" dirty="0">
                <a:effectLst/>
              </a:rPr>
              <a:t>Further investigation is needed to elucidate the mechanisms by which testosterone suppresses NP levels, such as whether testosterone influences the transcription of genes involved in NP production or regulation. </a:t>
            </a:r>
          </a:p>
          <a:p>
            <a:pPr marL="0" indent="0" algn="ctr">
              <a:buNone/>
            </a:pPr>
            <a:endParaRPr lang="en-US" sz="2000" dirty="0">
              <a:effectLst/>
            </a:endParaRPr>
          </a:p>
          <a:p>
            <a:pPr marL="0" indent="0" algn="ctr">
              <a:buNone/>
            </a:pPr>
            <a:r>
              <a:rPr lang="en-US" sz="2000" dirty="0">
                <a:effectLst/>
              </a:rPr>
              <a:t>Moreover, as the NP system exerts cardioprotective effects, future studies are warranted to determine whether addressing the relative NP deficiency in men can reduce cardiovascular risk.</a:t>
            </a:r>
          </a:p>
        </p:txBody>
      </p:sp>
    </p:spTree>
    <p:extLst>
      <p:ext uri="{BB962C8B-B14F-4D97-AF65-F5344CB8AC3E}">
        <p14:creationId xmlns:p14="http://schemas.microsoft.com/office/powerpoint/2010/main" val="420662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E0BBE-1111-4D90-B9F4-1B0BBF6F9418}"/>
              </a:ext>
            </a:extLst>
          </p:cNvPr>
          <p:cNvSpPr>
            <a:spLocks noGrp="1"/>
          </p:cNvSpPr>
          <p:nvPr>
            <p:ph type="title"/>
          </p:nvPr>
        </p:nvSpPr>
        <p:spPr>
          <a:xfrm>
            <a:off x="301625" y="228601"/>
            <a:ext cx="8510588" cy="609600"/>
          </a:xfrm>
        </p:spPr>
        <p:txBody>
          <a:bodyPr/>
          <a:lstStyle/>
          <a:p>
            <a:r>
              <a:rPr lang="en-US" sz="3600" dirty="0"/>
              <a:t>Testosterone therapy normalizes natriuretic peptide levels</a:t>
            </a:r>
          </a:p>
        </p:txBody>
      </p:sp>
      <p:sp>
        <p:nvSpPr>
          <p:cNvPr id="4" name="Footer Placeholder 3">
            <a:extLst>
              <a:ext uri="{FF2B5EF4-FFF2-40B4-BE49-F238E27FC236}">
                <a16:creationId xmlns:a16="http://schemas.microsoft.com/office/drawing/2014/main" id="{CF8A8539-FE30-4913-A508-A2EFF9774E0B}"/>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0E94DA93-C89A-4444-95B1-02D2EFC2A277}"/>
              </a:ext>
            </a:extLst>
          </p:cNvPr>
          <p:cNvSpPr txBox="1"/>
          <p:nvPr/>
        </p:nvSpPr>
        <p:spPr>
          <a:xfrm>
            <a:off x="301625" y="5839477"/>
            <a:ext cx="7851775" cy="646331"/>
          </a:xfrm>
          <a:prstGeom prst="rect">
            <a:avLst/>
          </a:prstGeom>
          <a:noFill/>
        </p:spPr>
        <p:txBody>
          <a:bodyPr wrap="square" rtlCol="0">
            <a:spAutoFit/>
          </a:bodyPr>
          <a:lstStyle/>
          <a:p>
            <a:r>
              <a:rPr lang="en-US" dirty="0">
                <a:solidFill>
                  <a:srgbClr val="FFC000"/>
                </a:solidFill>
              </a:rPr>
              <a:t>Bachmann, K., Huang, S., Lee, H. et al. (2019). Effect of testosterone on natriuretic peptide levels. Journal of Amer Coll Cardiology (72), 11. 2019. </a:t>
            </a:r>
          </a:p>
        </p:txBody>
      </p:sp>
      <p:sp>
        <p:nvSpPr>
          <p:cNvPr id="7" name="Content Placeholder 6">
            <a:extLst>
              <a:ext uri="{FF2B5EF4-FFF2-40B4-BE49-F238E27FC236}">
                <a16:creationId xmlns:a16="http://schemas.microsoft.com/office/drawing/2014/main" id="{F771E75B-1646-4F0A-8135-409CB841F175}"/>
              </a:ext>
            </a:extLst>
          </p:cNvPr>
          <p:cNvSpPr>
            <a:spLocks noGrp="1"/>
          </p:cNvSpPr>
          <p:nvPr>
            <p:ph idx="1"/>
          </p:nvPr>
        </p:nvSpPr>
        <p:spPr>
          <a:xfrm>
            <a:off x="301625" y="1243950"/>
            <a:ext cx="8540750" cy="4547250"/>
          </a:xfrm>
        </p:spPr>
        <p:txBody>
          <a:bodyPr/>
          <a:lstStyle/>
          <a:p>
            <a:pPr marL="0" indent="0" algn="ctr">
              <a:buNone/>
            </a:pPr>
            <a:r>
              <a:rPr lang="en-US" sz="2000" dirty="0">
                <a:effectLst/>
              </a:rPr>
              <a:t>Men who did not receive testosterone replacement (placebo gel group) after suppression of endogenous gonadal steroid production experienced a profound decrease in serum testosterone </a:t>
            </a:r>
          </a:p>
          <a:p>
            <a:pPr marL="0" indent="0" algn="ctr">
              <a:buNone/>
            </a:pPr>
            <a:r>
              <a:rPr lang="en-US" sz="2000" dirty="0">
                <a:effectLst/>
              </a:rPr>
              <a:t>(median 540 to 36 ng/dl; p &lt; 0.0001). </a:t>
            </a:r>
          </a:p>
          <a:p>
            <a:pPr marL="0" indent="0" algn="ctr">
              <a:buNone/>
            </a:pPr>
            <a:endParaRPr lang="en-US" sz="2000" dirty="0">
              <a:effectLst/>
            </a:endParaRPr>
          </a:p>
          <a:p>
            <a:pPr marL="0" indent="0" algn="ctr">
              <a:buNone/>
            </a:pPr>
            <a:r>
              <a:rPr lang="en-US" sz="2000" dirty="0">
                <a:effectLst/>
              </a:rPr>
              <a:t>This was accompanied by an increase in median NT-</a:t>
            </a:r>
            <a:r>
              <a:rPr lang="en-US" sz="2000" dirty="0" err="1">
                <a:effectLst/>
              </a:rPr>
              <a:t>proBNP</a:t>
            </a:r>
            <a:r>
              <a:rPr lang="en-US" sz="2000" dirty="0">
                <a:effectLst/>
              </a:rPr>
              <a:t> </a:t>
            </a:r>
          </a:p>
          <a:p>
            <a:pPr marL="0" indent="0" algn="ctr">
              <a:buNone/>
            </a:pPr>
            <a:endParaRPr lang="en-US" sz="2000" dirty="0">
              <a:effectLst/>
            </a:endParaRPr>
          </a:p>
          <a:p>
            <a:pPr marL="0" indent="0" algn="ctr">
              <a:buNone/>
            </a:pPr>
            <a:r>
              <a:rPr lang="en-US" sz="2000" dirty="0">
                <a:effectLst/>
              </a:rPr>
              <a:t>Each 1-g increase in testosterone dose was associated with a 4.3% lower NT-</a:t>
            </a:r>
            <a:r>
              <a:rPr lang="en-US" sz="2000" dirty="0" err="1">
                <a:effectLst/>
              </a:rPr>
              <a:t>proBNP</a:t>
            </a:r>
            <a:r>
              <a:rPr lang="en-US" sz="2000" dirty="0">
                <a:effectLst/>
              </a:rPr>
              <a:t> at follow-up (95% CI: 7.9% to 0.45%; p &lt; 0.029). </a:t>
            </a:r>
          </a:p>
          <a:p>
            <a:pPr marL="0" indent="0" algn="ctr">
              <a:buNone/>
            </a:pPr>
            <a:endParaRPr lang="en-US" sz="2000" dirty="0">
              <a:effectLst/>
            </a:endParaRPr>
          </a:p>
          <a:p>
            <a:pPr marL="0" indent="0" algn="ctr">
              <a:buNone/>
            </a:pPr>
            <a:r>
              <a:rPr lang="en-US" sz="2000" dirty="0">
                <a:effectLst/>
              </a:rPr>
              <a:t>An individual whose serum testosterone decreased by 500 ng/dl had a 26% higher predicted follow-up NT-</a:t>
            </a:r>
            <a:r>
              <a:rPr lang="en-US" sz="2000" dirty="0" err="1">
                <a:effectLst/>
              </a:rPr>
              <a:t>proBNP</a:t>
            </a:r>
            <a:r>
              <a:rPr lang="en-US" sz="2000" dirty="0">
                <a:effectLst/>
              </a:rPr>
              <a:t> than someone whose serum testosterone remained constant. </a:t>
            </a:r>
          </a:p>
        </p:txBody>
      </p:sp>
    </p:spTree>
    <p:extLst>
      <p:ext uri="{BB962C8B-B14F-4D97-AF65-F5344CB8AC3E}">
        <p14:creationId xmlns:p14="http://schemas.microsoft.com/office/powerpoint/2010/main" val="359517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E0BBE-1111-4D90-B9F4-1B0BBF6F9418}"/>
              </a:ext>
            </a:extLst>
          </p:cNvPr>
          <p:cNvSpPr>
            <a:spLocks noGrp="1"/>
          </p:cNvSpPr>
          <p:nvPr>
            <p:ph type="title"/>
          </p:nvPr>
        </p:nvSpPr>
        <p:spPr>
          <a:xfrm>
            <a:off x="301625" y="228601"/>
            <a:ext cx="8510588" cy="609600"/>
          </a:xfrm>
        </p:spPr>
        <p:txBody>
          <a:bodyPr/>
          <a:lstStyle/>
          <a:p>
            <a:r>
              <a:rPr lang="en-US" sz="3600" dirty="0"/>
              <a:t>Testosterone therapy normalizes natriuretic peptide levels</a:t>
            </a:r>
          </a:p>
        </p:txBody>
      </p:sp>
      <p:sp>
        <p:nvSpPr>
          <p:cNvPr id="4" name="Footer Placeholder 3">
            <a:extLst>
              <a:ext uri="{FF2B5EF4-FFF2-40B4-BE49-F238E27FC236}">
                <a16:creationId xmlns:a16="http://schemas.microsoft.com/office/drawing/2014/main" id="{CF8A8539-FE30-4913-A508-A2EFF9774E0B}"/>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0E94DA93-C89A-4444-95B1-02D2EFC2A277}"/>
              </a:ext>
            </a:extLst>
          </p:cNvPr>
          <p:cNvSpPr txBox="1"/>
          <p:nvPr/>
        </p:nvSpPr>
        <p:spPr>
          <a:xfrm>
            <a:off x="301625" y="5839477"/>
            <a:ext cx="7851775" cy="646331"/>
          </a:xfrm>
          <a:prstGeom prst="rect">
            <a:avLst/>
          </a:prstGeom>
          <a:noFill/>
        </p:spPr>
        <p:txBody>
          <a:bodyPr wrap="square" rtlCol="0">
            <a:spAutoFit/>
          </a:bodyPr>
          <a:lstStyle/>
          <a:p>
            <a:r>
              <a:rPr lang="en-US" dirty="0">
                <a:solidFill>
                  <a:srgbClr val="FFC000"/>
                </a:solidFill>
              </a:rPr>
              <a:t>Bachmann, K., Huang, S., Lee, H. et al. (2019). Effect of testosterone on natriuretic peptide levels. Journal of Amer Coll Cardiology (72), 11. 2019. </a:t>
            </a:r>
          </a:p>
        </p:txBody>
      </p:sp>
      <p:sp>
        <p:nvSpPr>
          <p:cNvPr id="7" name="Content Placeholder 6">
            <a:extLst>
              <a:ext uri="{FF2B5EF4-FFF2-40B4-BE49-F238E27FC236}">
                <a16:creationId xmlns:a16="http://schemas.microsoft.com/office/drawing/2014/main" id="{F771E75B-1646-4F0A-8135-409CB841F175}"/>
              </a:ext>
            </a:extLst>
          </p:cNvPr>
          <p:cNvSpPr>
            <a:spLocks noGrp="1"/>
          </p:cNvSpPr>
          <p:nvPr>
            <p:ph idx="1"/>
          </p:nvPr>
        </p:nvSpPr>
        <p:spPr>
          <a:xfrm>
            <a:off x="301625" y="1243950"/>
            <a:ext cx="8540750" cy="4547250"/>
          </a:xfrm>
        </p:spPr>
        <p:txBody>
          <a:bodyPr/>
          <a:lstStyle/>
          <a:p>
            <a:pPr marL="0" indent="0" algn="ctr">
              <a:buNone/>
            </a:pPr>
            <a:r>
              <a:rPr lang="en-US" sz="2400" dirty="0">
                <a:effectLst/>
              </a:rPr>
              <a:t>CONCLUSIONS </a:t>
            </a:r>
          </a:p>
          <a:p>
            <a:pPr marL="0" indent="0" algn="ctr">
              <a:buNone/>
            </a:pPr>
            <a:r>
              <a:rPr lang="en-US" sz="2400" dirty="0">
                <a:effectLst/>
              </a:rPr>
              <a:t>Suppression of testosterone production in men led to increases in circulating NT-</a:t>
            </a:r>
            <a:r>
              <a:rPr lang="en-US" sz="2400" dirty="0" err="1">
                <a:effectLst/>
              </a:rPr>
              <a:t>proBNP</a:t>
            </a:r>
            <a:r>
              <a:rPr lang="en-US" sz="2400" dirty="0">
                <a:effectLst/>
              </a:rPr>
              <a:t>, which were attenuated by testosterone replacement. </a:t>
            </a:r>
          </a:p>
          <a:p>
            <a:pPr marL="0" indent="0" algn="ctr">
              <a:buNone/>
            </a:pPr>
            <a:endParaRPr lang="en-US" sz="2400" dirty="0">
              <a:effectLst/>
            </a:endParaRPr>
          </a:p>
          <a:p>
            <a:pPr marL="0" indent="0" algn="ctr">
              <a:buNone/>
            </a:pPr>
            <a:r>
              <a:rPr lang="en-US" sz="2400" dirty="0">
                <a:effectLst/>
              </a:rPr>
              <a:t>Inhibition of NP production by testosterone may partly explain the lower NP levels in men. </a:t>
            </a:r>
          </a:p>
        </p:txBody>
      </p:sp>
    </p:spTree>
    <p:extLst>
      <p:ext uri="{BB962C8B-B14F-4D97-AF65-F5344CB8AC3E}">
        <p14:creationId xmlns:p14="http://schemas.microsoft.com/office/powerpoint/2010/main" val="189561820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E0BBE-1111-4D90-B9F4-1B0BBF6F9418}"/>
              </a:ext>
            </a:extLst>
          </p:cNvPr>
          <p:cNvSpPr>
            <a:spLocks noGrp="1"/>
          </p:cNvSpPr>
          <p:nvPr>
            <p:ph type="title"/>
          </p:nvPr>
        </p:nvSpPr>
        <p:spPr>
          <a:xfrm>
            <a:off x="301625" y="228601"/>
            <a:ext cx="8510588" cy="609600"/>
          </a:xfrm>
        </p:spPr>
        <p:txBody>
          <a:bodyPr/>
          <a:lstStyle/>
          <a:p>
            <a:r>
              <a:rPr lang="en-US" sz="3600" dirty="0"/>
              <a:t>Testosterone therapy normalizes natriuretic peptide levels</a:t>
            </a:r>
          </a:p>
        </p:txBody>
      </p:sp>
      <p:sp>
        <p:nvSpPr>
          <p:cNvPr id="4" name="Footer Placeholder 3">
            <a:extLst>
              <a:ext uri="{FF2B5EF4-FFF2-40B4-BE49-F238E27FC236}">
                <a16:creationId xmlns:a16="http://schemas.microsoft.com/office/drawing/2014/main" id="{CF8A8539-FE30-4913-A508-A2EFF9774E0B}"/>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0E94DA93-C89A-4444-95B1-02D2EFC2A277}"/>
              </a:ext>
            </a:extLst>
          </p:cNvPr>
          <p:cNvSpPr txBox="1"/>
          <p:nvPr/>
        </p:nvSpPr>
        <p:spPr>
          <a:xfrm>
            <a:off x="301625" y="5839477"/>
            <a:ext cx="7851775" cy="646331"/>
          </a:xfrm>
          <a:prstGeom prst="rect">
            <a:avLst/>
          </a:prstGeom>
          <a:noFill/>
        </p:spPr>
        <p:txBody>
          <a:bodyPr wrap="square" rtlCol="0">
            <a:spAutoFit/>
          </a:bodyPr>
          <a:lstStyle/>
          <a:p>
            <a:r>
              <a:rPr lang="en-US" dirty="0">
                <a:solidFill>
                  <a:srgbClr val="FFC000"/>
                </a:solidFill>
              </a:rPr>
              <a:t>Bachmann, K., Huang, S., Lee, H. et al. (2019). Effect of testosterone on natriuretic peptide levels. Journal of Amer Coll Cardiology (72), 11. 2019. </a:t>
            </a:r>
          </a:p>
        </p:txBody>
      </p:sp>
      <p:sp>
        <p:nvSpPr>
          <p:cNvPr id="7" name="Content Placeholder 6">
            <a:extLst>
              <a:ext uri="{FF2B5EF4-FFF2-40B4-BE49-F238E27FC236}">
                <a16:creationId xmlns:a16="http://schemas.microsoft.com/office/drawing/2014/main" id="{F771E75B-1646-4F0A-8135-409CB841F175}"/>
              </a:ext>
            </a:extLst>
          </p:cNvPr>
          <p:cNvSpPr>
            <a:spLocks noGrp="1"/>
          </p:cNvSpPr>
          <p:nvPr>
            <p:ph idx="1"/>
          </p:nvPr>
        </p:nvSpPr>
        <p:spPr>
          <a:xfrm>
            <a:off x="301625" y="1243950"/>
            <a:ext cx="8540750" cy="4547250"/>
          </a:xfrm>
        </p:spPr>
        <p:txBody>
          <a:bodyPr/>
          <a:lstStyle/>
          <a:p>
            <a:pPr marL="0" indent="0">
              <a:buNone/>
            </a:pPr>
            <a:r>
              <a:rPr lang="en-US" sz="2200" u="sng" dirty="0" err="1">
                <a:effectLst/>
              </a:rPr>
              <a:t>BaleDoneen</a:t>
            </a:r>
            <a:r>
              <a:rPr lang="en-US" sz="2200" u="sng" dirty="0">
                <a:effectLst/>
              </a:rPr>
              <a:t> Take-Away: </a:t>
            </a:r>
          </a:p>
          <a:p>
            <a:pPr marL="0" indent="0">
              <a:buNone/>
            </a:pPr>
            <a:r>
              <a:rPr lang="en-US" sz="2200" dirty="0">
                <a:effectLst/>
              </a:rPr>
              <a:t>1. In light of the previous trial, it does appear that low levels of endogenous testosterone can contribute to vascular risk. </a:t>
            </a:r>
          </a:p>
          <a:p>
            <a:pPr marL="0" indent="0">
              <a:buNone/>
            </a:pPr>
            <a:r>
              <a:rPr lang="en-US" sz="2200" dirty="0">
                <a:effectLst/>
              </a:rPr>
              <a:t>2. NT-</a:t>
            </a:r>
            <a:r>
              <a:rPr lang="en-US" sz="2200" dirty="0" err="1">
                <a:effectLst/>
              </a:rPr>
              <a:t>ProBNP</a:t>
            </a:r>
            <a:r>
              <a:rPr lang="en-US" sz="2200" dirty="0">
                <a:effectLst/>
              </a:rPr>
              <a:t> improved when serum testosterone levels &gt;300.</a:t>
            </a:r>
          </a:p>
          <a:p>
            <a:pPr marL="0" indent="0">
              <a:buNone/>
            </a:pPr>
            <a:r>
              <a:rPr lang="en-US" sz="2200" dirty="0">
                <a:effectLst/>
              </a:rPr>
              <a:t>3. In patients (men) with higher levels of NT </a:t>
            </a:r>
            <a:r>
              <a:rPr lang="en-US" sz="2200" dirty="0" err="1">
                <a:effectLst/>
              </a:rPr>
              <a:t>ProBNP</a:t>
            </a:r>
            <a:r>
              <a:rPr lang="en-US" sz="2200" dirty="0">
                <a:effectLst/>
              </a:rPr>
              <a:t>, a good idea to measure free and total testosterone levels.  Consider it (at least) part of the work-up for an explanation. </a:t>
            </a:r>
          </a:p>
          <a:p>
            <a:pPr marL="0" indent="0">
              <a:buNone/>
            </a:pPr>
            <a:r>
              <a:rPr lang="en-US" sz="2200" dirty="0">
                <a:effectLst/>
              </a:rPr>
              <a:t>4. There are many limitations to this trial – </a:t>
            </a:r>
          </a:p>
          <a:p>
            <a:pPr lvl="1">
              <a:buAutoNum type="arabicPeriod"/>
            </a:pPr>
            <a:r>
              <a:rPr lang="en-US" sz="1600" dirty="0" err="1">
                <a:effectLst/>
              </a:rPr>
              <a:t>Approx</a:t>
            </a:r>
            <a:r>
              <a:rPr lang="en-US" sz="1600" dirty="0">
                <a:effectLst/>
              </a:rPr>
              <a:t> 25% of the NT-</a:t>
            </a:r>
            <a:r>
              <a:rPr lang="en-US" sz="1600" dirty="0" err="1">
                <a:effectLst/>
              </a:rPr>
              <a:t>proBNP</a:t>
            </a:r>
            <a:r>
              <a:rPr lang="en-US" sz="1600" dirty="0">
                <a:effectLst/>
              </a:rPr>
              <a:t> values were below the assay’s lower limit of detection, which reduced our statistical power.</a:t>
            </a:r>
          </a:p>
          <a:p>
            <a:pPr lvl="1">
              <a:buAutoNum type="arabicPeriod"/>
            </a:pPr>
            <a:r>
              <a:rPr lang="en-US" sz="1600" dirty="0">
                <a:effectLst/>
              </a:rPr>
              <a:t>Circulating NP levels offer an indirect index of NP production, secretion and clearance. </a:t>
            </a:r>
          </a:p>
          <a:p>
            <a:pPr lvl="1">
              <a:buAutoNum type="arabicPeriod"/>
            </a:pPr>
            <a:r>
              <a:rPr lang="en-US" sz="1600" dirty="0">
                <a:effectLst/>
              </a:rPr>
              <a:t>Serum NT-</a:t>
            </a:r>
            <a:r>
              <a:rPr lang="en-US" sz="1600" dirty="0" err="1">
                <a:effectLst/>
              </a:rPr>
              <a:t>proBNP</a:t>
            </a:r>
            <a:r>
              <a:rPr lang="en-US" sz="1600" dirty="0">
                <a:effectLst/>
              </a:rPr>
              <a:t> levels were not available at both baseline and week 12 in all men who were originally randomized in the study. </a:t>
            </a:r>
          </a:p>
        </p:txBody>
      </p:sp>
    </p:spTree>
    <p:extLst>
      <p:ext uri="{BB962C8B-B14F-4D97-AF65-F5344CB8AC3E}">
        <p14:creationId xmlns:p14="http://schemas.microsoft.com/office/powerpoint/2010/main" val="386016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PCSK 9 Inhibitors</a:t>
            </a:r>
            <a:br>
              <a:rPr lang="en-US" dirty="0"/>
            </a:br>
            <a:r>
              <a:rPr lang="en-US" sz="2800" dirty="0" err="1"/>
              <a:t>proprotein</a:t>
            </a:r>
            <a:r>
              <a:rPr lang="en-US" sz="2800" dirty="0"/>
              <a:t> convertase </a:t>
            </a:r>
            <a:r>
              <a:rPr lang="en-US" sz="2800" dirty="0" err="1"/>
              <a:t>subtilisin</a:t>
            </a:r>
            <a:r>
              <a:rPr lang="en-US" sz="2800" dirty="0"/>
              <a:t>/</a:t>
            </a:r>
            <a:r>
              <a:rPr lang="en-US" sz="2800" dirty="0" err="1"/>
              <a:t>kexin</a:t>
            </a:r>
            <a:r>
              <a:rPr lang="en-US" sz="2800" dirty="0"/>
              <a:t> type 9</a:t>
            </a:r>
          </a:p>
        </p:txBody>
      </p:sp>
      <p:sp>
        <p:nvSpPr>
          <p:cNvPr id="4" name="Footer Placeholder 3"/>
          <p:cNvSpPr>
            <a:spLocks noGrp="1"/>
          </p:cNvSpPr>
          <p:nvPr>
            <p:ph type="ftr" sz="quarter" idx="11"/>
          </p:nvPr>
        </p:nvSpPr>
        <p:spPr/>
        <p:txBody>
          <a:bodyPr/>
          <a:lstStyle/>
          <a:p>
            <a:pPr>
              <a:defRPr/>
            </a:pPr>
            <a:r>
              <a:rPr lang="en-US"/>
              <a:t>Copyright Bale/Doneen Paradigm</a:t>
            </a:r>
          </a:p>
        </p:txBody>
      </p:sp>
      <p:pic>
        <p:nvPicPr>
          <p:cNvPr id="68612"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rcRect l="50000" r="6421"/>
          <a:stretch>
            <a:fillRect/>
          </a:stretch>
        </p:blipFill>
        <p:spPr>
          <a:xfrm>
            <a:off x="1447800" y="1554163"/>
            <a:ext cx="6248400" cy="3857625"/>
          </a:xfrm>
          <a:solidFill>
            <a:srgbClr val="FF0000"/>
          </a:solidFill>
        </p:spPr>
      </p:pic>
    </p:spTree>
    <p:extLst>
      <p:ext uri="{BB962C8B-B14F-4D97-AF65-F5344CB8AC3E}">
        <p14:creationId xmlns:p14="http://schemas.microsoft.com/office/powerpoint/2010/main" val="228989988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AD4E6-C5E9-42F5-9ADB-F991174F6077}"/>
              </a:ext>
            </a:extLst>
          </p:cNvPr>
          <p:cNvSpPr>
            <a:spLocks noGrp="1"/>
          </p:cNvSpPr>
          <p:nvPr>
            <p:ph type="title"/>
          </p:nvPr>
        </p:nvSpPr>
        <p:spPr/>
        <p:txBody>
          <a:bodyPr/>
          <a:lstStyle/>
          <a:p>
            <a:r>
              <a:rPr lang="en-US" sz="3200" dirty="0">
                <a:effectLst/>
              </a:rPr>
              <a:t>PCSK9 Inhibition in pts with and without prior MI and ischemic stroke</a:t>
            </a:r>
          </a:p>
        </p:txBody>
      </p:sp>
      <p:sp>
        <p:nvSpPr>
          <p:cNvPr id="4" name="Footer Placeholder 3">
            <a:extLst>
              <a:ext uri="{FF2B5EF4-FFF2-40B4-BE49-F238E27FC236}">
                <a16:creationId xmlns:a16="http://schemas.microsoft.com/office/drawing/2014/main" id="{84D4F369-A5E2-47C0-9521-BE27BB517153}"/>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2E0385D7-B471-4D00-92D6-84755B5B92E0}"/>
              </a:ext>
            </a:extLst>
          </p:cNvPr>
          <p:cNvSpPr txBox="1"/>
          <p:nvPr/>
        </p:nvSpPr>
        <p:spPr>
          <a:xfrm>
            <a:off x="76200" y="5560020"/>
            <a:ext cx="8839200" cy="923330"/>
          </a:xfrm>
          <a:prstGeom prst="rect">
            <a:avLst/>
          </a:prstGeom>
          <a:noFill/>
        </p:spPr>
        <p:txBody>
          <a:bodyPr wrap="square" rtlCol="0">
            <a:spAutoFit/>
          </a:bodyPr>
          <a:lstStyle/>
          <a:p>
            <a:r>
              <a:rPr lang="en-US" dirty="0" err="1">
                <a:solidFill>
                  <a:srgbClr val="FFC000"/>
                </a:solidFill>
              </a:rPr>
              <a:t>Bruckert</a:t>
            </a:r>
            <a:r>
              <a:rPr lang="en-US" dirty="0">
                <a:solidFill>
                  <a:srgbClr val="FFC000"/>
                </a:solidFill>
              </a:rPr>
              <a:t>, E., </a:t>
            </a:r>
            <a:r>
              <a:rPr lang="en-US" dirty="0" err="1">
                <a:solidFill>
                  <a:srgbClr val="FFC000"/>
                </a:solidFill>
              </a:rPr>
              <a:t>Kereiakes</a:t>
            </a:r>
            <a:r>
              <a:rPr lang="en-US" dirty="0">
                <a:solidFill>
                  <a:srgbClr val="FFC000"/>
                </a:solidFill>
              </a:rPr>
              <a:t>, D., </a:t>
            </a:r>
            <a:r>
              <a:rPr lang="en-US" dirty="0" err="1">
                <a:solidFill>
                  <a:srgbClr val="FFC000"/>
                </a:solidFill>
              </a:rPr>
              <a:t>Koren</a:t>
            </a:r>
            <a:r>
              <a:rPr lang="en-US" dirty="0">
                <a:solidFill>
                  <a:srgbClr val="FFC000"/>
                </a:solidFill>
              </a:rPr>
              <a:t>, M., et al. (2019). PCSK9 in patients with and without prior MI and ischemic stroke. Journal of Clinical Lipidology. https://doi.org/10.1016/j.jacl.2019.04.005</a:t>
            </a:r>
          </a:p>
        </p:txBody>
      </p:sp>
      <p:sp>
        <p:nvSpPr>
          <p:cNvPr id="7" name="Content Placeholder 6">
            <a:extLst>
              <a:ext uri="{FF2B5EF4-FFF2-40B4-BE49-F238E27FC236}">
                <a16:creationId xmlns:a16="http://schemas.microsoft.com/office/drawing/2014/main" id="{5BF14656-B143-4687-86A4-1184D5F42362}"/>
              </a:ext>
            </a:extLst>
          </p:cNvPr>
          <p:cNvSpPr>
            <a:spLocks noGrp="1"/>
          </p:cNvSpPr>
          <p:nvPr>
            <p:ph idx="1"/>
          </p:nvPr>
        </p:nvSpPr>
        <p:spPr>
          <a:xfrm>
            <a:off x="301625" y="1676401"/>
            <a:ext cx="8540750" cy="3733800"/>
          </a:xfrm>
        </p:spPr>
        <p:txBody>
          <a:bodyPr/>
          <a:lstStyle/>
          <a:p>
            <a:pPr marL="0" indent="0" algn="ctr">
              <a:buNone/>
            </a:pPr>
            <a:r>
              <a:rPr lang="en-US" sz="2400" dirty="0">
                <a:effectLst/>
              </a:rPr>
              <a:t>BACKGROUND: Patients with prior cardiovascular events are at very high risk of recurrent events and may benefit from low-density lipoprotein cholesterol (LDL-C) lowering beyond that achieved with maximally tolerated statins. </a:t>
            </a:r>
          </a:p>
          <a:p>
            <a:pPr marL="0" indent="0" algn="ctr">
              <a:buNone/>
            </a:pPr>
            <a:endParaRPr lang="en-US" sz="2400" dirty="0">
              <a:effectLst/>
            </a:endParaRPr>
          </a:p>
          <a:p>
            <a:pPr marL="0" indent="0" algn="ctr">
              <a:buNone/>
            </a:pPr>
            <a:r>
              <a:rPr lang="en-US" sz="2400" dirty="0">
                <a:effectLst/>
              </a:rPr>
              <a:t>OBJECTIVE: To assess potential differences between the efficacy and safety of the PCSK9 inhibitor, alirocumab, in patients with vs without prior MI/ischemic stroke. </a:t>
            </a:r>
            <a:endParaRPr lang="en-US" sz="2400" dirty="0"/>
          </a:p>
        </p:txBody>
      </p:sp>
    </p:spTree>
    <p:extLst>
      <p:ext uri="{BB962C8B-B14F-4D97-AF65-F5344CB8AC3E}">
        <p14:creationId xmlns:p14="http://schemas.microsoft.com/office/powerpoint/2010/main" val="1112144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5B0B2-5E25-41C0-9582-1148283B49BC}"/>
              </a:ext>
            </a:extLst>
          </p:cNvPr>
          <p:cNvSpPr>
            <a:spLocks noGrp="1"/>
          </p:cNvSpPr>
          <p:nvPr>
            <p:ph type="title"/>
          </p:nvPr>
        </p:nvSpPr>
        <p:spPr>
          <a:xfrm>
            <a:off x="301625" y="228601"/>
            <a:ext cx="8510588" cy="762000"/>
          </a:xfrm>
        </p:spPr>
        <p:txBody>
          <a:bodyPr/>
          <a:lstStyle/>
          <a:p>
            <a:r>
              <a:rPr lang="en-US" sz="2800" dirty="0"/>
              <a:t>Imaging subclinical atherosclerosis promises better CV Primary Prevention</a:t>
            </a:r>
          </a:p>
        </p:txBody>
      </p:sp>
      <p:sp>
        <p:nvSpPr>
          <p:cNvPr id="4" name="Footer Placeholder 3">
            <a:extLst>
              <a:ext uri="{FF2B5EF4-FFF2-40B4-BE49-F238E27FC236}">
                <a16:creationId xmlns:a16="http://schemas.microsoft.com/office/drawing/2014/main" id="{D326376B-356E-4F38-A4D5-CD5442595A16}"/>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B6273A2E-4797-4471-AF2A-EBBAC117132A}"/>
              </a:ext>
            </a:extLst>
          </p:cNvPr>
          <p:cNvSpPr txBox="1"/>
          <p:nvPr/>
        </p:nvSpPr>
        <p:spPr>
          <a:xfrm>
            <a:off x="191269" y="5486400"/>
            <a:ext cx="8305800" cy="923330"/>
          </a:xfrm>
          <a:prstGeom prst="rect">
            <a:avLst/>
          </a:prstGeom>
          <a:noFill/>
        </p:spPr>
        <p:txBody>
          <a:bodyPr wrap="square" rtlCol="0">
            <a:spAutoFit/>
          </a:bodyPr>
          <a:lstStyle/>
          <a:p>
            <a:r>
              <a:rPr lang="en-US" i="1" dirty="0" err="1">
                <a:solidFill>
                  <a:srgbClr val="FFC000"/>
                </a:solidFill>
              </a:rPr>
              <a:t>Faggiano</a:t>
            </a:r>
            <a:r>
              <a:rPr lang="en-US" i="1" dirty="0">
                <a:solidFill>
                  <a:srgbClr val="FFC000"/>
                </a:solidFill>
              </a:rPr>
              <a:t>, P., </a:t>
            </a:r>
            <a:r>
              <a:rPr lang="en-US" i="1" dirty="0" err="1">
                <a:solidFill>
                  <a:srgbClr val="FFC000"/>
                </a:solidFill>
              </a:rPr>
              <a:t>Dasseni</a:t>
            </a:r>
            <a:r>
              <a:rPr lang="en-US" i="1" dirty="0">
                <a:solidFill>
                  <a:srgbClr val="FFC000"/>
                </a:solidFill>
              </a:rPr>
              <a:t>, N., Henein, M. (2019). Imaging subclinical atherosclerosis promises a better cardiovascular primary prevention. European Journal of Preventive Cardiology. 0(00) 1-2. DOI 10.1177?2047487319849323</a:t>
            </a:r>
          </a:p>
        </p:txBody>
      </p:sp>
      <p:sp>
        <p:nvSpPr>
          <p:cNvPr id="7" name="Content Placeholder 6">
            <a:extLst>
              <a:ext uri="{FF2B5EF4-FFF2-40B4-BE49-F238E27FC236}">
                <a16:creationId xmlns:a16="http://schemas.microsoft.com/office/drawing/2014/main" id="{384E7B70-12A2-470A-B470-D2455164F8FD}"/>
              </a:ext>
            </a:extLst>
          </p:cNvPr>
          <p:cNvSpPr>
            <a:spLocks noGrp="1"/>
          </p:cNvSpPr>
          <p:nvPr>
            <p:ph idx="1"/>
          </p:nvPr>
        </p:nvSpPr>
        <p:spPr>
          <a:xfrm>
            <a:off x="301625" y="1066800"/>
            <a:ext cx="8540750" cy="4267201"/>
          </a:xfrm>
        </p:spPr>
        <p:txBody>
          <a:bodyPr/>
          <a:lstStyle/>
          <a:p>
            <a:pPr marL="0" indent="0" algn="ctr">
              <a:buNone/>
            </a:pPr>
            <a:endParaRPr lang="en-US" sz="2400" dirty="0">
              <a:effectLst/>
            </a:endParaRPr>
          </a:p>
          <a:p>
            <a:pPr marL="0" indent="0" algn="ctr">
              <a:buNone/>
            </a:pPr>
            <a:r>
              <a:rPr lang="en-US" sz="2400" dirty="0">
                <a:effectLst/>
              </a:rPr>
              <a:t>“The accurate identification of high risk individuals using an approach that integrates the conventional atherosclerosis risk factor score and the </a:t>
            </a:r>
            <a:r>
              <a:rPr lang="en-US" sz="2400" u="sng" dirty="0">
                <a:effectLst/>
              </a:rPr>
              <a:t>imaging of subclinical atherosclerosis </a:t>
            </a:r>
            <a:r>
              <a:rPr lang="en-US" sz="2400" dirty="0">
                <a:effectLst/>
              </a:rPr>
              <a:t>should allow appropriate use of pharmacological interventions in primary prevention but also support the prescription of a healthy lifestyle such as physical activity, weight reduction, and stress control”</a:t>
            </a:r>
          </a:p>
          <a:p>
            <a:pPr marL="0" indent="0" algn="ctr">
              <a:buNone/>
            </a:pPr>
            <a:endParaRPr lang="en-US" sz="2400" dirty="0">
              <a:effectLst/>
            </a:endParaRPr>
          </a:p>
          <a:p>
            <a:pPr marL="0" indent="0" algn="ctr">
              <a:buNone/>
            </a:pPr>
            <a:r>
              <a:rPr lang="en-US" sz="2400" dirty="0" err="1">
                <a:effectLst/>
              </a:rPr>
              <a:t>BaleDoneen</a:t>
            </a:r>
            <a:r>
              <a:rPr lang="en-US" sz="2400" dirty="0">
                <a:effectLst/>
              </a:rPr>
              <a:t> – If atherosclerosis – start building foundation immediately!  </a:t>
            </a:r>
          </a:p>
        </p:txBody>
      </p:sp>
    </p:spTree>
    <p:extLst>
      <p:ext uri="{BB962C8B-B14F-4D97-AF65-F5344CB8AC3E}">
        <p14:creationId xmlns:p14="http://schemas.microsoft.com/office/powerpoint/2010/main" val="3697968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AD4E6-C5E9-42F5-9ADB-F991174F6077}"/>
              </a:ext>
            </a:extLst>
          </p:cNvPr>
          <p:cNvSpPr>
            <a:spLocks noGrp="1"/>
          </p:cNvSpPr>
          <p:nvPr>
            <p:ph type="title"/>
          </p:nvPr>
        </p:nvSpPr>
        <p:spPr/>
        <p:txBody>
          <a:bodyPr/>
          <a:lstStyle/>
          <a:p>
            <a:r>
              <a:rPr lang="en-US" sz="3200" dirty="0">
                <a:effectLst/>
              </a:rPr>
              <a:t>PCSK9 Inhibition in pts with and without prior MI and ischemic stroke</a:t>
            </a:r>
          </a:p>
        </p:txBody>
      </p:sp>
      <p:sp>
        <p:nvSpPr>
          <p:cNvPr id="4" name="Footer Placeholder 3">
            <a:extLst>
              <a:ext uri="{FF2B5EF4-FFF2-40B4-BE49-F238E27FC236}">
                <a16:creationId xmlns:a16="http://schemas.microsoft.com/office/drawing/2014/main" id="{84D4F369-A5E2-47C0-9521-BE27BB517153}"/>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2E0385D7-B471-4D00-92D6-84755B5B92E0}"/>
              </a:ext>
            </a:extLst>
          </p:cNvPr>
          <p:cNvSpPr txBox="1"/>
          <p:nvPr/>
        </p:nvSpPr>
        <p:spPr>
          <a:xfrm>
            <a:off x="76200" y="5560020"/>
            <a:ext cx="8839200" cy="923330"/>
          </a:xfrm>
          <a:prstGeom prst="rect">
            <a:avLst/>
          </a:prstGeom>
          <a:noFill/>
        </p:spPr>
        <p:txBody>
          <a:bodyPr wrap="square" rtlCol="0">
            <a:spAutoFit/>
          </a:bodyPr>
          <a:lstStyle/>
          <a:p>
            <a:r>
              <a:rPr lang="en-US" dirty="0" err="1">
                <a:solidFill>
                  <a:srgbClr val="FFC000"/>
                </a:solidFill>
              </a:rPr>
              <a:t>Bruckert</a:t>
            </a:r>
            <a:r>
              <a:rPr lang="en-US" dirty="0">
                <a:solidFill>
                  <a:srgbClr val="FFC000"/>
                </a:solidFill>
              </a:rPr>
              <a:t>, E., </a:t>
            </a:r>
            <a:r>
              <a:rPr lang="en-US" dirty="0" err="1">
                <a:solidFill>
                  <a:srgbClr val="FFC000"/>
                </a:solidFill>
              </a:rPr>
              <a:t>Kereiakes</a:t>
            </a:r>
            <a:r>
              <a:rPr lang="en-US" dirty="0">
                <a:solidFill>
                  <a:srgbClr val="FFC000"/>
                </a:solidFill>
              </a:rPr>
              <a:t>, D., </a:t>
            </a:r>
            <a:r>
              <a:rPr lang="en-US" dirty="0" err="1">
                <a:solidFill>
                  <a:srgbClr val="FFC000"/>
                </a:solidFill>
              </a:rPr>
              <a:t>Koren</a:t>
            </a:r>
            <a:r>
              <a:rPr lang="en-US" dirty="0">
                <a:solidFill>
                  <a:srgbClr val="FFC000"/>
                </a:solidFill>
              </a:rPr>
              <a:t>, M., et al. (2019). PCSK9 in patients with and without prior MI and ischemic stroke. Journal of Clinical Lipidology. https://doi.org/10.1016/j.jacl.2019.04.005</a:t>
            </a:r>
          </a:p>
        </p:txBody>
      </p:sp>
      <p:sp>
        <p:nvSpPr>
          <p:cNvPr id="7" name="Content Placeholder 6">
            <a:extLst>
              <a:ext uri="{FF2B5EF4-FFF2-40B4-BE49-F238E27FC236}">
                <a16:creationId xmlns:a16="http://schemas.microsoft.com/office/drawing/2014/main" id="{5BF14656-B143-4687-86A4-1184D5F42362}"/>
              </a:ext>
            </a:extLst>
          </p:cNvPr>
          <p:cNvSpPr>
            <a:spLocks noGrp="1"/>
          </p:cNvSpPr>
          <p:nvPr>
            <p:ph idx="1"/>
          </p:nvPr>
        </p:nvSpPr>
        <p:spPr>
          <a:xfrm>
            <a:off x="301625" y="1676401"/>
            <a:ext cx="8540750" cy="3733800"/>
          </a:xfrm>
        </p:spPr>
        <p:txBody>
          <a:bodyPr/>
          <a:lstStyle/>
          <a:p>
            <a:pPr marL="0" indent="0" algn="ctr">
              <a:buNone/>
            </a:pPr>
            <a:r>
              <a:rPr lang="en-US" sz="2400" dirty="0"/>
              <a:t>This analysis included patient-level data from nine phase 3 ODYSSEY studies of 24–104 weeks’ duration, including COMBO I, COMBO II, OPTIONS I, OPTIONS II, FH I, FH II, LONG TERM, HIGH FH and ALTERNATIVE.</a:t>
            </a:r>
          </a:p>
          <a:p>
            <a:pPr marL="0" indent="0" algn="ctr">
              <a:buNone/>
            </a:pPr>
            <a:endParaRPr lang="en-US" sz="2400" dirty="0"/>
          </a:p>
          <a:p>
            <a:pPr marL="0" indent="0" algn="ctr">
              <a:buNone/>
            </a:pPr>
            <a:r>
              <a:rPr lang="en-US" sz="2400" dirty="0"/>
              <a:t>The phase 3 ODYSSEY MONO study was not included in this analysis as it excluded patients with a history of CHD or CHD risk equivalents</a:t>
            </a:r>
            <a:endParaRPr lang="en-US" dirty="0"/>
          </a:p>
        </p:txBody>
      </p:sp>
    </p:spTree>
    <p:extLst>
      <p:ext uri="{BB962C8B-B14F-4D97-AF65-F5344CB8AC3E}">
        <p14:creationId xmlns:p14="http://schemas.microsoft.com/office/powerpoint/2010/main" val="288759376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AD4E6-C5E9-42F5-9ADB-F991174F6077}"/>
              </a:ext>
            </a:extLst>
          </p:cNvPr>
          <p:cNvSpPr>
            <a:spLocks noGrp="1"/>
          </p:cNvSpPr>
          <p:nvPr>
            <p:ph type="title"/>
          </p:nvPr>
        </p:nvSpPr>
        <p:spPr/>
        <p:txBody>
          <a:bodyPr/>
          <a:lstStyle/>
          <a:p>
            <a:r>
              <a:rPr lang="en-US" sz="3200" dirty="0">
                <a:effectLst/>
              </a:rPr>
              <a:t>PCSK9 Inhibition in pts with and without prior MI and ischemic stroke</a:t>
            </a:r>
          </a:p>
        </p:txBody>
      </p:sp>
      <p:sp>
        <p:nvSpPr>
          <p:cNvPr id="4" name="Footer Placeholder 3">
            <a:extLst>
              <a:ext uri="{FF2B5EF4-FFF2-40B4-BE49-F238E27FC236}">
                <a16:creationId xmlns:a16="http://schemas.microsoft.com/office/drawing/2014/main" id="{84D4F369-A5E2-47C0-9521-BE27BB517153}"/>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2E0385D7-B471-4D00-92D6-84755B5B92E0}"/>
              </a:ext>
            </a:extLst>
          </p:cNvPr>
          <p:cNvSpPr txBox="1"/>
          <p:nvPr/>
        </p:nvSpPr>
        <p:spPr>
          <a:xfrm>
            <a:off x="76200" y="5560020"/>
            <a:ext cx="8839200" cy="923330"/>
          </a:xfrm>
          <a:prstGeom prst="rect">
            <a:avLst/>
          </a:prstGeom>
          <a:noFill/>
        </p:spPr>
        <p:txBody>
          <a:bodyPr wrap="square" rtlCol="0">
            <a:spAutoFit/>
          </a:bodyPr>
          <a:lstStyle/>
          <a:p>
            <a:r>
              <a:rPr lang="en-US" dirty="0" err="1">
                <a:solidFill>
                  <a:srgbClr val="FFC000"/>
                </a:solidFill>
              </a:rPr>
              <a:t>Bruckert</a:t>
            </a:r>
            <a:r>
              <a:rPr lang="en-US" dirty="0">
                <a:solidFill>
                  <a:srgbClr val="FFC000"/>
                </a:solidFill>
              </a:rPr>
              <a:t>, E., </a:t>
            </a:r>
            <a:r>
              <a:rPr lang="en-US" dirty="0" err="1">
                <a:solidFill>
                  <a:srgbClr val="FFC000"/>
                </a:solidFill>
              </a:rPr>
              <a:t>Kereiakes</a:t>
            </a:r>
            <a:r>
              <a:rPr lang="en-US" dirty="0">
                <a:solidFill>
                  <a:srgbClr val="FFC000"/>
                </a:solidFill>
              </a:rPr>
              <a:t>, D., </a:t>
            </a:r>
            <a:r>
              <a:rPr lang="en-US" dirty="0" err="1">
                <a:solidFill>
                  <a:srgbClr val="FFC000"/>
                </a:solidFill>
              </a:rPr>
              <a:t>Koren</a:t>
            </a:r>
            <a:r>
              <a:rPr lang="en-US" dirty="0">
                <a:solidFill>
                  <a:srgbClr val="FFC000"/>
                </a:solidFill>
              </a:rPr>
              <a:t>, M., et al. (2019). PCSK9 in patients with and without prior MI and ischemic stroke. Journal of Clinical Lipidology. https://doi.org/10.1016/j.jacl.2019.04.005</a:t>
            </a:r>
          </a:p>
        </p:txBody>
      </p:sp>
      <p:sp>
        <p:nvSpPr>
          <p:cNvPr id="7" name="Content Placeholder 6">
            <a:extLst>
              <a:ext uri="{FF2B5EF4-FFF2-40B4-BE49-F238E27FC236}">
                <a16:creationId xmlns:a16="http://schemas.microsoft.com/office/drawing/2014/main" id="{5BF14656-B143-4687-86A4-1184D5F42362}"/>
              </a:ext>
            </a:extLst>
          </p:cNvPr>
          <p:cNvSpPr>
            <a:spLocks noGrp="1"/>
          </p:cNvSpPr>
          <p:nvPr>
            <p:ph idx="1"/>
          </p:nvPr>
        </p:nvSpPr>
        <p:spPr>
          <a:xfrm>
            <a:off x="301625" y="1483618"/>
            <a:ext cx="8540750" cy="3733800"/>
          </a:xfrm>
        </p:spPr>
        <p:txBody>
          <a:bodyPr/>
          <a:lstStyle/>
          <a:p>
            <a:pPr marL="0" indent="0" algn="ctr">
              <a:buNone/>
            </a:pPr>
            <a:r>
              <a:rPr lang="en-US" sz="2400" dirty="0">
                <a:effectLst/>
              </a:rPr>
              <a:t>N= 54,880 were pooled from nine ODYSSEY phase 3 trials of alirocumab 75/ 150 mg or 150 mg every 2 weeks, mostly on background statins 6 other lipid-lowering therapies. </a:t>
            </a:r>
          </a:p>
          <a:p>
            <a:pPr marL="0" indent="0" algn="ctr">
              <a:buNone/>
            </a:pPr>
            <a:endParaRPr lang="en-US" sz="800" dirty="0">
              <a:effectLst/>
            </a:endParaRPr>
          </a:p>
          <a:p>
            <a:pPr marL="0" indent="0" algn="ctr">
              <a:buNone/>
            </a:pPr>
            <a:r>
              <a:rPr lang="en-US" sz="2400" dirty="0">
                <a:effectLst/>
              </a:rPr>
              <a:t>The studies included in this analysis enrolled patients with heterozygous FH (</a:t>
            </a:r>
            <a:r>
              <a:rPr lang="en-US" sz="2400" dirty="0" err="1">
                <a:effectLst/>
              </a:rPr>
              <a:t>HeFH</a:t>
            </a:r>
            <a:r>
              <a:rPr lang="en-US" sz="2400" dirty="0">
                <a:effectLst/>
              </a:rPr>
              <a:t>) and/or patients with non-FH who had established CHD or CV risk factors. </a:t>
            </a:r>
          </a:p>
          <a:p>
            <a:pPr marL="0" indent="0" algn="ctr">
              <a:buNone/>
            </a:pPr>
            <a:endParaRPr lang="en-US" sz="800" dirty="0">
              <a:effectLst/>
            </a:endParaRPr>
          </a:p>
          <a:p>
            <a:pPr marL="0" indent="0" algn="ctr">
              <a:buNone/>
            </a:pPr>
            <a:r>
              <a:rPr lang="en-US" sz="2400" dirty="0">
                <a:effectLst/>
              </a:rPr>
              <a:t>Analyses were performed according to statin status, alirocumab dose, and control (placebo or ezetimibe). status</a:t>
            </a:r>
            <a:endParaRPr lang="en-US" sz="2400" dirty="0"/>
          </a:p>
        </p:txBody>
      </p:sp>
    </p:spTree>
    <p:extLst>
      <p:ext uri="{BB962C8B-B14F-4D97-AF65-F5344CB8AC3E}">
        <p14:creationId xmlns:p14="http://schemas.microsoft.com/office/powerpoint/2010/main" val="79334346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AD4E6-C5E9-42F5-9ADB-F991174F6077}"/>
              </a:ext>
            </a:extLst>
          </p:cNvPr>
          <p:cNvSpPr>
            <a:spLocks noGrp="1"/>
          </p:cNvSpPr>
          <p:nvPr>
            <p:ph type="title"/>
          </p:nvPr>
        </p:nvSpPr>
        <p:spPr/>
        <p:txBody>
          <a:bodyPr/>
          <a:lstStyle/>
          <a:p>
            <a:r>
              <a:rPr lang="en-US" sz="3200" dirty="0">
                <a:effectLst/>
              </a:rPr>
              <a:t>PCSK9 Inhibition in pts with and without prior MI and ischemic stroke</a:t>
            </a:r>
          </a:p>
        </p:txBody>
      </p:sp>
      <p:sp>
        <p:nvSpPr>
          <p:cNvPr id="4" name="Footer Placeholder 3">
            <a:extLst>
              <a:ext uri="{FF2B5EF4-FFF2-40B4-BE49-F238E27FC236}">
                <a16:creationId xmlns:a16="http://schemas.microsoft.com/office/drawing/2014/main" id="{84D4F369-A5E2-47C0-9521-BE27BB517153}"/>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2E0385D7-B471-4D00-92D6-84755B5B92E0}"/>
              </a:ext>
            </a:extLst>
          </p:cNvPr>
          <p:cNvSpPr txBox="1"/>
          <p:nvPr/>
        </p:nvSpPr>
        <p:spPr>
          <a:xfrm>
            <a:off x="76200" y="5560020"/>
            <a:ext cx="8839200" cy="923330"/>
          </a:xfrm>
          <a:prstGeom prst="rect">
            <a:avLst/>
          </a:prstGeom>
          <a:noFill/>
        </p:spPr>
        <p:txBody>
          <a:bodyPr wrap="square" rtlCol="0">
            <a:spAutoFit/>
          </a:bodyPr>
          <a:lstStyle/>
          <a:p>
            <a:r>
              <a:rPr lang="en-US" dirty="0" err="1">
                <a:solidFill>
                  <a:srgbClr val="FFC000"/>
                </a:solidFill>
              </a:rPr>
              <a:t>Bruckert</a:t>
            </a:r>
            <a:r>
              <a:rPr lang="en-US" dirty="0">
                <a:solidFill>
                  <a:srgbClr val="FFC000"/>
                </a:solidFill>
              </a:rPr>
              <a:t>, E., </a:t>
            </a:r>
            <a:r>
              <a:rPr lang="en-US" dirty="0" err="1">
                <a:solidFill>
                  <a:srgbClr val="FFC000"/>
                </a:solidFill>
              </a:rPr>
              <a:t>Kereiakes</a:t>
            </a:r>
            <a:r>
              <a:rPr lang="en-US" dirty="0">
                <a:solidFill>
                  <a:srgbClr val="FFC000"/>
                </a:solidFill>
              </a:rPr>
              <a:t>, D., </a:t>
            </a:r>
            <a:r>
              <a:rPr lang="en-US" dirty="0" err="1">
                <a:solidFill>
                  <a:srgbClr val="FFC000"/>
                </a:solidFill>
              </a:rPr>
              <a:t>Koren</a:t>
            </a:r>
            <a:r>
              <a:rPr lang="en-US" dirty="0">
                <a:solidFill>
                  <a:srgbClr val="FFC000"/>
                </a:solidFill>
              </a:rPr>
              <a:t>, M., et al. (2019). PCSK9 in patients with and without prior MI and ischemic stroke. Journal of Clinical Lipidology. https://doi.org/10.1016/j.jacl.2019.04.005</a:t>
            </a:r>
          </a:p>
        </p:txBody>
      </p:sp>
      <p:sp>
        <p:nvSpPr>
          <p:cNvPr id="7" name="Content Placeholder 6">
            <a:extLst>
              <a:ext uri="{FF2B5EF4-FFF2-40B4-BE49-F238E27FC236}">
                <a16:creationId xmlns:a16="http://schemas.microsoft.com/office/drawing/2014/main" id="{5BF14656-B143-4687-86A4-1184D5F42362}"/>
              </a:ext>
            </a:extLst>
          </p:cNvPr>
          <p:cNvSpPr>
            <a:spLocks noGrp="1"/>
          </p:cNvSpPr>
          <p:nvPr>
            <p:ph idx="1"/>
          </p:nvPr>
        </p:nvSpPr>
        <p:spPr>
          <a:xfrm>
            <a:off x="301625" y="1676401"/>
            <a:ext cx="8540750" cy="3733800"/>
          </a:xfrm>
        </p:spPr>
        <p:txBody>
          <a:bodyPr/>
          <a:lstStyle/>
          <a:p>
            <a:pPr marL="0" indent="0" algn="ctr">
              <a:buNone/>
            </a:pPr>
            <a:r>
              <a:rPr lang="en-US" sz="2000" dirty="0">
                <a:effectLst/>
              </a:rPr>
              <a:t>RESULTS: </a:t>
            </a:r>
          </a:p>
          <a:p>
            <a:pPr marL="0" indent="0" algn="ctr">
              <a:buNone/>
            </a:pPr>
            <a:r>
              <a:rPr lang="en-US" sz="2000" dirty="0">
                <a:effectLst/>
              </a:rPr>
              <a:t>Baseline LDL-C, HDL, and Apo B levels were lower and lipoprotein(a) higher in patients with than without prior MI/ischemic stroke. </a:t>
            </a:r>
          </a:p>
          <a:p>
            <a:pPr marL="0" indent="0" algn="ctr">
              <a:buNone/>
            </a:pPr>
            <a:endParaRPr lang="en-US" sz="2000" dirty="0">
              <a:effectLst/>
            </a:endParaRPr>
          </a:p>
          <a:p>
            <a:pPr marL="0" indent="0" algn="ctr">
              <a:buNone/>
            </a:pPr>
            <a:r>
              <a:rPr lang="en-US" sz="2000" dirty="0">
                <a:effectLst/>
              </a:rPr>
              <a:t>LDL-C levels were reduced from baseline to week 24 in patients with (51.1%–62.9%) and without (43.6%–58.3%) prior MI/ischemic stroke, with no significant interaction between prior MI/ischemic stroke status and LDL-C–lowering efficacy of alirocumab vs controls. </a:t>
            </a:r>
            <a:endParaRPr lang="en-US" sz="2000" dirty="0"/>
          </a:p>
        </p:txBody>
      </p:sp>
    </p:spTree>
    <p:extLst>
      <p:ext uri="{BB962C8B-B14F-4D97-AF65-F5344CB8AC3E}">
        <p14:creationId xmlns:p14="http://schemas.microsoft.com/office/powerpoint/2010/main" val="2926960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AD4E6-C5E9-42F5-9ADB-F991174F6077}"/>
              </a:ext>
            </a:extLst>
          </p:cNvPr>
          <p:cNvSpPr>
            <a:spLocks noGrp="1"/>
          </p:cNvSpPr>
          <p:nvPr>
            <p:ph type="title"/>
          </p:nvPr>
        </p:nvSpPr>
        <p:spPr/>
        <p:txBody>
          <a:bodyPr/>
          <a:lstStyle/>
          <a:p>
            <a:r>
              <a:rPr lang="en-US" sz="3200" dirty="0">
                <a:effectLst/>
              </a:rPr>
              <a:t>PCSK9 Inhibition in pts with and without prior MI and ischemic stroke</a:t>
            </a:r>
          </a:p>
        </p:txBody>
      </p:sp>
      <p:sp>
        <p:nvSpPr>
          <p:cNvPr id="4" name="Footer Placeholder 3">
            <a:extLst>
              <a:ext uri="{FF2B5EF4-FFF2-40B4-BE49-F238E27FC236}">
                <a16:creationId xmlns:a16="http://schemas.microsoft.com/office/drawing/2014/main" id="{84D4F369-A5E2-47C0-9521-BE27BB517153}"/>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2E0385D7-B471-4D00-92D6-84755B5B92E0}"/>
              </a:ext>
            </a:extLst>
          </p:cNvPr>
          <p:cNvSpPr txBox="1"/>
          <p:nvPr/>
        </p:nvSpPr>
        <p:spPr>
          <a:xfrm>
            <a:off x="76200" y="5560020"/>
            <a:ext cx="8839200" cy="923330"/>
          </a:xfrm>
          <a:prstGeom prst="rect">
            <a:avLst/>
          </a:prstGeom>
          <a:noFill/>
        </p:spPr>
        <p:txBody>
          <a:bodyPr wrap="square" rtlCol="0">
            <a:spAutoFit/>
          </a:bodyPr>
          <a:lstStyle/>
          <a:p>
            <a:r>
              <a:rPr lang="en-US" dirty="0" err="1">
                <a:solidFill>
                  <a:srgbClr val="FFC000"/>
                </a:solidFill>
              </a:rPr>
              <a:t>Bruckert</a:t>
            </a:r>
            <a:r>
              <a:rPr lang="en-US" dirty="0">
                <a:solidFill>
                  <a:srgbClr val="FFC000"/>
                </a:solidFill>
              </a:rPr>
              <a:t>, E., </a:t>
            </a:r>
            <a:r>
              <a:rPr lang="en-US" dirty="0" err="1">
                <a:solidFill>
                  <a:srgbClr val="FFC000"/>
                </a:solidFill>
              </a:rPr>
              <a:t>Kereiakes</a:t>
            </a:r>
            <a:r>
              <a:rPr lang="en-US" dirty="0">
                <a:solidFill>
                  <a:srgbClr val="FFC000"/>
                </a:solidFill>
              </a:rPr>
              <a:t>, D., </a:t>
            </a:r>
            <a:r>
              <a:rPr lang="en-US" dirty="0" err="1">
                <a:solidFill>
                  <a:srgbClr val="FFC000"/>
                </a:solidFill>
              </a:rPr>
              <a:t>Koren</a:t>
            </a:r>
            <a:r>
              <a:rPr lang="en-US" dirty="0">
                <a:solidFill>
                  <a:srgbClr val="FFC000"/>
                </a:solidFill>
              </a:rPr>
              <a:t>, M., et al. (2019). PCSK9 in patients with and without prior MI and ischemic stroke. Journal of Clinical Lipidology. https://doi.org/10.1016/j.jacl.2019.04.005</a:t>
            </a:r>
          </a:p>
        </p:txBody>
      </p:sp>
      <p:pic>
        <p:nvPicPr>
          <p:cNvPr id="3" name="Picture 2">
            <a:extLst>
              <a:ext uri="{FF2B5EF4-FFF2-40B4-BE49-F238E27FC236}">
                <a16:creationId xmlns:a16="http://schemas.microsoft.com/office/drawing/2014/main" id="{D221763B-0CCF-41D3-9989-9846F7302A0A}"/>
              </a:ext>
            </a:extLst>
          </p:cNvPr>
          <p:cNvPicPr>
            <a:picLocks noChangeAspect="1"/>
          </p:cNvPicPr>
          <p:nvPr/>
        </p:nvPicPr>
        <p:blipFill>
          <a:blip r:embed="rId2"/>
          <a:stretch>
            <a:fillRect/>
          </a:stretch>
        </p:blipFill>
        <p:spPr>
          <a:xfrm>
            <a:off x="1485900" y="1469647"/>
            <a:ext cx="6019800" cy="3918706"/>
          </a:xfrm>
          <a:prstGeom prst="rect">
            <a:avLst/>
          </a:prstGeom>
        </p:spPr>
      </p:pic>
      <p:sp>
        <p:nvSpPr>
          <p:cNvPr id="8" name="Rectangle 7">
            <a:extLst>
              <a:ext uri="{FF2B5EF4-FFF2-40B4-BE49-F238E27FC236}">
                <a16:creationId xmlns:a16="http://schemas.microsoft.com/office/drawing/2014/main" id="{8FBAE829-0066-4916-BCE1-8488821AB334}"/>
              </a:ext>
            </a:extLst>
          </p:cNvPr>
          <p:cNvSpPr/>
          <p:nvPr/>
        </p:nvSpPr>
        <p:spPr bwMode="auto">
          <a:xfrm>
            <a:off x="152400" y="1981200"/>
            <a:ext cx="1219200" cy="38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LDL-C</a:t>
            </a:r>
          </a:p>
        </p:txBody>
      </p:sp>
    </p:spTree>
    <p:extLst>
      <p:ext uri="{BB962C8B-B14F-4D97-AF65-F5344CB8AC3E}">
        <p14:creationId xmlns:p14="http://schemas.microsoft.com/office/powerpoint/2010/main" val="291598811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AD4E6-C5E9-42F5-9ADB-F991174F6077}"/>
              </a:ext>
            </a:extLst>
          </p:cNvPr>
          <p:cNvSpPr>
            <a:spLocks noGrp="1"/>
          </p:cNvSpPr>
          <p:nvPr>
            <p:ph type="title"/>
          </p:nvPr>
        </p:nvSpPr>
        <p:spPr/>
        <p:txBody>
          <a:bodyPr/>
          <a:lstStyle/>
          <a:p>
            <a:r>
              <a:rPr lang="en-US" sz="3200" dirty="0">
                <a:effectLst/>
              </a:rPr>
              <a:t>PCSK9 Inhibition in pts with and without prior MI and ischemic stroke</a:t>
            </a:r>
          </a:p>
        </p:txBody>
      </p:sp>
      <p:sp>
        <p:nvSpPr>
          <p:cNvPr id="4" name="Footer Placeholder 3">
            <a:extLst>
              <a:ext uri="{FF2B5EF4-FFF2-40B4-BE49-F238E27FC236}">
                <a16:creationId xmlns:a16="http://schemas.microsoft.com/office/drawing/2014/main" id="{84D4F369-A5E2-47C0-9521-BE27BB517153}"/>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2E0385D7-B471-4D00-92D6-84755B5B92E0}"/>
              </a:ext>
            </a:extLst>
          </p:cNvPr>
          <p:cNvSpPr txBox="1"/>
          <p:nvPr/>
        </p:nvSpPr>
        <p:spPr>
          <a:xfrm>
            <a:off x="76200" y="5560020"/>
            <a:ext cx="8839200" cy="923330"/>
          </a:xfrm>
          <a:prstGeom prst="rect">
            <a:avLst/>
          </a:prstGeom>
          <a:noFill/>
        </p:spPr>
        <p:txBody>
          <a:bodyPr wrap="square" rtlCol="0">
            <a:spAutoFit/>
          </a:bodyPr>
          <a:lstStyle/>
          <a:p>
            <a:r>
              <a:rPr lang="en-US" dirty="0" err="1">
                <a:solidFill>
                  <a:srgbClr val="FFC000"/>
                </a:solidFill>
              </a:rPr>
              <a:t>Bruckert</a:t>
            </a:r>
            <a:r>
              <a:rPr lang="en-US" dirty="0">
                <a:solidFill>
                  <a:srgbClr val="FFC000"/>
                </a:solidFill>
              </a:rPr>
              <a:t>, E., </a:t>
            </a:r>
            <a:r>
              <a:rPr lang="en-US" dirty="0" err="1">
                <a:solidFill>
                  <a:srgbClr val="FFC000"/>
                </a:solidFill>
              </a:rPr>
              <a:t>Kereiakes</a:t>
            </a:r>
            <a:r>
              <a:rPr lang="en-US" dirty="0">
                <a:solidFill>
                  <a:srgbClr val="FFC000"/>
                </a:solidFill>
              </a:rPr>
              <a:t>, D., </a:t>
            </a:r>
            <a:r>
              <a:rPr lang="en-US" dirty="0" err="1">
                <a:solidFill>
                  <a:srgbClr val="FFC000"/>
                </a:solidFill>
              </a:rPr>
              <a:t>Koren</a:t>
            </a:r>
            <a:r>
              <a:rPr lang="en-US" dirty="0">
                <a:solidFill>
                  <a:srgbClr val="FFC000"/>
                </a:solidFill>
              </a:rPr>
              <a:t>, M., et al. (2019). PCSK9 in patients with and without prior MI and ischemic stroke. Journal of Clinical Lipidology. https://doi.org/10.1016/j.jacl.2019.04.005</a:t>
            </a:r>
          </a:p>
        </p:txBody>
      </p:sp>
      <p:pic>
        <p:nvPicPr>
          <p:cNvPr id="7" name="Picture 6">
            <a:extLst>
              <a:ext uri="{FF2B5EF4-FFF2-40B4-BE49-F238E27FC236}">
                <a16:creationId xmlns:a16="http://schemas.microsoft.com/office/drawing/2014/main" id="{DB064B01-1DF8-43CD-8B78-7488C5EF0B05}"/>
              </a:ext>
            </a:extLst>
          </p:cNvPr>
          <p:cNvPicPr>
            <a:picLocks noChangeAspect="1"/>
          </p:cNvPicPr>
          <p:nvPr/>
        </p:nvPicPr>
        <p:blipFill>
          <a:blip r:embed="rId2"/>
          <a:stretch>
            <a:fillRect/>
          </a:stretch>
        </p:blipFill>
        <p:spPr>
          <a:xfrm>
            <a:off x="1371600" y="1532040"/>
            <a:ext cx="6096000" cy="3954360"/>
          </a:xfrm>
          <a:prstGeom prst="rect">
            <a:avLst/>
          </a:prstGeom>
        </p:spPr>
      </p:pic>
      <p:sp>
        <p:nvSpPr>
          <p:cNvPr id="8" name="Rectangle 7">
            <a:extLst>
              <a:ext uri="{FF2B5EF4-FFF2-40B4-BE49-F238E27FC236}">
                <a16:creationId xmlns:a16="http://schemas.microsoft.com/office/drawing/2014/main" id="{1925022D-0F65-40C4-A3DD-8AAB6F3B1D39}"/>
              </a:ext>
            </a:extLst>
          </p:cNvPr>
          <p:cNvSpPr/>
          <p:nvPr/>
        </p:nvSpPr>
        <p:spPr bwMode="auto">
          <a:xfrm>
            <a:off x="76200" y="1981200"/>
            <a:ext cx="1219200" cy="685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Achieving LDL &lt;70</a:t>
            </a:r>
          </a:p>
        </p:txBody>
      </p:sp>
    </p:spTree>
    <p:extLst>
      <p:ext uri="{BB962C8B-B14F-4D97-AF65-F5344CB8AC3E}">
        <p14:creationId xmlns:p14="http://schemas.microsoft.com/office/powerpoint/2010/main" val="51668451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AD4E6-C5E9-42F5-9ADB-F991174F6077}"/>
              </a:ext>
            </a:extLst>
          </p:cNvPr>
          <p:cNvSpPr>
            <a:spLocks noGrp="1"/>
          </p:cNvSpPr>
          <p:nvPr>
            <p:ph type="title"/>
          </p:nvPr>
        </p:nvSpPr>
        <p:spPr/>
        <p:txBody>
          <a:bodyPr/>
          <a:lstStyle/>
          <a:p>
            <a:r>
              <a:rPr lang="en-US" sz="3200" dirty="0">
                <a:effectLst/>
              </a:rPr>
              <a:t>PCSK9 Inhibition in pts with and without prior MI and ischemic stroke</a:t>
            </a:r>
          </a:p>
        </p:txBody>
      </p:sp>
      <p:sp>
        <p:nvSpPr>
          <p:cNvPr id="4" name="Footer Placeholder 3">
            <a:extLst>
              <a:ext uri="{FF2B5EF4-FFF2-40B4-BE49-F238E27FC236}">
                <a16:creationId xmlns:a16="http://schemas.microsoft.com/office/drawing/2014/main" id="{84D4F369-A5E2-47C0-9521-BE27BB517153}"/>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2E0385D7-B471-4D00-92D6-84755B5B92E0}"/>
              </a:ext>
            </a:extLst>
          </p:cNvPr>
          <p:cNvSpPr txBox="1"/>
          <p:nvPr/>
        </p:nvSpPr>
        <p:spPr>
          <a:xfrm>
            <a:off x="76200" y="5560020"/>
            <a:ext cx="8839200" cy="923330"/>
          </a:xfrm>
          <a:prstGeom prst="rect">
            <a:avLst/>
          </a:prstGeom>
          <a:noFill/>
        </p:spPr>
        <p:txBody>
          <a:bodyPr wrap="square" rtlCol="0">
            <a:spAutoFit/>
          </a:bodyPr>
          <a:lstStyle/>
          <a:p>
            <a:r>
              <a:rPr lang="en-US" dirty="0" err="1">
                <a:solidFill>
                  <a:srgbClr val="FFC000"/>
                </a:solidFill>
              </a:rPr>
              <a:t>Bruckert</a:t>
            </a:r>
            <a:r>
              <a:rPr lang="en-US" dirty="0">
                <a:solidFill>
                  <a:srgbClr val="FFC000"/>
                </a:solidFill>
              </a:rPr>
              <a:t>, E., </a:t>
            </a:r>
            <a:r>
              <a:rPr lang="en-US" dirty="0" err="1">
                <a:solidFill>
                  <a:srgbClr val="FFC000"/>
                </a:solidFill>
              </a:rPr>
              <a:t>Kereiakes</a:t>
            </a:r>
            <a:r>
              <a:rPr lang="en-US" dirty="0">
                <a:solidFill>
                  <a:srgbClr val="FFC000"/>
                </a:solidFill>
              </a:rPr>
              <a:t>, D., </a:t>
            </a:r>
            <a:r>
              <a:rPr lang="en-US" dirty="0" err="1">
                <a:solidFill>
                  <a:srgbClr val="FFC000"/>
                </a:solidFill>
              </a:rPr>
              <a:t>Koren</a:t>
            </a:r>
            <a:r>
              <a:rPr lang="en-US" dirty="0">
                <a:solidFill>
                  <a:srgbClr val="FFC000"/>
                </a:solidFill>
              </a:rPr>
              <a:t>, M., et al. (2019). PCSK9 in patients with and without prior MI and ischemic stroke. Journal of Clinical Lipidology. https://doi.org/10.1016/j.jacl.2019.04.005</a:t>
            </a:r>
          </a:p>
        </p:txBody>
      </p:sp>
      <p:sp>
        <p:nvSpPr>
          <p:cNvPr id="7" name="Content Placeholder 6">
            <a:extLst>
              <a:ext uri="{FF2B5EF4-FFF2-40B4-BE49-F238E27FC236}">
                <a16:creationId xmlns:a16="http://schemas.microsoft.com/office/drawing/2014/main" id="{5BF14656-B143-4687-86A4-1184D5F42362}"/>
              </a:ext>
            </a:extLst>
          </p:cNvPr>
          <p:cNvSpPr>
            <a:spLocks noGrp="1"/>
          </p:cNvSpPr>
          <p:nvPr>
            <p:ph idx="1"/>
          </p:nvPr>
        </p:nvSpPr>
        <p:spPr>
          <a:xfrm>
            <a:off x="301625" y="1676401"/>
            <a:ext cx="8540750" cy="3733800"/>
          </a:xfrm>
        </p:spPr>
        <p:txBody>
          <a:bodyPr/>
          <a:lstStyle/>
          <a:p>
            <a:pPr marL="0" indent="0" algn="ctr">
              <a:buNone/>
            </a:pPr>
            <a:r>
              <a:rPr lang="en-US" sz="2400" dirty="0">
                <a:effectLst/>
              </a:rPr>
              <a:t>Alirocumab significantly reduced other lipid/lipoproteins (including lipoprotein[a]) similarly in patients with/without MI/ischemic stroke. </a:t>
            </a:r>
          </a:p>
          <a:p>
            <a:pPr marL="0" indent="0" algn="ctr">
              <a:buNone/>
            </a:pPr>
            <a:endParaRPr lang="en-US" sz="1000" dirty="0">
              <a:effectLst/>
            </a:endParaRPr>
          </a:p>
          <a:p>
            <a:pPr marL="0" indent="0" algn="ctr">
              <a:buNone/>
            </a:pPr>
            <a:r>
              <a:rPr lang="en-US" sz="2400" dirty="0">
                <a:effectLst/>
              </a:rPr>
              <a:t>Week 24 LDL-C goal attainment rates for subgroups with/without prior MI/ischemic stroke on background statins were 74.1%–84.8% and 63.7%–74.7%, respectively. </a:t>
            </a:r>
          </a:p>
          <a:p>
            <a:pPr marL="0" indent="0" algn="ctr">
              <a:buNone/>
            </a:pPr>
            <a:endParaRPr lang="en-US" sz="1000" dirty="0">
              <a:effectLst/>
            </a:endParaRPr>
          </a:p>
          <a:p>
            <a:pPr marL="0" indent="0" algn="ctr">
              <a:buNone/>
            </a:pPr>
            <a:r>
              <a:rPr lang="en-US" sz="2400" dirty="0">
                <a:effectLst/>
              </a:rPr>
              <a:t>The safety profile of alirocumab was generally similar regardless of prior MI/ischemic stroke status</a:t>
            </a:r>
            <a:endParaRPr lang="en-US" sz="2400" dirty="0"/>
          </a:p>
        </p:txBody>
      </p:sp>
    </p:spTree>
    <p:extLst>
      <p:ext uri="{BB962C8B-B14F-4D97-AF65-F5344CB8AC3E}">
        <p14:creationId xmlns:p14="http://schemas.microsoft.com/office/powerpoint/2010/main" val="2097776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AD4E6-C5E9-42F5-9ADB-F991174F6077}"/>
              </a:ext>
            </a:extLst>
          </p:cNvPr>
          <p:cNvSpPr>
            <a:spLocks noGrp="1"/>
          </p:cNvSpPr>
          <p:nvPr>
            <p:ph type="title"/>
          </p:nvPr>
        </p:nvSpPr>
        <p:spPr/>
        <p:txBody>
          <a:bodyPr/>
          <a:lstStyle/>
          <a:p>
            <a:r>
              <a:rPr lang="en-US" sz="3200" dirty="0">
                <a:effectLst/>
              </a:rPr>
              <a:t>PCSK9 Inhibition in pts with and without prior MI and ischemic stroke</a:t>
            </a:r>
          </a:p>
        </p:txBody>
      </p:sp>
      <p:sp>
        <p:nvSpPr>
          <p:cNvPr id="4" name="Footer Placeholder 3">
            <a:extLst>
              <a:ext uri="{FF2B5EF4-FFF2-40B4-BE49-F238E27FC236}">
                <a16:creationId xmlns:a16="http://schemas.microsoft.com/office/drawing/2014/main" id="{84D4F369-A5E2-47C0-9521-BE27BB517153}"/>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2E0385D7-B471-4D00-92D6-84755B5B92E0}"/>
              </a:ext>
            </a:extLst>
          </p:cNvPr>
          <p:cNvSpPr txBox="1"/>
          <p:nvPr/>
        </p:nvSpPr>
        <p:spPr>
          <a:xfrm>
            <a:off x="76200" y="5560020"/>
            <a:ext cx="8839200" cy="923330"/>
          </a:xfrm>
          <a:prstGeom prst="rect">
            <a:avLst/>
          </a:prstGeom>
          <a:noFill/>
        </p:spPr>
        <p:txBody>
          <a:bodyPr wrap="square" rtlCol="0">
            <a:spAutoFit/>
          </a:bodyPr>
          <a:lstStyle/>
          <a:p>
            <a:r>
              <a:rPr lang="en-US" dirty="0" err="1">
                <a:solidFill>
                  <a:srgbClr val="FFC000"/>
                </a:solidFill>
              </a:rPr>
              <a:t>Bruckert</a:t>
            </a:r>
            <a:r>
              <a:rPr lang="en-US" dirty="0">
                <a:solidFill>
                  <a:srgbClr val="FFC000"/>
                </a:solidFill>
              </a:rPr>
              <a:t>, E., </a:t>
            </a:r>
            <a:r>
              <a:rPr lang="en-US" dirty="0" err="1">
                <a:solidFill>
                  <a:srgbClr val="FFC000"/>
                </a:solidFill>
              </a:rPr>
              <a:t>Kereiakes</a:t>
            </a:r>
            <a:r>
              <a:rPr lang="en-US" dirty="0">
                <a:solidFill>
                  <a:srgbClr val="FFC000"/>
                </a:solidFill>
              </a:rPr>
              <a:t>, D., </a:t>
            </a:r>
            <a:r>
              <a:rPr lang="en-US" dirty="0" err="1">
                <a:solidFill>
                  <a:srgbClr val="FFC000"/>
                </a:solidFill>
              </a:rPr>
              <a:t>Koren</a:t>
            </a:r>
            <a:r>
              <a:rPr lang="en-US" dirty="0">
                <a:solidFill>
                  <a:srgbClr val="FFC000"/>
                </a:solidFill>
              </a:rPr>
              <a:t>, M., et al. (2019). PCSK9 in patients with and without prior MI and ischemic stroke. Journal of Clinical Lipidology. https://doi.org/10.1016/j.jacl.2019.04.005</a:t>
            </a:r>
          </a:p>
        </p:txBody>
      </p:sp>
      <p:pic>
        <p:nvPicPr>
          <p:cNvPr id="8" name="Content Placeholder 7">
            <a:extLst>
              <a:ext uri="{FF2B5EF4-FFF2-40B4-BE49-F238E27FC236}">
                <a16:creationId xmlns:a16="http://schemas.microsoft.com/office/drawing/2014/main" id="{F719813A-3249-42C9-8B90-825E883A4AF5}"/>
              </a:ext>
            </a:extLst>
          </p:cNvPr>
          <p:cNvPicPr>
            <a:picLocks noGrp="1" noChangeAspect="1"/>
          </p:cNvPicPr>
          <p:nvPr>
            <p:ph idx="1"/>
          </p:nvPr>
        </p:nvPicPr>
        <p:blipFill>
          <a:blip r:embed="rId2"/>
          <a:stretch>
            <a:fillRect/>
          </a:stretch>
        </p:blipFill>
        <p:spPr>
          <a:xfrm>
            <a:off x="1448107" y="1447800"/>
            <a:ext cx="6247786" cy="4038601"/>
          </a:xfrm>
          <a:prstGeom prst="rect">
            <a:avLst/>
          </a:prstGeom>
        </p:spPr>
      </p:pic>
      <p:sp>
        <p:nvSpPr>
          <p:cNvPr id="9" name="Rectangle 8">
            <a:extLst>
              <a:ext uri="{FF2B5EF4-FFF2-40B4-BE49-F238E27FC236}">
                <a16:creationId xmlns:a16="http://schemas.microsoft.com/office/drawing/2014/main" id="{A5FE7840-524A-4F71-8B76-51FC00C9638F}"/>
              </a:ext>
            </a:extLst>
          </p:cNvPr>
          <p:cNvSpPr/>
          <p:nvPr/>
        </p:nvSpPr>
        <p:spPr bwMode="auto">
          <a:xfrm>
            <a:off x="152400" y="1981200"/>
            <a:ext cx="1219200" cy="38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Non-HDL </a:t>
            </a:r>
          </a:p>
        </p:txBody>
      </p:sp>
    </p:spTree>
    <p:extLst>
      <p:ext uri="{BB962C8B-B14F-4D97-AF65-F5344CB8AC3E}">
        <p14:creationId xmlns:p14="http://schemas.microsoft.com/office/powerpoint/2010/main" val="316503634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AD4E6-C5E9-42F5-9ADB-F991174F6077}"/>
              </a:ext>
            </a:extLst>
          </p:cNvPr>
          <p:cNvSpPr>
            <a:spLocks noGrp="1"/>
          </p:cNvSpPr>
          <p:nvPr>
            <p:ph type="title"/>
          </p:nvPr>
        </p:nvSpPr>
        <p:spPr/>
        <p:txBody>
          <a:bodyPr/>
          <a:lstStyle/>
          <a:p>
            <a:r>
              <a:rPr lang="en-US" sz="3200" dirty="0">
                <a:effectLst/>
              </a:rPr>
              <a:t>PCSK9 Inhibition in pts with and without prior MI and ischemic stroke</a:t>
            </a:r>
          </a:p>
        </p:txBody>
      </p:sp>
      <p:sp>
        <p:nvSpPr>
          <p:cNvPr id="4" name="Footer Placeholder 3">
            <a:extLst>
              <a:ext uri="{FF2B5EF4-FFF2-40B4-BE49-F238E27FC236}">
                <a16:creationId xmlns:a16="http://schemas.microsoft.com/office/drawing/2014/main" id="{84D4F369-A5E2-47C0-9521-BE27BB517153}"/>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2E0385D7-B471-4D00-92D6-84755B5B92E0}"/>
              </a:ext>
            </a:extLst>
          </p:cNvPr>
          <p:cNvSpPr txBox="1"/>
          <p:nvPr/>
        </p:nvSpPr>
        <p:spPr>
          <a:xfrm>
            <a:off x="76200" y="5560020"/>
            <a:ext cx="8839200" cy="923330"/>
          </a:xfrm>
          <a:prstGeom prst="rect">
            <a:avLst/>
          </a:prstGeom>
          <a:noFill/>
        </p:spPr>
        <p:txBody>
          <a:bodyPr wrap="square" rtlCol="0">
            <a:spAutoFit/>
          </a:bodyPr>
          <a:lstStyle/>
          <a:p>
            <a:r>
              <a:rPr lang="en-US" dirty="0" err="1">
                <a:solidFill>
                  <a:srgbClr val="FFC000"/>
                </a:solidFill>
              </a:rPr>
              <a:t>Bruckert</a:t>
            </a:r>
            <a:r>
              <a:rPr lang="en-US" dirty="0">
                <a:solidFill>
                  <a:srgbClr val="FFC000"/>
                </a:solidFill>
              </a:rPr>
              <a:t>, E., </a:t>
            </a:r>
            <a:r>
              <a:rPr lang="en-US" dirty="0" err="1">
                <a:solidFill>
                  <a:srgbClr val="FFC000"/>
                </a:solidFill>
              </a:rPr>
              <a:t>Kereiakes</a:t>
            </a:r>
            <a:r>
              <a:rPr lang="en-US" dirty="0">
                <a:solidFill>
                  <a:srgbClr val="FFC000"/>
                </a:solidFill>
              </a:rPr>
              <a:t>, D., </a:t>
            </a:r>
            <a:r>
              <a:rPr lang="en-US" dirty="0" err="1">
                <a:solidFill>
                  <a:srgbClr val="FFC000"/>
                </a:solidFill>
              </a:rPr>
              <a:t>Koren</a:t>
            </a:r>
            <a:r>
              <a:rPr lang="en-US" dirty="0">
                <a:solidFill>
                  <a:srgbClr val="FFC000"/>
                </a:solidFill>
              </a:rPr>
              <a:t>, M., et al. (2019). PCSK9 in patients with and without prior MI and ischemic stroke. Journal of Clinical Lipidology. https://doi.org/10.1016/j.jacl.2019.04.005</a:t>
            </a:r>
          </a:p>
        </p:txBody>
      </p:sp>
      <p:pic>
        <p:nvPicPr>
          <p:cNvPr id="3" name="Content Placeholder 2">
            <a:extLst>
              <a:ext uri="{FF2B5EF4-FFF2-40B4-BE49-F238E27FC236}">
                <a16:creationId xmlns:a16="http://schemas.microsoft.com/office/drawing/2014/main" id="{997EECA1-95FE-4C99-A4A2-0ED99EBD6640}"/>
              </a:ext>
            </a:extLst>
          </p:cNvPr>
          <p:cNvPicPr>
            <a:picLocks noGrp="1" noChangeAspect="1"/>
          </p:cNvPicPr>
          <p:nvPr>
            <p:ph idx="1"/>
          </p:nvPr>
        </p:nvPicPr>
        <p:blipFill>
          <a:blip r:embed="rId2"/>
          <a:stretch>
            <a:fillRect/>
          </a:stretch>
        </p:blipFill>
        <p:spPr>
          <a:xfrm>
            <a:off x="1893255" y="1447800"/>
            <a:ext cx="5357489" cy="3962400"/>
          </a:xfrm>
          <a:prstGeom prst="rect">
            <a:avLst/>
          </a:prstGeom>
        </p:spPr>
      </p:pic>
      <p:sp>
        <p:nvSpPr>
          <p:cNvPr id="8" name="Rectangle 7">
            <a:extLst>
              <a:ext uri="{FF2B5EF4-FFF2-40B4-BE49-F238E27FC236}">
                <a16:creationId xmlns:a16="http://schemas.microsoft.com/office/drawing/2014/main" id="{EA25C65C-1CDB-40C0-AC35-6DBF06D4823F}"/>
              </a:ext>
            </a:extLst>
          </p:cNvPr>
          <p:cNvSpPr/>
          <p:nvPr/>
        </p:nvSpPr>
        <p:spPr bwMode="auto">
          <a:xfrm>
            <a:off x="152400" y="1981200"/>
            <a:ext cx="1219200" cy="38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a:t>Apo B</a:t>
            </a:r>
            <a:r>
              <a:rPr kumimoji="0" lang="en-US" sz="1800" b="0" i="0" u="none" strike="noStrike" cap="none" normalizeH="0" baseline="0" dirty="0">
                <a:ln>
                  <a:noFill/>
                </a:ln>
                <a:solidFill>
                  <a:schemeClr val="tx1"/>
                </a:solidFill>
                <a:effectLst/>
                <a:latin typeface="Arial" charset="0"/>
              </a:rPr>
              <a:t> </a:t>
            </a:r>
          </a:p>
        </p:txBody>
      </p:sp>
    </p:spTree>
    <p:extLst>
      <p:ext uri="{BB962C8B-B14F-4D97-AF65-F5344CB8AC3E}">
        <p14:creationId xmlns:p14="http://schemas.microsoft.com/office/powerpoint/2010/main" val="172928745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AD4E6-C5E9-42F5-9ADB-F991174F6077}"/>
              </a:ext>
            </a:extLst>
          </p:cNvPr>
          <p:cNvSpPr>
            <a:spLocks noGrp="1"/>
          </p:cNvSpPr>
          <p:nvPr>
            <p:ph type="title"/>
          </p:nvPr>
        </p:nvSpPr>
        <p:spPr/>
        <p:txBody>
          <a:bodyPr/>
          <a:lstStyle/>
          <a:p>
            <a:r>
              <a:rPr lang="en-US" sz="3200" dirty="0">
                <a:effectLst/>
              </a:rPr>
              <a:t>PCSK9 Inhibition in pts with and without prior MI and ischemic stroke</a:t>
            </a:r>
          </a:p>
        </p:txBody>
      </p:sp>
      <p:sp>
        <p:nvSpPr>
          <p:cNvPr id="4" name="Footer Placeholder 3">
            <a:extLst>
              <a:ext uri="{FF2B5EF4-FFF2-40B4-BE49-F238E27FC236}">
                <a16:creationId xmlns:a16="http://schemas.microsoft.com/office/drawing/2014/main" id="{84D4F369-A5E2-47C0-9521-BE27BB517153}"/>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2E0385D7-B471-4D00-92D6-84755B5B92E0}"/>
              </a:ext>
            </a:extLst>
          </p:cNvPr>
          <p:cNvSpPr txBox="1"/>
          <p:nvPr/>
        </p:nvSpPr>
        <p:spPr>
          <a:xfrm>
            <a:off x="76200" y="5560020"/>
            <a:ext cx="8839200" cy="923330"/>
          </a:xfrm>
          <a:prstGeom prst="rect">
            <a:avLst/>
          </a:prstGeom>
          <a:noFill/>
        </p:spPr>
        <p:txBody>
          <a:bodyPr wrap="square" rtlCol="0">
            <a:spAutoFit/>
          </a:bodyPr>
          <a:lstStyle/>
          <a:p>
            <a:r>
              <a:rPr lang="en-US" dirty="0" err="1">
                <a:solidFill>
                  <a:srgbClr val="FFC000"/>
                </a:solidFill>
              </a:rPr>
              <a:t>Bruckert</a:t>
            </a:r>
            <a:r>
              <a:rPr lang="en-US" dirty="0">
                <a:solidFill>
                  <a:srgbClr val="FFC000"/>
                </a:solidFill>
              </a:rPr>
              <a:t>, E., </a:t>
            </a:r>
            <a:r>
              <a:rPr lang="en-US" dirty="0" err="1">
                <a:solidFill>
                  <a:srgbClr val="FFC000"/>
                </a:solidFill>
              </a:rPr>
              <a:t>Kereiakes</a:t>
            </a:r>
            <a:r>
              <a:rPr lang="en-US" dirty="0">
                <a:solidFill>
                  <a:srgbClr val="FFC000"/>
                </a:solidFill>
              </a:rPr>
              <a:t>, D., </a:t>
            </a:r>
            <a:r>
              <a:rPr lang="en-US" dirty="0" err="1">
                <a:solidFill>
                  <a:srgbClr val="FFC000"/>
                </a:solidFill>
              </a:rPr>
              <a:t>Koren</a:t>
            </a:r>
            <a:r>
              <a:rPr lang="en-US" dirty="0">
                <a:solidFill>
                  <a:srgbClr val="FFC000"/>
                </a:solidFill>
              </a:rPr>
              <a:t>, M., et al. (2019). PCSK9 in patients with and without prior MI and ischemic stroke. Journal of Clinical Lipidology. https://doi.org/10.1016/j.jacl.2019.04.005</a:t>
            </a:r>
          </a:p>
        </p:txBody>
      </p:sp>
      <p:pic>
        <p:nvPicPr>
          <p:cNvPr id="3" name="Content Placeholder 2">
            <a:extLst>
              <a:ext uri="{FF2B5EF4-FFF2-40B4-BE49-F238E27FC236}">
                <a16:creationId xmlns:a16="http://schemas.microsoft.com/office/drawing/2014/main" id="{314C79E2-9397-46E8-9398-7AA5E0F14356}"/>
              </a:ext>
            </a:extLst>
          </p:cNvPr>
          <p:cNvPicPr>
            <a:picLocks noGrp="1" noChangeAspect="1"/>
          </p:cNvPicPr>
          <p:nvPr>
            <p:ph idx="1"/>
          </p:nvPr>
        </p:nvPicPr>
        <p:blipFill>
          <a:blip r:embed="rId2"/>
          <a:stretch>
            <a:fillRect/>
          </a:stretch>
        </p:blipFill>
        <p:spPr>
          <a:xfrm>
            <a:off x="1663024" y="1676400"/>
            <a:ext cx="5817952" cy="3733800"/>
          </a:xfrm>
          <a:prstGeom prst="rect">
            <a:avLst/>
          </a:prstGeom>
        </p:spPr>
      </p:pic>
      <p:sp>
        <p:nvSpPr>
          <p:cNvPr id="8" name="Rectangle 7">
            <a:extLst>
              <a:ext uri="{FF2B5EF4-FFF2-40B4-BE49-F238E27FC236}">
                <a16:creationId xmlns:a16="http://schemas.microsoft.com/office/drawing/2014/main" id="{400519F3-8DE6-452A-851A-B2DD88FA3CA4}"/>
              </a:ext>
            </a:extLst>
          </p:cNvPr>
          <p:cNvSpPr/>
          <p:nvPr/>
        </p:nvSpPr>
        <p:spPr bwMode="auto">
          <a:xfrm>
            <a:off x="152400" y="1981200"/>
            <a:ext cx="1219200" cy="38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err="1">
                <a:ln>
                  <a:noFill/>
                </a:ln>
                <a:solidFill>
                  <a:schemeClr val="tx1"/>
                </a:solidFill>
                <a:effectLst/>
                <a:latin typeface="Arial" charset="0"/>
              </a:rPr>
              <a:t>Lipo</a:t>
            </a:r>
            <a:r>
              <a:rPr kumimoji="0" lang="en-US" sz="1800" b="0" i="0" u="none" strike="noStrike" cap="none" normalizeH="0" baseline="0" dirty="0">
                <a:ln>
                  <a:noFill/>
                </a:ln>
                <a:solidFill>
                  <a:schemeClr val="tx1"/>
                </a:solidFill>
                <a:effectLst/>
                <a:latin typeface="Arial" charset="0"/>
              </a:rPr>
              <a:t>(a) </a:t>
            </a:r>
          </a:p>
        </p:txBody>
      </p:sp>
    </p:spTree>
    <p:extLst>
      <p:ext uri="{BB962C8B-B14F-4D97-AF65-F5344CB8AC3E}">
        <p14:creationId xmlns:p14="http://schemas.microsoft.com/office/powerpoint/2010/main" val="351439759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AD4E6-C5E9-42F5-9ADB-F991174F6077}"/>
              </a:ext>
            </a:extLst>
          </p:cNvPr>
          <p:cNvSpPr>
            <a:spLocks noGrp="1"/>
          </p:cNvSpPr>
          <p:nvPr>
            <p:ph type="title"/>
          </p:nvPr>
        </p:nvSpPr>
        <p:spPr/>
        <p:txBody>
          <a:bodyPr/>
          <a:lstStyle/>
          <a:p>
            <a:r>
              <a:rPr lang="en-US" sz="3200" dirty="0">
                <a:effectLst/>
              </a:rPr>
              <a:t>PCSK9 Inhibition in pts with and without prior MI and ischemic stroke</a:t>
            </a:r>
          </a:p>
        </p:txBody>
      </p:sp>
      <p:sp>
        <p:nvSpPr>
          <p:cNvPr id="4" name="Footer Placeholder 3">
            <a:extLst>
              <a:ext uri="{FF2B5EF4-FFF2-40B4-BE49-F238E27FC236}">
                <a16:creationId xmlns:a16="http://schemas.microsoft.com/office/drawing/2014/main" id="{84D4F369-A5E2-47C0-9521-BE27BB517153}"/>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2E0385D7-B471-4D00-92D6-84755B5B92E0}"/>
              </a:ext>
            </a:extLst>
          </p:cNvPr>
          <p:cNvSpPr txBox="1"/>
          <p:nvPr/>
        </p:nvSpPr>
        <p:spPr>
          <a:xfrm>
            <a:off x="76200" y="5560020"/>
            <a:ext cx="8839200" cy="923330"/>
          </a:xfrm>
          <a:prstGeom prst="rect">
            <a:avLst/>
          </a:prstGeom>
          <a:noFill/>
        </p:spPr>
        <p:txBody>
          <a:bodyPr wrap="square" rtlCol="0">
            <a:spAutoFit/>
          </a:bodyPr>
          <a:lstStyle/>
          <a:p>
            <a:r>
              <a:rPr lang="en-US" dirty="0" err="1">
                <a:solidFill>
                  <a:srgbClr val="FFC000"/>
                </a:solidFill>
              </a:rPr>
              <a:t>Bruckert</a:t>
            </a:r>
            <a:r>
              <a:rPr lang="en-US" dirty="0">
                <a:solidFill>
                  <a:srgbClr val="FFC000"/>
                </a:solidFill>
              </a:rPr>
              <a:t>, E., </a:t>
            </a:r>
            <a:r>
              <a:rPr lang="en-US" dirty="0" err="1">
                <a:solidFill>
                  <a:srgbClr val="FFC000"/>
                </a:solidFill>
              </a:rPr>
              <a:t>Kereiakes</a:t>
            </a:r>
            <a:r>
              <a:rPr lang="en-US" dirty="0">
                <a:solidFill>
                  <a:srgbClr val="FFC000"/>
                </a:solidFill>
              </a:rPr>
              <a:t>, D., </a:t>
            </a:r>
            <a:r>
              <a:rPr lang="en-US" dirty="0" err="1">
                <a:solidFill>
                  <a:srgbClr val="FFC000"/>
                </a:solidFill>
              </a:rPr>
              <a:t>Koren</a:t>
            </a:r>
            <a:r>
              <a:rPr lang="en-US" dirty="0">
                <a:solidFill>
                  <a:srgbClr val="FFC000"/>
                </a:solidFill>
              </a:rPr>
              <a:t>, M., et al. (2019). PCSK9 in patients with and without prior MI and ischemic stroke. Journal of Clinical Lipidology. https://doi.org/10.1016/j.jacl.2019.04.005</a:t>
            </a:r>
          </a:p>
        </p:txBody>
      </p:sp>
      <p:sp>
        <p:nvSpPr>
          <p:cNvPr id="5" name="Content Placeholder 4">
            <a:extLst>
              <a:ext uri="{FF2B5EF4-FFF2-40B4-BE49-F238E27FC236}">
                <a16:creationId xmlns:a16="http://schemas.microsoft.com/office/drawing/2014/main" id="{6ACBFC0A-B143-4C1F-9227-A4D54565AD08}"/>
              </a:ext>
            </a:extLst>
          </p:cNvPr>
          <p:cNvSpPr>
            <a:spLocks noGrp="1"/>
          </p:cNvSpPr>
          <p:nvPr>
            <p:ph idx="1"/>
          </p:nvPr>
        </p:nvSpPr>
        <p:spPr/>
        <p:txBody>
          <a:bodyPr/>
          <a:lstStyle/>
          <a:p>
            <a:pPr marL="0" indent="0" algn="ctr">
              <a:buNone/>
            </a:pPr>
            <a:r>
              <a:rPr lang="en-US" sz="2400" u="sng" dirty="0">
                <a:effectLst/>
              </a:rPr>
              <a:t>New Indication</a:t>
            </a:r>
          </a:p>
        </p:txBody>
      </p:sp>
      <p:pic>
        <p:nvPicPr>
          <p:cNvPr id="7" name="Picture 6">
            <a:extLst>
              <a:ext uri="{FF2B5EF4-FFF2-40B4-BE49-F238E27FC236}">
                <a16:creationId xmlns:a16="http://schemas.microsoft.com/office/drawing/2014/main" id="{E38D832B-227F-492E-9376-BD51801E5C73}"/>
              </a:ext>
            </a:extLst>
          </p:cNvPr>
          <p:cNvPicPr>
            <a:picLocks noChangeAspect="1"/>
          </p:cNvPicPr>
          <p:nvPr/>
        </p:nvPicPr>
        <p:blipFill>
          <a:blip r:embed="rId2"/>
          <a:stretch>
            <a:fillRect/>
          </a:stretch>
        </p:blipFill>
        <p:spPr>
          <a:xfrm>
            <a:off x="518319" y="2438400"/>
            <a:ext cx="8077200" cy="1679033"/>
          </a:xfrm>
          <a:prstGeom prst="rect">
            <a:avLst/>
          </a:prstGeom>
        </p:spPr>
      </p:pic>
    </p:spTree>
    <p:extLst>
      <p:ext uri="{BB962C8B-B14F-4D97-AF65-F5344CB8AC3E}">
        <p14:creationId xmlns:p14="http://schemas.microsoft.com/office/powerpoint/2010/main" val="3038979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5B0B2-5E25-41C0-9582-1148283B49BC}"/>
              </a:ext>
            </a:extLst>
          </p:cNvPr>
          <p:cNvSpPr>
            <a:spLocks noGrp="1"/>
          </p:cNvSpPr>
          <p:nvPr>
            <p:ph type="title"/>
          </p:nvPr>
        </p:nvSpPr>
        <p:spPr>
          <a:xfrm>
            <a:off x="301625" y="228601"/>
            <a:ext cx="8510588" cy="762000"/>
          </a:xfrm>
        </p:spPr>
        <p:txBody>
          <a:bodyPr/>
          <a:lstStyle/>
          <a:p>
            <a:r>
              <a:rPr lang="en-US" sz="2800" dirty="0"/>
              <a:t>Imaging subclinical atherosclerosis promises better CV Primary Prevention</a:t>
            </a:r>
          </a:p>
        </p:txBody>
      </p:sp>
      <p:sp>
        <p:nvSpPr>
          <p:cNvPr id="4" name="Footer Placeholder 3">
            <a:extLst>
              <a:ext uri="{FF2B5EF4-FFF2-40B4-BE49-F238E27FC236}">
                <a16:creationId xmlns:a16="http://schemas.microsoft.com/office/drawing/2014/main" id="{D326376B-356E-4F38-A4D5-CD5442595A16}"/>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B6273A2E-4797-4471-AF2A-EBBAC117132A}"/>
              </a:ext>
            </a:extLst>
          </p:cNvPr>
          <p:cNvSpPr txBox="1"/>
          <p:nvPr/>
        </p:nvSpPr>
        <p:spPr>
          <a:xfrm>
            <a:off x="191269" y="5486400"/>
            <a:ext cx="8305800" cy="923330"/>
          </a:xfrm>
          <a:prstGeom prst="rect">
            <a:avLst/>
          </a:prstGeom>
          <a:noFill/>
        </p:spPr>
        <p:txBody>
          <a:bodyPr wrap="square" rtlCol="0">
            <a:spAutoFit/>
          </a:bodyPr>
          <a:lstStyle/>
          <a:p>
            <a:r>
              <a:rPr lang="en-US" i="1" dirty="0" err="1">
                <a:solidFill>
                  <a:srgbClr val="FFC000"/>
                </a:solidFill>
              </a:rPr>
              <a:t>Faggiano</a:t>
            </a:r>
            <a:r>
              <a:rPr lang="en-US" i="1" dirty="0">
                <a:solidFill>
                  <a:srgbClr val="FFC000"/>
                </a:solidFill>
              </a:rPr>
              <a:t>, P., </a:t>
            </a:r>
            <a:r>
              <a:rPr lang="en-US" i="1" dirty="0" err="1">
                <a:solidFill>
                  <a:srgbClr val="FFC000"/>
                </a:solidFill>
              </a:rPr>
              <a:t>Dasseni</a:t>
            </a:r>
            <a:r>
              <a:rPr lang="en-US" i="1" dirty="0">
                <a:solidFill>
                  <a:srgbClr val="FFC000"/>
                </a:solidFill>
              </a:rPr>
              <a:t>, N., Henein, M. (2019). Imaging subclinical atherosclerosis promises a better cardiovascular primary prevention. European Journal of Preventive Cardiology. 0(00) 1-2. DOI 10.1177?2047487319849323</a:t>
            </a:r>
          </a:p>
        </p:txBody>
      </p:sp>
      <p:sp>
        <p:nvSpPr>
          <p:cNvPr id="7" name="Content Placeholder 6">
            <a:extLst>
              <a:ext uri="{FF2B5EF4-FFF2-40B4-BE49-F238E27FC236}">
                <a16:creationId xmlns:a16="http://schemas.microsoft.com/office/drawing/2014/main" id="{384E7B70-12A2-470A-B470-D2455164F8FD}"/>
              </a:ext>
            </a:extLst>
          </p:cNvPr>
          <p:cNvSpPr>
            <a:spLocks noGrp="1"/>
          </p:cNvSpPr>
          <p:nvPr>
            <p:ph idx="1"/>
          </p:nvPr>
        </p:nvSpPr>
        <p:spPr>
          <a:xfrm>
            <a:off x="301625" y="1066800"/>
            <a:ext cx="8540750" cy="4267201"/>
          </a:xfrm>
        </p:spPr>
        <p:txBody>
          <a:bodyPr/>
          <a:lstStyle/>
          <a:p>
            <a:pPr marL="0" indent="0" algn="ctr">
              <a:buNone/>
            </a:pPr>
            <a:endParaRPr lang="en-US" sz="2200" dirty="0">
              <a:effectLst/>
            </a:endParaRPr>
          </a:p>
          <a:p>
            <a:pPr marL="0" indent="0" algn="ctr">
              <a:buNone/>
            </a:pPr>
            <a:r>
              <a:rPr lang="en-US" sz="2200" dirty="0">
                <a:effectLst/>
              </a:rPr>
              <a:t>So, why does prevention fail? </a:t>
            </a:r>
          </a:p>
          <a:p>
            <a:pPr marL="0" indent="0" algn="ctr">
              <a:buNone/>
            </a:pPr>
            <a:r>
              <a:rPr lang="en-US" sz="2200" dirty="0">
                <a:effectLst/>
              </a:rPr>
              <a:t>“The likely answer to this question is probably to do with the inefficiency of the current strategies of information delivery and </a:t>
            </a:r>
          </a:p>
          <a:p>
            <a:pPr marL="0" indent="0" algn="ctr">
              <a:buNone/>
            </a:pPr>
            <a:r>
              <a:rPr lang="en-US" sz="2200" dirty="0">
                <a:effectLst/>
              </a:rPr>
              <a:t>lack of optimum education”.</a:t>
            </a:r>
          </a:p>
          <a:p>
            <a:pPr marL="0" indent="0" algn="ctr">
              <a:buNone/>
            </a:pPr>
            <a:endParaRPr lang="en-US" sz="2200" dirty="0">
              <a:effectLst/>
            </a:endParaRPr>
          </a:p>
          <a:p>
            <a:pPr marL="0" indent="0" algn="ctr">
              <a:buNone/>
            </a:pPr>
            <a:r>
              <a:rPr lang="en-US" sz="2200" dirty="0">
                <a:effectLst/>
              </a:rPr>
              <a:t>“However, a personalized approach towards highlighting individuals’ risks, race, arterial health status and available methods for improving it should have a significant impact on patients’ adherence to clinical, pharmacological and lifestyle instructions”.</a:t>
            </a:r>
          </a:p>
        </p:txBody>
      </p:sp>
    </p:spTree>
    <p:extLst>
      <p:ext uri="{BB962C8B-B14F-4D97-AF65-F5344CB8AC3E}">
        <p14:creationId xmlns:p14="http://schemas.microsoft.com/office/powerpoint/2010/main" val="229295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AD4E6-C5E9-42F5-9ADB-F991174F6077}"/>
              </a:ext>
            </a:extLst>
          </p:cNvPr>
          <p:cNvSpPr>
            <a:spLocks noGrp="1"/>
          </p:cNvSpPr>
          <p:nvPr>
            <p:ph type="title"/>
          </p:nvPr>
        </p:nvSpPr>
        <p:spPr/>
        <p:txBody>
          <a:bodyPr/>
          <a:lstStyle/>
          <a:p>
            <a:r>
              <a:rPr lang="en-US" sz="3200" dirty="0">
                <a:effectLst/>
              </a:rPr>
              <a:t>PCSK9 Inhibition in pts with and without prior MI and ischemic stroke</a:t>
            </a:r>
          </a:p>
        </p:txBody>
      </p:sp>
      <p:sp>
        <p:nvSpPr>
          <p:cNvPr id="4" name="Footer Placeholder 3">
            <a:extLst>
              <a:ext uri="{FF2B5EF4-FFF2-40B4-BE49-F238E27FC236}">
                <a16:creationId xmlns:a16="http://schemas.microsoft.com/office/drawing/2014/main" id="{84D4F369-A5E2-47C0-9521-BE27BB517153}"/>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2E0385D7-B471-4D00-92D6-84755B5B92E0}"/>
              </a:ext>
            </a:extLst>
          </p:cNvPr>
          <p:cNvSpPr txBox="1"/>
          <p:nvPr/>
        </p:nvSpPr>
        <p:spPr>
          <a:xfrm>
            <a:off x="76200" y="5560020"/>
            <a:ext cx="8839200" cy="923330"/>
          </a:xfrm>
          <a:prstGeom prst="rect">
            <a:avLst/>
          </a:prstGeom>
          <a:noFill/>
        </p:spPr>
        <p:txBody>
          <a:bodyPr wrap="square" rtlCol="0">
            <a:spAutoFit/>
          </a:bodyPr>
          <a:lstStyle/>
          <a:p>
            <a:r>
              <a:rPr lang="en-US" dirty="0" err="1">
                <a:solidFill>
                  <a:srgbClr val="FFC000"/>
                </a:solidFill>
              </a:rPr>
              <a:t>Bruckert</a:t>
            </a:r>
            <a:r>
              <a:rPr lang="en-US" dirty="0">
                <a:solidFill>
                  <a:srgbClr val="FFC000"/>
                </a:solidFill>
              </a:rPr>
              <a:t>, E., </a:t>
            </a:r>
            <a:r>
              <a:rPr lang="en-US" dirty="0" err="1">
                <a:solidFill>
                  <a:srgbClr val="FFC000"/>
                </a:solidFill>
              </a:rPr>
              <a:t>Kereiakes</a:t>
            </a:r>
            <a:r>
              <a:rPr lang="en-US" dirty="0">
                <a:solidFill>
                  <a:srgbClr val="FFC000"/>
                </a:solidFill>
              </a:rPr>
              <a:t>, D., </a:t>
            </a:r>
            <a:r>
              <a:rPr lang="en-US" dirty="0" err="1">
                <a:solidFill>
                  <a:srgbClr val="FFC000"/>
                </a:solidFill>
              </a:rPr>
              <a:t>Koren</a:t>
            </a:r>
            <a:r>
              <a:rPr lang="en-US" dirty="0">
                <a:solidFill>
                  <a:srgbClr val="FFC000"/>
                </a:solidFill>
              </a:rPr>
              <a:t>, M., et al. (2019). PCSK9 in patients with and without prior MI and ischemic stroke. Journal of Clinical Lipidology. https://doi.org/10.1016/j.jacl.2019.04.005</a:t>
            </a:r>
          </a:p>
        </p:txBody>
      </p:sp>
      <p:sp>
        <p:nvSpPr>
          <p:cNvPr id="5" name="Content Placeholder 4">
            <a:extLst>
              <a:ext uri="{FF2B5EF4-FFF2-40B4-BE49-F238E27FC236}">
                <a16:creationId xmlns:a16="http://schemas.microsoft.com/office/drawing/2014/main" id="{6ACBFC0A-B143-4C1F-9227-A4D54565AD08}"/>
              </a:ext>
            </a:extLst>
          </p:cNvPr>
          <p:cNvSpPr>
            <a:spLocks noGrp="1"/>
          </p:cNvSpPr>
          <p:nvPr>
            <p:ph idx="1"/>
          </p:nvPr>
        </p:nvSpPr>
        <p:spPr>
          <a:xfrm>
            <a:off x="314581" y="1345704"/>
            <a:ext cx="8540750" cy="4422775"/>
          </a:xfrm>
        </p:spPr>
        <p:txBody>
          <a:bodyPr/>
          <a:lstStyle/>
          <a:p>
            <a:pPr marL="0" indent="0">
              <a:buNone/>
            </a:pPr>
            <a:r>
              <a:rPr lang="en-US" sz="2200" u="sng" dirty="0" err="1">
                <a:effectLst/>
              </a:rPr>
              <a:t>BaleDoneen</a:t>
            </a:r>
            <a:r>
              <a:rPr lang="en-US" sz="2200" u="sng" dirty="0">
                <a:effectLst/>
              </a:rPr>
              <a:t> Take-Away:</a:t>
            </a:r>
          </a:p>
          <a:p>
            <a:pPr marL="0" indent="0">
              <a:buNone/>
            </a:pPr>
            <a:r>
              <a:rPr lang="en-US" sz="2200" dirty="0">
                <a:effectLst/>
              </a:rPr>
              <a:t>1. This trial was not powered for outcomes.</a:t>
            </a:r>
          </a:p>
          <a:p>
            <a:pPr marL="0" indent="0">
              <a:buNone/>
            </a:pPr>
            <a:r>
              <a:rPr lang="en-US" sz="2200" dirty="0">
                <a:effectLst/>
              </a:rPr>
              <a:t>2. Again, as with all PCSK9 trials – because we still lack 	inflammatory endpoints – we wait. </a:t>
            </a:r>
          </a:p>
          <a:p>
            <a:pPr marL="0" indent="0">
              <a:buNone/>
            </a:pPr>
            <a:r>
              <a:rPr lang="en-US" sz="2200" dirty="0">
                <a:effectLst/>
              </a:rPr>
              <a:t>3. This new indication does open the door for more access.</a:t>
            </a:r>
          </a:p>
          <a:p>
            <a:pPr marL="0" indent="0">
              <a:buNone/>
            </a:pPr>
            <a:r>
              <a:rPr lang="en-US" sz="2200" dirty="0">
                <a:effectLst/>
              </a:rPr>
              <a:t>4. For patients with vascular disease (BDM secondary or tertiary) – 	statins are still a vital cornerstone for therapy 	but…..perhaps at lowest possible doses (2.5 Rosuvastatin 	every 3</a:t>
            </a:r>
            <a:r>
              <a:rPr lang="en-US" sz="2200" baseline="30000" dirty="0">
                <a:effectLst/>
              </a:rPr>
              <a:t>rd</a:t>
            </a:r>
            <a:r>
              <a:rPr lang="en-US" sz="2200" dirty="0">
                <a:effectLst/>
              </a:rPr>
              <a:t> day using PCSK9 to treat risk factors such as 	cholesterol – particularly Apo B and </a:t>
            </a:r>
            <a:r>
              <a:rPr lang="en-US" sz="2200" dirty="0" err="1">
                <a:effectLst/>
              </a:rPr>
              <a:t>Lipo</a:t>
            </a:r>
            <a:r>
              <a:rPr lang="en-US" sz="2200" dirty="0">
                <a:effectLst/>
              </a:rPr>
              <a:t>(a). </a:t>
            </a:r>
          </a:p>
          <a:p>
            <a:pPr marL="0" indent="0">
              <a:buNone/>
            </a:pPr>
            <a:r>
              <a:rPr lang="en-US" sz="2200" dirty="0">
                <a:effectLst/>
              </a:rPr>
              <a:t>5. Treatment options are becoming more accessible!</a:t>
            </a:r>
          </a:p>
        </p:txBody>
      </p:sp>
    </p:spTree>
    <p:extLst>
      <p:ext uri="{BB962C8B-B14F-4D97-AF65-F5344CB8AC3E}">
        <p14:creationId xmlns:p14="http://schemas.microsoft.com/office/powerpoint/2010/main" val="177903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6FD16-16D4-41DF-B4D1-E0E91A774E18}"/>
              </a:ext>
            </a:extLst>
          </p:cNvPr>
          <p:cNvSpPr>
            <a:spLocks noGrp="1"/>
          </p:cNvSpPr>
          <p:nvPr>
            <p:ph type="title"/>
          </p:nvPr>
        </p:nvSpPr>
        <p:spPr/>
        <p:txBody>
          <a:bodyPr/>
          <a:lstStyle/>
          <a:p>
            <a:r>
              <a:rPr lang="en-US" dirty="0"/>
              <a:t>September 20-21, 2019!</a:t>
            </a:r>
          </a:p>
        </p:txBody>
      </p:sp>
      <p:sp>
        <p:nvSpPr>
          <p:cNvPr id="4" name="Footer Placeholder 3">
            <a:extLst>
              <a:ext uri="{FF2B5EF4-FFF2-40B4-BE49-F238E27FC236}">
                <a16:creationId xmlns:a16="http://schemas.microsoft.com/office/drawing/2014/main" id="{D0147FB1-24D9-499D-B20D-E91666DBDF34}"/>
              </a:ext>
            </a:extLst>
          </p:cNvPr>
          <p:cNvSpPr>
            <a:spLocks noGrp="1"/>
          </p:cNvSpPr>
          <p:nvPr>
            <p:ph type="ftr" sz="quarter" idx="11"/>
          </p:nvPr>
        </p:nvSpPr>
        <p:spPr/>
        <p:txBody>
          <a:bodyPr/>
          <a:lstStyle/>
          <a:p>
            <a:pPr>
              <a:defRPr/>
            </a:pPr>
            <a:r>
              <a:rPr lang="en-US"/>
              <a:t>Copyright Bale/Doneen Paradigm</a:t>
            </a:r>
          </a:p>
        </p:txBody>
      </p:sp>
      <p:pic>
        <p:nvPicPr>
          <p:cNvPr id="13" name="Content Placeholder 12" descr="A tree in a park&#10;&#10;Description automatically generated">
            <a:extLst>
              <a:ext uri="{FF2B5EF4-FFF2-40B4-BE49-F238E27FC236}">
                <a16:creationId xmlns:a16="http://schemas.microsoft.com/office/drawing/2014/main" id="{2E8A3A4E-31C2-404A-AACF-410881C644D3}"/>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714500" y="1371600"/>
            <a:ext cx="5714999" cy="3322637"/>
          </a:xfrm>
        </p:spPr>
      </p:pic>
      <p:sp>
        <p:nvSpPr>
          <p:cNvPr id="15" name="TextBox 14">
            <a:extLst>
              <a:ext uri="{FF2B5EF4-FFF2-40B4-BE49-F238E27FC236}">
                <a16:creationId xmlns:a16="http://schemas.microsoft.com/office/drawing/2014/main" id="{848F141B-7ED8-4C03-9F3F-800CD55DB5F4}"/>
              </a:ext>
            </a:extLst>
          </p:cNvPr>
          <p:cNvSpPr txBox="1"/>
          <p:nvPr/>
        </p:nvSpPr>
        <p:spPr>
          <a:xfrm>
            <a:off x="609600" y="5037792"/>
            <a:ext cx="8143576" cy="1384995"/>
          </a:xfrm>
          <a:prstGeom prst="rect">
            <a:avLst/>
          </a:prstGeom>
          <a:noFill/>
        </p:spPr>
        <p:txBody>
          <a:bodyPr wrap="none" rtlCol="0">
            <a:spAutoFit/>
          </a:bodyPr>
          <a:lstStyle/>
          <a:p>
            <a:pPr algn="ctr"/>
            <a:r>
              <a:rPr lang="en-US" sz="2800" dirty="0"/>
              <a:t>See you in Spokane for the </a:t>
            </a:r>
            <a:r>
              <a:rPr lang="en-US" sz="2800" dirty="0" err="1"/>
              <a:t>BaleDoneen</a:t>
            </a:r>
            <a:r>
              <a:rPr lang="en-US" sz="2800" dirty="0"/>
              <a:t> Reunion!</a:t>
            </a:r>
          </a:p>
          <a:p>
            <a:pPr algn="ctr"/>
            <a:r>
              <a:rPr lang="en-US" sz="2800" dirty="0"/>
              <a:t>Sign up TODAY – space is filling up!</a:t>
            </a:r>
          </a:p>
          <a:p>
            <a:pPr algn="ctr"/>
            <a:r>
              <a:rPr lang="en-US" sz="2800" dirty="0"/>
              <a:t>www.BaleDoneen.com</a:t>
            </a:r>
          </a:p>
        </p:txBody>
      </p:sp>
    </p:spTree>
    <p:extLst>
      <p:ext uri="{BB962C8B-B14F-4D97-AF65-F5344CB8AC3E}">
        <p14:creationId xmlns:p14="http://schemas.microsoft.com/office/powerpoint/2010/main" val="3837047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5B0B2-5E25-41C0-9582-1148283B49BC}"/>
              </a:ext>
            </a:extLst>
          </p:cNvPr>
          <p:cNvSpPr>
            <a:spLocks noGrp="1"/>
          </p:cNvSpPr>
          <p:nvPr>
            <p:ph type="title"/>
          </p:nvPr>
        </p:nvSpPr>
        <p:spPr>
          <a:xfrm>
            <a:off x="301625" y="228601"/>
            <a:ext cx="8510588" cy="762000"/>
          </a:xfrm>
        </p:spPr>
        <p:txBody>
          <a:bodyPr/>
          <a:lstStyle/>
          <a:p>
            <a:r>
              <a:rPr lang="en-US" sz="2800" dirty="0"/>
              <a:t>Imaging subclinical atherosclerosis promises better CV Primary Prevention</a:t>
            </a:r>
          </a:p>
        </p:txBody>
      </p:sp>
      <p:sp>
        <p:nvSpPr>
          <p:cNvPr id="4" name="Footer Placeholder 3">
            <a:extLst>
              <a:ext uri="{FF2B5EF4-FFF2-40B4-BE49-F238E27FC236}">
                <a16:creationId xmlns:a16="http://schemas.microsoft.com/office/drawing/2014/main" id="{D326376B-356E-4F38-A4D5-CD5442595A16}"/>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B6273A2E-4797-4471-AF2A-EBBAC117132A}"/>
              </a:ext>
            </a:extLst>
          </p:cNvPr>
          <p:cNvSpPr txBox="1"/>
          <p:nvPr/>
        </p:nvSpPr>
        <p:spPr>
          <a:xfrm>
            <a:off x="191269" y="5486400"/>
            <a:ext cx="8305800" cy="923330"/>
          </a:xfrm>
          <a:prstGeom prst="rect">
            <a:avLst/>
          </a:prstGeom>
          <a:noFill/>
        </p:spPr>
        <p:txBody>
          <a:bodyPr wrap="square" rtlCol="0">
            <a:spAutoFit/>
          </a:bodyPr>
          <a:lstStyle/>
          <a:p>
            <a:r>
              <a:rPr lang="en-US" i="1" dirty="0" err="1">
                <a:solidFill>
                  <a:srgbClr val="FFC000"/>
                </a:solidFill>
              </a:rPr>
              <a:t>Faggiano</a:t>
            </a:r>
            <a:r>
              <a:rPr lang="en-US" i="1" dirty="0">
                <a:solidFill>
                  <a:srgbClr val="FFC000"/>
                </a:solidFill>
              </a:rPr>
              <a:t>, P., </a:t>
            </a:r>
            <a:r>
              <a:rPr lang="en-US" i="1" dirty="0" err="1">
                <a:solidFill>
                  <a:srgbClr val="FFC000"/>
                </a:solidFill>
              </a:rPr>
              <a:t>Dasseni</a:t>
            </a:r>
            <a:r>
              <a:rPr lang="en-US" i="1" dirty="0">
                <a:solidFill>
                  <a:srgbClr val="FFC000"/>
                </a:solidFill>
              </a:rPr>
              <a:t>, N., Henein, M. (2019). Imaging subclinical atherosclerosis promises a better cardiovascular primary prevention. European Journal of Preventive Cardiology. 0(00) 1-2. DOI 10.1177?2047487319849323</a:t>
            </a:r>
          </a:p>
        </p:txBody>
      </p:sp>
      <p:sp>
        <p:nvSpPr>
          <p:cNvPr id="7" name="Content Placeholder 6">
            <a:extLst>
              <a:ext uri="{FF2B5EF4-FFF2-40B4-BE49-F238E27FC236}">
                <a16:creationId xmlns:a16="http://schemas.microsoft.com/office/drawing/2014/main" id="{384E7B70-12A2-470A-B470-D2455164F8FD}"/>
              </a:ext>
            </a:extLst>
          </p:cNvPr>
          <p:cNvSpPr>
            <a:spLocks noGrp="1"/>
          </p:cNvSpPr>
          <p:nvPr>
            <p:ph idx="1"/>
          </p:nvPr>
        </p:nvSpPr>
        <p:spPr>
          <a:xfrm>
            <a:off x="301625" y="1066800"/>
            <a:ext cx="8540750" cy="4267201"/>
          </a:xfrm>
        </p:spPr>
        <p:txBody>
          <a:bodyPr/>
          <a:lstStyle/>
          <a:p>
            <a:pPr marL="0" indent="0" algn="ctr">
              <a:buNone/>
            </a:pPr>
            <a:endParaRPr lang="en-US" sz="1000" dirty="0">
              <a:effectLst/>
            </a:endParaRPr>
          </a:p>
          <a:p>
            <a:pPr marL="0" indent="0" algn="ctr">
              <a:buNone/>
            </a:pPr>
            <a:r>
              <a:rPr lang="en-US" sz="2200" dirty="0">
                <a:effectLst/>
              </a:rPr>
              <a:t>They are asking for The </a:t>
            </a:r>
            <a:r>
              <a:rPr lang="en-US" sz="2200" dirty="0" err="1">
                <a:effectLst/>
              </a:rPr>
              <a:t>BaleDoneen</a:t>
            </a:r>
            <a:r>
              <a:rPr lang="en-US" sz="2200" dirty="0">
                <a:effectLst/>
              </a:rPr>
              <a:t> Method!</a:t>
            </a:r>
          </a:p>
        </p:txBody>
      </p:sp>
      <p:pic>
        <p:nvPicPr>
          <p:cNvPr id="8" name="Picture 2">
            <a:extLst>
              <a:ext uri="{FF2B5EF4-FFF2-40B4-BE49-F238E27FC236}">
                <a16:creationId xmlns:a16="http://schemas.microsoft.com/office/drawing/2014/main" id="{0CA2CDD7-ABF8-4D7C-A267-722C244755C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7400" y="1866100"/>
            <a:ext cx="4876800" cy="354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40132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5B0B2-5E25-41C0-9582-1148283B49BC}"/>
              </a:ext>
            </a:extLst>
          </p:cNvPr>
          <p:cNvSpPr>
            <a:spLocks noGrp="1"/>
          </p:cNvSpPr>
          <p:nvPr>
            <p:ph type="title"/>
          </p:nvPr>
        </p:nvSpPr>
        <p:spPr>
          <a:xfrm>
            <a:off x="301625" y="228601"/>
            <a:ext cx="8510588" cy="762000"/>
          </a:xfrm>
        </p:spPr>
        <p:txBody>
          <a:bodyPr/>
          <a:lstStyle/>
          <a:p>
            <a:r>
              <a:rPr lang="en-US" sz="2800" dirty="0"/>
              <a:t>Imaging subclinical atherosclerosis promises better CV Primary Prevention</a:t>
            </a:r>
          </a:p>
        </p:txBody>
      </p:sp>
      <p:sp>
        <p:nvSpPr>
          <p:cNvPr id="4" name="Footer Placeholder 3">
            <a:extLst>
              <a:ext uri="{FF2B5EF4-FFF2-40B4-BE49-F238E27FC236}">
                <a16:creationId xmlns:a16="http://schemas.microsoft.com/office/drawing/2014/main" id="{D326376B-356E-4F38-A4D5-CD5442595A16}"/>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B6273A2E-4797-4471-AF2A-EBBAC117132A}"/>
              </a:ext>
            </a:extLst>
          </p:cNvPr>
          <p:cNvSpPr txBox="1"/>
          <p:nvPr/>
        </p:nvSpPr>
        <p:spPr>
          <a:xfrm>
            <a:off x="76200" y="5696237"/>
            <a:ext cx="8305800" cy="923330"/>
          </a:xfrm>
          <a:prstGeom prst="rect">
            <a:avLst/>
          </a:prstGeom>
          <a:noFill/>
        </p:spPr>
        <p:txBody>
          <a:bodyPr wrap="square" rtlCol="0">
            <a:spAutoFit/>
          </a:bodyPr>
          <a:lstStyle/>
          <a:p>
            <a:r>
              <a:rPr lang="en-US" i="1" dirty="0" err="1">
                <a:solidFill>
                  <a:srgbClr val="FFC000"/>
                </a:solidFill>
              </a:rPr>
              <a:t>Faggiano</a:t>
            </a:r>
            <a:r>
              <a:rPr lang="en-US" i="1" dirty="0">
                <a:solidFill>
                  <a:srgbClr val="FFC000"/>
                </a:solidFill>
              </a:rPr>
              <a:t>, P., </a:t>
            </a:r>
            <a:r>
              <a:rPr lang="en-US" i="1" dirty="0" err="1">
                <a:solidFill>
                  <a:srgbClr val="FFC000"/>
                </a:solidFill>
              </a:rPr>
              <a:t>Dasseni</a:t>
            </a:r>
            <a:r>
              <a:rPr lang="en-US" i="1" dirty="0">
                <a:solidFill>
                  <a:srgbClr val="FFC000"/>
                </a:solidFill>
              </a:rPr>
              <a:t>, N., Henein, M. (2019). Imaging subclinical atherosclerosis promises a better cardiovascular primary prevention. European Journal of Preventive Cardiology. 0(00) 1-2. DOI 10.1177?2047487319849323</a:t>
            </a:r>
          </a:p>
        </p:txBody>
      </p:sp>
      <p:sp>
        <p:nvSpPr>
          <p:cNvPr id="7" name="Content Placeholder 6">
            <a:extLst>
              <a:ext uri="{FF2B5EF4-FFF2-40B4-BE49-F238E27FC236}">
                <a16:creationId xmlns:a16="http://schemas.microsoft.com/office/drawing/2014/main" id="{384E7B70-12A2-470A-B470-D2455164F8FD}"/>
              </a:ext>
            </a:extLst>
          </p:cNvPr>
          <p:cNvSpPr>
            <a:spLocks noGrp="1"/>
          </p:cNvSpPr>
          <p:nvPr>
            <p:ph idx="1"/>
          </p:nvPr>
        </p:nvSpPr>
        <p:spPr>
          <a:xfrm>
            <a:off x="301625" y="1066800"/>
            <a:ext cx="8540750" cy="4267201"/>
          </a:xfrm>
        </p:spPr>
        <p:txBody>
          <a:bodyPr/>
          <a:lstStyle/>
          <a:p>
            <a:pPr marL="0" indent="0">
              <a:buNone/>
            </a:pPr>
            <a:r>
              <a:rPr lang="en-US" sz="1800" u="sng" dirty="0" err="1">
                <a:effectLst/>
              </a:rPr>
              <a:t>BaleDoneen</a:t>
            </a:r>
            <a:r>
              <a:rPr lang="en-US" sz="1800" u="sng" dirty="0">
                <a:effectLst/>
              </a:rPr>
              <a:t> Take-Away</a:t>
            </a:r>
            <a:r>
              <a:rPr lang="en-US" sz="1800" dirty="0">
                <a:effectLst/>
              </a:rPr>
              <a:t>:</a:t>
            </a:r>
          </a:p>
          <a:p>
            <a:pPr marL="457200" indent="-457200">
              <a:buAutoNum type="arabicPeriod"/>
            </a:pPr>
            <a:r>
              <a:rPr lang="en-US" sz="1800" dirty="0">
                <a:effectLst/>
              </a:rPr>
              <a:t>This article is a huge step in the right direction.</a:t>
            </a:r>
          </a:p>
          <a:p>
            <a:pPr marL="457200" indent="-457200">
              <a:buAutoNum type="arabicPeriod"/>
            </a:pPr>
            <a:r>
              <a:rPr lang="en-US" sz="1800" dirty="0">
                <a:effectLst/>
              </a:rPr>
              <a:t>The </a:t>
            </a:r>
            <a:r>
              <a:rPr lang="en-US" sz="1800" dirty="0" err="1">
                <a:effectLst/>
              </a:rPr>
              <a:t>BaleDoneen</a:t>
            </a:r>
            <a:r>
              <a:rPr lang="en-US" sz="1800" dirty="0">
                <a:effectLst/>
              </a:rPr>
              <a:t> Method remains in the lead on this – we have been using this approach x 18 years and continue to fine tune our understanding of the ‘root causes’ and inflammatory story – both in its causal influence and in treatment.  </a:t>
            </a:r>
          </a:p>
          <a:p>
            <a:pPr marL="457200" indent="-457200">
              <a:buAutoNum type="arabicPeriod"/>
            </a:pPr>
            <a:r>
              <a:rPr lang="en-US" sz="1800" dirty="0">
                <a:effectLst/>
              </a:rPr>
              <a:t>The more we know – the more we can use inflammation and genetics to provide optimal, precision based care for CV Prevention (at all levels). </a:t>
            </a:r>
          </a:p>
          <a:p>
            <a:pPr marL="457200" indent="-457200">
              <a:buAutoNum type="arabicPeriod"/>
            </a:pPr>
            <a:r>
              <a:rPr lang="en-US" sz="1800" dirty="0">
                <a:effectLst/>
              </a:rPr>
              <a:t>There are still misconceptions – </a:t>
            </a:r>
          </a:p>
          <a:p>
            <a:pPr marL="857250" lvl="1" indent="-457200">
              <a:buAutoNum type="arabicPeriod"/>
            </a:pPr>
            <a:r>
              <a:rPr lang="en-US" sz="1600" dirty="0">
                <a:effectLst/>
              </a:rPr>
              <a:t>Using the guidelines to determine ‘lipid management’ therapy is missing the concept of disease identification and disease stabilizing therapy.</a:t>
            </a:r>
          </a:p>
          <a:p>
            <a:pPr marL="857250" lvl="1" indent="-457200">
              <a:buAutoNum type="arabicPeriod"/>
            </a:pPr>
            <a:r>
              <a:rPr lang="en-US" sz="1600" dirty="0">
                <a:effectLst/>
              </a:rPr>
              <a:t>A positive CACS of </a:t>
            </a:r>
            <a:r>
              <a:rPr lang="en-US" sz="1600" i="1" dirty="0">
                <a:effectLst/>
              </a:rPr>
              <a:t>ANY</a:t>
            </a:r>
            <a:r>
              <a:rPr lang="en-US" sz="1600" dirty="0">
                <a:effectLst/>
              </a:rPr>
              <a:t> level is serious. </a:t>
            </a:r>
          </a:p>
          <a:p>
            <a:pPr marL="857250" lvl="1" indent="-457200">
              <a:buAutoNum type="arabicPeriod"/>
            </a:pPr>
            <a:r>
              <a:rPr lang="en-US" sz="1600" dirty="0">
                <a:effectLst/>
              </a:rPr>
              <a:t>While lifestyle is heavily promoted, the oral/systemic component is not a focus.</a:t>
            </a:r>
          </a:p>
        </p:txBody>
      </p:sp>
    </p:spTree>
    <p:extLst>
      <p:ext uri="{BB962C8B-B14F-4D97-AF65-F5344CB8AC3E}">
        <p14:creationId xmlns:p14="http://schemas.microsoft.com/office/powerpoint/2010/main" val="2152612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DB009-93C2-4CA1-9A40-7FAABCCD1242}"/>
              </a:ext>
            </a:extLst>
          </p:cNvPr>
          <p:cNvSpPr>
            <a:spLocks noGrp="1"/>
          </p:cNvSpPr>
          <p:nvPr>
            <p:ph type="title"/>
          </p:nvPr>
        </p:nvSpPr>
        <p:spPr>
          <a:xfrm>
            <a:off x="457200" y="2286000"/>
            <a:ext cx="8510588" cy="1325563"/>
          </a:xfrm>
        </p:spPr>
        <p:txBody>
          <a:bodyPr/>
          <a:lstStyle/>
          <a:p>
            <a:r>
              <a:rPr lang="en-US" dirty="0"/>
              <a:t>The 2019 ACC/AHA guidelines for the Primary Prevention of CVD are still lacking! </a:t>
            </a:r>
          </a:p>
        </p:txBody>
      </p:sp>
      <p:sp>
        <p:nvSpPr>
          <p:cNvPr id="4" name="Footer Placeholder 3">
            <a:extLst>
              <a:ext uri="{FF2B5EF4-FFF2-40B4-BE49-F238E27FC236}">
                <a16:creationId xmlns:a16="http://schemas.microsoft.com/office/drawing/2014/main" id="{ED51ED68-CF82-4326-82BA-2ED1EC207E07}"/>
              </a:ext>
            </a:extLst>
          </p:cNvPr>
          <p:cNvSpPr>
            <a:spLocks noGrp="1"/>
          </p:cNvSpPr>
          <p:nvPr>
            <p:ph type="ftr" sz="quarter" idx="11"/>
          </p:nvPr>
        </p:nvSpPr>
        <p:spPr/>
        <p:txBody>
          <a:bodyPr/>
          <a:lstStyle/>
          <a:p>
            <a:pPr>
              <a:defRPr/>
            </a:pPr>
            <a:r>
              <a:rPr lang="en-US"/>
              <a:t>Copyright Bale/Doneen Paradigm</a:t>
            </a:r>
          </a:p>
        </p:txBody>
      </p:sp>
    </p:spTree>
    <p:extLst>
      <p:ext uri="{BB962C8B-B14F-4D97-AF65-F5344CB8AC3E}">
        <p14:creationId xmlns:p14="http://schemas.microsoft.com/office/powerpoint/2010/main" val="29393591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0A210-A163-467D-A7A8-9DBB11FDB0A5}"/>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17F2AEC4-4544-486E-8972-7916D68C56A7}"/>
              </a:ext>
            </a:extLst>
          </p:cNvPr>
          <p:cNvPicPr>
            <a:picLocks noGrp="1" noChangeAspect="1"/>
          </p:cNvPicPr>
          <p:nvPr>
            <p:ph idx="1"/>
          </p:nvPr>
        </p:nvPicPr>
        <p:blipFill>
          <a:blip r:embed="rId2"/>
          <a:stretch>
            <a:fillRect/>
          </a:stretch>
        </p:blipFill>
        <p:spPr>
          <a:xfrm>
            <a:off x="271463" y="533400"/>
            <a:ext cx="8540750" cy="4670323"/>
          </a:xfrm>
          <a:prstGeom prst="rect">
            <a:avLst/>
          </a:prstGeom>
        </p:spPr>
      </p:pic>
      <p:sp>
        <p:nvSpPr>
          <p:cNvPr id="4" name="Footer Placeholder 3">
            <a:extLst>
              <a:ext uri="{FF2B5EF4-FFF2-40B4-BE49-F238E27FC236}">
                <a16:creationId xmlns:a16="http://schemas.microsoft.com/office/drawing/2014/main" id="{48980F4A-38C3-4CE0-98AC-069470AE975C}"/>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6C1D0D8B-487E-43B0-B905-E6236CA8AF9F}"/>
              </a:ext>
            </a:extLst>
          </p:cNvPr>
          <p:cNvSpPr txBox="1"/>
          <p:nvPr/>
        </p:nvSpPr>
        <p:spPr>
          <a:xfrm>
            <a:off x="609600" y="5715000"/>
            <a:ext cx="7696200" cy="646331"/>
          </a:xfrm>
          <a:prstGeom prst="rect">
            <a:avLst/>
          </a:prstGeom>
          <a:noFill/>
        </p:spPr>
        <p:txBody>
          <a:bodyPr wrap="square" rtlCol="0">
            <a:spAutoFit/>
          </a:bodyPr>
          <a:lstStyle/>
          <a:p>
            <a:r>
              <a:rPr lang="en-US" i="1" dirty="0">
                <a:solidFill>
                  <a:srgbClr val="FFC000"/>
                </a:solidFill>
              </a:rPr>
              <a:t>Arnett et al. 2019 ACC/AHA </a:t>
            </a:r>
            <a:r>
              <a:rPr lang="en-US" i="1" dirty="0" err="1">
                <a:solidFill>
                  <a:srgbClr val="FFC000"/>
                </a:solidFill>
              </a:rPr>
              <a:t>guildeline</a:t>
            </a:r>
            <a:r>
              <a:rPr lang="en-US" i="1" dirty="0">
                <a:solidFill>
                  <a:srgbClr val="FFC000"/>
                </a:solidFill>
              </a:rPr>
              <a:t> on the primary prevention of CVD: Executive summary. J Am Coll </a:t>
            </a:r>
            <a:r>
              <a:rPr lang="en-US" i="1" dirty="0" err="1">
                <a:solidFill>
                  <a:srgbClr val="FFC000"/>
                </a:solidFill>
              </a:rPr>
              <a:t>Cardiol</a:t>
            </a:r>
            <a:r>
              <a:rPr lang="en-US" i="1" dirty="0">
                <a:solidFill>
                  <a:srgbClr val="FFC000"/>
                </a:solidFill>
              </a:rPr>
              <a:t> 2019;000</a:t>
            </a:r>
          </a:p>
        </p:txBody>
      </p:sp>
    </p:spTree>
    <p:extLst>
      <p:ext uri="{BB962C8B-B14F-4D97-AF65-F5344CB8AC3E}">
        <p14:creationId xmlns:p14="http://schemas.microsoft.com/office/powerpoint/2010/main" val="40755466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8980F4A-38C3-4CE0-98AC-069470AE975C}"/>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6C1D0D8B-487E-43B0-B905-E6236CA8AF9F}"/>
              </a:ext>
            </a:extLst>
          </p:cNvPr>
          <p:cNvSpPr txBox="1"/>
          <p:nvPr/>
        </p:nvSpPr>
        <p:spPr>
          <a:xfrm>
            <a:off x="609600" y="5922059"/>
            <a:ext cx="7696200" cy="646331"/>
          </a:xfrm>
          <a:prstGeom prst="rect">
            <a:avLst/>
          </a:prstGeom>
          <a:noFill/>
        </p:spPr>
        <p:txBody>
          <a:bodyPr wrap="square" rtlCol="0">
            <a:spAutoFit/>
          </a:bodyPr>
          <a:lstStyle/>
          <a:p>
            <a:r>
              <a:rPr lang="en-US" i="1" dirty="0">
                <a:solidFill>
                  <a:srgbClr val="FFC000"/>
                </a:solidFill>
              </a:rPr>
              <a:t>Arnett et al. 2019 ACC/AHA </a:t>
            </a:r>
            <a:r>
              <a:rPr lang="en-US" i="1" dirty="0" err="1">
                <a:solidFill>
                  <a:srgbClr val="FFC000"/>
                </a:solidFill>
              </a:rPr>
              <a:t>guildeline</a:t>
            </a:r>
            <a:r>
              <a:rPr lang="en-US" i="1" dirty="0">
                <a:solidFill>
                  <a:srgbClr val="FFC000"/>
                </a:solidFill>
              </a:rPr>
              <a:t> on the primary prevention of CVD: Executive summary. J Am Coll </a:t>
            </a:r>
            <a:r>
              <a:rPr lang="en-US" i="1" dirty="0" err="1">
                <a:solidFill>
                  <a:srgbClr val="FFC000"/>
                </a:solidFill>
              </a:rPr>
              <a:t>Cardiol</a:t>
            </a:r>
            <a:r>
              <a:rPr lang="en-US" i="1" dirty="0">
                <a:solidFill>
                  <a:srgbClr val="FFC000"/>
                </a:solidFill>
              </a:rPr>
              <a:t> 2019;000</a:t>
            </a:r>
          </a:p>
        </p:txBody>
      </p:sp>
      <p:pic>
        <p:nvPicPr>
          <p:cNvPr id="7" name="Content Placeholder 6">
            <a:extLst>
              <a:ext uri="{FF2B5EF4-FFF2-40B4-BE49-F238E27FC236}">
                <a16:creationId xmlns:a16="http://schemas.microsoft.com/office/drawing/2014/main" id="{59100556-F7D6-46DB-8C6A-C895DF3F1FFB}"/>
              </a:ext>
            </a:extLst>
          </p:cNvPr>
          <p:cNvPicPr>
            <a:picLocks noGrp="1" noChangeAspect="1"/>
          </p:cNvPicPr>
          <p:nvPr>
            <p:ph idx="1"/>
          </p:nvPr>
        </p:nvPicPr>
        <p:blipFill>
          <a:blip r:embed="rId2"/>
          <a:stretch>
            <a:fillRect/>
          </a:stretch>
        </p:blipFill>
        <p:spPr>
          <a:xfrm>
            <a:off x="1447800" y="76200"/>
            <a:ext cx="5630420" cy="5785533"/>
          </a:xfrm>
          <a:prstGeom prst="rect">
            <a:avLst/>
          </a:prstGeom>
        </p:spPr>
      </p:pic>
      <p:sp>
        <p:nvSpPr>
          <p:cNvPr id="8" name="Rectangle 7">
            <a:extLst>
              <a:ext uri="{FF2B5EF4-FFF2-40B4-BE49-F238E27FC236}">
                <a16:creationId xmlns:a16="http://schemas.microsoft.com/office/drawing/2014/main" id="{76CBA721-2638-4198-82D3-51EACCC53D4A}"/>
              </a:ext>
            </a:extLst>
          </p:cNvPr>
          <p:cNvSpPr/>
          <p:nvPr/>
        </p:nvSpPr>
        <p:spPr bwMode="auto">
          <a:xfrm rot="21071774">
            <a:off x="533400" y="1498408"/>
            <a:ext cx="7848600" cy="28194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800" dirty="0"/>
              <a:t>2019 Guidelines still lack an inflammatory/disease, precision-based approach utilizing disease identification and a genetically guided treatment approach with disease and inflammatory response to treatment monitoring. </a:t>
            </a:r>
            <a:r>
              <a:rPr lang="en-US" sz="2800" dirty="0" err="1"/>
              <a:t>ie</a:t>
            </a:r>
            <a:r>
              <a:rPr lang="en-US" sz="2800" dirty="0"/>
              <a:t>: The </a:t>
            </a:r>
            <a:r>
              <a:rPr lang="en-US" sz="2800" dirty="0" err="1"/>
              <a:t>BaleDoneen</a:t>
            </a:r>
            <a:r>
              <a:rPr lang="en-US" sz="2800" dirty="0"/>
              <a:t> Method!</a:t>
            </a:r>
            <a:endParaRPr kumimoji="0" lang="en-US" sz="2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06552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6F141-1A8A-4F52-9390-56E5C8594CAC}"/>
              </a:ext>
            </a:extLst>
          </p:cNvPr>
          <p:cNvSpPr>
            <a:spLocks noGrp="1"/>
          </p:cNvSpPr>
          <p:nvPr>
            <p:ph type="title"/>
          </p:nvPr>
        </p:nvSpPr>
        <p:spPr/>
        <p:txBody>
          <a:bodyPr/>
          <a:lstStyle/>
          <a:p>
            <a:r>
              <a:rPr lang="en-US" dirty="0"/>
              <a:t>SO COOL!  </a:t>
            </a:r>
            <a:br>
              <a:rPr lang="en-US" dirty="0"/>
            </a:br>
            <a:r>
              <a:rPr lang="en-US" dirty="0"/>
              <a:t>Optical Coherence Tomography</a:t>
            </a:r>
          </a:p>
        </p:txBody>
      </p:sp>
      <p:pic>
        <p:nvPicPr>
          <p:cNvPr id="5" name="Content Placeholder 4">
            <a:extLst>
              <a:ext uri="{FF2B5EF4-FFF2-40B4-BE49-F238E27FC236}">
                <a16:creationId xmlns:a16="http://schemas.microsoft.com/office/drawing/2014/main" id="{D533ED13-05EB-42E4-AFDF-B1CE2B2C60D8}"/>
              </a:ext>
            </a:extLst>
          </p:cNvPr>
          <p:cNvPicPr>
            <a:picLocks noGrp="1" noChangeAspect="1"/>
          </p:cNvPicPr>
          <p:nvPr>
            <p:ph idx="1"/>
          </p:nvPr>
        </p:nvPicPr>
        <p:blipFill>
          <a:blip r:embed="rId2"/>
          <a:stretch>
            <a:fillRect/>
          </a:stretch>
        </p:blipFill>
        <p:spPr>
          <a:xfrm>
            <a:off x="1905000" y="1600200"/>
            <a:ext cx="5105400" cy="4114800"/>
          </a:xfrm>
          <a:prstGeom prst="rect">
            <a:avLst/>
          </a:prstGeom>
        </p:spPr>
      </p:pic>
      <p:sp>
        <p:nvSpPr>
          <p:cNvPr id="4" name="Footer Placeholder 3">
            <a:extLst>
              <a:ext uri="{FF2B5EF4-FFF2-40B4-BE49-F238E27FC236}">
                <a16:creationId xmlns:a16="http://schemas.microsoft.com/office/drawing/2014/main" id="{B0B781D9-5125-4A1B-ACC0-17CFA924496A}"/>
              </a:ext>
            </a:extLst>
          </p:cNvPr>
          <p:cNvSpPr>
            <a:spLocks noGrp="1"/>
          </p:cNvSpPr>
          <p:nvPr>
            <p:ph type="ftr" sz="quarter" idx="11"/>
          </p:nvPr>
        </p:nvSpPr>
        <p:spPr/>
        <p:txBody>
          <a:bodyPr/>
          <a:lstStyle/>
          <a:p>
            <a:pPr>
              <a:defRPr/>
            </a:pPr>
            <a:r>
              <a:rPr lang="en-US"/>
              <a:t>Copyright Bale/Doneen Paradigm</a:t>
            </a:r>
          </a:p>
        </p:txBody>
      </p:sp>
    </p:spTree>
    <p:extLst>
      <p:ext uri="{BB962C8B-B14F-4D97-AF65-F5344CB8AC3E}">
        <p14:creationId xmlns:p14="http://schemas.microsoft.com/office/powerpoint/2010/main" val="3375995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D670C-560E-4771-94AB-2432D9D9DF0B}"/>
              </a:ext>
            </a:extLst>
          </p:cNvPr>
          <p:cNvSpPr>
            <a:spLocks noGrp="1"/>
          </p:cNvSpPr>
          <p:nvPr>
            <p:ph type="title"/>
          </p:nvPr>
        </p:nvSpPr>
        <p:spPr/>
        <p:txBody>
          <a:bodyPr/>
          <a:lstStyle/>
          <a:p>
            <a:r>
              <a:rPr lang="en-US" dirty="0"/>
              <a:t>Happy Mother’s Day</a:t>
            </a:r>
          </a:p>
        </p:txBody>
      </p:sp>
      <p:pic>
        <p:nvPicPr>
          <p:cNvPr id="6" name="Content Placeholder 5" descr="A large purple flower is in a body of water&#10;&#10;Description automatically generated">
            <a:extLst>
              <a:ext uri="{FF2B5EF4-FFF2-40B4-BE49-F238E27FC236}">
                <a16:creationId xmlns:a16="http://schemas.microsoft.com/office/drawing/2014/main" id="{E7C5160B-12B0-4CDB-9E09-FE06171918F9}"/>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57200" y="1371600"/>
            <a:ext cx="8077199" cy="4800600"/>
          </a:xfrm>
        </p:spPr>
      </p:pic>
      <p:sp>
        <p:nvSpPr>
          <p:cNvPr id="4" name="Footer Placeholder 3">
            <a:extLst>
              <a:ext uri="{FF2B5EF4-FFF2-40B4-BE49-F238E27FC236}">
                <a16:creationId xmlns:a16="http://schemas.microsoft.com/office/drawing/2014/main" id="{CD94E543-CCD1-4634-A429-88C4A9A84D9C}"/>
              </a:ext>
            </a:extLst>
          </p:cNvPr>
          <p:cNvSpPr>
            <a:spLocks noGrp="1"/>
          </p:cNvSpPr>
          <p:nvPr>
            <p:ph type="ftr" sz="quarter" idx="11"/>
          </p:nvPr>
        </p:nvSpPr>
        <p:spPr/>
        <p:txBody>
          <a:bodyPr/>
          <a:lstStyle/>
          <a:p>
            <a:pPr>
              <a:defRPr/>
            </a:pPr>
            <a:r>
              <a:rPr lang="en-US" dirty="0"/>
              <a:t>Copyright Bale/Doneen Paradigm</a:t>
            </a:r>
          </a:p>
        </p:txBody>
      </p:sp>
    </p:spTree>
    <p:extLst>
      <p:ext uri="{BB962C8B-B14F-4D97-AF65-F5344CB8AC3E}">
        <p14:creationId xmlns:p14="http://schemas.microsoft.com/office/powerpoint/2010/main" val="5773303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63E6E-8570-4CAF-A1F7-6037917B3B85}"/>
              </a:ext>
            </a:extLst>
          </p:cNvPr>
          <p:cNvSpPr>
            <a:spLocks noGrp="1"/>
          </p:cNvSpPr>
          <p:nvPr>
            <p:ph type="title"/>
          </p:nvPr>
        </p:nvSpPr>
        <p:spPr>
          <a:xfrm>
            <a:off x="301625" y="228601"/>
            <a:ext cx="8510588" cy="762000"/>
          </a:xfrm>
        </p:spPr>
        <p:txBody>
          <a:bodyPr/>
          <a:lstStyle/>
          <a:p>
            <a:r>
              <a:rPr lang="en-US" sz="3600" dirty="0"/>
              <a:t>Plaque Characteristics with Optical Coherence Tomography</a:t>
            </a:r>
          </a:p>
        </p:txBody>
      </p:sp>
      <p:sp>
        <p:nvSpPr>
          <p:cNvPr id="4" name="Footer Placeholder 3">
            <a:extLst>
              <a:ext uri="{FF2B5EF4-FFF2-40B4-BE49-F238E27FC236}">
                <a16:creationId xmlns:a16="http://schemas.microsoft.com/office/drawing/2014/main" id="{6C35BE15-3838-410A-89C2-A283659D22D6}"/>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B2B75844-EFE2-4A98-92DF-38CAC4B4F8CF}"/>
              </a:ext>
            </a:extLst>
          </p:cNvPr>
          <p:cNvSpPr txBox="1"/>
          <p:nvPr/>
        </p:nvSpPr>
        <p:spPr>
          <a:xfrm>
            <a:off x="228600" y="5652353"/>
            <a:ext cx="7924800" cy="830997"/>
          </a:xfrm>
          <a:prstGeom prst="rect">
            <a:avLst/>
          </a:prstGeom>
          <a:noFill/>
        </p:spPr>
        <p:txBody>
          <a:bodyPr wrap="square" rtlCol="0">
            <a:spAutoFit/>
          </a:bodyPr>
          <a:lstStyle/>
          <a:p>
            <a:r>
              <a:rPr lang="en-US" sz="1600" dirty="0" err="1">
                <a:solidFill>
                  <a:srgbClr val="FFC000"/>
                </a:solidFill>
              </a:rPr>
              <a:t>Vergallo</a:t>
            </a:r>
            <a:r>
              <a:rPr lang="en-US" sz="1600" dirty="0">
                <a:solidFill>
                  <a:srgbClr val="FFC000"/>
                </a:solidFill>
              </a:rPr>
              <a:t>, R., Porto, I., </a:t>
            </a:r>
            <a:r>
              <a:rPr lang="en-US" sz="1600" dirty="0" err="1">
                <a:solidFill>
                  <a:srgbClr val="FFC000"/>
                </a:solidFill>
              </a:rPr>
              <a:t>E’Amerio</a:t>
            </a:r>
            <a:r>
              <a:rPr lang="en-US" sz="1600" dirty="0">
                <a:solidFill>
                  <a:srgbClr val="FFC000"/>
                </a:solidFill>
              </a:rPr>
              <a:t>, D., et al. (2019). Coronary atherosclerotic phenotype and plaque healing in patients with recurrent acute coronary syndromes compared with </a:t>
            </a:r>
            <a:r>
              <a:rPr lang="en-US" sz="1600" dirty="0" err="1">
                <a:solidFill>
                  <a:srgbClr val="FFC000"/>
                </a:solidFill>
              </a:rPr>
              <a:t>patietns</a:t>
            </a:r>
            <a:r>
              <a:rPr lang="en-US" sz="1600" dirty="0">
                <a:solidFill>
                  <a:srgbClr val="FFC000"/>
                </a:solidFill>
              </a:rPr>
              <a:t> with long-term clinical stability. JAMA Cardiology</a:t>
            </a:r>
            <a:r>
              <a:rPr lang="pt-BR" sz="1600" dirty="0">
                <a:solidFill>
                  <a:srgbClr val="FFC000"/>
                </a:solidFill>
              </a:rPr>
              <a:t>. 2019;4(4):321-329. </a:t>
            </a:r>
            <a:endParaRPr lang="en-US" sz="1600" dirty="0">
              <a:solidFill>
                <a:srgbClr val="FFC000"/>
              </a:solidFill>
            </a:endParaRPr>
          </a:p>
        </p:txBody>
      </p:sp>
      <p:sp>
        <p:nvSpPr>
          <p:cNvPr id="7" name="Content Placeholder 6">
            <a:extLst>
              <a:ext uri="{FF2B5EF4-FFF2-40B4-BE49-F238E27FC236}">
                <a16:creationId xmlns:a16="http://schemas.microsoft.com/office/drawing/2014/main" id="{BD752AEC-1C4C-47BA-9470-DDA684AB4DCD}"/>
              </a:ext>
            </a:extLst>
          </p:cNvPr>
          <p:cNvSpPr>
            <a:spLocks noGrp="1"/>
          </p:cNvSpPr>
          <p:nvPr>
            <p:ph idx="1"/>
          </p:nvPr>
        </p:nvSpPr>
        <p:spPr>
          <a:xfrm>
            <a:off x="337779" y="1439436"/>
            <a:ext cx="8540750" cy="4509353"/>
          </a:xfrm>
        </p:spPr>
        <p:txBody>
          <a:bodyPr/>
          <a:lstStyle/>
          <a:p>
            <a:pPr marL="0" indent="0" algn="ctr">
              <a:buNone/>
            </a:pPr>
            <a:r>
              <a:rPr lang="en-US" sz="2400" dirty="0">
                <a:effectLst/>
              </a:rPr>
              <a:t>Question: Why are some patients experiencing multiple recurrent acute coronary syndromes (</a:t>
            </a:r>
            <a:r>
              <a:rPr lang="en-US" sz="2400" dirty="0" err="1">
                <a:effectLst/>
              </a:rPr>
              <a:t>rACS</a:t>
            </a:r>
            <a:r>
              <a:rPr lang="en-US" sz="2400" dirty="0">
                <a:effectLst/>
              </a:rPr>
              <a:t>) and others demonstrate long-standing clinical stability? </a:t>
            </a:r>
          </a:p>
          <a:p>
            <a:pPr marL="0" indent="0" algn="ctr">
              <a:buNone/>
            </a:pPr>
            <a:endParaRPr lang="en-US" sz="2400" dirty="0">
              <a:effectLst/>
            </a:endParaRPr>
          </a:p>
          <a:p>
            <a:pPr marL="0" indent="0" algn="ctr">
              <a:buNone/>
            </a:pPr>
            <a:r>
              <a:rPr lang="en-US" sz="2400" dirty="0">
                <a:effectLst/>
              </a:rPr>
              <a:t>OBJECTIVE: </a:t>
            </a:r>
          </a:p>
          <a:p>
            <a:pPr marL="0" indent="0" algn="ctr">
              <a:buNone/>
            </a:pPr>
            <a:r>
              <a:rPr lang="en-US" sz="2400" dirty="0">
                <a:effectLst/>
              </a:rPr>
              <a:t>To assess in vivo the coronary atherosclerotic phenotype as well as the prevalence and characteristics of healed coronary plaques by optical coherence tomography (OCT) imaging in patients at the extremes of the CAD spectrum.</a:t>
            </a:r>
          </a:p>
          <a:p>
            <a:pPr marL="0" indent="0">
              <a:buNone/>
            </a:pPr>
            <a:r>
              <a:rPr lang="en-US" sz="1400" dirty="0"/>
              <a:t> </a:t>
            </a:r>
            <a:endParaRPr lang="en-US" dirty="0"/>
          </a:p>
        </p:txBody>
      </p:sp>
    </p:spTree>
    <p:extLst>
      <p:ext uri="{BB962C8B-B14F-4D97-AF65-F5344CB8AC3E}">
        <p14:creationId xmlns:p14="http://schemas.microsoft.com/office/powerpoint/2010/main" val="4066327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63E6E-8570-4CAF-A1F7-6037917B3B85}"/>
              </a:ext>
            </a:extLst>
          </p:cNvPr>
          <p:cNvSpPr>
            <a:spLocks noGrp="1"/>
          </p:cNvSpPr>
          <p:nvPr>
            <p:ph type="title"/>
          </p:nvPr>
        </p:nvSpPr>
        <p:spPr>
          <a:xfrm>
            <a:off x="301625" y="228601"/>
            <a:ext cx="8510588" cy="762000"/>
          </a:xfrm>
        </p:spPr>
        <p:txBody>
          <a:bodyPr/>
          <a:lstStyle/>
          <a:p>
            <a:r>
              <a:rPr lang="en-US" sz="3600" dirty="0"/>
              <a:t>Plaque Characteristics with Optical Coherence Tomography</a:t>
            </a:r>
          </a:p>
        </p:txBody>
      </p:sp>
      <p:sp>
        <p:nvSpPr>
          <p:cNvPr id="4" name="Footer Placeholder 3">
            <a:extLst>
              <a:ext uri="{FF2B5EF4-FFF2-40B4-BE49-F238E27FC236}">
                <a16:creationId xmlns:a16="http://schemas.microsoft.com/office/drawing/2014/main" id="{6C35BE15-3838-410A-89C2-A283659D22D6}"/>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B2B75844-EFE2-4A98-92DF-38CAC4B4F8CF}"/>
              </a:ext>
            </a:extLst>
          </p:cNvPr>
          <p:cNvSpPr txBox="1"/>
          <p:nvPr/>
        </p:nvSpPr>
        <p:spPr>
          <a:xfrm>
            <a:off x="228600" y="5652353"/>
            <a:ext cx="7924800" cy="830997"/>
          </a:xfrm>
          <a:prstGeom prst="rect">
            <a:avLst/>
          </a:prstGeom>
          <a:noFill/>
        </p:spPr>
        <p:txBody>
          <a:bodyPr wrap="square" rtlCol="0">
            <a:spAutoFit/>
          </a:bodyPr>
          <a:lstStyle/>
          <a:p>
            <a:r>
              <a:rPr lang="en-US" sz="1600" dirty="0" err="1">
                <a:solidFill>
                  <a:srgbClr val="FFC000"/>
                </a:solidFill>
              </a:rPr>
              <a:t>Vergallo</a:t>
            </a:r>
            <a:r>
              <a:rPr lang="en-US" sz="1600" dirty="0">
                <a:solidFill>
                  <a:srgbClr val="FFC000"/>
                </a:solidFill>
              </a:rPr>
              <a:t>, R., Porto, I., </a:t>
            </a:r>
            <a:r>
              <a:rPr lang="en-US" sz="1600" dirty="0" err="1">
                <a:solidFill>
                  <a:srgbClr val="FFC000"/>
                </a:solidFill>
              </a:rPr>
              <a:t>E’Amerio</a:t>
            </a:r>
            <a:r>
              <a:rPr lang="en-US" sz="1600" dirty="0">
                <a:solidFill>
                  <a:srgbClr val="FFC000"/>
                </a:solidFill>
              </a:rPr>
              <a:t>, D., et al. (2019). Coronary atherosclerotic phenotype and plaque healing in patients with recurrent acute coronary syndromes compared with </a:t>
            </a:r>
            <a:r>
              <a:rPr lang="en-US" sz="1600" dirty="0" err="1">
                <a:solidFill>
                  <a:srgbClr val="FFC000"/>
                </a:solidFill>
              </a:rPr>
              <a:t>patietns</a:t>
            </a:r>
            <a:r>
              <a:rPr lang="en-US" sz="1600" dirty="0">
                <a:solidFill>
                  <a:srgbClr val="FFC000"/>
                </a:solidFill>
              </a:rPr>
              <a:t> with long-term clinical stability. JAMA Cardiology</a:t>
            </a:r>
            <a:r>
              <a:rPr lang="pt-BR" sz="1600" dirty="0">
                <a:solidFill>
                  <a:srgbClr val="FFC000"/>
                </a:solidFill>
              </a:rPr>
              <a:t>. 2019;4(4):321-329. </a:t>
            </a:r>
            <a:endParaRPr lang="en-US" sz="1600" dirty="0">
              <a:solidFill>
                <a:srgbClr val="FFC000"/>
              </a:solidFill>
            </a:endParaRPr>
          </a:p>
        </p:txBody>
      </p:sp>
      <p:sp>
        <p:nvSpPr>
          <p:cNvPr id="7" name="Content Placeholder 6">
            <a:extLst>
              <a:ext uri="{FF2B5EF4-FFF2-40B4-BE49-F238E27FC236}">
                <a16:creationId xmlns:a16="http://schemas.microsoft.com/office/drawing/2014/main" id="{BD752AEC-1C4C-47BA-9470-DDA684AB4DCD}"/>
              </a:ext>
            </a:extLst>
          </p:cNvPr>
          <p:cNvSpPr>
            <a:spLocks noGrp="1"/>
          </p:cNvSpPr>
          <p:nvPr>
            <p:ph idx="1"/>
          </p:nvPr>
        </p:nvSpPr>
        <p:spPr>
          <a:xfrm>
            <a:off x="301625" y="1143000"/>
            <a:ext cx="8540750" cy="4509353"/>
          </a:xfrm>
        </p:spPr>
        <p:txBody>
          <a:bodyPr/>
          <a:lstStyle/>
          <a:p>
            <a:pPr marL="0" indent="0">
              <a:buNone/>
            </a:pPr>
            <a:r>
              <a:rPr lang="en-US" sz="2000" dirty="0">
                <a:effectLst/>
              </a:rPr>
              <a:t>DESIGN: Observational, single-center cohort study with prospective clinical follow-up. N= 823 consecutive patients enrolled in OCT Registry, Rome, Italy, from 2009 to 2016, of these - </a:t>
            </a:r>
          </a:p>
          <a:p>
            <a:pPr marL="0" indent="0">
              <a:buNone/>
            </a:pPr>
            <a:endParaRPr lang="en-US" sz="2000" dirty="0">
              <a:effectLst/>
            </a:endParaRPr>
          </a:p>
          <a:p>
            <a:pPr marL="0" indent="0">
              <a:buNone/>
            </a:pPr>
            <a:r>
              <a:rPr lang="en-US" sz="2000" dirty="0">
                <a:effectLst/>
              </a:rPr>
              <a:t>105 patients were included in the following groups: </a:t>
            </a:r>
          </a:p>
          <a:p>
            <a:pPr>
              <a:buAutoNum type="arabicParenBoth"/>
            </a:pPr>
            <a:r>
              <a:rPr lang="en-US" sz="2000" dirty="0">
                <a:effectLst/>
              </a:rPr>
              <a:t>Patients with </a:t>
            </a:r>
            <a:r>
              <a:rPr lang="en-US" sz="2000" dirty="0" err="1">
                <a:effectLst/>
              </a:rPr>
              <a:t>rACS</a:t>
            </a:r>
            <a:r>
              <a:rPr lang="en-US" sz="2000" dirty="0">
                <a:effectLst/>
              </a:rPr>
              <a:t>, defined as history of at least 3 acute myocardial infarctions (AMIs) or at least 4ACS with at least 1 AMI</a:t>
            </a:r>
          </a:p>
          <a:p>
            <a:pPr>
              <a:buAutoNum type="arabicParenBoth"/>
            </a:pPr>
            <a:r>
              <a:rPr lang="en-US" sz="2000" dirty="0">
                <a:effectLst/>
              </a:rPr>
              <a:t>Patients with long-standing stable angina pectoris (ls-SAP), defined as a minimum 3-year history of stable angina</a:t>
            </a:r>
          </a:p>
          <a:p>
            <a:pPr>
              <a:buAutoNum type="arabicParenBoth"/>
            </a:pPr>
            <a:r>
              <a:rPr lang="en-US" sz="2000" dirty="0">
                <a:effectLst/>
              </a:rPr>
              <a:t>Patients with a single unheralded AMI followed by a minimum 3-year period of clinical stability (</a:t>
            </a:r>
            <a:r>
              <a:rPr lang="en-US" sz="2000" dirty="0" err="1">
                <a:effectLst/>
              </a:rPr>
              <a:t>sAMI</a:t>
            </a:r>
            <a:r>
              <a:rPr lang="en-US" sz="2000" dirty="0">
                <a:effectLst/>
              </a:rPr>
              <a:t>).</a:t>
            </a:r>
          </a:p>
          <a:p>
            <a:pPr marL="0" indent="0">
              <a:buNone/>
            </a:pPr>
            <a:endParaRPr lang="en-US" sz="2000" dirty="0">
              <a:effectLst/>
            </a:endParaRPr>
          </a:p>
          <a:p>
            <a:pPr marL="0" indent="0">
              <a:buNone/>
            </a:pPr>
            <a:r>
              <a:rPr lang="en-US" sz="2000" dirty="0">
                <a:effectLst/>
              </a:rPr>
              <a:t>Data were analyzed from January to August 2018</a:t>
            </a:r>
          </a:p>
        </p:txBody>
      </p:sp>
    </p:spTree>
    <p:extLst>
      <p:ext uri="{BB962C8B-B14F-4D97-AF65-F5344CB8AC3E}">
        <p14:creationId xmlns:p14="http://schemas.microsoft.com/office/powerpoint/2010/main" val="1494449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63E6E-8570-4CAF-A1F7-6037917B3B85}"/>
              </a:ext>
            </a:extLst>
          </p:cNvPr>
          <p:cNvSpPr>
            <a:spLocks noGrp="1"/>
          </p:cNvSpPr>
          <p:nvPr>
            <p:ph type="title"/>
          </p:nvPr>
        </p:nvSpPr>
        <p:spPr>
          <a:xfrm>
            <a:off x="301625" y="228601"/>
            <a:ext cx="8510588" cy="762000"/>
          </a:xfrm>
        </p:spPr>
        <p:txBody>
          <a:bodyPr/>
          <a:lstStyle/>
          <a:p>
            <a:r>
              <a:rPr lang="en-US" sz="3600" dirty="0"/>
              <a:t>Plaque Characteristics with Optical Coherence Tomography</a:t>
            </a:r>
          </a:p>
        </p:txBody>
      </p:sp>
      <p:sp>
        <p:nvSpPr>
          <p:cNvPr id="4" name="Footer Placeholder 3">
            <a:extLst>
              <a:ext uri="{FF2B5EF4-FFF2-40B4-BE49-F238E27FC236}">
                <a16:creationId xmlns:a16="http://schemas.microsoft.com/office/drawing/2014/main" id="{6C35BE15-3838-410A-89C2-A283659D22D6}"/>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B2B75844-EFE2-4A98-92DF-38CAC4B4F8CF}"/>
              </a:ext>
            </a:extLst>
          </p:cNvPr>
          <p:cNvSpPr txBox="1"/>
          <p:nvPr/>
        </p:nvSpPr>
        <p:spPr>
          <a:xfrm>
            <a:off x="228600" y="5652353"/>
            <a:ext cx="7924800" cy="830997"/>
          </a:xfrm>
          <a:prstGeom prst="rect">
            <a:avLst/>
          </a:prstGeom>
          <a:noFill/>
        </p:spPr>
        <p:txBody>
          <a:bodyPr wrap="square" rtlCol="0">
            <a:spAutoFit/>
          </a:bodyPr>
          <a:lstStyle/>
          <a:p>
            <a:r>
              <a:rPr lang="en-US" sz="1600" dirty="0" err="1">
                <a:solidFill>
                  <a:srgbClr val="FFC000"/>
                </a:solidFill>
              </a:rPr>
              <a:t>Vergallo</a:t>
            </a:r>
            <a:r>
              <a:rPr lang="en-US" sz="1600" dirty="0">
                <a:solidFill>
                  <a:srgbClr val="FFC000"/>
                </a:solidFill>
              </a:rPr>
              <a:t>, R., Porto, I., </a:t>
            </a:r>
            <a:r>
              <a:rPr lang="en-US" sz="1600" dirty="0" err="1">
                <a:solidFill>
                  <a:srgbClr val="FFC000"/>
                </a:solidFill>
              </a:rPr>
              <a:t>E’Amerio</a:t>
            </a:r>
            <a:r>
              <a:rPr lang="en-US" sz="1600" dirty="0">
                <a:solidFill>
                  <a:srgbClr val="FFC000"/>
                </a:solidFill>
              </a:rPr>
              <a:t>, D., et al. (2019). Coronary atherosclerotic phenotype and plaque healing in patients with recurrent acute coronary syndromes compared with </a:t>
            </a:r>
            <a:r>
              <a:rPr lang="en-US" sz="1600" dirty="0" err="1">
                <a:solidFill>
                  <a:srgbClr val="FFC000"/>
                </a:solidFill>
              </a:rPr>
              <a:t>patietns</a:t>
            </a:r>
            <a:r>
              <a:rPr lang="en-US" sz="1600" dirty="0">
                <a:solidFill>
                  <a:srgbClr val="FFC000"/>
                </a:solidFill>
              </a:rPr>
              <a:t> with long-term clinical stability. JAMA Cardiology</a:t>
            </a:r>
            <a:r>
              <a:rPr lang="pt-BR" sz="1600" dirty="0">
                <a:solidFill>
                  <a:srgbClr val="FFC000"/>
                </a:solidFill>
              </a:rPr>
              <a:t>. 2019;4(4):321-329. </a:t>
            </a:r>
            <a:endParaRPr lang="en-US" sz="1600" dirty="0">
              <a:solidFill>
                <a:srgbClr val="FFC000"/>
              </a:solidFill>
            </a:endParaRPr>
          </a:p>
        </p:txBody>
      </p:sp>
      <p:pic>
        <p:nvPicPr>
          <p:cNvPr id="3" name="Content Placeholder 2">
            <a:extLst>
              <a:ext uri="{FF2B5EF4-FFF2-40B4-BE49-F238E27FC236}">
                <a16:creationId xmlns:a16="http://schemas.microsoft.com/office/drawing/2014/main" id="{B60D512F-A8DB-47F0-99F5-E7740B091C38}"/>
              </a:ext>
            </a:extLst>
          </p:cNvPr>
          <p:cNvPicPr>
            <a:picLocks noGrp="1" noChangeAspect="1"/>
          </p:cNvPicPr>
          <p:nvPr>
            <p:ph idx="1"/>
          </p:nvPr>
        </p:nvPicPr>
        <p:blipFill>
          <a:blip r:embed="rId2"/>
          <a:stretch>
            <a:fillRect/>
          </a:stretch>
        </p:blipFill>
        <p:spPr>
          <a:xfrm>
            <a:off x="76200" y="1447800"/>
            <a:ext cx="8991600" cy="3810000"/>
          </a:xfrm>
          <a:prstGeom prst="rect">
            <a:avLst/>
          </a:prstGeom>
        </p:spPr>
      </p:pic>
    </p:spTree>
    <p:extLst>
      <p:ext uri="{BB962C8B-B14F-4D97-AF65-F5344CB8AC3E}">
        <p14:creationId xmlns:p14="http://schemas.microsoft.com/office/powerpoint/2010/main" val="26419753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63E6E-8570-4CAF-A1F7-6037917B3B85}"/>
              </a:ext>
            </a:extLst>
          </p:cNvPr>
          <p:cNvSpPr>
            <a:spLocks noGrp="1"/>
          </p:cNvSpPr>
          <p:nvPr>
            <p:ph type="title"/>
          </p:nvPr>
        </p:nvSpPr>
        <p:spPr>
          <a:xfrm>
            <a:off x="301625" y="228601"/>
            <a:ext cx="8510588" cy="762000"/>
          </a:xfrm>
        </p:spPr>
        <p:txBody>
          <a:bodyPr/>
          <a:lstStyle/>
          <a:p>
            <a:r>
              <a:rPr lang="en-US" sz="3600" dirty="0"/>
              <a:t>Plaque Characteristics with Optical Coherence Tomography</a:t>
            </a:r>
          </a:p>
        </p:txBody>
      </p:sp>
      <p:sp>
        <p:nvSpPr>
          <p:cNvPr id="4" name="Footer Placeholder 3">
            <a:extLst>
              <a:ext uri="{FF2B5EF4-FFF2-40B4-BE49-F238E27FC236}">
                <a16:creationId xmlns:a16="http://schemas.microsoft.com/office/drawing/2014/main" id="{6C35BE15-3838-410A-89C2-A283659D22D6}"/>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B2B75844-EFE2-4A98-92DF-38CAC4B4F8CF}"/>
              </a:ext>
            </a:extLst>
          </p:cNvPr>
          <p:cNvSpPr txBox="1"/>
          <p:nvPr/>
        </p:nvSpPr>
        <p:spPr>
          <a:xfrm>
            <a:off x="228600" y="5652353"/>
            <a:ext cx="7924800" cy="830997"/>
          </a:xfrm>
          <a:prstGeom prst="rect">
            <a:avLst/>
          </a:prstGeom>
          <a:noFill/>
        </p:spPr>
        <p:txBody>
          <a:bodyPr wrap="square" rtlCol="0">
            <a:spAutoFit/>
          </a:bodyPr>
          <a:lstStyle/>
          <a:p>
            <a:r>
              <a:rPr lang="en-US" sz="1600" dirty="0" err="1">
                <a:solidFill>
                  <a:srgbClr val="FFC000"/>
                </a:solidFill>
              </a:rPr>
              <a:t>Vergallo</a:t>
            </a:r>
            <a:r>
              <a:rPr lang="en-US" sz="1600" dirty="0">
                <a:solidFill>
                  <a:srgbClr val="FFC000"/>
                </a:solidFill>
              </a:rPr>
              <a:t>, R., Porto, I., </a:t>
            </a:r>
            <a:r>
              <a:rPr lang="en-US" sz="1600" dirty="0" err="1">
                <a:solidFill>
                  <a:srgbClr val="FFC000"/>
                </a:solidFill>
              </a:rPr>
              <a:t>E’Amerio</a:t>
            </a:r>
            <a:r>
              <a:rPr lang="en-US" sz="1600" dirty="0">
                <a:solidFill>
                  <a:srgbClr val="FFC000"/>
                </a:solidFill>
              </a:rPr>
              <a:t>, D., et al. (2019). Coronary atherosclerotic phenotype and plaque healing in patients with recurrent acute coronary syndromes compared with </a:t>
            </a:r>
            <a:r>
              <a:rPr lang="en-US" sz="1600" dirty="0" err="1">
                <a:solidFill>
                  <a:srgbClr val="FFC000"/>
                </a:solidFill>
              </a:rPr>
              <a:t>patietns</a:t>
            </a:r>
            <a:r>
              <a:rPr lang="en-US" sz="1600" dirty="0">
                <a:solidFill>
                  <a:srgbClr val="FFC000"/>
                </a:solidFill>
              </a:rPr>
              <a:t> with long-term clinical stability. JAMA Cardiology</a:t>
            </a:r>
            <a:r>
              <a:rPr lang="pt-BR" sz="1600" dirty="0">
                <a:solidFill>
                  <a:srgbClr val="FFC000"/>
                </a:solidFill>
              </a:rPr>
              <a:t>. 2019;4(4):321-329. </a:t>
            </a:r>
            <a:endParaRPr lang="en-US" sz="1600" dirty="0">
              <a:solidFill>
                <a:srgbClr val="FFC000"/>
              </a:solidFill>
            </a:endParaRPr>
          </a:p>
        </p:txBody>
      </p:sp>
      <p:pic>
        <p:nvPicPr>
          <p:cNvPr id="3" name="Content Placeholder 2">
            <a:extLst>
              <a:ext uri="{FF2B5EF4-FFF2-40B4-BE49-F238E27FC236}">
                <a16:creationId xmlns:a16="http://schemas.microsoft.com/office/drawing/2014/main" id="{242E5F0A-E87F-4A68-BE29-EE79DCD78F60}"/>
              </a:ext>
            </a:extLst>
          </p:cNvPr>
          <p:cNvPicPr>
            <a:picLocks noGrp="1" noChangeAspect="1"/>
          </p:cNvPicPr>
          <p:nvPr>
            <p:ph idx="1"/>
          </p:nvPr>
        </p:nvPicPr>
        <p:blipFill>
          <a:blip r:embed="rId2"/>
          <a:stretch>
            <a:fillRect/>
          </a:stretch>
        </p:blipFill>
        <p:spPr>
          <a:xfrm>
            <a:off x="76200" y="1371600"/>
            <a:ext cx="8991599" cy="3886200"/>
          </a:xfrm>
          <a:prstGeom prst="rect">
            <a:avLst/>
          </a:prstGeom>
        </p:spPr>
      </p:pic>
    </p:spTree>
    <p:extLst>
      <p:ext uri="{BB962C8B-B14F-4D97-AF65-F5344CB8AC3E}">
        <p14:creationId xmlns:p14="http://schemas.microsoft.com/office/powerpoint/2010/main" val="29516878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63E6E-8570-4CAF-A1F7-6037917B3B85}"/>
              </a:ext>
            </a:extLst>
          </p:cNvPr>
          <p:cNvSpPr>
            <a:spLocks noGrp="1"/>
          </p:cNvSpPr>
          <p:nvPr>
            <p:ph type="title"/>
          </p:nvPr>
        </p:nvSpPr>
        <p:spPr>
          <a:xfrm>
            <a:off x="301625" y="228601"/>
            <a:ext cx="8510588" cy="762000"/>
          </a:xfrm>
        </p:spPr>
        <p:txBody>
          <a:bodyPr/>
          <a:lstStyle/>
          <a:p>
            <a:r>
              <a:rPr lang="en-US" sz="3600" dirty="0"/>
              <a:t>Plaque Characteristics with Optical Coherence Tomography</a:t>
            </a:r>
          </a:p>
        </p:txBody>
      </p:sp>
      <p:sp>
        <p:nvSpPr>
          <p:cNvPr id="4" name="Footer Placeholder 3">
            <a:extLst>
              <a:ext uri="{FF2B5EF4-FFF2-40B4-BE49-F238E27FC236}">
                <a16:creationId xmlns:a16="http://schemas.microsoft.com/office/drawing/2014/main" id="{6C35BE15-3838-410A-89C2-A283659D22D6}"/>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B2B75844-EFE2-4A98-92DF-38CAC4B4F8CF}"/>
              </a:ext>
            </a:extLst>
          </p:cNvPr>
          <p:cNvSpPr txBox="1"/>
          <p:nvPr/>
        </p:nvSpPr>
        <p:spPr>
          <a:xfrm>
            <a:off x="228600" y="5652353"/>
            <a:ext cx="7924800" cy="830997"/>
          </a:xfrm>
          <a:prstGeom prst="rect">
            <a:avLst/>
          </a:prstGeom>
          <a:noFill/>
        </p:spPr>
        <p:txBody>
          <a:bodyPr wrap="square" rtlCol="0">
            <a:spAutoFit/>
          </a:bodyPr>
          <a:lstStyle/>
          <a:p>
            <a:r>
              <a:rPr lang="en-US" sz="1600" dirty="0" err="1">
                <a:solidFill>
                  <a:srgbClr val="FFC000"/>
                </a:solidFill>
              </a:rPr>
              <a:t>Vergallo</a:t>
            </a:r>
            <a:r>
              <a:rPr lang="en-US" sz="1600" dirty="0">
                <a:solidFill>
                  <a:srgbClr val="FFC000"/>
                </a:solidFill>
              </a:rPr>
              <a:t>, R., Porto, I., </a:t>
            </a:r>
            <a:r>
              <a:rPr lang="en-US" sz="1600" dirty="0" err="1">
                <a:solidFill>
                  <a:srgbClr val="FFC000"/>
                </a:solidFill>
              </a:rPr>
              <a:t>E’Amerio</a:t>
            </a:r>
            <a:r>
              <a:rPr lang="en-US" sz="1600" dirty="0">
                <a:solidFill>
                  <a:srgbClr val="FFC000"/>
                </a:solidFill>
              </a:rPr>
              <a:t>, D., et al. (2019). Coronary atherosclerotic phenotype and plaque healing in patients with recurrent acute coronary syndromes compared with </a:t>
            </a:r>
            <a:r>
              <a:rPr lang="en-US" sz="1600" dirty="0" err="1">
                <a:solidFill>
                  <a:srgbClr val="FFC000"/>
                </a:solidFill>
              </a:rPr>
              <a:t>patietns</a:t>
            </a:r>
            <a:r>
              <a:rPr lang="en-US" sz="1600" dirty="0">
                <a:solidFill>
                  <a:srgbClr val="FFC000"/>
                </a:solidFill>
              </a:rPr>
              <a:t> with long-term clinical stability. JAMA Cardiology</a:t>
            </a:r>
            <a:r>
              <a:rPr lang="pt-BR" sz="1600" dirty="0">
                <a:solidFill>
                  <a:srgbClr val="FFC000"/>
                </a:solidFill>
              </a:rPr>
              <a:t>. 2019;4(4):321-329. </a:t>
            </a:r>
            <a:endParaRPr lang="en-US" sz="1600" dirty="0">
              <a:solidFill>
                <a:srgbClr val="FFC000"/>
              </a:solidFill>
            </a:endParaRPr>
          </a:p>
        </p:txBody>
      </p:sp>
      <p:pic>
        <p:nvPicPr>
          <p:cNvPr id="3" name="Content Placeholder 2">
            <a:extLst>
              <a:ext uri="{FF2B5EF4-FFF2-40B4-BE49-F238E27FC236}">
                <a16:creationId xmlns:a16="http://schemas.microsoft.com/office/drawing/2014/main" id="{10B86F8E-846A-4BF0-AB39-8408F7C10D49}"/>
              </a:ext>
            </a:extLst>
          </p:cNvPr>
          <p:cNvPicPr>
            <a:picLocks noGrp="1" noChangeAspect="1"/>
          </p:cNvPicPr>
          <p:nvPr>
            <p:ph idx="1"/>
          </p:nvPr>
        </p:nvPicPr>
        <p:blipFill>
          <a:blip r:embed="rId2"/>
          <a:stretch>
            <a:fillRect/>
          </a:stretch>
        </p:blipFill>
        <p:spPr>
          <a:xfrm>
            <a:off x="76200" y="1219200"/>
            <a:ext cx="8915400" cy="4191000"/>
          </a:xfrm>
          <a:prstGeom prst="rect">
            <a:avLst/>
          </a:prstGeom>
        </p:spPr>
      </p:pic>
    </p:spTree>
    <p:extLst>
      <p:ext uri="{BB962C8B-B14F-4D97-AF65-F5344CB8AC3E}">
        <p14:creationId xmlns:p14="http://schemas.microsoft.com/office/powerpoint/2010/main" val="34271648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63E6E-8570-4CAF-A1F7-6037917B3B85}"/>
              </a:ext>
            </a:extLst>
          </p:cNvPr>
          <p:cNvSpPr>
            <a:spLocks noGrp="1"/>
          </p:cNvSpPr>
          <p:nvPr>
            <p:ph type="title"/>
          </p:nvPr>
        </p:nvSpPr>
        <p:spPr>
          <a:xfrm>
            <a:off x="301625" y="228601"/>
            <a:ext cx="8510588" cy="762000"/>
          </a:xfrm>
        </p:spPr>
        <p:txBody>
          <a:bodyPr/>
          <a:lstStyle/>
          <a:p>
            <a:r>
              <a:rPr lang="en-US" sz="3600" dirty="0"/>
              <a:t>Plaque Characteristics with Optical Coherence Tomography</a:t>
            </a:r>
          </a:p>
        </p:txBody>
      </p:sp>
      <p:sp>
        <p:nvSpPr>
          <p:cNvPr id="4" name="Footer Placeholder 3">
            <a:extLst>
              <a:ext uri="{FF2B5EF4-FFF2-40B4-BE49-F238E27FC236}">
                <a16:creationId xmlns:a16="http://schemas.microsoft.com/office/drawing/2014/main" id="{6C35BE15-3838-410A-89C2-A283659D22D6}"/>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B2B75844-EFE2-4A98-92DF-38CAC4B4F8CF}"/>
              </a:ext>
            </a:extLst>
          </p:cNvPr>
          <p:cNvSpPr txBox="1"/>
          <p:nvPr/>
        </p:nvSpPr>
        <p:spPr>
          <a:xfrm>
            <a:off x="228600" y="5652353"/>
            <a:ext cx="7924800" cy="830997"/>
          </a:xfrm>
          <a:prstGeom prst="rect">
            <a:avLst/>
          </a:prstGeom>
          <a:noFill/>
        </p:spPr>
        <p:txBody>
          <a:bodyPr wrap="square" rtlCol="0">
            <a:spAutoFit/>
          </a:bodyPr>
          <a:lstStyle/>
          <a:p>
            <a:r>
              <a:rPr lang="en-US" sz="1600" dirty="0" err="1">
                <a:solidFill>
                  <a:srgbClr val="FFC000"/>
                </a:solidFill>
              </a:rPr>
              <a:t>Vergallo</a:t>
            </a:r>
            <a:r>
              <a:rPr lang="en-US" sz="1600" dirty="0">
                <a:solidFill>
                  <a:srgbClr val="FFC000"/>
                </a:solidFill>
              </a:rPr>
              <a:t>, R., Porto, I., </a:t>
            </a:r>
            <a:r>
              <a:rPr lang="en-US" sz="1600" dirty="0" err="1">
                <a:solidFill>
                  <a:srgbClr val="FFC000"/>
                </a:solidFill>
              </a:rPr>
              <a:t>E’Amerio</a:t>
            </a:r>
            <a:r>
              <a:rPr lang="en-US" sz="1600" dirty="0">
                <a:solidFill>
                  <a:srgbClr val="FFC000"/>
                </a:solidFill>
              </a:rPr>
              <a:t>, D., et al. (2019). Coronary atherosclerotic phenotype and plaque healing in patients with recurrent acute coronary syndromes compared with </a:t>
            </a:r>
            <a:r>
              <a:rPr lang="en-US" sz="1600" dirty="0" err="1">
                <a:solidFill>
                  <a:srgbClr val="FFC000"/>
                </a:solidFill>
              </a:rPr>
              <a:t>patietns</a:t>
            </a:r>
            <a:r>
              <a:rPr lang="en-US" sz="1600" dirty="0">
                <a:solidFill>
                  <a:srgbClr val="FFC000"/>
                </a:solidFill>
              </a:rPr>
              <a:t> with long-term clinical stability. JAMA Cardiology</a:t>
            </a:r>
            <a:r>
              <a:rPr lang="pt-BR" sz="1600" dirty="0">
                <a:solidFill>
                  <a:srgbClr val="FFC000"/>
                </a:solidFill>
              </a:rPr>
              <a:t>. 2019;4(4):321-329. </a:t>
            </a:r>
            <a:endParaRPr lang="en-US" sz="1600" dirty="0">
              <a:solidFill>
                <a:srgbClr val="FFC000"/>
              </a:solidFill>
            </a:endParaRPr>
          </a:p>
        </p:txBody>
      </p:sp>
      <p:pic>
        <p:nvPicPr>
          <p:cNvPr id="3" name="Content Placeholder 2">
            <a:extLst>
              <a:ext uri="{FF2B5EF4-FFF2-40B4-BE49-F238E27FC236}">
                <a16:creationId xmlns:a16="http://schemas.microsoft.com/office/drawing/2014/main" id="{61ACB89C-15B4-4024-8C51-6FCA17DAE040}"/>
              </a:ext>
            </a:extLst>
          </p:cNvPr>
          <p:cNvPicPr>
            <a:picLocks noGrp="1" noChangeAspect="1"/>
          </p:cNvPicPr>
          <p:nvPr>
            <p:ph idx="1"/>
          </p:nvPr>
        </p:nvPicPr>
        <p:blipFill>
          <a:blip r:embed="rId2"/>
          <a:stretch>
            <a:fillRect/>
          </a:stretch>
        </p:blipFill>
        <p:spPr>
          <a:xfrm>
            <a:off x="647700" y="1292225"/>
            <a:ext cx="7848600" cy="4273550"/>
          </a:xfrm>
          <a:prstGeom prst="rect">
            <a:avLst/>
          </a:prstGeom>
        </p:spPr>
      </p:pic>
    </p:spTree>
    <p:extLst>
      <p:ext uri="{BB962C8B-B14F-4D97-AF65-F5344CB8AC3E}">
        <p14:creationId xmlns:p14="http://schemas.microsoft.com/office/powerpoint/2010/main" val="33535059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63E6E-8570-4CAF-A1F7-6037917B3B85}"/>
              </a:ext>
            </a:extLst>
          </p:cNvPr>
          <p:cNvSpPr>
            <a:spLocks noGrp="1"/>
          </p:cNvSpPr>
          <p:nvPr>
            <p:ph type="title"/>
          </p:nvPr>
        </p:nvSpPr>
        <p:spPr>
          <a:xfrm>
            <a:off x="301625" y="228601"/>
            <a:ext cx="8510588" cy="762000"/>
          </a:xfrm>
        </p:spPr>
        <p:txBody>
          <a:bodyPr/>
          <a:lstStyle/>
          <a:p>
            <a:r>
              <a:rPr lang="en-US" sz="3600" dirty="0"/>
              <a:t>Plaque Characteristics with Optical Coherence Tomography</a:t>
            </a:r>
          </a:p>
        </p:txBody>
      </p:sp>
      <p:sp>
        <p:nvSpPr>
          <p:cNvPr id="4" name="Footer Placeholder 3">
            <a:extLst>
              <a:ext uri="{FF2B5EF4-FFF2-40B4-BE49-F238E27FC236}">
                <a16:creationId xmlns:a16="http://schemas.microsoft.com/office/drawing/2014/main" id="{6C35BE15-3838-410A-89C2-A283659D22D6}"/>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B2B75844-EFE2-4A98-92DF-38CAC4B4F8CF}"/>
              </a:ext>
            </a:extLst>
          </p:cNvPr>
          <p:cNvSpPr txBox="1"/>
          <p:nvPr/>
        </p:nvSpPr>
        <p:spPr>
          <a:xfrm>
            <a:off x="228600" y="5652353"/>
            <a:ext cx="7924800" cy="830997"/>
          </a:xfrm>
          <a:prstGeom prst="rect">
            <a:avLst/>
          </a:prstGeom>
          <a:noFill/>
        </p:spPr>
        <p:txBody>
          <a:bodyPr wrap="square" rtlCol="0">
            <a:spAutoFit/>
          </a:bodyPr>
          <a:lstStyle/>
          <a:p>
            <a:r>
              <a:rPr lang="en-US" sz="1600" dirty="0" err="1">
                <a:solidFill>
                  <a:srgbClr val="FFC000"/>
                </a:solidFill>
              </a:rPr>
              <a:t>Vergallo</a:t>
            </a:r>
            <a:r>
              <a:rPr lang="en-US" sz="1600" dirty="0">
                <a:solidFill>
                  <a:srgbClr val="FFC000"/>
                </a:solidFill>
              </a:rPr>
              <a:t>, R., Porto, I., </a:t>
            </a:r>
            <a:r>
              <a:rPr lang="en-US" sz="1600" dirty="0" err="1">
                <a:solidFill>
                  <a:srgbClr val="FFC000"/>
                </a:solidFill>
              </a:rPr>
              <a:t>E’Amerio</a:t>
            </a:r>
            <a:r>
              <a:rPr lang="en-US" sz="1600" dirty="0">
                <a:solidFill>
                  <a:srgbClr val="FFC000"/>
                </a:solidFill>
              </a:rPr>
              <a:t>, D., et al. (2019). Coronary atherosclerotic phenotype and plaque healing in patients with recurrent acute coronary syndromes compared with </a:t>
            </a:r>
            <a:r>
              <a:rPr lang="en-US" sz="1600" dirty="0" err="1">
                <a:solidFill>
                  <a:srgbClr val="FFC000"/>
                </a:solidFill>
              </a:rPr>
              <a:t>patietns</a:t>
            </a:r>
            <a:r>
              <a:rPr lang="en-US" sz="1600" dirty="0">
                <a:solidFill>
                  <a:srgbClr val="FFC000"/>
                </a:solidFill>
              </a:rPr>
              <a:t> with long-term clinical stability. JAMA Cardiology</a:t>
            </a:r>
            <a:r>
              <a:rPr lang="pt-BR" sz="1600" dirty="0">
                <a:solidFill>
                  <a:srgbClr val="FFC000"/>
                </a:solidFill>
              </a:rPr>
              <a:t>. 2019;4(4):321-329. </a:t>
            </a:r>
            <a:endParaRPr lang="en-US" sz="1600" dirty="0">
              <a:solidFill>
                <a:srgbClr val="FFC000"/>
              </a:solidFill>
            </a:endParaRPr>
          </a:p>
        </p:txBody>
      </p:sp>
      <p:sp>
        <p:nvSpPr>
          <p:cNvPr id="7" name="Content Placeholder 6">
            <a:extLst>
              <a:ext uri="{FF2B5EF4-FFF2-40B4-BE49-F238E27FC236}">
                <a16:creationId xmlns:a16="http://schemas.microsoft.com/office/drawing/2014/main" id="{BD752AEC-1C4C-47BA-9470-DDA684AB4DCD}"/>
              </a:ext>
            </a:extLst>
          </p:cNvPr>
          <p:cNvSpPr>
            <a:spLocks noGrp="1"/>
          </p:cNvSpPr>
          <p:nvPr>
            <p:ph idx="1"/>
          </p:nvPr>
        </p:nvSpPr>
        <p:spPr>
          <a:xfrm>
            <a:off x="301625" y="1439436"/>
            <a:ext cx="8540750" cy="4509353"/>
          </a:xfrm>
        </p:spPr>
        <p:txBody>
          <a:bodyPr/>
          <a:lstStyle/>
          <a:p>
            <a:pPr marL="0" indent="0" algn="ctr">
              <a:buNone/>
            </a:pPr>
            <a:r>
              <a:rPr lang="en-US" sz="2000" dirty="0">
                <a:effectLst/>
              </a:rPr>
              <a:t>One of the main findings of our study is the observation that healed coronary plaques are rarely detected in patients with a history of multiple recurrent ACS, while they are observed in about one-third of patients with a history of long term clinical stability. </a:t>
            </a:r>
          </a:p>
          <a:p>
            <a:pPr marL="0" indent="0" algn="ctr">
              <a:buNone/>
            </a:pPr>
            <a:endParaRPr lang="en-US" sz="2000" dirty="0">
              <a:effectLst/>
            </a:endParaRPr>
          </a:p>
          <a:p>
            <a:pPr marL="0" indent="0" algn="ctr">
              <a:buNone/>
            </a:pPr>
            <a:r>
              <a:rPr lang="en-US" sz="2000" dirty="0">
                <a:effectLst/>
              </a:rPr>
              <a:t>Lipid-rich plaques were equally frequent in patients with multiple recurrent events (</a:t>
            </a:r>
            <a:r>
              <a:rPr lang="en-US" sz="2000" dirty="0" err="1">
                <a:effectLst/>
              </a:rPr>
              <a:t>rACS</a:t>
            </a:r>
            <a:r>
              <a:rPr lang="en-US" sz="2000" dirty="0">
                <a:effectLst/>
              </a:rPr>
              <a:t> group) and in those with a single unheralded MI followed by long-term clinical stability (</a:t>
            </a:r>
            <a:r>
              <a:rPr lang="en-US" sz="2000" dirty="0" err="1">
                <a:effectLst/>
              </a:rPr>
              <a:t>sAMI</a:t>
            </a:r>
            <a:r>
              <a:rPr lang="en-US" sz="2000" dirty="0">
                <a:effectLst/>
              </a:rPr>
              <a:t> group).</a:t>
            </a:r>
          </a:p>
          <a:p>
            <a:pPr marL="0" indent="0" algn="ctr">
              <a:buNone/>
            </a:pPr>
            <a:endParaRPr lang="en-US" sz="2000" dirty="0">
              <a:effectLst/>
            </a:endParaRPr>
          </a:p>
          <a:p>
            <a:pPr marL="0" indent="0" algn="ctr">
              <a:buNone/>
            </a:pPr>
            <a:r>
              <a:rPr lang="en-US" sz="2000" dirty="0">
                <a:effectLst/>
              </a:rPr>
              <a:t>Lipid-rich plaques were significantly less common in patients who had never been unstable (ls-SAP group).</a:t>
            </a:r>
          </a:p>
        </p:txBody>
      </p:sp>
    </p:spTree>
    <p:extLst>
      <p:ext uri="{BB962C8B-B14F-4D97-AF65-F5344CB8AC3E}">
        <p14:creationId xmlns:p14="http://schemas.microsoft.com/office/powerpoint/2010/main" val="2523791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63E6E-8570-4CAF-A1F7-6037917B3B85}"/>
              </a:ext>
            </a:extLst>
          </p:cNvPr>
          <p:cNvSpPr>
            <a:spLocks noGrp="1"/>
          </p:cNvSpPr>
          <p:nvPr>
            <p:ph type="title"/>
          </p:nvPr>
        </p:nvSpPr>
        <p:spPr>
          <a:xfrm>
            <a:off x="301625" y="228601"/>
            <a:ext cx="8510588" cy="762000"/>
          </a:xfrm>
        </p:spPr>
        <p:txBody>
          <a:bodyPr/>
          <a:lstStyle/>
          <a:p>
            <a:r>
              <a:rPr lang="en-US" sz="3600" dirty="0"/>
              <a:t>Plaque Characteristics with Optical Coherence Tomography</a:t>
            </a:r>
          </a:p>
        </p:txBody>
      </p:sp>
      <p:sp>
        <p:nvSpPr>
          <p:cNvPr id="4" name="Footer Placeholder 3">
            <a:extLst>
              <a:ext uri="{FF2B5EF4-FFF2-40B4-BE49-F238E27FC236}">
                <a16:creationId xmlns:a16="http://schemas.microsoft.com/office/drawing/2014/main" id="{6C35BE15-3838-410A-89C2-A283659D22D6}"/>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B2B75844-EFE2-4A98-92DF-38CAC4B4F8CF}"/>
              </a:ext>
            </a:extLst>
          </p:cNvPr>
          <p:cNvSpPr txBox="1"/>
          <p:nvPr/>
        </p:nvSpPr>
        <p:spPr>
          <a:xfrm>
            <a:off x="228600" y="5652353"/>
            <a:ext cx="7924800" cy="830997"/>
          </a:xfrm>
          <a:prstGeom prst="rect">
            <a:avLst/>
          </a:prstGeom>
          <a:noFill/>
        </p:spPr>
        <p:txBody>
          <a:bodyPr wrap="square" rtlCol="0">
            <a:spAutoFit/>
          </a:bodyPr>
          <a:lstStyle/>
          <a:p>
            <a:r>
              <a:rPr lang="en-US" sz="1600" dirty="0" err="1">
                <a:solidFill>
                  <a:srgbClr val="FFC000"/>
                </a:solidFill>
              </a:rPr>
              <a:t>Vergallo</a:t>
            </a:r>
            <a:r>
              <a:rPr lang="en-US" sz="1600" dirty="0">
                <a:solidFill>
                  <a:srgbClr val="FFC000"/>
                </a:solidFill>
              </a:rPr>
              <a:t>, R., Porto, I., </a:t>
            </a:r>
            <a:r>
              <a:rPr lang="en-US" sz="1600" dirty="0" err="1">
                <a:solidFill>
                  <a:srgbClr val="FFC000"/>
                </a:solidFill>
              </a:rPr>
              <a:t>E’Amerio</a:t>
            </a:r>
            <a:r>
              <a:rPr lang="en-US" sz="1600" dirty="0">
                <a:solidFill>
                  <a:srgbClr val="FFC000"/>
                </a:solidFill>
              </a:rPr>
              <a:t>, D., et al. (2019). Coronary atherosclerotic phenotype and plaque healing in patients with recurrent acute coronary syndromes compared with </a:t>
            </a:r>
            <a:r>
              <a:rPr lang="en-US" sz="1600" dirty="0" err="1">
                <a:solidFill>
                  <a:srgbClr val="FFC000"/>
                </a:solidFill>
              </a:rPr>
              <a:t>patietns</a:t>
            </a:r>
            <a:r>
              <a:rPr lang="en-US" sz="1600" dirty="0">
                <a:solidFill>
                  <a:srgbClr val="FFC000"/>
                </a:solidFill>
              </a:rPr>
              <a:t> with long-term clinical stability. JAMA Cardiology</a:t>
            </a:r>
            <a:r>
              <a:rPr lang="pt-BR" sz="1600" dirty="0">
                <a:solidFill>
                  <a:srgbClr val="FFC000"/>
                </a:solidFill>
              </a:rPr>
              <a:t>. 2019;4(4):321-329. </a:t>
            </a:r>
            <a:endParaRPr lang="en-US" sz="1600" dirty="0">
              <a:solidFill>
                <a:srgbClr val="FFC000"/>
              </a:solidFill>
            </a:endParaRPr>
          </a:p>
        </p:txBody>
      </p:sp>
      <p:sp>
        <p:nvSpPr>
          <p:cNvPr id="7" name="Content Placeholder 6">
            <a:extLst>
              <a:ext uri="{FF2B5EF4-FFF2-40B4-BE49-F238E27FC236}">
                <a16:creationId xmlns:a16="http://schemas.microsoft.com/office/drawing/2014/main" id="{BD752AEC-1C4C-47BA-9470-DDA684AB4DCD}"/>
              </a:ext>
            </a:extLst>
          </p:cNvPr>
          <p:cNvSpPr>
            <a:spLocks noGrp="1"/>
          </p:cNvSpPr>
          <p:nvPr>
            <p:ph idx="1"/>
          </p:nvPr>
        </p:nvSpPr>
        <p:spPr>
          <a:xfrm>
            <a:off x="301625" y="1143000"/>
            <a:ext cx="8540750" cy="4509353"/>
          </a:xfrm>
        </p:spPr>
        <p:txBody>
          <a:bodyPr/>
          <a:lstStyle/>
          <a:p>
            <a:pPr marL="0" indent="0" algn="ctr">
              <a:buNone/>
            </a:pPr>
            <a:endParaRPr lang="en-US" sz="2800" dirty="0">
              <a:effectLst/>
            </a:endParaRPr>
          </a:p>
          <a:p>
            <a:pPr marL="0" indent="0" algn="ctr">
              <a:buNone/>
            </a:pPr>
            <a:r>
              <a:rPr lang="en-US" sz="2800" dirty="0">
                <a:effectLst/>
              </a:rPr>
              <a:t>These findings suggest that although atherosclerotic disease phenotype and burden are important predisposing factors for acute coronary disease, other factors, including plaque healing, may lead the natural history of a patient toward either recurrence of acute events or long-term clinical stability.</a:t>
            </a:r>
          </a:p>
        </p:txBody>
      </p:sp>
    </p:spTree>
    <p:extLst>
      <p:ext uri="{BB962C8B-B14F-4D97-AF65-F5344CB8AC3E}">
        <p14:creationId xmlns:p14="http://schemas.microsoft.com/office/powerpoint/2010/main" val="3360476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63E6E-8570-4CAF-A1F7-6037917B3B85}"/>
              </a:ext>
            </a:extLst>
          </p:cNvPr>
          <p:cNvSpPr>
            <a:spLocks noGrp="1"/>
          </p:cNvSpPr>
          <p:nvPr>
            <p:ph type="title"/>
          </p:nvPr>
        </p:nvSpPr>
        <p:spPr>
          <a:xfrm>
            <a:off x="301625" y="228601"/>
            <a:ext cx="8510588" cy="762000"/>
          </a:xfrm>
        </p:spPr>
        <p:txBody>
          <a:bodyPr/>
          <a:lstStyle/>
          <a:p>
            <a:r>
              <a:rPr lang="en-US" sz="3600" dirty="0"/>
              <a:t>Plaque Characteristics with Optical Coherence Tomography</a:t>
            </a:r>
          </a:p>
        </p:txBody>
      </p:sp>
      <p:sp>
        <p:nvSpPr>
          <p:cNvPr id="4" name="Footer Placeholder 3">
            <a:extLst>
              <a:ext uri="{FF2B5EF4-FFF2-40B4-BE49-F238E27FC236}">
                <a16:creationId xmlns:a16="http://schemas.microsoft.com/office/drawing/2014/main" id="{6C35BE15-3838-410A-89C2-A283659D22D6}"/>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B2B75844-EFE2-4A98-92DF-38CAC4B4F8CF}"/>
              </a:ext>
            </a:extLst>
          </p:cNvPr>
          <p:cNvSpPr txBox="1"/>
          <p:nvPr/>
        </p:nvSpPr>
        <p:spPr>
          <a:xfrm>
            <a:off x="228600" y="5652353"/>
            <a:ext cx="7924800" cy="830997"/>
          </a:xfrm>
          <a:prstGeom prst="rect">
            <a:avLst/>
          </a:prstGeom>
          <a:noFill/>
        </p:spPr>
        <p:txBody>
          <a:bodyPr wrap="square" rtlCol="0">
            <a:spAutoFit/>
          </a:bodyPr>
          <a:lstStyle/>
          <a:p>
            <a:r>
              <a:rPr lang="en-US" sz="1600" dirty="0" err="1">
                <a:solidFill>
                  <a:srgbClr val="FFC000"/>
                </a:solidFill>
              </a:rPr>
              <a:t>Vergallo</a:t>
            </a:r>
            <a:r>
              <a:rPr lang="en-US" sz="1600" dirty="0">
                <a:solidFill>
                  <a:srgbClr val="FFC000"/>
                </a:solidFill>
              </a:rPr>
              <a:t>, R., Porto, I., </a:t>
            </a:r>
            <a:r>
              <a:rPr lang="en-US" sz="1600" dirty="0" err="1">
                <a:solidFill>
                  <a:srgbClr val="FFC000"/>
                </a:solidFill>
              </a:rPr>
              <a:t>E’Amerio</a:t>
            </a:r>
            <a:r>
              <a:rPr lang="en-US" sz="1600" dirty="0">
                <a:solidFill>
                  <a:srgbClr val="FFC000"/>
                </a:solidFill>
              </a:rPr>
              <a:t>, D., et al. (2019). Coronary atherosclerotic phenotype and plaque healing in patients with recurrent acute coronary syndromes compared with </a:t>
            </a:r>
            <a:r>
              <a:rPr lang="en-US" sz="1600" dirty="0" err="1">
                <a:solidFill>
                  <a:srgbClr val="FFC000"/>
                </a:solidFill>
              </a:rPr>
              <a:t>patietns</a:t>
            </a:r>
            <a:r>
              <a:rPr lang="en-US" sz="1600" dirty="0">
                <a:solidFill>
                  <a:srgbClr val="FFC000"/>
                </a:solidFill>
              </a:rPr>
              <a:t> with long-term clinical stability. JAMA Cardiology</a:t>
            </a:r>
            <a:r>
              <a:rPr lang="pt-BR" sz="1600" dirty="0">
                <a:solidFill>
                  <a:srgbClr val="FFC000"/>
                </a:solidFill>
              </a:rPr>
              <a:t>. 2019;4(4):321-329. </a:t>
            </a:r>
            <a:endParaRPr lang="en-US" sz="1600" dirty="0">
              <a:solidFill>
                <a:srgbClr val="FFC000"/>
              </a:solidFill>
            </a:endParaRPr>
          </a:p>
        </p:txBody>
      </p:sp>
      <p:sp>
        <p:nvSpPr>
          <p:cNvPr id="7" name="Content Placeholder 6">
            <a:extLst>
              <a:ext uri="{FF2B5EF4-FFF2-40B4-BE49-F238E27FC236}">
                <a16:creationId xmlns:a16="http://schemas.microsoft.com/office/drawing/2014/main" id="{BD752AEC-1C4C-47BA-9470-DDA684AB4DCD}"/>
              </a:ext>
            </a:extLst>
          </p:cNvPr>
          <p:cNvSpPr>
            <a:spLocks noGrp="1"/>
          </p:cNvSpPr>
          <p:nvPr>
            <p:ph idx="1"/>
          </p:nvPr>
        </p:nvSpPr>
        <p:spPr>
          <a:xfrm>
            <a:off x="301625" y="1143000"/>
            <a:ext cx="8540750" cy="4509353"/>
          </a:xfrm>
        </p:spPr>
        <p:txBody>
          <a:bodyPr/>
          <a:lstStyle/>
          <a:p>
            <a:pPr marL="0" indent="0" algn="ctr">
              <a:buNone/>
            </a:pPr>
            <a:r>
              <a:rPr lang="en-US" sz="2400" dirty="0">
                <a:effectLst/>
              </a:rPr>
              <a:t>CONCLUSIONS AND RELEVANCE </a:t>
            </a:r>
          </a:p>
          <a:p>
            <a:pPr marL="0" indent="0" algn="ctr">
              <a:buNone/>
            </a:pPr>
            <a:endParaRPr lang="en-US" sz="2400" dirty="0">
              <a:effectLst/>
            </a:endParaRPr>
          </a:p>
          <a:p>
            <a:pPr marL="0" indent="0" algn="ctr">
              <a:buNone/>
            </a:pPr>
            <a:r>
              <a:rPr lang="en-US" sz="2400" dirty="0">
                <a:effectLst/>
              </a:rPr>
              <a:t>Patients with </a:t>
            </a:r>
            <a:r>
              <a:rPr lang="en-US" sz="2400" dirty="0" err="1">
                <a:effectLst/>
              </a:rPr>
              <a:t>rACS</a:t>
            </a:r>
            <a:r>
              <a:rPr lang="en-US" sz="2400" dirty="0">
                <a:effectLst/>
              </a:rPr>
              <a:t> have a distinct atherosclerotic phenotype compared with those with ls-SAP, including higher prevalence of thin-cap fibroatheroma and lower prevalence of healed coronary plaques</a:t>
            </a:r>
          </a:p>
          <a:p>
            <a:pPr marL="0" indent="0" algn="ctr">
              <a:buNone/>
            </a:pPr>
            <a:endParaRPr lang="en-US" sz="2400" dirty="0">
              <a:effectLst/>
            </a:endParaRPr>
          </a:p>
          <a:p>
            <a:pPr marL="0" indent="0" algn="ctr">
              <a:buNone/>
            </a:pPr>
            <a:r>
              <a:rPr lang="en-US" sz="2400" dirty="0">
                <a:effectLst/>
              </a:rPr>
              <a:t>Atherosclerotic profile and plaque healing may play a role in leading the natural history of patients with CAD.</a:t>
            </a:r>
          </a:p>
        </p:txBody>
      </p:sp>
    </p:spTree>
    <p:extLst>
      <p:ext uri="{BB962C8B-B14F-4D97-AF65-F5344CB8AC3E}">
        <p14:creationId xmlns:p14="http://schemas.microsoft.com/office/powerpoint/2010/main" val="31777319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63E6E-8570-4CAF-A1F7-6037917B3B85}"/>
              </a:ext>
            </a:extLst>
          </p:cNvPr>
          <p:cNvSpPr>
            <a:spLocks noGrp="1"/>
          </p:cNvSpPr>
          <p:nvPr>
            <p:ph type="title"/>
          </p:nvPr>
        </p:nvSpPr>
        <p:spPr>
          <a:xfrm>
            <a:off x="301625" y="228601"/>
            <a:ext cx="8510588" cy="762000"/>
          </a:xfrm>
        </p:spPr>
        <p:txBody>
          <a:bodyPr/>
          <a:lstStyle/>
          <a:p>
            <a:r>
              <a:rPr lang="en-US" sz="3600" dirty="0"/>
              <a:t>Plaque Characteristics with Optical Coherence Tomography</a:t>
            </a:r>
          </a:p>
        </p:txBody>
      </p:sp>
      <p:sp>
        <p:nvSpPr>
          <p:cNvPr id="4" name="Footer Placeholder 3">
            <a:extLst>
              <a:ext uri="{FF2B5EF4-FFF2-40B4-BE49-F238E27FC236}">
                <a16:creationId xmlns:a16="http://schemas.microsoft.com/office/drawing/2014/main" id="{6C35BE15-3838-410A-89C2-A283659D22D6}"/>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B2B75844-EFE2-4A98-92DF-38CAC4B4F8CF}"/>
              </a:ext>
            </a:extLst>
          </p:cNvPr>
          <p:cNvSpPr txBox="1"/>
          <p:nvPr/>
        </p:nvSpPr>
        <p:spPr>
          <a:xfrm>
            <a:off x="228600" y="5652353"/>
            <a:ext cx="7924800" cy="830997"/>
          </a:xfrm>
          <a:prstGeom prst="rect">
            <a:avLst/>
          </a:prstGeom>
          <a:noFill/>
        </p:spPr>
        <p:txBody>
          <a:bodyPr wrap="square" rtlCol="0">
            <a:spAutoFit/>
          </a:bodyPr>
          <a:lstStyle/>
          <a:p>
            <a:r>
              <a:rPr lang="en-US" sz="1600" dirty="0" err="1">
                <a:solidFill>
                  <a:srgbClr val="FFC000"/>
                </a:solidFill>
              </a:rPr>
              <a:t>Vergallo</a:t>
            </a:r>
            <a:r>
              <a:rPr lang="en-US" sz="1600" dirty="0">
                <a:solidFill>
                  <a:srgbClr val="FFC000"/>
                </a:solidFill>
              </a:rPr>
              <a:t>, R., Porto, I., </a:t>
            </a:r>
            <a:r>
              <a:rPr lang="en-US" sz="1600" dirty="0" err="1">
                <a:solidFill>
                  <a:srgbClr val="FFC000"/>
                </a:solidFill>
              </a:rPr>
              <a:t>E’Amerio</a:t>
            </a:r>
            <a:r>
              <a:rPr lang="en-US" sz="1600" dirty="0">
                <a:solidFill>
                  <a:srgbClr val="FFC000"/>
                </a:solidFill>
              </a:rPr>
              <a:t>, D., et al. (2019). Coronary atherosclerotic phenotype and plaque healing in patients with recurrent acute coronary syndromes compared with </a:t>
            </a:r>
            <a:r>
              <a:rPr lang="en-US" sz="1600" dirty="0" err="1">
                <a:solidFill>
                  <a:srgbClr val="FFC000"/>
                </a:solidFill>
              </a:rPr>
              <a:t>patietns</a:t>
            </a:r>
            <a:r>
              <a:rPr lang="en-US" sz="1600" dirty="0">
                <a:solidFill>
                  <a:srgbClr val="FFC000"/>
                </a:solidFill>
              </a:rPr>
              <a:t> with long-term clinical stability. JAMA Cardiology</a:t>
            </a:r>
            <a:r>
              <a:rPr lang="pt-BR" sz="1600" dirty="0">
                <a:solidFill>
                  <a:srgbClr val="FFC000"/>
                </a:solidFill>
              </a:rPr>
              <a:t>. 2019;4(4):321-329. </a:t>
            </a:r>
            <a:endParaRPr lang="en-US" sz="1600" dirty="0">
              <a:solidFill>
                <a:srgbClr val="FFC000"/>
              </a:solidFill>
            </a:endParaRPr>
          </a:p>
        </p:txBody>
      </p:sp>
      <p:sp>
        <p:nvSpPr>
          <p:cNvPr id="7" name="Content Placeholder 6">
            <a:extLst>
              <a:ext uri="{FF2B5EF4-FFF2-40B4-BE49-F238E27FC236}">
                <a16:creationId xmlns:a16="http://schemas.microsoft.com/office/drawing/2014/main" id="{BD752AEC-1C4C-47BA-9470-DDA684AB4DCD}"/>
              </a:ext>
            </a:extLst>
          </p:cNvPr>
          <p:cNvSpPr>
            <a:spLocks noGrp="1"/>
          </p:cNvSpPr>
          <p:nvPr>
            <p:ph idx="1"/>
          </p:nvPr>
        </p:nvSpPr>
        <p:spPr>
          <a:xfrm>
            <a:off x="301625" y="1143000"/>
            <a:ext cx="8540750" cy="4509353"/>
          </a:xfrm>
        </p:spPr>
        <p:txBody>
          <a:bodyPr/>
          <a:lstStyle/>
          <a:p>
            <a:pPr marL="0" indent="0" algn="ctr">
              <a:buNone/>
            </a:pPr>
            <a:endParaRPr lang="en-US" sz="2400" dirty="0">
              <a:effectLst/>
            </a:endParaRPr>
          </a:p>
          <a:p>
            <a:pPr marL="0" indent="0" algn="ctr">
              <a:buNone/>
            </a:pPr>
            <a:r>
              <a:rPr lang="en-US" sz="2400" dirty="0">
                <a:effectLst/>
              </a:rPr>
              <a:t>Of 105 patients, 85 were men (81.0%); the median (interquartile range) age was 68 (63-75) years. </a:t>
            </a:r>
          </a:p>
          <a:p>
            <a:pPr marL="0" indent="0" algn="ctr">
              <a:buNone/>
            </a:pPr>
            <a:endParaRPr lang="en-US" sz="2400" dirty="0">
              <a:effectLst/>
            </a:endParaRPr>
          </a:p>
          <a:p>
            <a:pPr marL="0" indent="0" algn="ctr">
              <a:buNone/>
            </a:pPr>
            <a:r>
              <a:rPr lang="en-US" sz="2400" dirty="0">
                <a:effectLst/>
              </a:rPr>
              <a:t>Median time of clinical stability was 9 (5.0-15.0) years in the ls-SAP group and 8 (4.5-14.5) years in the </a:t>
            </a:r>
            <a:r>
              <a:rPr lang="en-US" sz="2400" dirty="0" err="1">
                <a:effectLst/>
              </a:rPr>
              <a:t>sAMI</a:t>
            </a:r>
            <a:r>
              <a:rPr lang="en-US" sz="2400" dirty="0">
                <a:effectLst/>
              </a:rPr>
              <a:t> group. </a:t>
            </a:r>
          </a:p>
        </p:txBody>
      </p:sp>
    </p:spTree>
    <p:extLst>
      <p:ext uri="{BB962C8B-B14F-4D97-AF65-F5344CB8AC3E}">
        <p14:creationId xmlns:p14="http://schemas.microsoft.com/office/powerpoint/2010/main" val="3990952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507B4B0-6626-4C0B-9B1D-1DEACDB7B4A5}"/>
              </a:ext>
            </a:extLst>
          </p:cNvPr>
          <p:cNvPicPr>
            <a:picLocks noGrp="1" noChangeAspect="1"/>
          </p:cNvPicPr>
          <p:nvPr>
            <p:ph idx="1"/>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410200" y="1447800"/>
            <a:ext cx="3312703" cy="2208469"/>
          </a:xfrm>
        </p:spPr>
      </p:pic>
      <p:sp>
        <p:nvSpPr>
          <p:cNvPr id="4" name="Footer Placeholder 3">
            <a:extLst>
              <a:ext uri="{FF2B5EF4-FFF2-40B4-BE49-F238E27FC236}">
                <a16:creationId xmlns:a16="http://schemas.microsoft.com/office/drawing/2014/main" id="{148B3757-4E1B-4EA1-9C58-05BEB25B3C4A}"/>
              </a:ext>
            </a:extLst>
          </p:cNvPr>
          <p:cNvSpPr>
            <a:spLocks noGrp="1"/>
          </p:cNvSpPr>
          <p:nvPr>
            <p:ph type="ftr" sz="quarter" idx="11"/>
          </p:nvPr>
        </p:nvSpPr>
        <p:spPr/>
        <p:txBody>
          <a:bodyPr/>
          <a:lstStyle/>
          <a:p>
            <a:pPr>
              <a:defRPr/>
            </a:pPr>
            <a:r>
              <a:rPr lang="en-US" dirty="0"/>
              <a:t>Copyright Bale/Doneen Paradigm</a:t>
            </a:r>
          </a:p>
        </p:txBody>
      </p:sp>
      <p:sp>
        <p:nvSpPr>
          <p:cNvPr id="8" name="TextBox 7">
            <a:extLst>
              <a:ext uri="{FF2B5EF4-FFF2-40B4-BE49-F238E27FC236}">
                <a16:creationId xmlns:a16="http://schemas.microsoft.com/office/drawing/2014/main" id="{0ABF3681-04AD-4705-80F9-A7CC151C462B}"/>
              </a:ext>
            </a:extLst>
          </p:cNvPr>
          <p:cNvSpPr txBox="1"/>
          <p:nvPr/>
        </p:nvSpPr>
        <p:spPr>
          <a:xfrm>
            <a:off x="379116" y="228600"/>
            <a:ext cx="5827236" cy="5355312"/>
          </a:xfrm>
          <a:prstGeom prst="rect">
            <a:avLst/>
          </a:prstGeom>
          <a:noFill/>
        </p:spPr>
        <p:txBody>
          <a:bodyPr wrap="none" rtlCol="0">
            <a:spAutoFit/>
          </a:bodyPr>
          <a:lstStyle/>
          <a:p>
            <a:r>
              <a:rPr lang="en-US" dirty="0"/>
              <a:t>Disease:</a:t>
            </a:r>
          </a:p>
          <a:p>
            <a:r>
              <a:rPr lang="en-US" dirty="0"/>
              <a:t>	Atherosclerosis</a:t>
            </a:r>
          </a:p>
          <a:p>
            <a:r>
              <a:rPr lang="en-US" dirty="0"/>
              <a:t>	2019 ACC/AHA Guidelines for CVD prev.</a:t>
            </a:r>
          </a:p>
          <a:p>
            <a:r>
              <a:rPr lang="en-US" dirty="0"/>
              <a:t>	Plaque Characteristics</a:t>
            </a:r>
          </a:p>
          <a:p>
            <a:r>
              <a:rPr lang="en-US" dirty="0"/>
              <a:t>	CACS &gt;1000 &amp; Mortality</a:t>
            </a:r>
          </a:p>
          <a:p>
            <a:r>
              <a:rPr lang="en-US" dirty="0"/>
              <a:t>Roots:</a:t>
            </a:r>
          </a:p>
          <a:p>
            <a:r>
              <a:rPr lang="en-US" dirty="0"/>
              <a:t>	Oral Health &amp; Rheumatoid Arthritis</a:t>
            </a:r>
          </a:p>
          <a:p>
            <a:r>
              <a:rPr lang="en-US" dirty="0"/>
              <a:t>	Stress and CVD </a:t>
            </a:r>
          </a:p>
          <a:p>
            <a:r>
              <a:rPr lang="en-US" dirty="0"/>
              <a:t>	Tobacco, Nicotine and PD</a:t>
            </a:r>
          </a:p>
          <a:p>
            <a:r>
              <a:rPr lang="en-US" dirty="0"/>
              <a:t>	Probiotics and Oral health</a:t>
            </a:r>
          </a:p>
          <a:p>
            <a:r>
              <a:rPr lang="en-US" dirty="0"/>
              <a:t>	</a:t>
            </a:r>
          </a:p>
          <a:p>
            <a:r>
              <a:rPr lang="en-US" dirty="0"/>
              <a:t>Treatment:</a:t>
            </a:r>
          </a:p>
          <a:p>
            <a:r>
              <a:rPr lang="en-US" dirty="0"/>
              <a:t>	Eggs – good or bad?</a:t>
            </a:r>
          </a:p>
          <a:p>
            <a:r>
              <a:rPr lang="en-US" dirty="0"/>
              <a:t>	Sugar Sweetened Beverages</a:t>
            </a:r>
          </a:p>
          <a:p>
            <a:r>
              <a:rPr lang="en-US" dirty="0"/>
              <a:t>	Testosterone Therapy &amp; DM prevention</a:t>
            </a:r>
          </a:p>
          <a:p>
            <a:r>
              <a:rPr lang="en-US" dirty="0"/>
              <a:t>	Testosterone Therapy Reduces NT-</a:t>
            </a:r>
            <a:r>
              <a:rPr lang="en-US" dirty="0" err="1"/>
              <a:t>ProBNP</a:t>
            </a:r>
            <a:endParaRPr lang="en-US" dirty="0"/>
          </a:p>
          <a:p>
            <a:r>
              <a:rPr lang="en-US" dirty="0"/>
              <a:t>	PCSK9 new indication in “primary” prevention.</a:t>
            </a:r>
          </a:p>
          <a:p>
            <a:endParaRPr lang="en-US" dirty="0"/>
          </a:p>
          <a:p>
            <a:r>
              <a:rPr lang="en-US" dirty="0"/>
              <a:t>	</a:t>
            </a:r>
          </a:p>
        </p:txBody>
      </p:sp>
    </p:spTree>
    <p:extLst>
      <p:ext uri="{BB962C8B-B14F-4D97-AF65-F5344CB8AC3E}">
        <p14:creationId xmlns:p14="http://schemas.microsoft.com/office/powerpoint/2010/main" val="24178663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63E6E-8570-4CAF-A1F7-6037917B3B85}"/>
              </a:ext>
            </a:extLst>
          </p:cNvPr>
          <p:cNvSpPr>
            <a:spLocks noGrp="1"/>
          </p:cNvSpPr>
          <p:nvPr>
            <p:ph type="title"/>
          </p:nvPr>
        </p:nvSpPr>
        <p:spPr>
          <a:xfrm>
            <a:off x="301625" y="228601"/>
            <a:ext cx="8510588" cy="762000"/>
          </a:xfrm>
        </p:spPr>
        <p:txBody>
          <a:bodyPr/>
          <a:lstStyle/>
          <a:p>
            <a:r>
              <a:rPr lang="en-US" sz="3600" dirty="0"/>
              <a:t>Plaque Characteristics with Optical Coherence Tomography</a:t>
            </a:r>
          </a:p>
        </p:txBody>
      </p:sp>
      <p:sp>
        <p:nvSpPr>
          <p:cNvPr id="4" name="Footer Placeholder 3">
            <a:extLst>
              <a:ext uri="{FF2B5EF4-FFF2-40B4-BE49-F238E27FC236}">
                <a16:creationId xmlns:a16="http://schemas.microsoft.com/office/drawing/2014/main" id="{6C35BE15-3838-410A-89C2-A283659D22D6}"/>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B2B75844-EFE2-4A98-92DF-38CAC4B4F8CF}"/>
              </a:ext>
            </a:extLst>
          </p:cNvPr>
          <p:cNvSpPr txBox="1"/>
          <p:nvPr/>
        </p:nvSpPr>
        <p:spPr>
          <a:xfrm>
            <a:off x="228600" y="5652353"/>
            <a:ext cx="7924800" cy="830997"/>
          </a:xfrm>
          <a:prstGeom prst="rect">
            <a:avLst/>
          </a:prstGeom>
          <a:noFill/>
        </p:spPr>
        <p:txBody>
          <a:bodyPr wrap="square" rtlCol="0">
            <a:spAutoFit/>
          </a:bodyPr>
          <a:lstStyle/>
          <a:p>
            <a:r>
              <a:rPr lang="en-US" sz="1600" dirty="0" err="1">
                <a:solidFill>
                  <a:srgbClr val="FFC000"/>
                </a:solidFill>
              </a:rPr>
              <a:t>Vergallo</a:t>
            </a:r>
            <a:r>
              <a:rPr lang="en-US" sz="1600" dirty="0">
                <a:solidFill>
                  <a:srgbClr val="FFC000"/>
                </a:solidFill>
              </a:rPr>
              <a:t>, R., Porto, I., </a:t>
            </a:r>
            <a:r>
              <a:rPr lang="en-US" sz="1600" dirty="0" err="1">
                <a:solidFill>
                  <a:srgbClr val="FFC000"/>
                </a:solidFill>
              </a:rPr>
              <a:t>E’Amerio</a:t>
            </a:r>
            <a:r>
              <a:rPr lang="en-US" sz="1600" dirty="0">
                <a:solidFill>
                  <a:srgbClr val="FFC000"/>
                </a:solidFill>
              </a:rPr>
              <a:t>, D., et al. (2019). Coronary atherosclerotic phenotype and plaque healing in patients with recurrent acute coronary syndromes compared with </a:t>
            </a:r>
            <a:r>
              <a:rPr lang="en-US" sz="1600" dirty="0" err="1">
                <a:solidFill>
                  <a:srgbClr val="FFC000"/>
                </a:solidFill>
              </a:rPr>
              <a:t>patietns</a:t>
            </a:r>
            <a:r>
              <a:rPr lang="en-US" sz="1600" dirty="0">
                <a:solidFill>
                  <a:srgbClr val="FFC000"/>
                </a:solidFill>
              </a:rPr>
              <a:t> with long-term clinical stability. JAMA Cardiology</a:t>
            </a:r>
            <a:r>
              <a:rPr lang="pt-BR" sz="1600" dirty="0">
                <a:solidFill>
                  <a:srgbClr val="FFC000"/>
                </a:solidFill>
              </a:rPr>
              <a:t>. 2019;4(4):321-329. </a:t>
            </a:r>
            <a:endParaRPr lang="en-US" sz="1600" dirty="0">
              <a:solidFill>
                <a:srgbClr val="FFC000"/>
              </a:solidFill>
            </a:endParaRPr>
          </a:p>
        </p:txBody>
      </p:sp>
      <p:sp>
        <p:nvSpPr>
          <p:cNvPr id="7" name="Content Placeholder 6">
            <a:extLst>
              <a:ext uri="{FF2B5EF4-FFF2-40B4-BE49-F238E27FC236}">
                <a16:creationId xmlns:a16="http://schemas.microsoft.com/office/drawing/2014/main" id="{BD752AEC-1C4C-47BA-9470-DDA684AB4DCD}"/>
              </a:ext>
            </a:extLst>
          </p:cNvPr>
          <p:cNvSpPr>
            <a:spLocks noGrp="1"/>
          </p:cNvSpPr>
          <p:nvPr>
            <p:ph idx="1"/>
          </p:nvPr>
        </p:nvSpPr>
        <p:spPr>
          <a:xfrm>
            <a:off x="301625" y="1371600"/>
            <a:ext cx="8540750" cy="4509353"/>
          </a:xfrm>
        </p:spPr>
        <p:txBody>
          <a:bodyPr/>
          <a:lstStyle/>
          <a:p>
            <a:pPr marL="0" indent="0" algn="ctr">
              <a:buNone/>
            </a:pPr>
            <a:r>
              <a:rPr lang="en-US" sz="2200" b="1" u="sng" dirty="0">
                <a:effectLst/>
              </a:rPr>
              <a:t>Lipid-rich plaque </a:t>
            </a:r>
          </a:p>
          <a:p>
            <a:pPr marL="0" indent="0" algn="ctr">
              <a:buNone/>
            </a:pPr>
            <a:r>
              <a:rPr lang="en-US" sz="2200" dirty="0">
                <a:effectLst/>
              </a:rPr>
              <a:t>80.0% (</a:t>
            </a:r>
            <a:r>
              <a:rPr lang="en-US" sz="2200" dirty="0" err="1">
                <a:effectLst/>
              </a:rPr>
              <a:t>rACS</a:t>
            </a:r>
            <a:r>
              <a:rPr lang="en-US" sz="2200" dirty="0">
                <a:effectLst/>
              </a:rPr>
              <a:t>) vs 76.3% (</a:t>
            </a:r>
            <a:r>
              <a:rPr lang="en-US" sz="2200" dirty="0" err="1">
                <a:effectLst/>
              </a:rPr>
              <a:t>sAMI</a:t>
            </a:r>
            <a:r>
              <a:rPr lang="en-US" sz="2200" dirty="0">
                <a:effectLst/>
              </a:rPr>
              <a:t>) vs 37.8% (Is-SAP); </a:t>
            </a:r>
            <a:r>
              <a:rPr lang="en-US" sz="2200" i="1" dirty="0">
                <a:effectLst/>
              </a:rPr>
              <a:t>P </a:t>
            </a:r>
            <a:r>
              <a:rPr lang="en-US" sz="2200" dirty="0">
                <a:effectLst/>
              </a:rPr>
              <a:t>&lt; .001</a:t>
            </a:r>
          </a:p>
          <a:p>
            <a:pPr marL="0" indent="0" algn="ctr">
              <a:buNone/>
            </a:pPr>
            <a:endParaRPr lang="en-US" sz="800" u="sng" dirty="0">
              <a:effectLst/>
            </a:endParaRPr>
          </a:p>
          <a:p>
            <a:pPr marL="0" indent="0" algn="ctr">
              <a:buNone/>
            </a:pPr>
            <a:r>
              <a:rPr lang="en-US" sz="2200" b="1" u="sng" dirty="0">
                <a:effectLst/>
              </a:rPr>
              <a:t>Thin-cap fibroatheroma</a:t>
            </a:r>
          </a:p>
          <a:p>
            <a:pPr marL="0" indent="0" algn="ctr">
              <a:buNone/>
            </a:pPr>
            <a:r>
              <a:rPr lang="en-US" sz="2200" dirty="0">
                <a:effectLst/>
              </a:rPr>
              <a:t> 40.0% (</a:t>
            </a:r>
            <a:r>
              <a:rPr lang="en-US" sz="2200" dirty="0" err="1">
                <a:effectLst/>
              </a:rPr>
              <a:t>rACS</a:t>
            </a:r>
            <a:r>
              <a:rPr lang="en-US" sz="2200" dirty="0">
                <a:effectLst/>
              </a:rPr>
              <a:t>) vs 34.2% (</a:t>
            </a:r>
            <a:r>
              <a:rPr lang="en-US" sz="2200" dirty="0" err="1">
                <a:effectLst/>
              </a:rPr>
              <a:t>sAMI</a:t>
            </a:r>
            <a:r>
              <a:rPr lang="en-US" sz="2200" dirty="0">
                <a:effectLst/>
              </a:rPr>
              <a:t>) vs 8.1% (Is-SAP); </a:t>
            </a:r>
            <a:r>
              <a:rPr lang="en-US" sz="2200" i="1" dirty="0">
                <a:effectLst/>
              </a:rPr>
              <a:t>P </a:t>
            </a:r>
            <a:r>
              <a:rPr lang="en-US" sz="2200" dirty="0">
                <a:effectLst/>
              </a:rPr>
              <a:t>= .006</a:t>
            </a:r>
          </a:p>
          <a:p>
            <a:pPr marL="0" indent="0" algn="ctr">
              <a:buNone/>
            </a:pPr>
            <a:endParaRPr lang="en-US" sz="800" u="sng" dirty="0">
              <a:effectLst/>
            </a:endParaRPr>
          </a:p>
          <a:p>
            <a:pPr marL="0" indent="0" algn="ctr">
              <a:buNone/>
            </a:pPr>
            <a:r>
              <a:rPr lang="en-US" sz="2200" b="1" u="sng" dirty="0">
                <a:effectLst/>
              </a:rPr>
              <a:t>Spotty calcifications</a:t>
            </a:r>
          </a:p>
          <a:p>
            <a:pPr marL="0" indent="0" algn="ctr">
              <a:buNone/>
            </a:pPr>
            <a:r>
              <a:rPr lang="en-US" sz="2200" dirty="0">
                <a:effectLst/>
              </a:rPr>
              <a:t>70.0% (</a:t>
            </a:r>
            <a:r>
              <a:rPr lang="en-US" sz="2200" dirty="0" err="1">
                <a:effectLst/>
              </a:rPr>
              <a:t>rACS</a:t>
            </a:r>
            <a:r>
              <a:rPr lang="en-US" sz="2200" dirty="0">
                <a:effectLst/>
              </a:rPr>
              <a:t>) vs 40.5% (</a:t>
            </a:r>
            <a:r>
              <a:rPr lang="en-US" sz="2200" dirty="0" err="1">
                <a:effectLst/>
              </a:rPr>
              <a:t>sAMI</a:t>
            </a:r>
            <a:r>
              <a:rPr lang="en-US" sz="2200" dirty="0">
                <a:effectLst/>
              </a:rPr>
              <a:t>) vs 44.7% (Is-SAP); </a:t>
            </a:r>
            <a:r>
              <a:rPr lang="en-US" sz="2200" i="1" dirty="0">
                <a:effectLst/>
              </a:rPr>
              <a:t>P </a:t>
            </a:r>
            <a:r>
              <a:rPr lang="en-US" sz="2200" dirty="0">
                <a:effectLst/>
              </a:rPr>
              <a:t>= .04</a:t>
            </a:r>
          </a:p>
          <a:p>
            <a:pPr marL="0" indent="0" algn="ctr">
              <a:buNone/>
            </a:pPr>
            <a:endParaRPr lang="en-US" sz="800" u="sng" dirty="0">
              <a:effectLst/>
            </a:endParaRPr>
          </a:p>
          <a:p>
            <a:pPr marL="0" indent="0" algn="ctr">
              <a:buNone/>
            </a:pPr>
            <a:r>
              <a:rPr lang="en-US" sz="2200" b="1" u="sng" dirty="0">
                <a:effectLst/>
              </a:rPr>
              <a:t>Healed Coronary Plaques </a:t>
            </a:r>
          </a:p>
          <a:p>
            <a:pPr marL="0" indent="0" algn="ctr">
              <a:buNone/>
            </a:pPr>
            <a:r>
              <a:rPr lang="en-US" sz="2200" dirty="0">
                <a:effectLst/>
              </a:rPr>
              <a:t>3.3% (</a:t>
            </a:r>
            <a:r>
              <a:rPr lang="en-US" sz="2200" dirty="0" err="1">
                <a:effectLst/>
              </a:rPr>
              <a:t>rACS</a:t>
            </a:r>
            <a:r>
              <a:rPr lang="en-US" sz="2200" dirty="0">
                <a:effectLst/>
              </a:rPr>
              <a:t>) vs 29.7% (</a:t>
            </a:r>
            <a:r>
              <a:rPr lang="en-US" sz="2200" dirty="0" err="1">
                <a:effectLst/>
              </a:rPr>
              <a:t>sAMI</a:t>
            </a:r>
            <a:r>
              <a:rPr lang="en-US" sz="2200" dirty="0">
                <a:effectLst/>
              </a:rPr>
              <a:t>) vs 28.9% (Is-SAP); </a:t>
            </a:r>
            <a:r>
              <a:rPr lang="en-US" sz="2200" i="1" dirty="0">
                <a:effectLst/>
              </a:rPr>
              <a:t>P </a:t>
            </a:r>
            <a:r>
              <a:rPr lang="en-US" sz="2200" dirty="0">
                <a:effectLst/>
              </a:rPr>
              <a:t>= .01</a:t>
            </a:r>
          </a:p>
        </p:txBody>
      </p:sp>
    </p:spTree>
    <p:extLst>
      <p:ext uri="{BB962C8B-B14F-4D97-AF65-F5344CB8AC3E}">
        <p14:creationId xmlns:p14="http://schemas.microsoft.com/office/powerpoint/2010/main" val="31555248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63E6E-8570-4CAF-A1F7-6037917B3B85}"/>
              </a:ext>
            </a:extLst>
          </p:cNvPr>
          <p:cNvSpPr>
            <a:spLocks noGrp="1"/>
          </p:cNvSpPr>
          <p:nvPr>
            <p:ph type="title"/>
          </p:nvPr>
        </p:nvSpPr>
        <p:spPr>
          <a:xfrm>
            <a:off x="301625" y="228601"/>
            <a:ext cx="8510588" cy="762000"/>
          </a:xfrm>
        </p:spPr>
        <p:txBody>
          <a:bodyPr/>
          <a:lstStyle/>
          <a:p>
            <a:r>
              <a:rPr lang="en-US" sz="3600" dirty="0"/>
              <a:t>Plaque Characteristics with Optical Coherence Tomography</a:t>
            </a:r>
          </a:p>
        </p:txBody>
      </p:sp>
      <p:sp>
        <p:nvSpPr>
          <p:cNvPr id="4" name="Footer Placeholder 3">
            <a:extLst>
              <a:ext uri="{FF2B5EF4-FFF2-40B4-BE49-F238E27FC236}">
                <a16:creationId xmlns:a16="http://schemas.microsoft.com/office/drawing/2014/main" id="{6C35BE15-3838-410A-89C2-A283659D22D6}"/>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B2B75844-EFE2-4A98-92DF-38CAC4B4F8CF}"/>
              </a:ext>
            </a:extLst>
          </p:cNvPr>
          <p:cNvSpPr txBox="1"/>
          <p:nvPr/>
        </p:nvSpPr>
        <p:spPr>
          <a:xfrm>
            <a:off x="228600" y="5652353"/>
            <a:ext cx="7924800" cy="830997"/>
          </a:xfrm>
          <a:prstGeom prst="rect">
            <a:avLst/>
          </a:prstGeom>
          <a:noFill/>
        </p:spPr>
        <p:txBody>
          <a:bodyPr wrap="square" rtlCol="0">
            <a:spAutoFit/>
          </a:bodyPr>
          <a:lstStyle/>
          <a:p>
            <a:r>
              <a:rPr lang="en-US" sz="1600" dirty="0" err="1">
                <a:solidFill>
                  <a:srgbClr val="FFC000"/>
                </a:solidFill>
              </a:rPr>
              <a:t>Vergallo</a:t>
            </a:r>
            <a:r>
              <a:rPr lang="en-US" sz="1600" dirty="0">
                <a:solidFill>
                  <a:srgbClr val="FFC000"/>
                </a:solidFill>
              </a:rPr>
              <a:t>, R., Porto, I., </a:t>
            </a:r>
            <a:r>
              <a:rPr lang="en-US" sz="1600" dirty="0" err="1">
                <a:solidFill>
                  <a:srgbClr val="FFC000"/>
                </a:solidFill>
              </a:rPr>
              <a:t>E’Amerio</a:t>
            </a:r>
            <a:r>
              <a:rPr lang="en-US" sz="1600" dirty="0">
                <a:solidFill>
                  <a:srgbClr val="FFC000"/>
                </a:solidFill>
              </a:rPr>
              <a:t>, D., et al. (2019). Coronary atherosclerotic phenotype and plaque healing in patients with recurrent acute coronary syndromes compared with </a:t>
            </a:r>
            <a:r>
              <a:rPr lang="en-US" sz="1600" dirty="0" err="1">
                <a:solidFill>
                  <a:srgbClr val="FFC000"/>
                </a:solidFill>
              </a:rPr>
              <a:t>patietns</a:t>
            </a:r>
            <a:r>
              <a:rPr lang="en-US" sz="1600" dirty="0">
                <a:solidFill>
                  <a:srgbClr val="FFC000"/>
                </a:solidFill>
              </a:rPr>
              <a:t> with long-term clinical stability. JAMA Cardiology</a:t>
            </a:r>
            <a:r>
              <a:rPr lang="pt-BR" sz="1600" dirty="0">
                <a:solidFill>
                  <a:srgbClr val="FFC000"/>
                </a:solidFill>
              </a:rPr>
              <a:t>. 2019;4(4):321-329. </a:t>
            </a:r>
            <a:endParaRPr lang="en-US" sz="1600" dirty="0">
              <a:solidFill>
                <a:srgbClr val="FFC000"/>
              </a:solidFill>
            </a:endParaRPr>
          </a:p>
        </p:txBody>
      </p:sp>
      <p:sp>
        <p:nvSpPr>
          <p:cNvPr id="7" name="Content Placeholder 6">
            <a:extLst>
              <a:ext uri="{FF2B5EF4-FFF2-40B4-BE49-F238E27FC236}">
                <a16:creationId xmlns:a16="http://schemas.microsoft.com/office/drawing/2014/main" id="{BD752AEC-1C4C-47BA-9470-DDA684AB4DCD}"/>
              </a:ext>
            </a:extLst>
          </p:cNvPr>
          <p:cNvSpPr>
            <a:spLocks noGrp="1"/>
          </p:cNvSpPr>
          <p:nvPr>
            <p:ph idx="1"/>
          </p:nvPr>
        </p:nvSpPr>
        <p:spPr>
          <a:xfrm>
            <a:off x="301625" y="1143000"/>
            <a:ext cx="8540750" cy="4509353"/>
          </a:xfrm>
        </p:spPr>
        <p:txBody>
          <a:bodyPr/>
          <a:lstStyle/>
          <a:p>
            <a:pPr marL="0" indent="0">
              <a:buNone/>
            </a:pPr>
            <a:r>
              <a:rPr lang="en-US" sz="2000" u="sng" dirty="0" err="1">
                <a:effectLst/>
              </a:rPr>
              <a:t>BaleDoneen</a:t>
            </a:r>
            <a:r>
              <a:rPr lang="en-US" sz="2000" u="sng" dirty="0">
                <a:effectLst/>
              </a:rPr>
              <a:t> Take-Away:</a:t>
            </a:r>
          </a:p>
          <a:p>
            <a:pPr marL="0" indent="0">
              <a:buNone/>
            </a:pPr>
            <a:r>
              <a:rPr lang="en-US" sz="2000" dirty="0">
                <a:effectLst/>
              </a:rPr>
              <a:t>1. Previous data supports these findings - </a:t>
            </a:r>
          </a:p>
        </p:txBody>
      </p:sp>
    </p:spTree>
    <p:extLst>
      <p:ext uri="{BB962C8B-B14F-4D97-AF65-F5344CB8AC3E}">
        <p14:creationId xmlns:p14="http://schemas.microsoft.com/office/powerpoint/2010/main" val="882400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76198"/>
            <a:ext cx="8510588" cy="1325563"/>
          </a:xfrm>
        </p:spPr>
        <p:txBody>
          <a:bodyPr/>
          <a:lstStyle/>
          <a:p>
            <a:r>
              <a:rPr lang="en-US" sz="3200" dirty="0"/>
              <a:t>Amount of Lipid in Plaque Predicts Risk of Heart Attack and Stroke</a:t>
            </a:r>
          </a:p>
        </p:txBody>
      </p:sp>
      <p:sp>
        <p:nvSpPr>
          <p:cNvPr id="3" name="Content Placeholder 2"/>
          <p:cNvSpPr>
            <a:spLocks noGrp="1"/>
          </p:cNvSpPr>
          <p:nvPr>
            <p:ph idx="1"/>
          </p:nvPr>
        </p:nvSpPr>
        <p:spPr>
          <a:xfrm>
            <a:off x="301625" y="1692442"/>
            <a:ext cx="8540750" cy="4406733"/>
          </a:xfrm>
        </p:spPr>
        <p:txBody>
          <a:bodyPr/>
          <a:lstStyle/>
          <a:p>
            <a:pPr marL="0" indent="0" algn="ctr">
              <a:buNone/>
            </a:pPr>
            <a:r>
              <a:rPr lang="en-US" sz="1800" dirty="0">
                <a:solidFill>
                  <a:srgbClr val="FFC000"/>
                </a:solidFill>
              </a:rPr>
              <a:t>Madder, R. D., et. al. (2016). Large </a:t>
            </a:r>
            <a:r>
              <a:rPr lang="en-US" sz="1800" dirty="0">
                <a:solidFill>
                  <a:srgbClr val="FFFF00"/>
                </a:solidFill>
              </a:rPr>
              <a:t>lipid-rich</a:t>
            </a:r>
            <a:r>
              <a:rPr lang="en-US" sz="1800" dirty="0">
                <a:solidFill>
                  <a:srgbClr val="FFC000"/>
                </a:solidFill>
              </a:rPr>
              <a:t> coronary </a:t>
            </a:r>
            <a:r>
              <a:rPr lang="en-US" sz="1800" dirty="0">
                <a:solidFill>
                  <a:srgbClr val="FFFF00"/>
                </a:solidFill>
              </a:rPr>
              <a:t>plaques</a:t>
            </a:r>
            <a:r>
              <a:rPr lang="en-US" sz="1800" dirty="0">
                <a:solidFill>
                  <a:srgbClr val="FFC000"/>
                </a:solidFill>
              </a:rPr>
              <a:t> detected by </a:t>
            </a:r>
            <a:r>
              <a:rPr lang="en-US" sz="1800" dirty="0">
                <a:solidFill>
                  <a:srgbClr val="FFC000"/>
                </a:solidFill>
                <a:highlight>
                  <a:srgbClr val="000000"/>
                </a:highlight>
              </a:rPr>
              <a:t>near-infrared spectroscopy</a:t>
            </a:r>
            <a:r>
              <a:rPr lang="en-US" sz="1800" dirty="0">
                <a:solidFill>
                  <a:srgbClr val="FFC000"/>
                </a:solidFill>
              </a:rPr>
              <a:t> at non-stented sites in the target artery identify patients </a:t>
            </a:r>
            <a:r>
              <a:rPr lang="en-US" sz="1800" dirty="0">
                <a:solidFill>
                  <a:srgbClr val="FFFF00"/>
                </a:solidFill>
              </a:rPr>
              <a:t>likely to experience future</a:t>
            </a:r>
            <a:r>
              <a:rPr lang="en-US" sz="1800" dirty="0">
                <a:solidFill>
                  <a:srgbClr val="FFC000"/>
                </a:solidFill>
              </a:rPr>
              <a:t> major adverse </a:t>
            </a:r>
            <a:r>
              <a:rPr lang="en-US" sz="1800" dirty="0">
                <a:solidFill>
                  <a:srgbClr val="FFFF00"/>
                </a:solidFill>
              </a:rPr>
              <a:t>cardiovascular events</a:t>
            </a:r>
            <a:r>
              <a:rPr lang="en-US" sz="1800" dirty="0">
                <a:solidFill>
                  <a:srgbClr val="FFC000"/>
                </a:solidFill>
              </a:rPr>
              <a:t>.                         </a:t>
            </a:r>
            <a:r>
              <a:rPr lang="en-US" sz="1800" dirty="0" err="1">
                <a:solidFill>
                  <a:srgbClr val="FFC000"/>
                </a:solidFill>
              </a:rPr>
              <a:t>Eur</a:t>
            </a:r>
            <a:r>
              <a:rPr lang="en-US" sz="1800" dirty="0">
                <a:solidFill>
                  <a:srgbClr val="FFC000"/>
                </a:solidFill>
              </a:rPr>
              <a:t> Heart J Cardiovasc Imaging, 17(4), 393-399. </a:t>
            </a:r>
          </a:p>
          <a:p>
            <a:pPr marL="0" indent="0" algn="ctr">
              <a:buNone/>
            </a:pPr>
            <a:endParaRPr lang="en-US" sz="1800" dirty="0">
              <a:solidFill>
                <a:srgbClr val="FFC000"/>
              </a:solidFill>
            </a:endParaRPr>
          </a:p>
          <a:p>
            <a:pPr marL="0" indent="0" algn="ctr">
              <a:buNone/>
            </a:pPr>
            <a:r>
              <a:rPr lang="en-US" sz="1800" dirty="0">
                <a:solidFill>
                  <a:srgbClr val="FFC000"/>
                </a:solidFill>
              </a:rPr>
              <a:t>Sun, J., et. al. (2017). Carotid Plaque </a:t>
            </a:r>
            <a:r>
              <a:rPr lang="en-US" sz="1800" dirty="0">
                <a:solidFill>
                  <a:srgbClr val="FFFF00"/>
                </a:solidFill>
              </a:rPr>
              <a:t>Lipid Content</a:t>
            </a:r>
            <a:r>
              <a:rPr lang="en-US" sz="1800" dirty="0">
                <a:solidFill>
                  <a:srgbClr val="FFC000"/>
                </a:solidFill>
              </a:rPr>
              <a:t> and Fibrous Cap Status </a:t>
            </a:r>
            <a:r>
              <a:rPr lang="en-US" sz="1800" dirty="0">
                <a:solidFill>
                  <a:srgbClr val="FFFF00"/>
                </a:solidFill>
              </a:rPr>
              <a:t>Predict Systemic CV Outcomes</a:t>
            </a:r>
            <a:r>
              <a:rPr lang="en-US" sz="1800" dirty="0">
                <a:solidFill>
                  <a:srgbClr val="FFC000"/>
                </a:solidFill>
              </a:rPr>
              <a:t>. The </a:t>
            </a:r>
            <a:r>
              <a:rPr lang="en-US" sz="1800" dirty="0">
                <a:solidFill>
                  <a:srgbClr val="FFC000"/>
                </a:solidFill>
                <a:highlight>
                  <a:srgbClr val="000000"/>
                </a:highlight>
              </a:rPr>
              <a:t>MRI </a:t>
            </a:r>
            <a:r>
              <a:rPr lang="en-US" sz="1800" dirty="0" err="1">
                <a:solidFill>
                  <a:srgbClr val="FFC000"/>
                </a:solidFill>
              </a:rPr>
              <a:t>Substudy</a:t>
            </a:r>
            <a:r>
              <a:rPr lang="en-US" sz="1800" dirty="0">
                <a:solidFill>
                  <a:srgbClr val="FFC000"/>
                </a:solidFill>
              </a:rPr>
              <a:t> in AIM-HIGH,                        JACC Imaging. 10(3), 241-249. </a:t>
            </a:r>
          </a:p>
          <a:p>
            <a:pPr marL="0" indent="0" algn="ctr">
              <a:buNone/>
            </a:pPr>
            <a:endParaRPr lang="en-US" sz="1800" dirty="0">
              <a:solidFill>
                <a:srgbClr val="FFC000"/>
              </a:solidFill>
            </a:endParaRPr>
          </a:p>
          <a:p>
            <a:pPr marL="0" indent="0" algn="ctr">
              <a:buNone/>
            </a:pPr>
            <a:r>
              <a:rPr lang="en-US" sz="1800" dirty="0">
                <a:solidFill>
                  <a:srgbClr val="FFC000"/>
                </a:solidFill>
              </a:rPr>
              <a:t>Xing, L., et. al. (2017). </a:t>
            </a:r>
            <a:r>
              <a:rPr lang="en-US" sz="1800" dirty="0">
                <a:solidFill>
                  <a:srgbClr val="FFFF00"/>
                </a:solidFill>
              </a:rPr>
              <a:t>Clinical Significance of Lipid-Rich Plaque</a:t>
            </a:r>
            <a:r>
              <a:rPr lang="en-US" sz="1800" dirty="0">
                <a:solidFill>
                  <a:srgbClr val="FFC000"/>
                </a:solidFill>
              </a:rPr>
              <a:t> Detected by </a:t>
            </a:r>
            <a:r>
              <a:rPr lang="en-US" sz="1800" dirty="0">
                <a:solidFill>
                  <a:srgbClr val="FFC000"/>
                </a:solidFill>
                <a:highlight>
                  <a:srgbClr val="000000"/>
                </a:highlight>
              </a:rPr>
              <a:t>Optical Coherence Tomography</a:t>
            </a:r>
            <a:r>
              <a:rPr lang="en-US" sz="1800" dirty="0">
                <a:solidFill>
                  <a:srgbClr val="FFC000"/>
                </a:solidFill>
              </a:rPr>
              <a:t>. A 4-Year Follow-Up Study.                                          JACC. 69(20), 2502-2513. </a:t>
            </a:r>
          </a:p>
          <a:p>
            <a:pPr marL="0" indent="0" algn="ctr">
              <a:buNone/>
            </a:pPr>
            <a:endParaRPr lang="en-US" sz="1800" dirty="0">
              <a:solidFill>
                <a:srgbClr val="FFC000"/>
              </a:solidFill>
            </a:endParaRPr>
          </a:p>
          <a:p>
            <a:pPr marL="0" indent="0" algn="ctr">
              <a:buNone/>
            </a:pPr>
            <a:endParaRPr lang="en-US" sz="1800" dirty="0">
              <a:solidFill>
                <a:srgbClr val="FFC000"/>
              </a:solidFill>
            </a:endParaRPr>
          </a:p>
          <a:p>
            <a:pPr marL="0" indent="0">
              <a:buNone/>
            </a:pPr>
            <a:endParaRPr lang="en-US" dirty="0"/>
          </a:p>
        </p:txBody>
      </p:sp>
      <p:sp>
        <p:nvSpPr>
          <p:cNvPr id="4" name="Footer Placeholder 3"/>
          <p:cNvSpPr>
            <a:spLocks noGrp="1"/>
          </p:cNvSpPr>
          <p:nvPr>
            <p:ph type="ftr" sz="quarter" idx="11"/>
          </p:nvPr>
        </p:nvSpPr>
        <p:spPr/>
        <p:txBody>
          <a:bodyPr/>
          <a:lstStyle/>
          <a:p>
            <a:pPr>
              <a:defRPr/>
            </a:pPr>
            <a:r>
              <a:rPr lang="en-US">
                <a:solidFill>
                  <a:srgbClr val="FFFFFF"/>
                </a:solidFill>
              </a:rPr>
              <a:t>Copyright Bale/Doneen Paradigm</a:t>
            </a:r>
          </a:p>
        </p:txBody>
      </p:sp>
    </p:spTree>
    <p:extLst>
      <p:ext uri="{BB962C8B-B14F-4D97-AF65-F5344CB8AC3E}">
        <p14:creationId xmlns:p14="http://schemas.microsoft.com/office/powerpoint/2010/main" val="15094716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63E6E-8570-4CAF-A1F7-6037917B3B85}"/>
              </a:ext>
            </a:extLst>
          </p:cNvPr>
          <p:cNvSpPr>
            <a:spLocks noGrp="1"/>
          </p:cNvSpPr>
          <p:nvPr>
            <p:ph type="title"/>
          </p:nvPr>
        </p:nvSpPr>
        <p:spPr>
          <a:xfrm>
            <a:off x="301625" y="228601"/>
            <a:ext cx="8510588" cy="762000"/>
          </a:xfrm>
        </p:spPr>
        <p:txBody>
          <a:bodyPr/>
          <a:lstStyle/>
          <a:p>
            <a:r>
              <a:rPr lang="en-US" sz="3600" dirty="0"/>
              <a:t>Plaque Characteristics with Optical Coherence Tomography</a:t>
            </a:r>
          </a:p>
        </p:txBody>
      </p:sp>
      <p:sp>
        <p:nvSpPr>
          <p:cNvPr id="4" name="Footer Placeholder 3">
            <a:extLst>
              <a:ext uri="{FF2B5EF4-FFF2-40B4-BE49-F238E27FC236}">
                <a16:creationId xmlns:a16="http://schemas.microsoft.com/office/drawing/2014/main" id="{6C35BE15-3838-410A-89C2-A283659D22D6}"/>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B2B75844-EFE2-4A98-92DF-38CAC4B4F8CF}"/>
              </a:ext>
            </a:extLst>
          </p:cNvPr>
          <p:cNvSpPr txBox="1"/>
          <p:nvPr/>
        </p:nvSpPr>
        <p:spPr>
          <a:xfrm>
            <a:off x="228600" y="5652353"/>
            <a:ext cx="7924800" cy="830997"/>
          </a:xfrm>
          <a:prstGeom prst="rect">
            <a:avLst/>
          </a:prstGeom>
          <a:noFill/>
        </p:spPr>
        <p:txBody>
          <a:bodyPr wrap="square" rtlCol="0">
            <a:spAutoFit/>
          </a:bodyPr>
          <a:lstStyle/>
          <a:p>
            <a:r>
              <a:rPr lang="en-US" sz="1600" dirty="0" err="1">
                <a:solidFill>
                  <a:srgbClr val="FFC000"/>
                </a:solidFill>
              </a:rPr>
              <a:t>Vergallo</a:t>
            </a:r>
            <a:r>
              <a:rPr lang="en-US" sz="1600" dirty="0">
                <a:solidFill>
                  <a:srgbClr val="FFC000"/>
                </a:solidFill>
              </a:rPr>
              <a:t>, R., Porto, I., </a:t>
            </a:r>
            <a:r>
              <a:rPr lang="en-US" sz="1600" dirty="0" err="1">
                <a:solidFill>
                  <a:srgbClr val="FFC000"/>
                </a:solidFill>
              </a:rPr>
              <a:t>E’Amerio</a:t>
            </a:r>
            <a:r>
              <a:rPr lang="en-US" sz="1600" dirty="0">
                <a:solidFill>
                  <a:srgbClr val="FFC000"/>
                </a:solidFill>
              </a:rPr>
              <a:t>, D., et al. (2019). Coronary atherosclerotic phenotype and plaque healing in patients with recurrent acute coronary syndromes compared with </a:t>
            </a:r>
            <a:r>
              <a:rPr lang="en-US" sz="1600" dirty="0" err="1">
                <a:solidFill>
                  <a:srgbClr val="FFC000"/>
                </a:solidFill>
              </a:rPr>
              <a:t>patietns</a:t>
            </a:r>
            <a:r>
              <a:rPr lang="en-US" sz="1600" dirty="0">
                <a:solidFill>
                  <a:srgbClr val="FFC000"/>
                </a:solidFill>
              </a:rPr>
              <a:t> with long-term clinical stability. JAMA Cardiology</a:t>
            </a:r>
            <a:r>
              <a:rPr lang="pt-BR" sz="1600" dirty="0">
                <a:solidFill>
                  <a:srgbClr val="FFC000"/>
                </a:solidFill>
              </a:rPr>
              <a:t>. 2019;4(4):321-329. </a:t>
            </a:r>
            <a:endParaRPr lang="en-US" sz="1600" dirty="0">
              <a:solidFill>
                <a:srgbClr val="FFC000"/>
              </a:solidFill>
            </a:endParaRPr>
          </a:p>
        </p:txBody>
      </p:sp>
      <p:sp>
        <p:nvSpPr>
          <p:cNvPr id="7" name="Content Placeholder 6">
            <a:extLst>
              <a:ext uri="{FF2B5EF4-FFF2-40B4-BE49-F238E27FC236}">
                <a16:creationId xmlns:a16="http://schemas.microsoft.com/office/drawing/2014/main" id="{BD752AEC-1C4C-47BA-9470-DDA684AB4DCD}"/>
              </a:ext>
            </a:extLst>
          </p:cNvPr>
          <p:cNvSpPr>
            <a:spLocks noGrp="1"/>
          </p:cNvSpPr>
          <p:nvPr>
            <p:ph idx="1"/>
          </p:nvPr>
        </p:nvSpPr>
        <p:spPr>
          <a:xfrm>
            <a:off x="301625" y="1143000"/>
            <a:ext cx="8540750" cy="4509353"/>
          </a:xfrm>
        </p:spPr>
        <p:txBody>
          <a:bodyPr/>
          <a:lstStyle/>
          <a:p>
            <a:pPr marL="0" indent="0">
              <a:buNone/>
            </a:pPr>
            <a:r>
              <a:rPr lang="en-US" sz="2000" u="sng" dirty="0" err="1">
                <a:effectLst/>
              </a:rPr>
              <a:t>BaleDoneen</a:t>
            </a:r>
            <a:r>
              <a:rPr lang="en-US" sz="2000" u="sng" dirty="0">
                <a:effectLst/>
              </a:rPr>
              <a:t> Take-Away:</a:t>
            </a:r>
          </a:p>
          <a:p>
            <a:pPr marL="457200" indent="-457200">
              <a:buAutoNum type="arabicPeriod"/>
            </a:pPr>
            <a:r>
              <a:rPr lang="en-US" sz="2000" dirty="0">
                <a:effectLst/>
              </a:rPr>
              <a:t>Previous data supports these findings –</a:t>
            </a:r>
          </a:p>
          <a:p>
            <a:pPr marL="457200" indent="-457200">
              <a:buAutoNum type="arabicPeriod"/>
            </a:pPr>
            <a:r>
              <a:rPr lang="en-US" sz="2000" dirty="0">
                <a:effectLst/>
              </a:rPr>
              <a:t>Only inflammatory marker utilized was </a:t>
            </a:r>
            <a:r>
              <a:rPr lang="en-US" sz="2000" dirty="0" err="1">
                <a:effectLst/>
              </a:rPr>
              <a:t>hsCRP</a:t>
            </a:r>
            <a:r>
              <a:rPr lang="en-US" sz="2000" dirty="0">
                <a:effectLst/>
              </a:rPr>
              <a:t> – NS results</a:t>
            </a:r>
          </a:p>
          <a:p>
            <a:pPr marL="457200" indent="-457200">
              <a:buAutoNum type="arabicPeriod"/>
            </a:pPr>
            <a:endParaRPr lang="en-US" sz="2000" dirty="0">
              <a:effectLst/>
            </a:endParaRPr>
          </a:p>
          <a:p>
            <a:pPr marL="457200" indent="-457200">
              <a:buAutoNum type="arabicPeriod"/>
            </a:pPr>
            <a:r>
              <a:rPr lang="en-US" sz="2000" dirty="0">
                <a:effectLst/>
              </a:rPr>
              <a:t>This data continues to strengthen our data from John’s Hopkins showing that in 100% of patients followed x 5 years – plaque went to a completely stable pattern utilizing </a:t>
            </a:r>
            <a:r>
              <a:rPr lang="en-US" sz="2000" dirty="0" err="1">
                <a:effectLst/>
              </a:rPr>
              <a:t>cIMT</a:t>
            </a:r>
            <a:r>
              <a:rPr lang="en-US" sz="2000" dirty="0">
                <a:effectLst/>
              </a:rPr>
              <a:t> plaque characteristics. </a:t>
            </a:r>
          </a:p>
          <a:p>
            <a:pPr marL="457200" indent="-457200">
              <a:buAutoNum type="arabicPeriod"/>
            </a:pPr>
            <a:r>
              <a:rPr lang="en-US" sz="2000" dirty="0">
                <a:effectLst/>
              </a:rPr>
              <a:t>The data from Post-hoc AIM-HIGH demonstrated that it was indeed the lipid rich plaque and the fibrous cap as the two statistically significant predictors of risk.   </a:t>
            </a:r>
          </a:p>
          <a:p>
            <a:pPr marL="457200" indent="-457200">
              <a:buAutoNum type="arabicPeriod"/>
            </a:pPr>
            <a:r>
              <a:rPr lang="en-US" sz="2000" dirty="0">
                <a:effectLst/>
              </a:rPr>
              <a:t>The </a:t>
            </a:r>
            <a:r>
              <a:rPr lang="en-US" sz="2000" dirty="0" err="1">
                <a:effectLst/>
              </a:rPr>
              <a:t>BaleDoneen</a:t>
            </a:r>
            <a:r>
              <a:rPr lang="en-US" sz="2000" dirty="0">
                <a:effectLst/>
              </a:rPr>
              <a:t> approach always couples structure (</a:t>
            </a:r>
            <a:r>
              <a:rPr lang="en-US" sz="2000" dirty="0" err="1">
                <a:effectLst/>
              </a:rPr>
              <a:t>cIMT</a:t>
            </a:r>
            <a:r>
              <a:rPr lang="en-US" sz="2000" dirty="0">
                <a:effectLst/>
              </a:rPr>
              <a:t>) with activity (inflammatory markers) to follow patients over time.  </a:t>
            </a:r>
          </a:p>
        </p:txBody>
      </p:sp>
      <p:pic>
        <p:nvPicPr>
          <p:cNvPr id="3" name="Picture 2">
            <a:extLst>
              <a:ext uri="{FF2B5EF4-FFF2-40B4-BE49-F238E27FC236}">
                <a16:creationId xmlns:a16="http://schemas.microsoft.com/office/drawing/2014/main" id="{6A553811-4B1B-49CE-AD64-5F40007907FD}"/>
              </a:ext>
            </a:extLst>
          </p:cNvPr>
          <p:cNvPicPr>
            <a:picLocks noChangeAspect="1"/>
          </p:cNvPicPr>
          <p:nvPr/>
        </p:nvPicPr>
        <p:blipFill>
          <a:blip r:embed="rId2"/>
          <a:stretch>
            <a:fillRect/>
          </a:stretch>
        </p:blipFill>
        <p:spPr>
          <a:xfrm>
            <a:off x="838200" y="2209800"/>
            <a:ext cx="7058025" cy="361950"/>
          </a:xfrm>
          <a:prstGeom prst="rect">
            <a:avLst/>
          </a:prstGeom>
        </p:spPr>
      </p:pic>
    </p:spTree>
    <p:extLst>
      <p:ext uri="{BB962C8B-B14F-4D97-AF65-F5344CB8AC3E}">
        <p14:creationId xmlns:p14="http://schemas.microsoft.com/office/powerpoint/2010/main" val="56452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7B61D-9BF3-4432-80AD-5CCE932AF2BF}"/>
              </a:ext>
            </a:extLst>
          </p:cNvPr>
          <p:cNvSpPr>
            <a:spLocks noGrp="1"/>
          </p:cNvSpPr>
          <p:nvPr>
            <p:ph type="title"/>
          </p:nvPr>
        </p:nvSpPr>
        <p:spPr/>
        <p:txBody>
          <a:bodyPr/>
          <a:lstStyle/>
          <a:p>
            <a:r>
              <a:rPr lang="en-US" dirty="0"/>
              <a:t>What about a CACS &gt;1000?</a:t>
            </a:r>
          </a:p>
        </p:txBody>
      </p:sp>
      <p:pic>
        <p:nvPicPr>
          <p:cNvPr id="6" name="Content Placeholder 5">
            <a:extLst>
              <a:ext uri="{FF2B5EF4-FFF2-40B4-BE49-F238E27FC236}">
                <a16:creationId xmlns:a16="http://schemas.microsoft.com/office/drawing/2014/main" id="{1FC988FE-1D8D-47DF-9B82-0577C83D5FEC}"/>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083111" y="1932232"/>
            <a:ext cx="4977778" cy="3911111"/>
          </a:xfrm>
        </p:spPr>
      </p:pic>
      <p:sp>
        <p:nvSpPr>
          <p:cNvPr id="4" name="Footer Placeholder 3">
            <a:extLst>
              <a:ext uri="{FF2B5EF4-FFF2-40B4-BE49-F238E27FC236}">
                <a16:creationId xmlns:a16="http://schemas.microsoft.com/office/drawing/2014/main" id="{5019ECD5-DA89-4ACB-9FBC-FD19B350421B}"/>
              </a:ext>
            </a:extLst>
          </p:cNvPr>
          <p:cNvSpPr>
            <a:spLocks noGrp="1"/>
          </p:cNvSpPr>
          <p:nvPr>
            <p:ph type="ftr" sz="quarter" idx="11"/>
          </p:nvPr>
        </p:nvSpPr>
        <p:spPr/>
        <p:txBody>
          <a:bodyPr/>
          <a:lstStyle/>
          <a:p>
            <a:pPr>
              <a:defRPr/>
            </a:pPr>
            <a:r>
              <a:rPr lang="en-US"/>
              <a:t>Copyright Bale/Doneen Paradigm</a:t>
            </a:r>
          </a:p>
        </p:txBody>
      </p:sp>
    </p:spTree>
    <p:extLst>
      <p:ext uri="{BB962C8B-B14F-4D97-AF65-F5344CB8AC3E}">
        <p14:creationId xmlns:p14="http://schemas.microsoft.com/office/powerpoint/2010/main" val="7267662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1A652-D9E0-4D9D-AE0E-8F30FD97F4FF}"/>
              </a:ext>
            </a:extLst>
          </p:cNvPr>
          <p:cNvSpPr>
            <a:spLocks noGrp="1"/>
          </p:cNvSpPr>
          <p:nvPr>
            <p:ph type="title"/>
          </p:nvPr>
        </p:nvSpPr>
        <p:spPr>
          <a:xfrm>
            <a:off x="301625" y="228601"/>
            <a:ext cx="8510588" cy="685799"/>
          </a:xfrm>
        </p:spPr>
        <p:txBody>
          <a:bodyPr/>
          <a:lstStyle/>
          <a:p>
            <a:r>
              <a:rPr lang="en-US" sz="3200" dirty="0">
                <a:effectLst/>
              </a:rPr>
              <a:t>Prognostic Implications of Extensive CAC</a:t>
            </a:r>
          </a:p>
        </p:txBody>
      </p:sp>
      <p:sp>
        <p:nvSpPr>
          <p:cNvPr id="4" name="Footer Placeholder 3">
            <a:extLst>
              <a:ext uri="{FF2B5EF4-FFF2-40B4-BE49-F238E27FC236}">
                <a16:creationId xmlns:a16="http://schemas.microsoft.com/office/drawing/2014/main" id="{83EE4C74-D6D4-4E98-B687-4E02164E27C6}"/>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B5CB3294-0999-471A-B0E5-D3A9A7BDE89F}"/>
              </a:ext>
            </a:extLst>
          </p:cNvPr>
          <p:cNvSpPr txBox="1"/>
          <p:nvPr/>
        </p:nvSpPr>
        <p:spPr>
          <a:xfrm>
            <a:off x="286877" y="5560020"/>
            <a:ext cx="7945385" cy="923330"/>
          </a:xfrm>
          <a:prstGeom prst="rect">
            <a:avLst/>
          </a:prstGeom>
          <a:noFill/>
        </p:spPr>
        <p:txBody>
          <a:bodyPr wrap="square" rtlCol="0">
            <a:spAutoFit/>
          </a:bodyPr>
          <a:lstStyle/>
          <a:p>
            <a:r>
              <a:rPr lang="en-US" i="1" dirty="0">
                <a:solidFill>
                  <a:srgbClr val="FFC000"/>
                </a:solidFill>
              </a:rPr>
              <a:t>Peng, A., </a:t>
            </a:r>
            <a:r>
              <a:rPr lang="en-US" i="1" dirty="0" err="1">
                <a:solidFill>
                  <a:srgbClr val="FFC000"/>
                </a:solidFill>
              </a:rPr>
              <a:t>Mirbolouk</a:t>
            </a:r>
            <a:r>
              <a:rPr lang="en-US" i="1" dirty="0">
                <a:solidFill>
                  <a:srgbClr val="FFC000"/>
                </a:solidFill>
              </a:rPr>
              <a:t>, M., </a:t>
            </a:r>
            <a:r>
              <a:rPr lang="en-US" i="1" dirty="0" err="1">
                <a:solidFill>
                  <a:srgbClr val="FFC000"/>
                </a:solidFill>
              </a:rPr>
              <a:t>Orimoloye</a:t>
            </a:r>
            <a:r>
              <a:rPr lang="en-US" i="1" dirty="0">
                <a:solidFill>
                  <a:srgbClr val="FFC000"/>
                </a:solidFill>
              </a:rPr>
              <a:t>, O., et al. (2019). Long-term all-cause and cause-specific mortality in asymptomatic patients with CAC </a:t>
            </a:r>
            <a:r>
              <a:rPr lang="en-US" i="1" u="sng" dirty="0">
                <a:solidFill>
                  <a:srgbClr val="FFC000"/>
                </a:solidFill>
              </a:rPr>
              <a:t>&gt;</a:t>
            </a:r>
            <a:r>
              <a:rPr lang="en-US" i="1" dirty="0">
                <a:solidFill>
                  <a:srgbClr val="FFC000"/>
                </a:solidFill>
              </a:rPr>
              <a:t>1000. JACC: Cardiovascular Imaging. April 29, 2019. </a:t>
            </a:r>
          </a:p>
        </p:txBody>
      </p:sp>
      <p:sp>
        <p:nvSpPr>
          <p:cNvPr id="5" name="TextBox 4">
            <a:extLst>
              <a:ext uri="{FF2B5EF4-FFF2-40B4-BE49-F238E27FC236}">
                <a16:creationId xmlns:a16="http://schemas.microsoft.com/office/drawing/2014/main" id="{197D8740-21E3-4540-9356-85FBC025D6ED}"/>
              </a:ext>
            </a:extLst>
          </p:cNvPr>
          <p:cNvSpPr txBox="1"/>
          <p:nvPr/>
        </p:nvSpPr>
        <p:spPr>
          <a:xfrm>
            <a:off x="152400" y="1066800"/>
            <a:ext cx="8839200" cy="4493538"/>
          </a:xfrm>
          <a:prstGeom prst="rect">
            <a:avLst/>
          </a:prstGeom>
          <a:noFill/>
        </p:spPr>
        <p:txBody>
          <a:bodyPr wrap="square" rtlCol="0">
            <a:spAutoFit/>
          </a:bodyPr>
          <a:lstStyle/>
          <a:p>
            <a:pPr algn="ctr"/>
            <a:r>
              <a:rPr lang="en-US" sz="2200" dirty="0"/>
              <a:t>Current Guidelines suggest a CACS &gt;300 if highest risk – literature has little discussion with CACS scores &gt;1000. </a:t>
            </a:r>
          </a:p>
          <a:p>
            <a:pPr algn="ctr"/>
            <a:endParaRPr lang="en-US" sz="2200" dirty="0"/>
          </a:p>
          <a:p>
            <a:pPr algn="ctr"/>
            <a:r>
              <a:rPr lang="en-US" sz="2200" dirty="0"/>
              <a:t>N=66,636 asymptomatic adults were included from the CAC consortium – a large retrospective multicenter clinical cohort.</a:t>
            </a:r>
          </a:p>
          <a:p>
            <a:pPr algn="ctr"/>
            <a:endParaRPr lang="en-US" sz="2200" dirty="0"/>
          </a:p>
          <a:p>
            <a:pPr algn="ctr"/>
            <a:r>
              <a:rPr lang="en-US" sz="2200" dirty="0"/>
              <a:t>Mean follow-up was 12.3 </a:t>
            </a:r>
            <a:r>
              <a:rPr lang="en-US" sz="2200" u="sng" dirty="0"/>
              <a:t>+</a:t>
            </a:r>
            <a:r>
              <a:rPr lang="en-US" sz="2200" dirty="0"/>
              <a:t> 3.9 years for patients with CVD, CHD, Cancer and all-cause mortality. </a:t>
            </a:r>
          </a:p>
          <a:p>
            <a:pPr algn="ctr"/>
            <a:r>
              <a:rPr lang="en-US" sz="2200" dirty="0"/>
              <a:t>Adjustments for age, sex and conventional CVD risk factors.  </a:t>
            </a:r>
          </a:p>
          <a:p>
            <a:pPr algn="ctr"/>
            <a:endParaRPr lang="en-US" sz="2200" dirty="0"/>
          </a:p>
          <a:p>
            <a:pPr algn="ctr"/>
            <a:r>
              <a:rPr lang="en-US" sz="2200" dirty="0"/>
              <a:t>Aim – Regression models to assess the relative mortality hazard of individuals with CAC &gt; 1000 compared with – </a:t>
            </a:r>
          </a:p>
          <a:p>
            <a:pPr algn="ctr"/>
            <a:r>
              <a:rPr lang="en-US" sz="2200" dirty="0"/>
              <a:t>1. CACS of 0 (reference), 2. CAC score of 400-999. </a:t>
            </a:r>
          </a:p>
        </p:txBody>
      </p:sp>
    </p:spTree>
    <p:extLst>
      <p:ext uri="{BB962C8B-B14F-4D97-AF65-F5344CB8AC3E}">
        <p14:creationId xmlns:p14="http://schemas.microsoft.com/office/powerpoint/2010/main" val="324054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1A652-D9E0-4D9D-AE0E-8F30FD97F4FF}"/>
              </a:ext>
            </a:extLst>
          </p:cNvPr>
          <p:cNvSpPr>
            <a:spLocks noGrp="1"/>
          </p:cNvSpPr>
          <p:nvPr>
            <p:ph type="title"/>
          </p:nvPr>
        </p:nvSpPr>
        <p:spPr>
          <a:xfrm>
            <a:off x="301625" y="228601"/>
            <a:ext cx="8510588" cy="685799"/>
          </a:xfrm>
        </p:spPr>
        <p:txBody>
          <a:bodyPr/>
          <a:lstStyle/>
          <a:p>
            <a:r>
              <a:rPr lang="en-US" sz="3200" dirty="0">
                <a:effectLst/>
              </a:rPr>
              <a:t>Prognostic Implications of Extensive CAC</a:t>
            </a:r>
          </a:p>
        </p:txBody>
      </p:sp>
      <p:sp>
        <p:nvSpPr>
          <p:cNvPr id="4" name="Footer Placeholder 3">
            <a:extLst>
              <a:ext uri="{FF2B5EF4-FFF2-40B4-BE49-F238E27FC236}">
                <a16:creationId xmlns:a16="http://schemas.microsoft.com/office/drawing/2014/main" id="{83EE4C74-D6D4-4E98-B687-4E02164E27C6}"/>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B5CB3294-0999-471A-B0E5-D3A9A7BDE89F}"/>
              </a:ext>
            </a:extLst>
          </p:cNvPr>
          <p:cNvSpPr txBox="1"/>
          <p:nvPr/>
        </p:nvSpPr>
        <p:spPr>
          <a:xfrm>
            <a:off x="286877" y="5560020"/>
            <a:ext cx="7945385" cy="923330"/>
          </a:xfrm>
          <a:prstGeom prst="rect">
            <a:avLst/>
          </a:prstGeom>
          <a:noFill/>
        </p:spPr>
        <p:txBody>
          <a:bodyPr wrap="square" rtlCol="0">
            <a:spAutoFit/>
          </a:bodyPr>
          <a:lstStyle/>
          <a:p>
            <a:r>
              <a:rPr lang="en-US" i="1" dirty="0">
                <a:solidFill>
                  <a:srgbClr val="FFC000"/>
                </a:solidFill>
              </a:rPr>
              <a:t>Peng, A., </a:t>
            </a:r>
            <a:r>
              <a:rPr lang="en-US" i="1" dirty="0" err="1">
                <a:solidFill>
                  <a:srgbClr val="FFC000"/>
                </a:solidFill>
              </a:rPr>
              <a:t>Mirbolouk</a:t>
            </a:r>
            <a:r>
              <a:rPr lang="en-US" i="1" dirty="0">
                <a:solidFill>
                  <a:srgbClr val="FFC000"/>
                </a:solidFill>
              </a:rPr>
              <a:t>, M., </a:t>
            </a:r>
            <a:r>
              <a:rPr lang="en-US" i="1" dirty="0" err="1">
                <a:solidFill>
                  <a:srgbClr val="FFC000"/>
                </a:solidFill>
              </a:rPr>
              <a:t>Orimoloye</a:t>
            </a:r>
            <a:r>
              <a:rPr lang="en-US" i="1" dirty="0">
                <a:solidFill>
                  <a:srgbClr val="FFC000"/>
                </a:solidFill>
              </a:rPr>
              <a:t>, O., et al. (2019). Long-term all-cause and cause-specific mortality in asymptomatic patients with CAC </a:t>
            </a:r>
            <a:r>
              <a:rPr lang="en-US" i="1" u="sng" dirty="0">
                <a:solidFill>
                  <a:srgbClr val="FFC000"/>
                </a:solidFill>
              </a:rPr>
              <a:t>&gt;</a:t>
            </a:r>
            <a:r>
              <a:rPr lang="en-US" i="1" dirty="0">
                <a:solidFill>
                  <a:srgbClr val="FFC000"/>
                </a:solidFill>
              </a:rPr>
              <a:t>1000. JACC: Cardiovascular Imaging. April 29, 2019. </a:t>
            </a:r>
          </a:p>
        </p:txBody>
      </p:sp>
      <p:sp>
        <p:nvSpPr>
          <p:cNvPr id="3" name="TextBox 2">
            <a:extLst>
              <a:ext uri="{FF2B5EF4-FFF2-40B4-BE49-F238E27FC236}">
                <a16:creationId xmlns:a16="http://schemas.microsoft.com/office/drawing/2014/main" id="{9ACE91AC-9379-467F-A9F0-064410FBCB81}"/>
              </a:ext>
            </a:extLst>
          </p:cNvPr>
          <p:cNvSpPr txBox="1"/>
          <p:nvPr/>
        </p:nvSpPr>
        <p:spPr>
          <a:xfrm>
            <a:off x="76200" y="1371600"/>
            <a:ext cx="8915399" cy="4093428"/>
          </a:xfrm>
          <a:prstGeom prst="rect">
            <a:avLst/>
          </a:prstGeom>
          <a:noFill/>
        </p:spPr>
        <p:txBody>
          <a:bodyPr wrap="square" rtlCol="0">
            <a:spAutoFit/>
          </a:bodyPr>
          <a:lstStyle/>
          <a:p>
            <a:pPr algn="ctr"/>
            <a:r>
              <a:rPr lang="en-US" sz="2200" dirty="0"/>
              <a:t>Results: </a:t>
            </a:r>
          </a:p>
          <a:p>
            <a:pPr algn="ctr"/>
            <a:r>
              <a:rPr lang="en-US" sz="2200" dirty="0"/>
              <a:t>2,869 patients with CAC </a:t>
            </a:r>
            <a:r>
              <a:rPr lang="en-US" sz="2200" u="sng" dirty="0"/>
              <a:t>&gt;</a:t>
            </a:r>
            <a:r>
              <a:rPr lang="en-US" sz="2200" dirty="0"/>
              <a:t> 1000 </a:t>
            </a:r>
          </a:p>
          <a:p>
            <a:pPr algn="ctr"/>
            <a:r>
              <a:rPr lang="en-US" sz="2200" dirty="0"/>
              <a:t>(86% male, mean age 66.3 </a:t>
            </a:r>
            <a:r>
              <a:rPr lang="en-US" sz="2200" u="sng" dirty="0"/>
              <a:t>+</a:t>
            </a:r>
            <a:r>
              <a:rPr lang="en-US" sz="2200" dirty="0"/>
              <a:t> 9.7 years) </a:t>
            </a:r>
          </a:p>
          <a:p>
            <a:pPr algn="ctr"/>
            <a:endParaRPr lang="en-US" sz="2200" dirty="0"/>
          </a:p>
          <a:p>
            <a:pPr algn="ctr"/>
            <a:r>
              <a:rPr lang="en-US" sz="2200" dirty="0"/>
              <a:t>Observations:</a:t>
            </a:r>
          </a:p>
          <a:p>
            <a:pPr marL="342900" indent="-342900" algn="ctr">
              <a:buAutoNum type="arabicPeriod"/>
            </a:pPr>
            <a:r>
              <a:rPr lang="en-US" sz="2200" dirty="0"/>
              <a:t>Most patients with CACS </a:t>
            </a:r>
            <a:r>
              <a:rPr lang="en-US" sz="2200" u="sng" dirty="0"/>
              <a:t>&gt;</a:t>
            </a:r>
            <a:r>
              <a:rPr lang="en-US" sz="2200" dirty="0"/>
              <a:t>1000 had 4-vessel CAC and had greater total CAC area, higher mean CAC density more extra-coronary calcium (thoracic and valvular (mitral and aortic).  </a:t>
            </a:r>
          </a:p>
          <a:p>
            <a:pPr marL="342900" indent="-342900" algn="ctr">
              <a:buAutoNum type="arabicPeriod"/>
            </a:pPr>
            <a:endParaRPr lang="en-US" sz="2200" dirty="0"/>
          </a:p>
          <a:p>
            <a:pPr marL="342900" indent="-342900" algn="ctr">
              <a:buAutoNum type="arabicPeriod"/>
            </a:pPr>
            <a:r>
              <a:rPr lang="en-US" sz="2200" dirty="0"/>
              <a:t>Those with CAC </a:t>
            </a:r>
            <a:r>
              <a:rPr lang="en-US" sz="2200" u="sng" dirty="0"/>
              <a:t>&gt;</a:t>
            </a:r>
            <a:r>
              <a:rPr lang="en-US" sz="2200" dirty="0"/>
              <a:t>1000 had a significant increased risk of:</a:t>
            </a:r>
          </a:p>
          <a:p>
            <a:pPr algn="ctr"/>
            <a:r>
              <a:rPr lang="en-US" sz="2200" dirty="0"/>
              <a:t>CAD (5.05), CVD (6.79), cancer (1.55) &amp; all-cause mortality (2.89)</a:t>
            </a:r>
          </a:p>
          <a:p>
            <a:pPr marL="342900" indent="-342900">
              <a:buAutoNum type="arabicPeriod"/>
            </a:pPr>
            <a:endParaRPr lang="en-US" dirty="0"/>
          </a:p>
        </p:txBody>
      </p:sp>
    </p:spTree>
    <p:extLst>
      <p:ext uri="{BB962C8B-B14F-4D97-AF65-F5344CB8AC3E}">
        <p14:creationId xmlns:p14="http://schemas.microsoft.com/office/powerpoint/2010/main" val="295824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3EE4C74-D6D4-4E98-B687-4E02164E27C6}"/>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B5CB3294-0999-471A-B0E5-D3A9A7BDE89F}"/>
              </a:ext>
            </a:extLst>
          </p:cNvPr>
          <p:cNvSpPr txBox="1"/>
          <p:nvPr/>
        </p:nvSpPr>
        <p:spPr>
          <a:xfrm>
            <a:off x="286877" y="5560020"/>
            <a:ext cx="7945385" cy="923330"/>
          </a:xfrm>
          <a:prstGeom prst="rect">
            <a:avLst/>
          </a:prstGeom>
          <a:noFill/>
        </p:spPr>
        <p:txBody>
          <a:bodyPr wrap="square" rtlCol="0">
            <a:spAutoFit/>
          </a:bodyPr>
          <a:lstStyle/>
          <a:p>
            <a:r>
              <a:rPr lang="en-US" i="1" dirty="0">
                <a:solidFill>
                  <a:srgbClr val="FFC000"/>
                </a:solidFill>
              </a:rPr>
              <a:t>Peng, A., </a:t>
            </a:r>
            <a:r>
              <a:rPr lang="en-US" i="1" dirty="0" err="1">
                <a:solidFill>
                  <a:srgbClr val="FFC000"/>
                </a:solidFill>
              </a:rPr>
              <a:t>Mirbolouk</a:t>
            </a:r>
            <a:r>
              <a:rPr lang="en-US" i="1" dirty="0">
                <a:solidFill>
                  <a:srgbClr val="FFC000"/>
                </a:solidFill>
              </a:rPr>
              <a:t>, M., </a:t>
            </a:r>
            <a:r>
              <a:rPr lang="en-US" i="1" dirty="0" err="1">
                <a:solidFill>
                  <a:srgbClr val="FFC000"/>
                </a:solidFill>
              </a:rPr>
              <a:t>Orimoloye</a:t>
            </a:r>
            <a:r>
              <a:rPr lang="en-US" i="1" dirty="0">
                <a:solidFill>
                  <a:srgbClr val="FFC000"/>
                </a:solidFill>
              </a:rPr>
              <a:t>, O., et al. (2019). Long-term all-cause and cause-specific mortality in asymptomatic patients with CAC </a:t>
            </a:r>
            <a:r>
              <a:rPr lang="en-US" i="1" u="sng" dirty="0">
                <a:solidFill>
                  <a:srgbClr val="FFC000"/>
                </a:solidFill>
              </a:rPr>
              <a:t>&gt;</a:t>
            </a:r>
            <a:r>
              <a:rPr lang="en-US" i="1" dirty="0">
                <a:solidFill>
                  <a:srgbClr val="FFC000"/>
                </a:solidFill>
              </a:rPr>
              <a:t>1000. JACC: Cardiovascular Imaging. April 29, 2019. </a:t>
            </a:r>
          </a:p>
        </p:txBody>
      </p:sp>
      <p:pic>
        <p:nvPicPr>
          <p:cNvPr id="3" name="Content Placeholder 2">
            <a:extLst>
              <a:ext uri="{FF2B5EF4-FFF2-40B4-BE49-F238E27FC236}">
                <a16:creationId xmlns:a16="http://schemas.microsoft.com/office/drawing/2014/main" id="{A6A91428-C843-465F-BDC6-8E33D14085E5}"/>
              </a:ext>
            </a:extLst>
          </p:cNvPr>
          <p:cNvPicPr>
            <a:picLocks noGrp="1" noChangeAspect="1"/>
          </p:cNvPicPr>
          <p:nvPr>
            <p:ph idx="1"/>
          </p:nvPr>
        </p:nvPicPr>
        <p:blipFill>
          <a:blip r:embed="rId2"/>
          <a:stretch>
            <a:fillRect/>
          </a:stretch>
        </p:blipFill>
        <p:spPr>
          <a:xfrm>
            <a:off x="228600" y="136525"/>
            <a:ext cx="5410199" cy="5330825"/>
          </a:xfrm>
          <a:prstGeom prst="rect">
            <a:avLst/>
          </a:prstGeom>
        </p:spPr>
      </p:pic>
      <p:sp>
        <p:nvSpPr>
          <p:cNvPr id="2" name="Arrow: Right 1">
            <a:extLst>
              <a:ext uri="{FF2B5EF4-FFF2-40B4-BE49-F238E27FC236}">
                <a16:creationId xmlns:a16="http://schemas.microsoft.com/office/drawing/2014/main" id="{8A3507DB-79C9-4A62-A154-E0673F777775}"/>
              </a:ext>
            </a:extLst>
          </p:cNvPr>
          <p:cNvSpPr/>
          <p:nvPr/>
        </p:nvSpPr>
        <p:spPr bwMode="auto">
          <a:xfrm rot="10800000">
            <a:off x="5339696" y="4191000"/>
            <a:ext cx="1130808" cy="48463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7" name="Picture 6" descr="A person wearing a suit and tie&#10;&#10;Description automatically generated">
            <a:extLst>
              <a:ext uri="{FF2B5EF4-FFF2-40B4-BE49-F238E27FC236}">
                <a16:creationId xmlns:a16="http://schemas.microsoft.com/office/drawing/2014/main" id="{23B6B6C5-5050-40DC-89BF-0E2F9095A7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4901" y="3733800"/>
            <a:ext cx="2170615" cy="1447800"/>
          </a:xfrm>
          <a:prstGeom prst="rect">
            <a:avLst/>
          </a:prstGeom>
        </p:spPr>
      </p:pic>
    </p:spTree>
    <p:extLst>
      <p:ext uri="{BB962C8B-B14F-4D97-AF65-F5344CB8AC3E}">
        <p14:creationId xmlns:p14="http://schemas.microsoft.com/office/powerpoint/2010/main" val="1638580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1A652-D9E0-4D9D-AE0E-8F30FD97F4FF}"/>
              </a:ext>
            </a:extLst>
          </p:cNvPr>
          <p:cNvSpPr>
            <a:spLocks noGrp="1"/>
          </p:cNvSpPr>
          <p:nvPr>
            <p:ph type="title"/>
          </p:nvPr>
        </p:nvSpPr>
        <p:spPr>
          <a:xfrm>
            <a:off x="301625" y="228601"/>
            <a:ext cx="8510588" cy="685799"/>
          </a:xfrm>
        </p:spPr>
        <p:txBody>
          <a:bodyPr/>
          <a:lstStyle/>
          <a:p>
            <a:r>
              <a:rPr lang="en-US" sz="3200" dirty="0">
                <a:effectLst/>
              </a:rPr>
              <a:t>Prognostic Implications of Extensive CAC</a:t>
            </a:r>
          </a:p>
        </p:txBody>
      </p:sp>
      <p:sp>
        <p:nvSpPr>
          <p:cNvPr id="4" name="Footer Placeholder 3">
            <a:extLst>
              <a:ext uri="{FF2B5EF4-FFF2-40B4-BE49-F238E27FC236}">
                <a16:creationId xmlns:a16="http://schemas.microsoft.com/office/drawing/2014/main" id="{83EE4C74-D6D4-4E98-B687-4E02164E27C6}"/>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B5CB3294-0999-471A-B0E5-D3A9A7BDE89F}"/>
              </a:ext>
            </a:extLst>
          </p:cNvPr>
          <p:cNvSpPr txBox="1"/>
          <p:nvPr/>
        </p:nvSpPr>
        <p:spPr>
          <a:xfrm>
            <a:off x="286877" y="5560020"/>
            <a:ext cx="7945385" cy="923330"/>
          </a:xfrm>
          <a:prstGeom prst="rect">
            <a:avLst/>
          </a:prstGeom>
          <a:noFill/>
        </p:spPr>
        <p:txBody>
          <a:bodyPr wrap="square" rtlCol="0">
            <a:spAutoFit/>
          </a:bodyPr>
          <a:lstStyle/>
          <a:p>
            <a:r>
              <a:rPr lang="en-US" i="1" dirty="0">
                <a:solidFill>
                  <a:srgbClr val="FFC000"/>
                </a:solidFill>
              </a:rPr>
              <a:t>Peng, A., </a:t>
            </a:r>
            <a:r>
              <a:rPr lang="en-US" i="1" dirty="0" err="1">
                <a:solidFill>
                  <a:srgbClr val="FFC000"/>
                </a:solidFill>
              </a:rPr>
              <a:t>Mirbolouk</a:t>
            </a:r>
            <a:r>
              <a:rPr lang="en-US" i="1" dirty="0">
                <a:solidFill>
                  <a:srgbClr val="FFC000"/>
                </a:solidFill>
              </a:rPr>
              <a:t>, M., </a:t>
            </a:r>
            <a:r>
              <a:rPr lang="en-US" i="1" dirty="0" err="1">
                <a:solidFill>
                  <a:srgbClr val="FFC000"/>
                </a:solidFill>
              </a:rPr>
              <a:t>Orimoloye</a:t>
            </a:r>
            <a:r>
              <a:rPr lang="en-US" i="1" dirty="0">
                <a:solidFill>
                  <a:srgbClr val="FFC000"/>
                </a:solidFill>
              </a:rPr>
              <a:t>, O., et al. (2019). Long-term all-cause and cause-specific mortality in asymptomatic patients with CAC </a:t>
            </a:r>
            <a:r>
              <a:rPr lang="en-US" i="1" u="sng" dirty="0">
                <a:solidFill>
                  <a:srgbClr val="FFC000"/>
                </a:solidFill>
              </a:rPr>
              <a:t>&gt;</a:t>
            </a:r>
            <a:r>
              <a:rPr lang="en-US" i="1" dirty="0">
                <a:solidFill>
                  <a:srgbClr val="FFC000"/>
                </a:solidFill>
              </a:rPr>
              <a:t>1000. JACC: Cardiovascular Imaging. April 29, 2019. </a:t>
            </a:r>
          </a:p>
        </p:txBody>
      </p:sp>
      <p:pic>
        <p:nvPicPr>
          <p:cNvPr id="3" name="Content Placeholder 2">
            <a:extLst>
              <a:ext uri="{FF2B5EF4-FFF2-40B4-BE49-F238E27FC236}">
                <a16:creationId xmlns:a16="http://schemas.microsoft.com/office/drawing/2014/main" id="{2AEEC6CD-B729-47A9-87F9-E75BFAEE1F11}"/>
              </a:ext>
            </a:extLst>
          </p:cNvPr>
          <p:cNvPicPr>
            <a:picLocks noGrp="1" noChangeAspect="1"/>
          </p:cNvPicPr>
          <p:nvPr>
            <p:ph idx="1"/>
          </p:nvPr>
        </p:nvPicPr>
        <p:blipFill>
          <a:blip r:embed="rId2"/>
          <a:stretch>
            <a:fillRect/>
          </a:stretch>
        </p:blipFill>
        <p:spPr>
          <a:xfrm>
            <a:off x="1622117" y="914400"/>
            <a:ext cx="5899765" cy="4552950"/>
          </a:xfrm>
          <a:prstGeom prst="rect">
            <a:avLst/>
          </a:prstGeom>
        </p:spPr>
      </p:pic>
    </p:spTree>
    <p:extLst>
      <p:ext uri="{BB962C8B-B14F-4D97-AF65-F5344CB8AC3E}">
        <p14:creationId xmlns:p14="http://schemas.microsoft.com/office/powerpoint/2010/main" val="21093276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1A652-D9E0-4D9D-AE0E-8F30FD97F4FF}"/>
              </a:ext>
            </a:extLst>
          </p:cNvPr>
          <p:cNvSpPr>
            <a:spLocks noGrp="1"/>
          </p:cNvSpPr>
          <p:nvPr>
            <p:ph type="title"/>
          </p:nvPr>
        </p:nvSpPr>
        <p:spPr>
          <a:xfrm>
            <a:off x="301625" y="228601"/>
            <a:ext cx="8510588" cy="685799"/>
          </a:xfrm>
        </p:spPr>
        <p:txBody>
          <a:bodyPr/>
          <a:lstStyle/>
          <a:p>
            <a:r>
              <a:rPr lang="en-US" sz="3200" dirty="0">
                <a:effectLst/>
              </a:rPr>
              <a:t>Prognostic Implications of Extensive CAC</a:t>
            </a:r>
          </a:p>
        </p:txBody>
      </p:sp>
      <p:sp>
        <p:nvSpPr>
          <p:cNvPr id="4" name="Footer Placeholder 3">
            <a:extLst>
              <a:ext uri="{FF2B5EF4-FFF2-40B4-BE49-F238E27FC236}">
                <a16:creationId xmlns:a16="http://schemas.microsoft.com/office/drawing/2014/main" id="{83EE4C74-D6D4-4E98-B687-4E02164E27C6}"/>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B5CB3294-0999-471A-B0E5-D3A9A7BDE89F}"/>
              </a:ext>
            </a:extLst>
          </p:cNvPr>
          <p:cNvSpPr txBox="1"/>
          <p:nvPr/>
        </p:nvSpPr>
        <p:spPr>
          <a:xfrm>
            <a:off x="286877" y="5560020"/>
            <a:ext cx="7945385" cy="923330"/>
          </a:xfrm>
          <a:prstGeom prst="rect">
            <a:avLst/>
          </a:prstGeom>
          <a:noFill/>
        </p:spPr>
        <p:txBody>
          <a:bodyPr wrap="square" rtlCol="0">
            <a:spAutoFit/>
          </a:bodyPr>
          <a:lstStyle/>
          <a:p>
            <a:r>
              <a:rPr lang="en-US" i="1" dirty="0">
                <a:solidFill>
                  <a:srgbClr val="FFC000"/>
                </a:solidFill>
              </a:rPr>
              <a:t>Peng, A., </a:t>
            </a:r>
            <a:r>
              <a:rPr lang="en-US" i="1" dirty="0" err="1">
                <a:solidFill>
                  <a:srgbClr val="FFC000"/>
                </a:solidFill>
              </a:rPr>
              <a:t>Mirbolouk</a:t>
            </a:r>
            <a:r>
              <a:rPr lang="en-US" i="1" dirty="0">
                <a:solidFill>
                  <a:srgbClr val="FFC000"/>
                </a:solidFill>
              </a:rPr>
              <a:t>, M., </a:t>
            </a:r>
            <a:r>
              <a:rPr lang="en-US" i="1" dirty="0" err="1">
                <a:solidFill>
                  <a:srgbClr val="FFC000"/>
                </a:solidFill>
              </a:rPr>
              <a:t>Orimoloye</a:t>
            </a:r>
            <a:r>
              <a:rPr lang="en-US" i="1" dirty="0">
                <a:solidFill>
                  <a:srgbClr val="FFC000"/>
                </a:solidFill>
              </a:rPr>
              <a:t>, O., et al. (2019). Long-term all-cause and cause-specific mortality in asymptomatic patients with CAC </a:t>
            </a:r>
            <a:r>
              <a:rPr lang="en-US" i="1" u="sng" dirty="0">
                <a:solidFill>
                  <a:srgbClr val="FFC000"/>
                </a:solidFill>
              </a:rPr>
              <a:t>&gt;</a:t>
            </a:r>
            <a:r>
              <a:rPr lang="en-US" i="1" dirty="0">
                <a:solidFill>
                  <a:srgbClr val="FFC000"/>
                </a:solidFill>
              </a:rPr>
              <a:t>1000. JACC: Cardiovascular Imaging. April 29, 2019. </a:t>
            </a:r>
          </a:p>
        </p:txBody>
      </p:sp>
      <p:pic>
        <p:nvPicPr>
          <p:cNvPr id="3" name="Content Placeholder 2">
            <a:extLst>
              <a:ext uri="{FF2B5EF4-FFF2-40B4-BE49-F238E27FC236}">
                <a16:creationId xmlns:a16="http://schemas.microsoft.com/office/drawing/2014/main" id="{8D143239-767F-4D12-B61A-CA720A779EDB}"/>
              </a:ext>
            </a:extLst>
          </p:cNvPr>
          <p:cNvPicPr>
            <a:picLocks noGrp="1" noChangeAspect="1"/>
          </p:cNvPicPr>
          <p:nvPr>
            <p:ph idx="1"/>
          </p:nvPr>
        </p:nvPicPr>
        <p:blipFill>
          <a:blip r:embed="rId2"/>
          <a:stretch>
            <a:fillRect/>
          </a:stretch>
        </p:blipFill>
        <p:spPr>
          <a:xfrm>
            <a:off x="301625" y="1018618"/>
            <a:ext cx="8540750" cy="4344513"/>
          </a:xfrm>
          <a:prstGeom prst="rect">
            <a:avLst/>
          </a:prstGeom>
        </p:spPr>
      </p:pic>
    </p:spTree>
    <p:extLst>
      <p:ext uri="{BB962C8B-B14F-4D97-AF65-F5344CB8AC3E}">
        <p14:creationId xmlns:p14="http://schemas.microsoft.com/office/powerpoint/2010/main" val="32427796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a:solidFill>
                  <a:srgbClr val="FFFFFF"/>
                </a:solidFill>
              </a:rPr>
              <a:t>Copyright Bale/Doneen Paradigm</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2839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1A652-D9E0-4D9D-AE0E-8F30FD97F4FF}"/>
              </a:ext>
            </a:extLst>
          </p:cNvPr>
          <p:cNvSpPr>
            <a:spLocks noGrp="1"/>
          </p:cNvSpPr>
          <p:nvPr>
            <p:ph type="title"/>
          </p:nvPr>
        </p:nvSpPr>
        <p:spPr>
          <a:xfrm>
            <a:off x="301625" y="228601"/>
            <a:ext cx="8510588" cy="685799"/>
          </a:xfrm>
        </p:spPr>
        <p:txBody>
          <a:bodyPr/>
          <a:lstStyle/>
          <a:p>
            <a:r>
              <a:rPr lang="en-US" sz="3200" dirty="0">
                <a:effectLst/>
              </a:rPr>
              <a:t>Prognostic Implications of Extensive CAC</a:t>
            </a:r>
          </a:p>
        </p:txBody>
      </p:sp>
      <p:sp>
        <p:nvSpPr>
          <p:cNvPr id="4" name="Footer Placeholder 3">
            <a:extLst>
              <a:ext uri="{FF2B5EF4-FFF2-40B4-BE49-F238E27FC236}">
                <a16:creationId xmlns:a16="http://schemas.microsoft.com/office/drawing/2014/main" id="{83EE4C74-D6D4-4E98-B687-4E02164E27C6}"/>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B5CB3294-0999-471A-B0E5-D3A9A7BDE89F}"/>
              </a:ext>
            </a:extLst>
          </p:cNvPr>
          <p:cNvSpPr txBox="1"/>
          <p:nvPr/>
        </p:nvSpPr>
        <p:spPr>
          <a:xfrm>
            <a:off x="286877" y="5560020"/>
            <a:ext cx="7945385" cy="923330"/>
          </a:xfrm>
          <a:prstGeom prst="rect">
            <a:avLst/>
          </a:prstGeom>
          <a:noFill/>
        </p:spPr>
        <p:txBody>
          <a:bodyPr wrap="square" rtlCol="0">
            <a:spAutoFit/>
          </a:bodyPr>
          <a:lstStyle/>
          <a:p>
            <a:r>
              <a:rPr lang="en-US" i="1" dirty="0">
                <a:solidFill>
                  <a:srgbClr val="FFC000"/>
                </a:solidFill>
              </a:rPr>
              <a:t>Peng, A., </a:t>
            </a:r>
            <a:r>
              <a:rPr lang="en-US" i="1" dirty="0" err="1">
                <a:solidFill>
                  <a:srgbClr val="FFC000"/>
                </a:solidFill>
              </a:rPr>
              <a:t>Mirbolouk</a:t>
            </a:r>
            <a:r>
              <a:rPr lang="en-US" i="1" dirty="0">
                <a:solidFill>
                  <a:srgbClr val="FFC000"/>
                </a:solidFill>
              </a:rPr>
              <a:t>, M., </a:t>
            </a:r>
            <a:r>
              <a:rPr lang="en-US" i="1" dirty="0" err="1">
                <a:solidFill>
                  <a:srgbClr val="FFC000"/>
                </a:solidFill>
              </a:rPr>
              <a:t>Orimoloye</a:t>
            </a:r>
            <a:r>
              <a:rPr lang="en-US" i="1" dirty="0">
                <a:solidFill>
                  <a:srgbClr val="FFC000"/>
                </a:solidFill>
              </a:rPr>
              <a:t>, O., et al. (2019). Long-term all-cause and cause-specific mortality in asymptomatic patients with CAC </a:t>
            </a:r>
            <a:r>
              <a:rPr lang="en-US" i="1" u="sng" dirty="0">
                <a:solidFill>
                  <a:srgbClr val="FFC000"/>
                </a:solidFill>
              </a:rPr>
              <a:t>&gt;</a:t>
            </a:r>
            <a:r>
              <a:rPr lang="en-US" i="1" dirty="0">
                <a:solidFill>
                  <a:srgbClr val="FFC000"/>
                </a:solidFill>
              </a:rPr>
              <a:t>1000. JACC: Cardiovascular Imaging. April 29, 2019. </a:t>
            </a:r>
          </a:p>
        </p:txBody>
      </p:sp>
      <p:pic>
        <p:nvPicPr>
          <p:cNvPr id="3" name="Content Placeholder 2">
            <a:extLst>
              <a:ext uri="{FF2B5EF4-FFF2-40B4-BE49-F238E27FC236}">
                <a16:creationId xmlns:a16="http://schemas.microsoft.com/office/drawing/2014/main" id="{0788C980-8396-48E2-9A95-E6D00D67C2EC}"/>
              </a:ext>
            </a:extLst>
          </p:cNvPr>
          <p:cNvPicPr>
            <a:picLocks noGrp="1" noChangeAspect="1"/>
          </p:cNvPicPr>
          <p:nvPr>
            <p:ph idx="1"/>
          </p:nvPr>
        </p:nvPicPr>
        <p:blipFill>
          <a:blip r:embed="rId2"/>
          <a:stretch>
            <a:fillRect/>
          </a:stretch>
        </p:blipFill>
        <p:spPr>
          <a:xfrm>
            <a:off x="2054818" y="914400"/>
            <a:ext cx="5034364" cy="4552950"/>
          </a:xfrm>
          <a:prstGeom prst="rect">
            <a:avLst/>
          </a:prstGeom>
        </p:spPr>
      </p:pic>
    </p:spTree>
    <p:extLst>
      <p:ext uri="{BB962C8B-B14F-4D97-AF65-F5344CB8AC3E}">
        <p14:creationId xmlns:p14="http://schemas.microsoft.com/office/powerpoint/2010/main" val="36629917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1A652-D9E0-4D9D-AE0E-8F30FD97F4FF}"/>
              </a:ext>
            </a:extLst>
          </p:cNvPr>
          <p:cNvSpPr>
            <a:spLocks noGrp="1"/>
          </p:cNvSpPr>
          <p:nvPr>
            <p:ph type="title"/>
          </p:nvPr>
        </p:nvSpPr>
        <p:spPr>
          <a:xfrm>
            <a:off x="301625" y="228601"/>
            <a:ext cx="8510588" cy="685799"/>
          </a:xfrm>
        </p:spPr>
        <p:txBody>
          <a:bodyPr/>
          <a:lstStyle/>
          <a:p>
            <a:r>
              <a:rPr lang="en-US" sz="3200" dirty="0">
                <a:effectLst/>
              </a:rPr>
              <a:t>Prognostic Implications of Extensive CAC</a:t>
            </a:r>
          </a:p>
        </p:txBody>
      </p:sp>
      <p:sp>
        <p:nvSpPr>
          <p:cNvPr id="4" name="Footer Placeholder 3">
            <a:extLst>
              <a:ext uri="{FF2B5EF4-FFF2-40B4-BE49-F238E27FC236}">
                <a16:creationId xmlns:a16="http://schemas.microsoft.com/office/drawing/2014/main" id="{83EE4C74-D6D4-4E98-B687-4E02164E27C6}"/>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B5CB3294-0999-471A-B0E5-D3A9A7BDE89F}"/>
              </a:ext>
            </a:extLst>
          </p:cNvPr>
          <p:cNvSpPr txBox="1"/>
          <p:nvPr/>
        </p:nvSpPr>
        <p:spPr>
          <a:xfrm>
            <a:off x="286877" y="5560020"/>
            <a:ext cx="7945385" cy="923330"/>
          </a:xfrm>
          <a:prstGeom prst="rect">
            <a:avLst/>
          </a:prstGeom>
          <a:noFill/>
        </p:spPr>
        <p:txBody>
          <a:bodyPr wrap="square" rtlCol="0">
            <a:spAutoFit/>
          </a:bodyPr>
          <a:lstStyle/>
          <a:p>
            <a:r>
              <a:rPr lang="en-US" i="1" dirty="0">
                <a:solidFill>
                  <a:srgbClr val="FFC000"/>
                </a:solidFill>
              </a:rPr>
              <a:t>Peng, A., </a:t>
            </a:r>
            <a:r>
              <a:rPr lang="en-US" i="1" dirty="0" err="1">
                <a:solidFill>
                  <a:srgbClr val="FFC000"/>
                </a:solidFill>
              </a:rPr>
              <a:t>Mirbolouk</a:t>
            </a:r>
            <a:r>
              <a:rPr lang="en-US" i="1" dirty="0">
                <a:solidFill>
                  <a:srgbClr val="FFC000"/>
                </a:solidFill>
              </a:rPr>
              <a:t>, M., </a:t>
            </a:r>
            <a:r>
              <a:rPr lang="en-US" i="1" dirty="0" err="1">
                <a:solidFill>
                  <a:srgbClr val="FFC000"/>
                </a:solidFill>
              </a:rPr>
              <a:t>Orimoloye</a:t>
            </a:r>
            <a:r>
              <a:rPr lang="en-US" i="1" dirty="0">
                <a:solidFill>
                  <a:srgbClr val="FFC000"/>
                </a:solidFill>
              </a:rPr>
              <a:t>, O., et al. (2019). Long-term all-cause and cause-specific mortality in asymptomatic patients with CAC </a:t>
            </a:r>
            <a:r>
              <a:rPr lang="en-US" i="1" u="sng" dirty="0">
                <a:solidFill>
                  <a:srgbClr val="FFC000"/>
                </a:solidFill>
              </a:rPr>
              <a:t>&gt;</a:t>
            </a:r>
            <a:r>
              <a:rPr lang="en-US" i="1" dirty="0">
                <a:solidFill>
                  <a:srgbClr val="FFC000"/>
                </a:solidFill>
              </a:rPr>
              <a:t>1000. JACC: Cardiovascular Imaging. April 29, 2019. </a:t>
            </a:r>
          </a:p>
        </p:txBody>
      </p:sp>
      <p:pic>
        <p:nvPicPr>
          <p:cNvPr id="3" name="Content Placeholder 2">
            <a:extLst>
              <a:ext uri="{FF2B5EF4-FFF2-40B4-BE49-F238E27FC236}">
                <a16:creationId xmlns:a16="http://schemas.microsoft.com/office/drawing/2014/main" id="{BB00D329-7680-4947-9B73-7BFB695287A3}"/>
              </a:ext>
            </a:extLst>
          </p:cNvPr>
          <p:cNvPicPr>
            <a:picLocks noGrp="1" noChangeAspect="1"/>
          </p:cNvPicPr>
          <p:nvPr>
            <p:ph idx="1"/>
          </p:nvPr>
        </p:nvPicPr>
        <p:blipFill>
          <a:blip r:embed="rId2"/>
          <a:stretch>
            <a:fillRect/>
          </a:stretch>
        </p:blipFill>
        <p:spPr>
          <a:xfrm>
            <a:off x="2181805" y="914400"/>
            <a:ext cx="4780390" cy="4552950"/>
          </a:xfrm>
          <a:prstGeom prst="rect">
            <a:avLst/>
          </a:prstGeom>
        </p:spPr>
      </p:pic>
    </p:spTree>
    <p:extLst>
      <p:ext uri="{BB962C8B-B14F-4D97-AF65-F5344CB8AC3E}">
        <p14:creationId xmlns:p14="http://schemas.microsoft.com/office/powerpoint/2010/main" val="20058004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1A652-D9E0-4D9D-AE0E-8F30FD97F4FF}"/>
              </a:ext>
            </a:extLst>
          </p:cNvPr>
          <p:cNvSpPr>
            <a:spLocks noGrp="1"/>
          </p:cNvSpPr>
          <p:nvPr>
            <p:ph type="title"/>
          </p:nvPr>
        </p:nvSpPr>
        <p:spPr>
          <a:xfrm>
            <a:off x="301625" y="228601"/>
            <a:ext cx="8510588" cy="685799"/>
          </a:xfrm>
        </p:spPr>
        <p:txBody>
          <a:bodyPr/>
          <a:lstStyle/>
          <a:p>
            <a:r>
              <a:rPr lang="en-US" sz="3200" dirty="0">
                <a:effectLst/>
              </a:rPr>
              <a:t>Prognostic Implications of Extensive CAC</a:t>
            </a:r>
          </a:p>
        </p:txBody>
      </p:sp>
      <p:sp>
        <p:nvSpPr>
          <p:cNvPr id="4" name="Footer Placeholder 3">
            <a:extLst>
              <a:ext uri="{FF2B5EF4-FFF2-40B4-BE49-F238E27FC236}">
                <a16:creationId xmlns:a16="http://schemas.microsoft.com/office/drawing/2014/main" id="{83EE4C74-D6D4-4E98-B687-4E02164E27C6}"/>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B5CB3294-0999-471A-B0E5-D3A9A7BDE89F}"/>
              </a:ext>
            </a:extLst>
          </p:cNvPr>
          <p:cNvSpPr txBox="1"/>
          <p:nvPr/>
        </p:nvSpPr>
        <p:spPr>
          <a:xfrm>
            <a:off x="286877" y="5560020"/>
            <a:ext cx="7945385" cy="923330"/>
          </a:xfrm>
          <a:prstGeom prst="rect">
            <a:avLst/>
          </a:prstGeom>
          <a:noFill/>
        </p:spPr>
        <p:txBody>
          <a:bodyPr wrap="square" rtlCol="0">
            <a:spAutoFit/>
          </a:bodyPr>
          <a:lstStyle/>
          <a:p>
            <a:r>
              <a:rPr lang="en-US" i="1" dirty="0">
                <a:solidFill>
                  <a:srgbClr val="FFC000"/>
                </a:solidFill>
              </a:rPr>
              <a:t>Peng, A., </a:t>
            </a:r>
            <a:r>
              <a:rPr lang="en-US" i="1" dirty="0" err="1">
                <a:solidFill>
                  <a:srgbClr val="FFC000"/>
                </a:solidFill>
              </a:rPr>
              <a:t>Mirbolouk</a:t>
            </a:r>
            <a:r>
              <a:rPr lang="en-US" i="1" dirty="0">
                <a:solidFill>
                  <a:srgbClr val="FFC000"/>
                </a:solidFill>
              </a:rPr>
              <a:t>, M., </a:t>
            </a:r>
            <a:r>
              <a:rPr lang="en-US" i="1" dirty="0" err="1">
                <a:solidFill>
                  <a:srgbClr val="FFC000"/>
                </a:solidFill>
              </a:rPr>
              <a:t>Orimoloye</a:t>
            </a:r>
            <a:r>
              <a:rPr lang="en-US" i="1" dirty="0">
                <a:solidFill>
                  <a:srgbClr val="FFC000"/>
                </a:solidFill>
              </a:rPr>
              <a:t>, O., et al. (2019). Long-term all-cause and cause-specific mortality in asymptomatic patients with CAC </a:t>
            </a:r>
            <a:r>
              <a:rPr lang="en-US" i="1" u="sng" dirty="0">
                <a:solidFill>
                  <a:srgbClr val="FFC000"/>
                </a:solidFill>
              </a:rPr>
              <a:t>&gt;</a:t>
            </a:r>
            <a:r>
              <a:rPr lang="en-US" i="1" dirty="0">
                <a:solidFill>
                  <a:srgbClr val="FFC000"/>
                </a:solidFill>
              </a:rPr>
              <a:t>1000. JACC: Cardiovascular Imaging. April 29, 2019. </a:t>
            </a:r>
          </a:p>
        </p:txBody>
      </p:sp>
      <p:sp>
        <p:nvSpPr>
          <p:cNvPr id="7" name="Content Placeholder 6">
            <a:extLst>
              <a:ext uri="{FF2B5EF4-FFF2-40B4-BE49-F238E27FC236}">
                <a16:creationId xmlns:a16="http://schemas.microsoft.com/office/drawing/2014/main" id="{CAC547B8-FFC4-468C-9AF1-1F7CAE106282}"/>
              </a:ext>
            </a:extLst>
          </p:cNvPr>
          <p:cNvSpPr>
            <a:spLocks noGrp="1"/>
          </p:cNvSpPr>
          <p:nvPr>
            <p:ph idx="1"/>
          </p:nvPr>
        </p:nvSpPr>
        <p:spPr>
          <a:xfrm>
            <a:off x="301625" y="914400"/>
            <a:ext cx="8540750" cy="4552335"/>
          </a:xfrm>
        </p:spPr>
        <p:txBody>
          <a:bodyPr/>
          <a:lstStyle/>
          <a:p>
            <a:pPr marL="0" indent="0">
              <a:buNone/>
            </a:pPr>
            <a:r>
              <a:rPr lang="en-US" sz="2200" u="sng" dirty="0">
                <a:effectLst/>
              </a:rPr>
              <a:t>Authors Conclusion</a:t>
            </a:r>
            <a:r>
              <a:rPr lang="en-US" sz="2200" dirty="0">
                <a:effectLst/>
              </a:rPr>
              <a:t>:</a:t>
            </a:r>
          </a:p>
          <a:p>
            <a:pPr marL="0" indent="0">
              <a:buNone/>
            </a:pPr>
            <a:endParaRPr lang="en-US" sz="2200" dirty="0">
              <a:effectLst/>
            </a:endParaRPr>
          </a:p>
          <a:p>
            <a:pPr marL="0" indent="0">
              <a:buNone/>
            </a:pPr>
            <a:r>
              <a:rPr lang="en-US" sz="2200" dirty="0">
                <a:effectLst/>
              </a:rPr>
              <a:t>Patients with extensive CAC are unique in their burden of coronary and extra-coronary disease and in their long-term outcomes. </a:t>
            </a:r>
          </a:p>
          <a:p>
            <a:pPr marL="0" indent="0">
              <a:buNone/>
            </a:pPr>
            <a:endParaRPr lang="en-US" sz="2200" dirty="0">
              <a:effectLst/>
            </a:endParaRPr>
          </a:p>
          <a:p>
            <a:pPr marL="0" indent="0">
              <a:buNone/>
            </a:pPr>
            <a:r>
              <a:rPr lang="en-US" sz="2200" dirty="0">
                <a:effectLst/>
              </a:rPr>
              <a:t>The present data argue for consideration of patients with CAC scores </a:t>
            </a:r>
            <a:r>
              <a:rPr lang="en-US" sz="2200" u="sng" dirty="0">
                <a:effectLst/>
              </a:rPr>
              <a:t>&gt;</a:t>
            </a:r>
            <a:r>
              <a:rPr lang="en-US" sz="2200" dirty="0">
                <a:effectLst/>
              </a:rPr>
              <a:t> 1,000 as a distinct group with CVD mortality greater than that of contemporary secondary prevention trials like FORTIER.</a:t>
            </a:r>
            <a:endParaRPr lang="en-US" dirty="0">
              <a:effectLst/>
            </a:endParaRPr>
          </a:p>
        </p:txBody>
      </p:sp>
    </p:spTree>
    <p:extLst>
      <p:ext uri="{BB962C8B-B14F-4D97-AF65-F5344CB8AC3E}">
        <p14:creationId xmlns:p14="http://schemas.microsoft.com/office/powerpoint/2010/main" val="29653650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1A652-D9E0-4D9D-AE0E-8F30FD97F4FF}"/>
              </a:ext>
            </a:extLst>
          </p:cNvPr>
          <p:cNvSpPr>
            <a:spLocks noGrp="1"/>
          </p:cNvSpPr>
          <p:nvPr>
            <p:ph type="title"/>
          </p:nvPr>
        </p:nvSpPr>
        <p:spPr>
          <a:xfrm>
            <a:off x="301625" y="228601"/>
            <a:ext cx="8510588" cy="685799"/>
          </a:xfrm>
        </p:spPr>
        <p:txBody>
          <a:bodyPr/>
          <a:lstStyle/>
          <a:p>
            <a:r>
              <a:rPr lang="en-US" sz="3200" dirty="0">
                <a:effectLst/>
              </a:rPr>
              <a:t>Prognostic Implications of Extensive CAC</a:t>
            </a:r>
          </a:p>
        </p:txBody>
      </p:sp>
      <p:sp>
        <p:nvSpPr>
          <p:cNvPr id="4" name="Footer Placeholder 3">
            <a:extLst>
              <a:ext uri="{FF2B5EF4-FFF2-40B4-BE49-F238E27FC236}">
                <a16:creationId xmlns:a16="http://schemas.microsoft.com/office/drawing/2014/main" id="{83EE4C74-D6D4-4E98-B687-4E02164E27C6}"/>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B5CB3294-0999-471A-B0E5-D3A9A7BDE89F}"/>
              </a:ext>
            </a:extLst>
          </p:cNvPr>
          <p:cNvSpPr txBox="1"/>
          <p:nvPr/>
        </p:nvSpPr>
        <p:spPr>
          <a:xfrm>
            <a:off x="286877" y="5560020"/>
            <a:ext cx="7945385" cy="923330"/>
          </a:xfrm>
          <a:prstGeom prst="rect">
            <a:avLst/>
          </a:prstGeom>
          <a:noFill/>
        </p:spPr>
        <p:txBody>
          <a:bodyPr wrap="square" rtlCol="0">
            <a:spAutoFit/>
          </a:bodyPr>
          <a:lstStyle/>
          <a:p>
            <a:r>
              <a:rPr lang="en-US" i="1" dirty="0">
                <a:solidFill>
                  <a:srgbClr val="FFC000"/>
                </a:solidFill>
              </a:rPr>
              <a:t>Peng, A., </a:t>
            </a:r>
            <a:r>
              <a:rPr lang="en-US" i="1" dirty="0" err="1">
                <a:solidFill>
                  <a:srgbClr val="FFC000"/>
                </a:solidFill>
              </a:rPr>
              <a:t>Mirbolouk</a:t>
            </a:r>
            <a:r>
              <a:rPr lang="en-US" i="1" dirty="0">
                <a:solidFill>
                  <a:srgbClr val="FFC000"/>
                </a:solidFill>
              </a:rPr>
              <a:t>, M., </a:t>
            </a:r>
            <a:r>
              <a:rPr lang="en-US" i="1" dirty="0" err="1">
                <a:solidFill>
                  <a:srgbClr val="FFC000"/>
                </a:solidFill>
              </a:rPr>
              <a:t>Orimoloye</a:t>
            </a:r>
            <a:r>
              <a:rPr lang="en-US" i="1" dirty="0">
                <a:solidFill>
                  <a:srgbClr val="FFC000"/>
                </a:solidFill>
              </a:rPr>
              <a:t>, O., et al. (2019). Long-term all-cause and cause-specific mortality in asymptomatic patients with CAC </a:t>
            </a:r>
            <a:r>
              <a:rPr lang="en-US" i="1" u="sng" dirty="0">
                <a:solidFill>
                  <a:srgbClr val="FFC000"/>
                </a:solidFill>
              </a:rPr>
              <a:t>&gt;</a:t>
            </a:r>
            <a:r>
              <a:rPr lang="en-US" i="1" dirty="0">
                <a:solidFill>
                  <a:srgbClr val="FFC000"/>
                </a:solidFill>
              </a:rPr>
              <a:t>1000. JACC: Cardiovascular Imaging. April 29, 2019. </a:t>
            </a:r>
          </a:p>
        </p:txBody>
      </p:sp>
      <p:sp>
        <p:nvSpPr>
          <p:cNvPr id="7" name="Content Placeholder 6">
            <a:extLst>
              <a:ext uri="{FF2B5EF4-FFF2-40B4-BE49-F238E27FC236}">
                <a16:creationId xmlns:a16="http://schemas.microsoft.com/office/drawing/2014/main" id="{CAC547B8-FFC4-468C-9AF1-1F7CAE106282}"/>
              </a:ext>
            </a:extLst>
          </p:cNvPr>
          <p:cNvSpPr>
            <a:spLocks noGrp="1"/>
          </p:cNvSpPr>
          <p:nvPr>
            <p:ph idx="1"/>
          </p:nvPr>
        </p:nvSpPr>
        <p:spPr>
          <a:xfrm>
            <a:off x="301625" y="914400"/>
            <a:ext cx="8540750" cy="4552335"/>
          </a:xfrm>
        </p:spPr>
        <p:txBody>
          <a:bodyPr/>
          <a:lstStyle/>
          <a:p>
            <a:pPr marL="0" indent="0">
              <a:buNone/>
            </a:pPr>
            <a:r>
              <a:rPr lang="en-US" sz="2000" u="sng" dirty="0" err="1">
                <a:effectLst/>
              </a:rPr>
              <a:t>BaleDoneen</a:t>
            </a:r>
            <a:r>
              <a:rPr lang="en-US" sz="2000" u="sng" dirty="0">
                <a:effectLst/>
              </a:rPr>
              <a:t> Take-Away</a:t>
            </a:r>
            <a:r>
              <a:rPr lang="en-US" sz="2000" dirty="0">
                <a:effectLst/>
              </a:rPr>
              <a:t>:</a:t>
            </a:r>
          </a:p>
          <a:p>
            <a:pPr marL="457200" indent="-457200">
              <a:buAutoNum type="arabicPeriod"/>
            </a:pPr>
            <a:r>
              <a:rPr lang="en-US" sz="2000" dirty="0">
                <a:effectLst/>
              </a:rPr>
              <a:t>This trial highlights the importance of recognizing that extensive atherosclerosis is also a marker for systemic health compromise.  </a:t>
            </a:r>
          </a:p>
          <a:p>
            <a:pPr marL="457200" indent="-457200">
              <a:buAutoNum type="arabicPeriod"/>
            </a:pPr>
            <a:r>
              <a:rPr lang="en-US" sz="2000" dirty="0">
                <a:effectLst/>
              </a:rPr>
              <a:t>CACS of extreme levels can also demonstrate the length of time of CVD burden – since these are primary care patients and 22% of them had FRS of &lt;10% - many had extensive CVD for YEARS potentially with no idea! </a:t>
            </a:r>
          </a:p>
          <a:p>
            <a:pPr marL="457200" indent="-457200">
              <a:buAutoNum type="arabicPeriod"/>
            </a:pPr>
            <a:r>
              <a:rPr lang="en-US" sz="2000" dirty="0">
                <a:effectLst/>
              </a:rPr>
              <a:t>Any level of calcium is high risk – </a:t>
            </a:r>
          </a:p>
          <a:p>
            <a:pPr marL="457200" indent="-457200">
              <a:buAutoNum type="arabicPeriod"/>
            </a:pPr>
            <a:r>
              <a:rPr lang="en-US" sz="2000" dirty="0">
                <a:effectLst/>
              </a:rPr>
              <a:t>Do a complete work-up including biomarkers such as </a:t>
            </a:r>
            <a:r>
              <a:rPr lang="en-US" sz="2000" dirty="0" err="1">
                <a:effectLst/>
              </a:rPr>
              <a:t>hsTnT</a:t>
            </a:r>
            <a:r>
              <a:rPr lang="en-US" sz="2000" dirty="0">
                <a:effectLst/>
              </a:rPr>
              <a:t>, Galectin, NT-</a:t>
            </a:r>
            <a:r>
              <a:rPr lang="en-US" sz="2000" dirty="0" err="1">
                <a:effectLst/>
              </a:rPr>
              <a:t>ProBNP</a:t>
            </a:r>
            <a:r>
              <a:rPr lang="en-US" sz="2000" dirty="0">
                <a:effectLst/>
              </a:rPr>
              <a:t>, Inflammation and Coronary testing if concerned about blood flow compromise to the heart.  </a:t>
            </a:r>
          </a:p>
          <a:p>
            <a:pPr marL="457200" indent="-457200">
              <a:buAutoNum type="arabicPeriod"/>
            </a:pPr>
            <a:r>
              <a:rPr lang="en-US" sz="2000" dirty="0">
                <a:effectLst/>
              </a:rPr>
              <a:t>9P21 can possibly lead insight on who these people are</a:t>
            </a:r>
          </a:p>
          <a:p>
            <a:pPr marL="457200" indent="-457200">
              <a:buAutoNum type="arabicPeriod"/>
            </a:pPr>
            <a:endParaRPr lang="en-US" sz="2000" dirty="0">
              <a:effectLst/>
            </a:endParaRPr>
          </a:p>
          <a:p>
            <a:pPr marL="0" indent="0">
              <a:buNone/>
            </a:pPr>
            <a:endParaRPr lang="en-US" dirty="0"/>
          </a:p>
        </p:txBody>
      </p:sp>
    </p:spTree>
    <p:extLst>
      <p:ext uri="{BB962C8B-B14F-4D97-AF65-F5344CB8AC3E}">
        <p14:creationId xmlns:p14="http://schemas.microsoft.com/office/powerpoint/2010/main" val="338781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960" y="0"/>
            <a:ext cx="8511840" cy="802165"/>
          </a:xfrm>
        </p:spPr>
        <p:txBody>
          <a:bodyPr/>
          <a:lstStyle/>
          <a:p>
            <a:pPr>
              <a:defRPr/>
            </a:pPr>
            <a:r>
              <a:rPr lang="en-US" sz="3300" dirty="0"/>
              <a:t>9p21: Two Choices- CAD or Heart Attack</a:t>
            </a:r>
          </a:p>
        </p:txBody>
      </p:sp>
      <p:sp>
        <p:nvSpPr>
          <p:cNvPr id="3" name="Content Placeholder 2"/>
          <p:cNvSpPr>
            <a:spLocks noGrp="1"/>
          </p:cNvSpPr>
          <p:nvPr>
            <p:ph idx="1"/>
          </p:nvPr>
        </p:nvSpPr>
        <p:spPr>
          <a:xfrm>
            <a:off x="300960" y="990600"/>
            <a:ext cx="8542080" cy="4267393"/>
          </a:xfrm>
        </p:spPr>
        <p:txBody>
          <a:bodyPr/>
          <a:lstStyle/>
          <a:p>
            <a:pPr marL="0" indent="0" algn="ctr">
              <a:buNone/>
              <a:defRPr/>
            </a:pPr>
            <a:r>
              <a:rPr lang="en-US" sz="2400" dirty="0">
                <a:effectLst/>
              </a:rPr>
              <a:t>2,352 CAD/MI </a:t>
            </a:r>
            <a:r>
              <a:rPr lang="en-US" sz="2400" dirty="0" err="1">
                <a:effectLst/>
              </a:rPr>
              <a:t>pts</a:t>
            </a:r>
            <a:r>
              <a:rPr lang="en-US" sz="2400" dirty="0">
                <a:effectLst/>
              </a:rPr>
              <a:t>; 2,116 </a:t>
            </a:r>
            <a:r>
              <a:rPr lang="en-US" sz="2400" dirty="0" err="1">
                <a:effectLst/>
              </a:rPr>
              <a:t>asx’ic</a:t>
            </a:r>
            <a:r>
              <a:rPr lang="en-US" sz="2400" dirty="0">
                <a:effectLst/>
              </a:rPr>
              <a:t> without known CAD controls &gt;60 </a:t>
            </a:r>
            <a:r>
              <a:rPr lang="en-US" sz="2400" dirty="0" err="1">
                <a:effectLst/>
              </a:rPr>
              <a:t>yo</a:t>
            </a:r>
            <a:endParaRPr lang="en-US" sz="2400" dirty="0">
              <a:effectLst/>
            </a:endParaRPr>
          </a:p>
          <a:p>
            <a:pPr marL="0" indent="0" algn="ctr">
              <a:buNone/>
              <a:defRPr/>
            </a:pPr>
            <a:r>
              <a:rPr lang="en-US" sz="2400" dirty="0">
                <a:effectLst/>
              </a:rPr>
              <a:t>Haplotypes at the 9p21 locus examined to see if they influence different phenotypes</a:t>
            </a:r>
          </a:p>
          <a:p>
            <a:pPr marL="0" indent="0" algn="ctr">
              <a:buNone/>
              <a:defRPr/>
            </a:pPr>
            <a:r>
              <a:rPr lang="en-US" sz="2400" dirty="0">
                <a:solidFill>
                  <a:srgbClr val="FFFF00"/>
                </a:solidFill>
                <a:effectLst/>
              </a:rPr>
              <a:t>Haplotype </a:t>
            </a:r>
            <a:r>
              <a:rPr lang="en-US" sz="2400" i="1" dirty="0">
                <a:solidFill>
                  <a:srgbClr val="FFFF00"/>
                </a:solidFill>
                <a:effectLst/>
              </a:rPr>
              <a:t>rs1333049</a:t>
            </a:r>
            <a:r>
              <a:rPr lang="en-US" sz="2400" dirty="0">
                <a:solidFill>
                  <a:srgbClr val="FFFF00"/>
                </a:solidFill>
                <a:effectLst/>
              </a:rPr>
              <a:t> associated with CAD more than MI; earlier more severe CAD</a:t>
            </a:r>
          </a:p>
          <a:p>
            <a:pPr marL="0" indent="0" algn="ctr">
              <a:buNone/>
              <a:defRPr/>
            </a:pPr>
            <a:r>
              <a:rPr lang="en-US" sz="2400" dirty="0">
                <a:effectLst/>
              </a:rPr>
              <a:t>Haplotype </a:t>
            </a:r>
            <a:r>
              <a:rPr lang="en-US" sz="2400" i="1" dirty="0">
                <a:effectLst/>
              </a:rPr>
              <a:t>rs518394</a:t>
            </a:r>
            <a:r>
              <a:rPr lang="en-US" sz="2400" dirty="0">
                <a:effectLst/>
              </a:rPr>
              <a:t> associated with prevalent MI; inversely with severity of CAD</a:t>
            </a:r>
          </a:p>
        </p:txBody>
      </p:sp>
      <p:sp>
        <p:nvSpPr>
          <p:cNvPr id="4" name="Footer Placeholder 3"/>
          <p:cNvSpPr>
            <a:spLocks noGrp="1"/>
          </p:cNvSpPr>
          <p:nvPr>
            <p:ph type="ftr" sz="quarter" idx="11"/>
          </p:nvPr>
        </p:nvSpPr>
        <p:spPr/>
        <p:txBody>
          <a:bodyPr/>
          <a:lstStyle/>
          <a:p>
            <a:pPr>
              <a:defRPr/>
            </a:pPr>
            <a:r>
              <a:rPr lang="en-US"/>
              <a:t>Copyright Bale/Doneen Paradigm</a:t>
            </a:r>
          </a:p>
        </p:txBody>
      </p:sp>
      <p:sp>
        <p:nvSpPr>
          <p:cNvPr id="3077" name="TextBox 4"/>
          <p:cNvSpPr txBox="1">
            <a:spLocks noChangeArrowheads="1"/>
          </p:cNvSpPr>
          <p:nvPr/>
        </p:nvSpPr>
        <p:spPr bwMode="auto">
          <a:xfrm>
            <a:off x="0" y="5629888"/>
            <a:ext cx="9144000" cy="92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305">
              <a:defRPr/>
            </a:pPr>
            <a:r>
              <a:rPr lang="en-US" dirty="0">
                <a:solidFill>
                  <a:srgbClr val="FFC000"/>
                </a:solidFill>
              </a:rPr>
              <a:t>Fan, M., et. al. (2013). Two Chromosome 9p21 Haplotype Blocks Distinguish Between Coronary Artery Disease and Myocardial Infarction Risk. </a:t>
            </a:r>
            <a:r>
              <a:rPr lang="en-US" i="1" dirty="0">
                <a:solidFill>
                  <a:srgbClr val="FFC000"/>
                </a:solidFill>
              </a:rPr>
              <a:t>Circulation: Cardiovascular Genetics</a:t>
            </a:r>
            <a:r>
              <a:rPr lang="en-US" dirty="0">
                <a:solidFill>
                  <a:srgbClr val="FFC000"/>
                </a:solidFill>
              </a:rPr>
              <a:t>. </a:t>
            </a:r>
            <a:r>
              <a:rPr lang="en-US" dirty="0" err="1">
                <a:solidFill>
                  <a:srgbClr val="FFC000"/>
                </a:solidFill>
              </a:rPr>
              <a:t>doi</a:t>
            </a:r>
            <a:r>
              <a:rPr lang="en-US" dirty="0">
                <a:solidFill>
                  <a:srgbClr val="FFC000"/>
                </a:solidFill>
              </a:rPr>
              <a:t>: 10.1161/circgenetics.113.000104</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69CFF-43A4-46C0-847D-1F35A15E9C96}"/>
              </a:ext>
            </a:extLst>
          </p:cNvPr>
          <p:cNvSpPr>
            <a:spLocks noGrp="1"/>
          </p:cNvSpPr>
          <p:nvPr>
            <p:ph type="title"/>
          </p:nvPr>
        </p:nvSpPr>
        <p:spPr/>
        <p:txBody>
          <a:bodyPr/>
          <a:lstStyle/>
          <a:p>
            <a:r>
              <a:rPr lang="en-US" sz="2800" dirty="0"/>
              <a:t>Meet Neal – age 51 with 4 way bypass at 42 years and in 8 years collected 13 more cardiac stents along with both femoral arteries (one already re-stenosed) and both renal arteries stented.  </a:t>
            </a:r>
          </a:p>
        </p:txBody>
      </p:sp>
      <p:pic>
        <p:nvPicPr>
          <p:cNvPr id="5" name="Content Placeholder 4">
            <a:extLst>
              <a:ext uri="{FF2B5EF4-FFF2-40B4-BE49-F238E27FC236}">
                <a16:creationId xmlns:a16="http://schemas.microsoft.com/office/drawing/2014/main" id="{28D80ECA-D63D-4950-B501-B64B88E7885B}"/>
              </a:ext>
            </a:extLst>
          </p:cNvPr>
          <p:cNvPicPr>
            <a:picLocks noGrp="1" noChangeAspect="1"/>
          </p:cNvPicPr>
          <p:nvPr>
            <p:ph idx="1"/>
          </p:nvPr>
        </p:nvPicPr>
        <p:blipFill>
          <a:blip r:embed="rId2"/>
          <a:stretch>
            <a:fillRect/>
          </a:stretch>
        </p:blipFill>
        <p:spPr>
          <a:xfrm>
            <a:off x="176421" y="5257800"/>
            <a:ext cx="8540750" cy="458833"/>
          </a:xfrm>
          <a:prstGeom prst="rect">
            <a:avLst/>
          </a:prstGeom>
        </p:spPr>
      </p:pic>
      <p:sp>
        <p:nvSpPr>
          <p:cNvPr id="4" name="Footer Placeholder 3">
            <a:extLst>
              <a:ext uri="{FF2B5EF4-FFF2-40B4-BE49-F238E27FC236}">
                <a16:creationId xmlns:a16="http://schemas.microsoft.com/office/drawing/2014/main" id="{9B0B5877-B58F-48DE-9E4D-E2EF976DE9BA}"/>
              </a:ext>
            </a:extLst>
          </p:cNvPr>
          <p:cNvSpPr>
            <a:spLocks noGrp="1"/>
          </p:cNvSpPr>
          <p:nvPr>
            <p:ph type="ftr" sz="quarter" idx="11"/>
          </p:nvPr>
        </p:nvSpPr>
        <p:spPr/>
        <p:txBody>
          <a:bodyPr/>
          <a:lstStyle/>
          <a:p>
            <a:pPr>
              <a:defRPr/>
            </a:pPr>
            <a:r>
              <a:rPr lang="en-US"/>
              <a:t>Copyright Bale/Doneen Paradigm</a:t>
            </a:r>
          </a:p>
        </p:txBody>
      </p:sp>
      <p:pic>
        <p:nvPicPr>
          <p:cNvPr id="6" name="Picture 5">
            <a:extLst>
              <a:ext uri="{FF2B5EF4-FFF2-40B4-BE49-F238E27FC236}">
                <a16:creationId xmlns:a16="http://schemas.microsoft.com/office/drawing/2014/main" id="{53760F6D-CD3D-4267-80B5-25CFFA3852FB}"/>
              </a:ext>
            </a:extLst>
          </p:cNvPr>
          <p:cNvPicPr>
            <a:picLocks noChangeAspect="1"/>
          </p:cNvPicPr>
          <p:nvPr/>
        </p:nvPicPr>
        <p:blipFill>
          <a:blip r:embed="rId3"/>
          <a:stretch>
            <a:fillRect/>
          </a:stretch>
        </p:blipFill>
        <p:spPr>
          <a:xfrm>
            <a:off x="2286000" y="2134714"/>
            <a:ext cx="4697203" cy="2858790"/>
          </a:xfrm>
          <a:prstGeom prst="rect">
            <a:avLst/>
          </a:prstGeom>
        </p:spPr>
      </p:pic>
      <p:sp>
        <p:nvSpPr>
          <p:cNvPr id="7" name="Rectangle 6">
            <a:extLst>
              <a:ext uri="{FF2B5EF4-FFF2-40B4-BE49-F238E27FC236}">
                <a16:creationId xmlns:a16="http://schemas.microsoft.com/office/drawing/2014/main" id="{23528D37-9C31-4AEF-8597-49B828C8F084}"/>
              </a:ext>
            </a:extLst>
          </p:cNvPr>
          <p:cNvSpPr/>
          <p:nvPr/>
        </p:nvSpPr>
        <p:spPr bwMode="auto">
          <a:xfrm>
            <a:off x="3048000" y="2133600"/>
            <a:ext cx="990600" cy="2286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Rectangle 7">
            <a:extLst>
              <a:ext uri="{FF2B5EF4-FFF2-40B4-BE49-F238E27FC236}">
                <a16:creationId xmlns:a16="http://schemas.microsoft.com/office/drawing/2014/main" id="{50C4DF1D-636C-4588-BF45-69E013FE2D3C}"/>
              </a:ext>
            </a:extLst>
          </p:cNvPr>
          <p:cNvSpPr/>
          <p:nvPr/>
        </p:nvSpPr>
        <p:spPr bwMode="auto">
          <a:xfrm>
            <a:off x="3352800" y="2872919"/>
            <a:ext cx="1676400" cy="2286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531629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a:solidFill>
                  <a:srgbClr val="FFFFFF"/>
                </a:solidFill>
              </a:rPr>
              <a:t>Copyright Bale/Doneen Paradigm</a:t>
            </a:r>
          </a:p>
        </p:txBody>
      </p:sp>
      <p:sp>
        <p:nvSpPr>
          <p:cNvPr id="3" name="TextBox 2"/>
          <p:cNvSpPr txBox="1"/>
          <p:nvPr/>
        </p:nvSpPr>
        <p:spPr>
          <a:xfrm>
            <a:off x="5334000" y="3581400"/>
            <a:ext cx="689612" cy="246221"/>
          </a:xfrm>
          <a:prstGeom prst="rect">
            <a:avLst/>
          </a:prstGeom>
          <a:solidFill>
            <a:schemeClr val="tx1"/>
          </a:solidFill>
        </p:spPr>
        <p:txBody>
          <a:bodyPr wrap="none" rtlCol="0">
            <a:spAutoFit/>
          </a:bodyPr>
          <a:lstStyle/>
          <a:p>
            <a:r>
              <a:rPr lang="en-US" sz="1000" b="1" dirty="0">
                <a:solidFill>
                  <a:schemeClr val="bg2"/>
                </a:solidFill>
              </a:rPr>
              <a:t>Nicotine</a:t>
            </a:r>
          </a:p>
        </p:txBody>
      </p:sp>
      <p:sp>
        <p:nvSpPr>
          <p:cNvPr id="6" name="TextBox 5"/>
          <p:cNvSpPr txBox="1"/>
          <p:nvPr/>
        </p:nvSpPr>
        <p:spPr>
          <a:xfrm>
            <a:off x="3657600" y="3855720"/>
            <a:ext cx="990600" cy="400110"/>
          </a:xfrm>
          <a:prstGeom prst="rect">
            <a:avLst/>
          </a:prstGeom>
          <a:solidFill>
            <a:srgbClr val="FFFFFF"/>
          </a:solidFill>
        </p:spPr>
        <p:txBody>
          <a:bodyPr wrap="square" rtlCol="0">
            <a:spAutoFit/>
          </a:bodyPr>
          <a:lstStyle/>
          <a:p>
            <a:pPr algn="ctr"/>
            <a:r>
              <a:rPr lang="en-US" sz="1000" b="1" dirty="0">
                <a:solidFill>
                  <a:schemeClr val="bg2"/>
                </a:solidFill>
              </a:rPr>
              <a:t>Endodontic Disease</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2" name="TextBox 1"/>
          <p:cNvSpPr txBox="1"/>
          <p:nvPr/>
        </p:nvSpPr>
        <p:spPr>
          <a:xfrm>
            <a:off x="7467600" y="5044440"/>
            <a:ext cx="1447800" cy="365760"/>
          </a:xfrm>
          <a:prstGeom prst="rect">
            <a:avLst/>
          </a:prstGeom>
          <a:solidFill>
            <a:schemeClr val="tx1"/>
          </a:solidFill>
        </p:spPr>
        <p:txBody>
          <a:bodyPr wrap="square" rtlCol="0">
            <a:spAutoFit/>
          </a:bodyPr>
          <a:lstStyle/>
          <a:p>
            <a:pPr algn="ctr"/>
            <a:r>
              <a:rPr lang="en-US" sz="1050" b="1" dirty="0">
                <a:solidFill>
                  <a:schemeClr val="accent4">
                    <a:lumMod val="10000"/>
                  </a:schemeClr>
                </a:solidFill>
              </a:rPr>
              <a:t>Gut </a:t>
            </a:r>
            <a:r>
              <a:rPr lang="en-US" sz="1050" b="1" dirty="0" err="1">
                <a:solidFill>
                  <a:schemeClr val="accent4">
                    <a:lumMod val="10000"/>
                  </a:schemeClr>
                </a:solidFill>
              </a:rPr>
              <a:t>dysbiosis</a:t>
            </a:r>
            <a:endParaRPr lang="en-US" sz="1050" b="1" dirty="0">
              <a:solidFill>
                <a:schemeClr val="accent4">
                  <a:lumMod val="10000"/>
                </a:schemeClr>
              </a:solidFill>
            </a:endParaRPr>
          </a:p>
        </p:txBody>
      </p:sp>
    </p:spTree>
    <p:extLst>
      <p:ext uri="{BB962C8B-B14F-4D97-AF65-F5344CB8AC3E}">
        <p14:creationId xmlns:p14="http://schemas.microsoft.com/office/powerpoint/2010/main" val="36141122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a:solidFill>
                  <a:srgbClr val="FFFFFF"/>
                </a:solidFill>
              </a:rPr>
              <a:t>Copyright Bale/Doneen Paradigm</a:t>
            </a:r>
          </a:p>
        </p:txBody>
      </p:sp>
      <p:sp>
        <p:nvSpPr>
          <p:cNvPr id="3" name="TextBox 2"/>
          <p:cNvSpPr txBox="1"/>
          <p:nvPr/>
        </p:nvSpPr>
        <p:spPr>
          <a:xfrm>
            <a:off x="5334000" y="3581400"/>
            <a:ext cx="689612" cy="246221"/>
          </a:xfrm>
          <a:prstGeom prst="rect">
            <a:avLst/>
          </a:prstGeom>
          <a:solidFill>
            <a:schemeClr val="tx1"/>
          </a:solidFill>
        </p:spPr>
        <p:txBody>
          <a:bodyPr wrap="none" rtlCol="0">
            <a:spAutoFit/>
          </a:bodyPr>
          <a:lstStyle/>
          <a:p>
            <a:r>
              <a:rPr lang="en-US" sz="1000" b="1" dirty="0">
                <a:solidFill>
                  <a:schemeClr val="bg2"/>
                </a:solidFill>
              </a:rPr>
              <a:t>Nicotine</a:t>
            </a:r>
          </a:p>
        </p:txBody>
      </p:sp>
      <p:sp>
        <p:nvSpPr>
          <p:cNvPr id="6" name="TextBox 5"/>
          <p:cNvSpPr txBox="1"/>
          <p:nvPr/>
        </p:nvSpPr>
        <p:spPr>
          <a:xfrm>
            <a:off x="3657600" y="3855720"/>
            <a:ext cx="990600" cy="400110"/>
          </a:xfrm>
          <a:prstGeom prst="rect">
            <a:avLst/>
          </a:prstGeom>
          <a:solidFill>
            <a:srgbClr val="FFFFFF"/>
          </a:solidFill>
        </p:spPr>
        <p:txBody>
          <a:bodyPr wrap="square" rtlCol="0">
            <a:spAutoFit/>
          </a:bodyPr>
          <a:lstStyle/>
          <a:p>
            <a:pPr algn="ctr"/>
            <a:r>
              <a:rPr lang="en-US" sz="1000" b="1" dirty="0">
                <a:solidFill>
                  <a:schemeClr val="bg2"/>
                </a:solidFill>
              </a:rPr>
              <a:t>Endodontic Disease</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2" name="TextBox 1"/>
          <p:cNvSpPr txBox="1"/>
          <p:nvPr/>
        </p:nvSpPr>
        <p:spPr>
          <a:xfrm>
            <a:off x="7467600" y="5044440"/>
            <a:ext cx="1447800" cy="365760"/>
          </a:xfrm>
          <a:prstGeom prst="rect">
            <a:avLst/>
          </a:prstGeom>
          <a:solidFill>
            <a:schemeClr val="tx1"/>
          </a:solidFill>
        </p:spPr>
        <p:txBody>
          <a:bodyPr wrap="square" rtlCol="0">
            <a:spAutoFit/>
          </a:bodyPr>
          <a:lstStyle/>
          <a:p>
            <a:pPr algn="ctr"/>
            <a:r>
              <a:rPr lang="en-US" sz="1050" b="1" dirty="0">
                <a:solidFill>
                  <a:schemeClr val="accent4">
                    <a:lumMod val="10000"/>
                  </a:schemeClr>
                </a:solidFill>
              </a:rPr>
              <a:t>Gut </a:t>
            </a:r>
            <a:r>
              <a:rPr lang="en-US" sz="1050" b="1" dirty="0" err="1">
                <a:solidFill>
                  <a:schemeClr val="accent4">
                    <a:lumMod val="10000"/>
                  </a:schemeClr>
                </a:solidFill>
              </a:rPr>
              <a:t>dysbiosis</a:t>
            </a:r>
            <a:endParaRPr lang="en-US" sz="1050" b="1" dirty="0">
              <a:solidFill>
                <a:schemeClr val="accent4">
                  <a:lumMod val="10000"/>
                </a:schemeClr>
              </a:solidFill>
            </a:endParaRPr>
          </a:p>
        </p:txBody>
      </p:sp>
      <p:sp>
        <p:nvSpPr>
          <p:cNvPr id="7" name="Rectangle 6">
            <a:extLst>
              <a:ext uri="{FF2B5EF4-FFF2-40B4-BE49-F238E27FC236}">
                <a16:creationId xmlns:a16="http://schemas.microsoft.com/office/drawing/2014/main" id="{21172A1F-FD51-47B9-935A-BC0B25BF1C41}"/>
              </a:ext>
            </a:extLst>
          </p:cNvPr>
          <p:cNvSpPr/>
          <p:nvPr/>
        </p:nvSpPr>
        <p:spPr bwMode="auto">
          <a:xfrm>
            <a:off x="3505200" y="4038600"/>
            <a:ext cx="1371600" cy="685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Periodontal</a:t>
            </a:r>
          </a:p>
          <a:p>
            <a:pPr marL="0" marR="0" indent="0" algn="ctr" defTabSz="914400" rtl="0" eaLnBrk="0" fontAlgn="base" latinLnBrk="0" hangingPunct="0">
              <a:lnSpc>
                <a:spcPct val="100000"/>
              </a:lnSpc>
              <a:spcBef>
                <a:spcPct val="0"/>
              </a:spcBef>
              <a:spcAft>
                <a:spcPct val="0"/>
              </a:spcAft>
              <a:buClrTx/>
              <a:buSzTx/>
              <a:buFontTx/>
              <a:buNone/>
              <a:tabLst/>
            </a:pPr>
            <a:r>
              <a:rPr lang="en-US" dirty="0"/>
              <a:t>Disease</a:t>
            </a:r>
            <a:endParaRPr kumimoji="0" lang="en-US" sz="1800" b="0" i="0" u="none" strike="noStrike" cap="none" normalizeH="0" baseline="0" dirty="0">
              <a:ln>
                <a:noFill/>
              </a:ln>
              <a:solidFill>
                <a:schemeClr val="tx1"/>
              </a:solidFill>
              <a:effectLst/>
              <a:latin typeface="Arial" charset="0"/>
            </a:endParaRPr>
          </a:p>
        </p:txBody>
      </p:sp>
      <p:sp>
        <p:nvSpPr>
          <p:cNvPr id="8" name="Rectangle 7">
            <a:extLst>
              <a:ext uri="{FF2B5EF4-FFF2-40B4-BE49-F238E27FC236}">
                <a16:creationId xmlns:a16="http://schemas.microsoft.com/office/drawing/2014/main" id="{4EFE7BB5-DE81-43A5-A1BB-C736341C6409}"/>
              </a:ext>
            </a:extLst>
          </p:cNvPr>
          <p:cNvSpPr/>
          <p:nvPr/>
        </p:nvSpPr>
        <p:spPr bwMode="auto">
          <a:xfrm>
            <a:off x="1907458" y="4221417"/>
            <a:ext cx="1524000" cy="685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Rheumatoid Arthritis</a:t>
            </a:r>
          </a:p>
        </p:txBody>
      </p:sp>
    </p:spTree>
    <p:extLst>
      <p:ext uri="{BB962C8B-B14F-4D97-AF65-F5344CB8AC3E}">
        <p14:creationId xmlns:p14="http://schemas.microsoft.com/office/powerpoint/2010/main" val="41696211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42C76-188A-480F-8353-7B57C2C39148}"/>
              </a:ext>
            </a:extLst>
          </p:cNvPr>
          <p:cNvSpPr>
            <a:spLocks noGrp="1"/>
          </p:cNvSpPr>
          <p:nvPr>
            <p:ph type="title"/>
          </p:nvPr>
        </p:nvSpPr>
        <p:spPr>
          <a:xfrm>
            <a:off x="301625" y="228601"/>
            <a:ext cx="8510588" cy="533400"/>
          </a:xfrm>
        </p:spPr>
        <p:txBody>
          <a:bodyPr/>
          <a:lstStyle/>
          <a:p>
            <a:r>
              <a:rPr lang="en-US" sz="4000" dirty="0">
                <a:effectLst/>
              </a:rPr>
              <a:t>RA and Oral Health</a:t>
            </a:r>
          </a:p>
        </p:txBody>
      </p:sp>
      <p:sp>
        <p:nvSpPr>
          <p:cNvPr id="4" name="Footer Placeholder 3">
            <a:extLst>
              <a:ext uri="{FF2B5EF4-FFF2-40B4-BE49-F238E27FC236}">
                <a16:creationId xmlns:a16="http://schemas.microsoft.com/office/drawing/2014/main" id="{98559710-11EA-4245-965C-A553CD809389}"/>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8299A2B0-B0E3-437D-A762-77EF856B4B04}"/>
              </a:ext>
            </a:extLst>
          </p:cNvPr>
          <p:cNvSpPr txBox="1"/>
          <p:nvPr/>
        </p:nvSpPr>
        <p:spPr>
          <a:xfrm>
            <a:off x="338496" y="5562600"/>
            <a:ext cx="8653104" cy="923330"/>
          </a:xfrm>
          <a:prstGeom prst="rect">
            <a:avLst/>
          </a:prstGeom>
          <a:noFill/>
        </p:spPr>
        <p:txBody>
          <a:bodyPr wrap="square" rtlCol="0">
            <a:spAutoFit/>
          </a:bodyPr>
          <a:lstStyle/>
          <a:p>
            <a:r>
              <a:rPr lang="en-US" dirty="0">
                <a:solidFill>
                  <a:srgbClr val="FFC000"/>
                </a:solidFill>
              </a:rPr>
              <a:t>Radwan-</a:t>
            </a:r>
            <a:r>
              <a:rPr lang="en-US" dirty="0" err="1">
                <a:solidFill>
                  <a:srgbClr val="FFC000"/>
                </a:solidFill>
              </a:rPr>
              <a:t>Oczko</a:t>
            </a:r>
            <a:r>
              <a:rPr lang="en-US" dirty="0">
                <a:solidFill>
                  <a:srgbClr val="FFC000"/>
                </a:solidFill>
              </a:rPr>
              <a:t>, M., </a:t>
            </a:r>
            <a:r>
              <a:rPr lang="en-US" dirty="0" err="1">
                <a:solidFill>
                  <a:srgbClr val="FFC000"/>
                </a:solidFill>
              </a:rPr>
              <a:t>Dus-Ilnicka</a:t>
            </a:r>
            <a:r>
              <a:rPr lang="en-US" dirty="0">
                <a:solidFill>
                  <a:srgbClr val="FFC000"/>
                </a:solidFill>
              </a:rPr>
              <a:t>, I., Richards, P., et al. (2019). Rheumatoid arthritis patients’ oral health and disease activity. International Journal of Rheumatic Diseases. April 2019. DOI: 10.1111/1756. </a:t>
            </a:r>
          </a:p>
        </p:txBody>
      </p:sp>
      <p:sp>
        <p:nvSpPr>
          <p:cNvPr id="7" name="Content Placeholder 6">
            <a:extLst>
              <a:ext uri="{FF2B5EF4-FFF2-40B4-BE49-F238E27FC236}">
                <a16:creationId xmlns:a16="http://schemas.microsoft.com/office/drawing/2014/main" id="{DA538C58-02D6-4F97-96FA-33E8BA6F81C4}"/>
              </a:ext>
            </a:extLst>
          </p:cNvPr>
          <p:cNvSpPr>
            <a:spLocks noGrp="1"/>
          </p:cNvSpPr>
          <p:nvPr>
            <p:ph idx="1"/>
          </p:nvPr>
        </p:nvSpPr>
        <p:spPr>
          <a:xfrm>
            <a:off x="301625" y="914400"/>
            <a:ext cx="8540750" cy="4648200"/>
          </a:xfrm>
        </p:spPr>
        <p:txBody>
          <a:bodyPr/>
          <a:lstStyle/>
          <a:p>
            <a:pPr marL="0" indent="0" algn="ctr">
              <a:buNone/>
            </a:pPr>
            <a:r>
              <a:rPr lang="en-US" sz="2200" dirty="0">
                <a:effectLst/>
              </a:rPr>
              <a:t>Rheumatoid arthritis (RA) and periodontal diseases (PD) are common chronic, inflammatory, destructive and progressive diseases that may have similar pathophysiological mechanisms and risk factors. </a:t>
            </a:r>
          </a:p>
          <a:p>
            <a:pPr marL="0" indent="0" algn="ctr">
              <a:buNone/>
            </a:pPr>
            <a:endParaRPr lang="en-US" sz="800" dirty="0">
              <a:effectLst/>
            </a:endParaRPr>
          </a:p>
          <a:p>
            <a:pPr marL="0" indent="0" algn="ctr">
              <a:buNone/>
            </a:pPr>
            <a:r>
              <a:rPr lang="en-US" sz="2200" dirty="0">
                <a:effectLst/>
              </a:rPr>
              <a:t>RA affects more than 1.5% of the world’s population, with a higher percentage of females than males. </a:t>
            </a:r>
          </a:p>
          <a:p>
            <a:pPr marL="0" indent="0" algn="ctr">
              <a:buNone/>
            </a:pPr>
            <a:endParaRPr lang="en-US" sz="800" dirty="0">
              <a:effectLst/>
            </a:endParaRPr>
          </a:p>
          <a:p>
            <a:pPr marL="0" indent="0" algn="ctr">
              <a:buNone/>
            </a:pPr>
            <a:r>
              <a:rPr lang="en-US" sz="2200" dirty="0">
                <a:effectLst/>
              </a:rPr>
              <a:t>PD is present in around 20% of the population and has multifactorial etiology. </a:t>
            </a:r>
          </a:p>
          <a:p>
            <a:pPr marL="0" indent="0" algn="ctr">
              <a:buNone/>
            </a:pPr>
            <a:endParaRPr lang="en-US" sz="800" dirty="0">
              <a:effectLst/>
            </a:endParaRPr>
          </a:p>
          <a:p>
            <a:pPr marL="0" indent="0" algn="ctr">
              <a:buNone/>
            </a:pPr>
            <a:r>
              <a:rPr lang="en-US" sz="2200" dirty="0">
                <a:effectLst/>
              </a:rPr>
              <a:t>The purpose of this study is to describe patients' self‐reported oral health and the association with RA disease activity. </a:t>
            </a:r>
          </a:p>
        </p:txBody>
      </p:sp>
    </p:spTree>
    <p:extLst>
      <p:ext uri="{BB962C8B-B14F-4D97-AF65-F5344CB8AC3E}">
        <p14:creationId xmlns:p14="http://schemas.microsoft.com/office/powerpoint/2010/main" val="88566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42C76-188A-480F-8353-7B57C2C39148}"/>
              </a:ext>
            </a:extLst>
          </p:cNvPr>
          <p:cNvSpPr>
            <a:spLocks noGrp="1"/>
          </p:cNvSpPr>
          <p:nvPr>
            <p:ph type="title"/>
          </p:nvPr>
        </p:nvSpPr>
        <p:spPr>
          <a:xfrm>
            <a:off x="301625" y="228601"/>
            <a:ext cx="8510588" cy="533400"/>
          </a:xfrm>
        </p:spPr>
        <p:txBody>
          <a:bodyPr/>
          <a:lstStyle/>
          <a:p>
            <a:r>
              <a:rPr lang="en-US" sz="4000" dirty="0">
                <a:effectLst/>
              </a:rPr>
              <a:t>RA and Oral Health</a:t>
            </a:r>
          </a:p>
        </p:txBody>
      </p:sp>
      <p:sp>
        <p:nvSpPr>
          <p:cNvPr id="4" name="Footer Placeholder 3">
            <a:extLst>
              <a:ext uri="{FF2B5EF4-FFF2-40B4-BE49-F238E27FC236}">
                <a16:creationId xmlns:a16="http://schemas.microsoft.com/office/drawing/2014/main" id="{98559710-11EA-4245-965C-A553CD809389}"/>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8299A2B0-B0E3-437D-A762-77EF856B4B04}"/>
              </a:ext>
            </a:extLst>
          </p:cNvPr>
          <p:cNvSpPr txBox="1"/>
          <p:nvPr/>
        </p:nvSpPr>
        <p:spPr>
          <a:xfrm>
            <a:off x="338496" y="5562600"/>
            <a:ext cx="8653104" cy="923330"/>
          </a:xfrm>
          <a:prstGeom prst="rect">
            <a:avLst/>
          </a:prstGeom>
          <a:noFill/>
        </p:spPr>
        <p:txBody>
          <a:bodyPr wrap="square" rtlCol="0">
            <a:spAutoFit/>
          </a:bodyPr>
          <a:lstStyle/>
          <a:p>
            <a:r>
              <a:rPr lang="en-US" dirty="0">
                <a:solidFill>
                  <a:srgbClr val="FFC000"/>
                </a:solidFill>
              </a:rPr>
              <a:t>Radwan-</a:t>
            </a:r>
            <a:r>
              <a:rPr lang="en-US" dirty="0" err="1">
                <a:solidFill>
                  <a:srgbClr val="FFC000"/>
                </a:solidFill>
              </a:rPr>
              <a:t>Oczko</a:t>
            </a:r>
            <a:r>
              <a:rPr lang="en-US" dirty="0">
                <a:solidFill>
                  <a:srgbClr val="FFC000"/>
                </a:solidFill>
              </a:rPr>
              <a:t>, M., </a:t>
            </a:r>
            <a:r>
              <a:rPr lang="en-US" dirty="0" err="1">
                <a:solidFill>
                  <a:srgbClr val="FFC000"/>
                </a:solidFill>
              </a:rPr>
              <a:t>Dus-Ilnicka</a:t>
            </a:r>
            <a:r>
              <a:rPr lang="en-US" dirty="0">
                <a:solidFill>
                  <a:srgbClr val="FFC000"/>
                </a:solidFill>
              </a:rPr>
              <a:t>, I., Richards, P., et al. (2019). Rheumatoid arthritis patients’ oral health and disease activity. International Journal of Rheumatic Diseases. April 2019. DOI: 10.1111/1756. </a:t>
            </a:r>
          </a:p>
        </p:txBody>
      </p:sp>
      <p:sp>
        <p:nvSpPr>
          <p:cNvPr id="7" name="Content Placeholder 6">
            <a:extLst>
              <a:ext uri="{FF2B5EF4-FFF2-40B4-BE49-F238E27FC236}">
                <a16:creationId xmlns:a16="http://schemas.microsoft.com/office/drawing/2014/main" id="{DA538C58-02D6-4F97-96FA-33E8BA6F81C4}"/>
              </a:ext>
            </a:extLst>
          </p:cNvPr>
          <p:cNvSpPr>
            <a:spLocks noGrp="1"/>
          </p:cNvSpPr>
          <p:nvPr>
            <p:ph idx="1"/>
          </p:nvPr>
        </p:nvSpPr>
        <p:spPr>
          <a:xfrm>
            <a:off x="338496" y="1385897"/>
            <a:ext cx="8540750" cy="4648200"/>
          </a:xfrm>
        </p:spPr>
        <p:txBody>
          <a:bodyPr/>
          <a:lstStyle/>
          <a:p>
            <a:pPr marL="0" indent="0" algn="ctr">
              <a:buNone/>
            </a:pPr>
            <a:r>
              <a:rPr lang="en-US" sz="2400" b="1" dirty="0">
                <a:effectLst/>
              </a:rPr>
              <a:t>Method: </a:t>
            </a:r>
            <a:r>
              <a:rPr lang="en-US" sz="2400" dirty="0">
                <a:effectLst/>
              </a:rPr>
              <a:t>300 patients under treatment for RA from the Division of Rheumatology, Clinical Medicine, North Jutland Region Hospital, </a:t>
            </a:r>
            <a:r>
              <a:rPr lang="en-US" sz="2400" dirty="0" err="1">
                <a:effectLst/>
              </a:rPr>
              <a:t>Hjørring</a:t>
            </a:r>
            <a:r>
              <a:rPr lang="en-US" sz="2400" dirty="0">
                <a:effectLst/>
              </a:rPr>
              <a:t>, Denmark and were eligible for the study. </a:t>
            </a:r>
          </a:p>
          <a:p>
            <a:pPr marL="0" indent="0" algn="ctr">
              <a:buNone/>
            </a:pPr>
            <a:endParaRPr lang="en-US" sz="2400" dirty="0">
              <a:effectLst/>
            </a:endParaRPr>
          </a:p>
          <a:p>
            <a:pPr marL="0" indent="0" algn="ctr">
              <a:buNone/>
            </a:pPr>
            <a:r>
              <a:rPr lang="en-US" sz="2400" dirty="0">
                <a:effectLst/>
              </a:rPr>
              <a:t>Questionnaires were emailed to the patients and 164 completed answers were received. </a:t>
            </a:r>
          </a:p>
          <a:p>
            <a:pPr marL="0" indent="0" algn="ctr">
              <a:buNone/>
            </a:pPr>
            <a:r>
              <a:rPr lang="en-US" sz="2400" dirty="0">
                <a:effectLst/>
              </a:rPr>
              <a:t> </a:t>
            </a:r>
          </a:p>
        </p:txBody>
      </p:sp>
    </p:spTree>
    <p:extLst>
      <p:ext uri="{BB962C8B-B14F-4D97-AF65-F5344CB8AC3E}">
        <p14:creationId xmlns:p14="http://schemas.microsoft.com/office/powerpoint/2010/main" val="25972966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12EE6-26FE-427B-B0EF-240AA0FDE5BE}"/>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C005BA64-9A39-47D4-B831-77D4350C994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0407" y="1981200"/>
            <a:ext cx="3084557" cy="2057400"/>
          </a:xfrm>
        </p:spPr>
      </p:pic>
      <p:sp>
        <p:nvSpPr>
          <p:cNvPr id="4" name="Footer Placeholder 3">
            <a:extLst>
              <a:ext uri="{FF2B5EF4-FFF2-40B4-BE49-F238E27FC236}">
                <a16:creationId xmlns:a16="http://schemas.microsoft.com/office/drawing/2014/main" id="{FF7AB622-7950-4F26-9701-01286D73CC3C}"/>
              </a:ext>
            </a:extLst>
          </p:cNvPr>
          <p:cNvSpPr>
            <a:spLocks noGrp="1"/>
          </p:cNvSpPr>
          <p:nvPr>
            <p:ph type="ftr" sz="quarter" idx="11"/>
          </p:nvPr>
        </p:nvSpPr>
        <p:spPr/>
        <p:txBody>
          <a:bodyPr/>
          <a:lstStyle/>
          <a:p>
            <a:endParaRPr lang="en-US">
              <a:solidFill>
                <a:srgbClr val="FFFFFF"/>
              </a:solidFill>
            </a:endParaRPr>
          </a:p>
        </p:txBody>
      </p:sp>
      <p:sp>
        <p:nvSpPr>
          <p:cNvPr id="7" name="Speech Bubble: Oval 6">
            <a:extLst>
              <a:ext uri="{FF2B5EF4-FFF2-40B4-BE49-F238E27FC236}">
                <a16:creationId xmlns:a16="http://schemas.microsoft.com/office/drawing/2014/main" id="{00878F83-E75C-41C4-BDED-9FFAFA726902}"/>
              </a:ext>
            </a:extLst>
          </p:cNvPr>
          <p:cNvSpPr/>
          <p:nvPr/>
        </p:nvSpPr>
        <p:spPr bwMode="auto">
          <a:xfrm rot="1436926">
            <a:off x="2538127" y="219520"/>
            <a:ext cx="4577453" cy="2588521"/>
          </a:xfrm>
          <a:prstGeom prst="wedgeEllipseCallou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2400" dirty="0">
                <a:latin typeface="Arial" charset="0"/>
              </a:rPr>
              <a:t>“Atherosclerosis is much smarter than the technology that has historically been designed to find it!”</a:t>
            </a:r>
            <a:endParaRPr kumimoji="0" lang="en-US" sz="2400" b="0" i="0" u="none" strike="noStrike" cap="none" normalizeH="0" baseline="0" dirty="0">
              <a:ln>
                <a:noFill/>
              </a:ln>
              <a:solidFill>
                <a:schemeClr val="tx1"/>
              </a:solidFill>
              <a:effectLst/>
              <a:latin typeface="Arial" charset="0"/>
            </a:endParaRPr>
          </a:p>
        </p:txBody>
      </p:sp>
      <p:pic>
        <p:nvPicPr>
          <p:cNvPr id="3" name="Picture 2">
            <a:extLst>
              <a:ext uri="{FF2B5EF4-FFF2-40B4-BE49-F238E27FC236}">
                <a16:creationId xmlns:a16="http://schemas.microsoft.com/office/drawing/2014/main" id="{70D732F0-B1EC-4C96-925C-407570EEB5D5}"/>
              </a:ext>
            </a:extLst>
          </p:cNvPr>
          <p:cNvPicPr>
            <a:picLocks noChangeAspect="1"/>
          </p:cNvPicPr>
          <p:nvPr/>
        </p:nvPicPr>
        <p:blipFill>
          <a:blip r:embed="rId3"/>
          <a:stretch>
            <a:fillRect/>
          </a:stretch>
        </p:blipFill>
        <p:spPr>
          <a:xfrm>
            <a:off x="5257800" y="2895600"/>
            <a:ext cx="3804261" cy="3349625"/>
          </a:xfrm>
          <a:prstGeom prst="rect">
            <a:avLst/>
          </a:prstGeom>
        </p:spPr>
      </p:pic>
      <p:sp>
        <p:nvSpPr>
          <p:cNvPr id="5" name="TextBox 4">
            <a:extLst>
              <a:ext uri="{FF2B5EF4-FFF2-40B4-BE49-F238E27FC236}">
                <a16:creationId xmlns:a16="http://schemas.microsoft.com/office/drawing/2014/main" id="{BFBE11E6-29B4-4536-B5C0-51EEADCF1C9F}"/>
              </a:ext>
            </a:extLst>
          </p:cNvPr>
          <p:cNvSpPr txBox="1"/>
          <p:nvPr/>
        </p:nvSpPr>
        <p:spPr>
          <a:xfrm>
            <a:off x="914400" y="4173732"/>
            <a:ext cx="3804261" cy="1815882"/>
          </a:xfrm>
          <a:prstGeom prst="rect">
            <a:avLst/>
          </a:prstGeom>
          <a:noFill/>
        </p:spPr>
        <p:txBody>
          <a:bodyPr wrap="square" rtlCol="0">
            <a:spAutoFit/>
          </a:bodyPr>
          <a:lstStyle/>
          <a:p>
            <a:pPr algn="ctr"/>
            <a:r>
              <a:rPr lang="en-US" sz="2800" dirty="0"/>
              <a:t>The world is catching on! </a:t>
            </a:r>
          </a:p>
          <a:p>
            <a:pPr algn="ctr"/>
            <a:r>
              <a:rPr lang="en-US" sz="2800" dirty="0"/>
              <a:t>Well…..at least Europe!</a:t>
            </a:r>
          </a:p>
        </p:txBody>
      </p:sp>
    </p:spTree>
    <p:extLst>
      <p:ext uri="{BB962C8B-B14F-4D97-AF65-F5344CB8AC3E}">
        <p14:creationId xmlns:p14="http://schemas.microsoft.com/office/powerpoint/2010/main" val="30656605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42C76-188A-480F-8353-7B57C2C39148}"/>
              </a:ext>
            </a:extLst>
          </p:cNvPr>
          <p:cNvSpPr>
            <a:spLocks noGrp="1"/>
          </p:cNvSpPr>
          <p:nvPr>
            <p:ph type="title"/>
          </p:nvPr>
        </p:nvSpPr>
        <p:spPr>
          <a:xfrm>
            <a:off x="301625" y="228601"/>
            <a:ext cx="8510588" cy="533400"/>
          </a:xfrm>
        </p:spPr>
        <p:txBody>
          <a:bodyPr/>
          <a:lstStyle/>
          <a:p>
            <a:r>
              <a:rPr lang="en-US" sz="4000" dirty="0">
                <a:effectLst/>
              </a:rPr>
              <a:t>RA and Oral Health</a:t>
            </a:r>
          </a:p>
        </p:txBody>
      </p:sp>
      <p:sp>
        <p:nvSpPr>
          <p:cNvPr id="4" name="Footer Placeholder 3">
            <a:extLst>
              <a:ext uri="{FF2B5EF4-FFF2-40B4-BE49-F238E27FC236}">
                <a16:creationId xmlns:a16="http://schemas.microsoft.com/office/drawing/2014/main" id="{98559710-11EA-4245-965C-A553CD809389}"/>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8299A2B0-B0E3-437D-A762-77EF856B4B04}"/>
              </a:ext>
            </a:extLst>
          </p:cNvPr>
          <p:cNvSpPr txBox="1"/>
          <p:nvPr/>
        </p:nvSpPr>
        <p:spPr>
          <a:xfrm>
            <a:off x="338496" y="5562600"/>
            <a:ext cx="8653104" cy="923330"/>
          </a:xfrm>
          <a:prstGeom prst="rect">
            <a:avLst/>
          </a:prstGeom>
          <a:noFill/>
        </p:spPr>
        <p:txBody>
          <a:bodyPr wrap="square" rtlCol="0">
            <a:spAutoFit/>
          </a:bodyPr>
          <a:lstStyle/>
          <a:p>
            <a:r>
              <a:rPr lang="en-US" dirty="0">
                <a:solidFill>
                  <a:srgbClr val="FFC000"/>
                </a:solidFill>
              </a:rPr>
              <a:t>Radwan-</a:t>
            </a:r>
            <a:r>
              <a:rPr lang="en-US" dirty="0" err="1">
                <a:solidFill>
                  <a:srgbClr val="FFC000"/>
                </a:solidFill>
              </a:rPr>
              <a:t>Oczko</a:t>
            </a:r>
            <a:r>
              <a:rPr lang="en-US" dirty="0">
                <a:solidFill>
                  <a:srgbClr val="FFC000"/>
                </a:solidFill>
              </a:rPr>
              <a:t>, M., </a:t>
            </a:r>
            <a:r>
              <a:rPr lang="en-US" dirty="0" err="1">
                <a:solidFill>
                  <a:srgbClr val="FFC000"/>
                </a:solidFill>
              </a:rPr>
              <a:t>Dus-Ilnicka</a:t>
            </a:r>
            <a:r>
              <a:rPr lang="en-US" dirty="0">
                <a:solidFill>
                  <a:srgbClr val="FFC000"/>
                </a:solidFill>
              </a:rPr>
              <a:t>, I., Richards, P., et al. (2019). Rheumatoid arthritis patients’ oral health and disease activity. International Journal of Rheumatic Diseases. April 2019. DOI: 10.1111/1756. </a:t>
            </a:r>
          </a:p>
        </p:txBody>
      </p:sp>
      <p:sp>
        <p:nvSpPr>
          <p:cNvPr id="7" name="Content Placeholder 6">
            <a:extLst>
              <a:ext uri="{FF2B5EF4-FFF2-40B4-BE49-F238E27FC236}">
                <a16:creationId xmlns:a16="http://schemas.microsoft.com/office/drawing/2014/main" id="{DA538C58-02D6-4F97-96FA-33E8BA6F81C4}"/>
              </a:ext>
            </a:extLst>
          </p:cNvPr>
          <p:cNvSpPr>
            <a:spLocks noGrp="1"/>
          </p:cNvSpPr>
          <p:nvPr>
            <p:ph idx="1"/>
          </p:nvPr>
        </p:nvSpPr>
        <p:spPr>
          <a:xfrm>
            <a:off x="301625" y="914400"/>
            <a:ext cx="8540750" cy="4648200"/>
          </a:xfrm>
        </p:spPr>
        <p:txBody>
          <a:bodyPr/>
          <a:lstStyle/>
          <a:p>
            <a:pPr marL="0" indent="0" algn="ctr">
              <a:buNone/>
            </a:pPr>
            <a:r>
              <a:rPr lang="en-US" sz="2000" dirty="0">
                <a:effectLst/>
              </a:rPr>
              <a:t>The mean age of the group of 164 pts (61% female) was 65 ± 11 years. </a:t>
            </a:r>
          </a:p>
          <a:p>
            <a:pPr marL="0" indent="0" algn="ctr">
              <a:buNone/>
            </a:pPr>
            <a:endParaRPr lang="en-US" sz="800" dirty="0">
              <a:effectLst/>
            </a:endParaRPr>
          </a:p>
          <a:p>
            <a:pPr marL="0" indent="0" algn="ctr">
              <a:buNone/>
            </a:pPr>
            <a:r>
              <a:rPr lang="en-US" sz="2000" dirty="0">
                <a:effectLst/>
              </a:rPr>
              <a:t>The average value of Disease Activity Score of 28 joints was 2.31 ± 0.83. </a:t>
            </a:r>
          </a:p>
          <a:p>
            <a:pPr marL="0" indent="0" algn="ctr">
              <a:buNone/>
            </a:pPr>
            <a:endParaRPr lang="en-US" sz="800" dirty="0">
              <a:effectLst/>
            </a:endParaRPr>
          </a:p>
          <a:p>
            <a:pPr marL="0" indent="0" algn="ctr">
              <a:buNone/>
            </a:pPr>
            <a:r>
              <a:rPr lang="en-US" sz="2000" dirty="0">
                <a:effectLst/>
              </a:rPr>
              <a:t>Only 12% of responders were active smokers. </a:t>
            </a:r>
          </a:p>
          <a:p>
            <a:pPr marL="0" indent="0" algn="ctr">
              <a:buNone/>
            </a:pPr>
            <a:endParaRPr lang="en-US" sz="800" dirty="0">
              <a:effectLst/>
            </a:endParaRPr>
          </a:p>
          <a:p>
            <a:pPr marL="0" indent="0" algn="ctr">
              <a:buNone/>
            </a:pPr>
            <a:r>
              <a:rPr lang="en-US" sz="2000" dirty="0">
                <a:effectLst/>
              </a:rPr>
              <a:t>Patients estimated their status of their teeth and gingiva respectively as poor in 13% and 11% of cases, good, in 46% and 49%, and excellent, both as 40%. </a:t>
            </a:r>
          </a:p>
          <a:p>
            <a:pPr marL="0" indent="0" algn="ctr">
              <a:buNone/>
            </a:pPr>
            <a:endParaRPr lang="en-US" sz="800" dirty="0">
              <a:effectLst/>
            </a:endParaRPr>
          </a:p>
          <a:p>
            <a:pPr marL="0" indent="0" algn="ctr">
              <a:buNone/>
            </a:pPr>
            <a:r>
              <a:rPr lang="en-US" sz="2000" dirty="0">
                <a:effectLst/>
              </a:rPr>
              <a:t>Spontaneous and/or provoked gingival bleeding were experienced by 15% and 49% of patients. </a:t>
            </a:r>
          </a:p>
          <a:p>
            <a:pPr marL="0" indent="0" algn="ctr">
              <a:buNone/>
            </a:pPr>
            <a:endParaRPr lang="en-US" sz="800" dirty="0">
              <a:effectLst/>
            </a:endParaRPr>
          </a:p>
          <a:p>
            <a:pPr marL="0" indent="0" algn="ctr">
              <a:buNone/>
            </a:pPr>
            <a:r>
              <a:rPr lang="en-US" sz="2000" dirty="0">
                <a:effectLst/>
              </a:rPr>
              <a:t>Only 14% of patients declared feelings of loose or movable teeth and 10% declared difficulties in biting or chewing. </a:t>
            </a:r>
          </a:p>
        </p:txBody>
      </p:sp>
    </p:spTree>
    <p:extLst>
      <p:ext uri="{BB962C8B-B14F-4D97-AF65-F5344CB8AC3E}">
        <p14:creationId xmlns:p14="http://schemas.microsoft.com/office/powerpoint/2010/main" val="1905637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42C76-188A-480F-8353-7B57C2C39148}"/>
              </a:ext>
            </a:extLst>
          </p:cNvPr>
          <p:cNvSpPr>
            <a:spLocks noGrp="1"/>
          </p:cNvSpPr>
          <p:nvPr>
            <p:ph type="title"/>
          </p:nvPr>
        </p:nvSpPr>
        <p:spPr>
          <a:xfrm>
            <a:off x="301625" y="228601"/>
            <a:ext cx="8510588" cy="533400"/>
          </a:xfrm>
        </p:spPr>
        <p:txBody>
          <a:bodyPr/>
          <a:lstStyle/>
          <a:p>
            <a:r>
              <a:rPr lang="en-US" sz="4000" dirty="0">
                <a:effectLst/>
              </a:rPr>
              <a:t>RA and Oral Health</a:t>
            </a:r>
          </a:p>
        </p:txBody>
      </p:sp>
      <p:sp>
        <p:nvSpPr>
          <p:cNvPr id="4" name="Footer Placeholder 3">
            <a:extLst>
              <a:ext uri="{FF2B5EF4-FFF2-40B4-BE49-F238E27FC236}">
                <a16:creationId xmlns:a16="http://schemas.microsoft.com/office/drawing/2014/main" id="{98559710-11EA-4245-965C-A553CD809389}"/>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8299A2B0-B0E3-437D-A762-77EF856B4B04}"/>
              </a:ext>
            </a:extLst>
          </p:cNvPr>
          <p:cNvSpPr txBox="1"/>
          <p:nvPr/>
        </p:nvSpPr>
        <p:spPr>
          <a:xfrm>
            <a:off x="338496" y="5562600"/>
            <a:ext cx="8653104" cy="923330"/>
          </a:xfrm>
          <a:prstGeom prst="rect">
            <a:avLst/>
          </a:prstGeom>
          <a:noFill/>
        </p:spPr>
        <p:txBody>
          <a:bodyPr wrap="square" rtlCol="0">
            <a:spAutoFit/>
          </a:bodyPr>
          <a:lstStyle/>
          <a:p>
            <a:r>
              <a:rPr lang="en-US" dirty="0">
                <a:solidFill>
                  <a:srgbClr val="FFC000"/>
                </a:solidFill>
              </a:rPr>
              <a:t>Radwan-</a:t>
            </a:r>
            <a:r>
              <a:rPr lang="en-US" dirty="0" err="1">
                <a:solidFill>
                  <a:srgbClr val="FFC000"/>
                </a:solidFill>
              </a:rPr>
              <a:t>Oczko</a:t>
            </a:r>
            <a:r>
              <a:rPr lang="en-US" dirty="0">
                <a:solidFill>
                  <a:srgbClr val="FFC000"/>
                </a:solidFill>
              </a:rPr>
              <a:t>, M., </a:t>
            </a:r>
            <a:r>
              <a:rPr lang="en-US" dirty="0" err="1">
                <a:solidFill>
                  <a:srgbClr val="FFC000"/>
                </a:solidFill>
              </a:rPr>
              <a:t>Dus-Ilnicka</a:t>
            </a:r>
            <a:r>
              <a:rPr lang="en-US" dirty="0">
                <a:solidFill>
                  <a:srgbClr val="FFC000"/>
                </a:solidFill>
              </a:rPr>
              <a:t>, I., Richards, P., et al. (2019). Rheumatoid arthritis patients’ oral health and disease activity. International Journal of Rheumatic Diseases. April 2019. DOI: 10.1111/1756. </a:t>
            </a:r>
          </a:p>
        </p:txBody>
      </p:sp>
      <p:sp>
        <p:nvSpPr>
          <p:cNvPr id="7" name="Content Placeholder 6">
            <a:extLst>
              <a:ext uri="{FF2B5EF4-FFF2-40B4-BE49-F238E27FC236}">
                <a16:creationId xmlns:a16="http://schemas.microsoft.com/office/drawing/2014/main" id="{DA538C58-02D6-4F97-96FA-33E8BA6F81C4}"/>
              </a:ext>
            </a:extLst>
          </p:cNvPr>
          <p:cNvSpPr>
            <a:spLocks noGrp="1"/>
          </p:cNvSpPr>
          <p:nvPr>
            <p:ph idx="1"/>
          </p:nvPr>
        </p:nvSpPr>
        <p:spPr>
          <a:xfrm>
            <a:off x="338496" y="1255713"/>
            <a:ext cx="8540750" cy="4648200"/>
          </a:xfrm>
        </p:spPr>
        <p:txBody>
          <a:bodyPr/>
          <a:lstStyle/>
          <a:p>
            <a:pPr marL="0" indent="0" algn="ctr">
              <a:buNone/>
            </a:pPr>
            <a:r>
              <a:rPr lang="en-US" sz="2400" dirty="0">
                <a:effectLst/>
              </a:rPr>
              <a:t>The status of oral cavity reported by Danish patients indicates a significant proportion with symptoms of gingival/periodontal disease, which may negatively influence RA activity and disease management. </a:t>
            </a:r>
          </a:p>
          <a:p>
            <a:pPr marL="0" indent="0" algn="ctr">
              <a:buNone/>
            </a:pPr>
            <a:endParaRPr lang="en-US" sz="2400" dirty="0">
              <a:effectLst/>
            </a:endParaRPr>
          </a:p>
          <a:p>
            <a:pPr marL="0" indent="0" algn="ctr">
              <a:buNone/>
            </a:pPr>
            <a:r>
              <a:rPr lang="en-US" sz="2400" dirty="0">
                <a:effectLst/>
              </a:rPr>
              <a:t>Cooperation between rheumatologists and dentists is important in oral health management in periodontal inflammation.</a:t>
            </a:r>
          </a:p>
        </p:txBody>
      </p:sp>
    </p:spTree>
    <p:extLst>
      <p:ext uri="{BB962C8B-B14F-4D97-AF65-F5344CB8AC3E}">
        <p14:creationId xmlns:p14="http://schemas.microsoft.com/office/powerpoint/2010/main" val="2814184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42C76-188A-480F-8353-7B57C2C39148}"/>
              </a:ext>
            </a:extLst>
          </p:cNvPr>
          <p:cNvSpPr>
            <a:spLocks noGrp="1"/>
          </p:cNvSpPr>
          <p:nvPr>
            <p:ph type="title"/>
          </p:nvPr>
        </p:nvSpPr>
        <p:spPr>
          <a:xfrm>
            <a:off x="301625" y="228601"/>
            <a:ext cx="8510588" cy="533400"/>
          </a:xfrm>
        </p:spPr>
        <p:txBody>
          <a:bodyPr/>
          <a:lstStyle/>
          <a:p>
            <a:r>
              <a:rPr lang="en-US" sz="4000" dirty="0">
                <a:effectLst/>
              </a:rPr>
              <a:t>RA and Oral Health</a:t>
            </a:r>
          </a:p>
        </p:txBody>
      </p:sp>
      <p:sp>
        <p:nvSpPr>
          <p:cNvPr id="4" name="Footer Placeholder 3">
            <a:extLst>
              <a:ext uri="{FF2B5EF4-FFF2-40B4-BE49-F238E27FC236}">
                <a16:creationId xmlns:a16="http://schemas.microsoft.com/office/drawing/2014/main" id="{98559710-11EA-4245-965C-A553CD809389}"/>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8299A2B0-B0E3-437D-A762-77EF856B4B04}"/>
              </a:ext>
            </a:extLst>
          </p:cNvPr>
          <p:cNvSpPr txBox="1"/>
          <p:nvPr/>
        </p:nvSpPr>
        <p:spPr>
          <a:xfrm>
            <a:off x="338496" y="5562600"/>
            <a:ext cx="8653104" cy="923330"/>
          </a:xfrm>
          <a:prstGeom prst="rect">
            <a:avLst/>
          </a:prstGeom>
          <a:noFill/>
        </p:spPr>
        <p:txBody>
          <a:bodyPr wrap="square" rtlCol="0">
            <a:spAutoFit/>
          </a:bodyPr>
          <a:lstStyle/>
          <a:p>
            <a:r>
              <a:rPr lang="en-US" dirty="0">
                <a:solidFill>
                  <a:srgbClr val="FFC000"/>
                </a:solidFill>
              </a:rPr>
              <a:t>Radwan-</a:t>
            </a:r>
            <a:r>
              <a:rPr lang="en-US" dirty="0" err="1">
                <a:solidFill>
                  <a:srgbClr val="FFC000"/>
                </a:solidFill>
              </a:rPr>
              <a:t>Oczko</a:t>
            </a:r>
            <a:r>
              <a:rPr lang="en-US" dirty="0">
                <a:solidFill>
                  <a:srgbClr val="FFC000"/>
                </a:solidFill>
              </a:rPr>
              <a:t>, M., </a:t>
            </a:r>
            <a:r>
              <a:rPr lang="en-US" dirty="0" err="1">
                <a:solidFill>
                  <a:srgbClr val="FFC000"/>
                </a:solidFill>
              </a:rPr>
              <a:t>Dus-Ilnicka</a:t>
            </a:r>
            <a:r>
              <a:rPr lang="en-US" dirty="0">
                <a:solidFill>
                  <a:srgbClr val="FFC000"/>
                </a:solidFill>
              </a:rPr>
              <a:t>, I., Richards, P., et al. (2019). Rheumatoid arthritis patients’ oral health and disease activity. International Journal of Rheumatic Diseases. April 2019. DOI: 10.1111/1756. </a:t>
            </a:r>
          </a:p>
        </p:txBody>
      </p:sp>
      <p:sp>
        <p:nvSpPr>
          <p:cNvPr id="7" name="Content Placeholder 6">
            <a:extLst>
              <a:ext uri="{FF2B5EF4-FFF2-40B4-BE49-F238E27FC236}">
                <a16:creationId xmlns:a16="http://schemas.microsoft.com/office/drawing/2014/main" id="{DA538C58-02D6-4F97-96FA-33E8BA6F81C4}"/>
              </a:ext>
            </a:extLst>
          </p:cNvPr>
          <p:cNvSpPr>
            <a:spLocks noGrp="1"/>
          </p:cNvSpPr>
          <p:nvPr>
            <p:ph idx="1"/>
          </p:nvPr>
        </p:nvSpPr>
        <p:spPr>
          <a:xfrm>
            <a:off x="271463" y="762001"/>
            <a:ext cx="8540750" cy="4648200"/>
          </a:xfrm>
        </p:spPr>
        <p:txBody>
          <a:bodyPr/>
          <a:lstStyle/>
          <a:p>
            <a:pPr marL="0" indent="0">
              <a:buNone/>
            </a:pPr>
            <a:r>
              <a:rPr lang="en-US" sz="2000" u="sng" dirty="0" err="1">
                <a:effectLst/>
              </a:rPr>
              <a:t>BaleDoneen</a:t>
            </a:r>
            <a:r>
              <a:rPr lang="en-US" sz="2000" u="sng" dirty="0">
                <a:effectLst/>
              </a:rPr>
              <a:t> Take-Away</a:t>
            </a:r>
            <a:r>
              <a:rPr lang="en-US" sz="2000" dirty="0">
                <a:effectLst/>
              </a:rPr>
              <a:t>:</a:t>
            </a:r>
          </a:p>
          <a:p>
            <a:pPr marL="457200" indent="-457200">
              <a:buAutoNum type="arabicPeriod"/>
            </a:pPr>
            <a:r>
              <a:rPr lang="en-US" sz="2000" dirty="0">
                <a:effectLst/>
              </a:rPr>
              <a:t>This trial is weak in power – observational and self-perceived as to the degree of PD symptoms.  No dental exams were obtained.</a:t>
            </a:r>
          </a:p>
          <a:p>
            <a:pPr marL="457200" indent="-457200">
              <a:buAutoNum type="arabicPeriod"/>
            </a:pPr>
            <a:r>
              <a:rPr lang="en-US" sz="2000" dirty="0">
                <a:effectLst/>
              </a:rPr>
              <a:t>Additionally, the amount of PD population cited (20%) is woefully below the averages that are recently reported in other literature – as high as 70% of people &gt;70 years. </a:t>
            </a:r>
          </a:p>
          <a:p>
            <a:pPr marL="457200" indent="-457200">
              <a:buAutoNum type="arabicPeriod"/>
            </a:pPr>
            <a:r>
              <a:rPr lang="en-US" sz="2000" dirty="0">
                <a:effectLst/>
              </a:rPr>
              <a:t>Appreciating the RA is a systemic inflammatory condition and places people at &gt;7-fold increase risk of events – the fact that the PD self-recognition is so low creates a tremendous educational opportunity. </a:t>
            </a:r>
          </a:p>
          <a:p>
            <a:pPr marL="457200" indent="-457200">
              <a:buAutoNum type="arabicPeriod"/>
            </a:pPr>
            <a:r>
              <a:rPr lang="en-US" sz="2000" dirty="0">
                <a:effectLst/>
              </a:rPr>
              <a:t>Education – of both the general public and the medical public must take place in order to improve systemic health.</a:t>
            </a:r>
          </a:p>
          <a:p>
            <a:pPr marL="457200" indent="-457200">
              <a:buAutoNum type="arabicPeriod"/>
            </a:pPr>
            <a:r>
              <a:rPr lang="en-US" sz="2000" dirty="0">
                <a:effectLst/>
              </a:rPr>
              <a:t>Using an optimal definition of PD – using pathogens, standardized exam findings and non-</a:t>
            </a:r>
            <a:r>
              <a:rPr lang="en-US" sz="2000" dirty="0" err="1">
                <a:effectLst/>
              </a:rPr>
              <a:t>biovariable</a:t>
            </a:r>
            <a:r>
              <a:rPr lang="en-US" sz="2000" dirty="0">
                <a:effectLst/>
              </a:rPr>
              <a:t> inflammatory markers will provide an improved objective evaluation. </a:t>
            </a:r>
          </a:p>
        </p:txBody>
      </p:sp>
    </p:spTree>
    <p:extLst>
      <p:ext uri="{BB962C8B-B14F-4D97-AF65-F5344CB8AC3E}">
        <p14:creationId xmlns:p14="http://schemas.microsoft.com/office/powerpoint/2010/main" val="192678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a:solidFill>
                  <a:srgbClr val="FFFFFF"/>
                </a:solidFill>
              </a:rPr>
              <a:t>Copyright Bale/Doneen Paradigm</a:t>
            </a:r>
          </a:p>
        </p:txBody>
      </p:sp>
      <p:sp>
        <p:nvSpPr>
          <p:cNvPr id="3" name="TextBox 2"/>
          <p:cNvSpPr txBox="1"/>
          <p:nvPr/>
        </p:nvSpPr>
        <p:spPr>
          <a:xfrm>
            <a:off x="5334000" y="3581400"/>
            <a:ext cx="689612" cy="246221"/>
          </a:xfrm>
          <a:prstGeom prst="rect">
            <a:avLst/>
          </a:prstGeom>
          <a:solidFill>
            <a:schemeClr val="tx1"/>
          </a:solidFill>
        </p:spPr>
        <p:txBody>
          <a:bodyPr wrap="none" rtlCol="0">
            <a:spAutoFit/>
          </a:bodyPr>
          <a:lstStyle/>
          <a:p>
            <a:r>
              <a:rPr lang="en-US" sz="1000" b="1" dirty="0">
                <a:solidFill>
                  <a:schemeClr val="bg2"/>
                </a:solidFill>
              </a:rPr>
              <a:t>Nicotine</a:t>
            </a:r>
          </a:p>
        </p:txBody>
      </p:sp>
      <p:sp>
        <p:nvSpPr>
          <p:cNvPr id="6" name="TextBox 5"/>
          <p:cNvSpPr txBox="1"/>
          <p:nvPr/>
        </p:nvSpPr>
        <p:spPr>
          <a:xfrm>
            <a:off x="3657600" y="3855720"/>
            <a:ext cx="990600" cy="400110"/>
          </a:xfrm>
          <a:prstGeom prst="rect">
            <a:avLst/>
          </a:prstGeom>
          <a:solidFill>
            <a:srgbClr val="FFFFFF"/>
          </a:solidFill>
        </p:spPr>
        <p:txBody>
          <a:bodyPr wrap="square" rtlCol="0">
            <a:spAutoFit/>
          </a:bodyPr>
          <a:lstStyle/>
          <a:p>
            <a:pPr algn="ctr"/>
            <a:r>
              <a:rPr lang="en-US" sz="1000" b="1" dirty="0">
                <a:solidFill>
                  <a:schemeClr val="bg2"/>
                </a:solidFill>
              </a:rPr>
              <a:t>Endodontic Disease</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2" name="TextBox 1"/>
          <p:cNvSpPr txBox="1"/>
          <p:nvPr/>
        </p:nvSpPr>
        <p:spPr>
          <a:xfrm>
            <a:off x="7467600" y="5044440"/>
            <a:ext cx="1447800" cy="365760"/>
          </a:xfrm>
          <a:prstGeom prst="rect">
            <a:avLst/>
          </a:prstGeom>
          <a:solidFill>
            <a:schemeClr val="tx1"/>
          </a:solidFill>
        </p:spPr>
        <p:txBody>
          <a:bodyPr wrap="square" rtlCol="0">
            <a:spAutoFit/>
          </a:bodyPr>
          <a:lstStyle/>
          <a:p>
            <a:pPr algn="ctr"/>
            <a:r>
              <a:rPr lang="en-US" sz="1050" b="1" dirty="0">
                <a:solidFill>
                  <a:schemeClr val="accent4">
                    <a:lumMod val="10000"/>
                  </a:schemeClr>
                </a:solidFill>
              </a:rPr>
              <a:t>Gut </a:t>
            </a:r>
            <a:r>
              <a:rPr lang="en-US" sz="1050" b="1" dirty="0" err="1">
                <a:solidFill>
                  <a:schemeClr val="accent4">
                    <a:lumMod val="10000"/>
                  </a:schemeClr>
                </a:solidFill>
              </a:rPr>
              <a:t>dysbiosis</a:t>
            </a:r>
            <a:endParaRPr lang="en-US" sz="1050" b="1" dirty="0">
              <a:solidFill>
                <a:schemeClr val="accent4">
                  <a:lumMod val="10000"/>
                </a:schemeClr>
              </a:solidFill>
            </a:endParaRPr>
          </a:p>
        </p:txBody>
      </p:sp>
      <p:sp>
        <p:nvSpPr>
          <p:cNvPr id="7" name="Rectangle 6">
            <a:extLst>
              <a:ext uri="{FF2B5EF4-FFF2-40B4-BE49-F238E27FC236}">
                <a16:creationId xmlns:a16="http://schemas.microsoft.com/office/drawing/2014/main" id="{21172A1F-FD51-47B9-935A-BC0B25BF1C41}"/>
              </a:ext>
            </a:extLst>
          </p:cNvPr>
          <p:cNvSpPr/>
          <p:nvPr/>
        </p:nvSpPr>
        <p:spPr bwMode="auto">
          <a:xfrm>
            <a:off x="6705600" y="4221417"/>
            <a:ext cx="1600200" cy="685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Psychosocial Issues</a:t>
            </a:r>
          </a:p>
        </p:txBody>
      </p:sp>
    </p:spTree>
    <p:extLst>
      <p:ext uri="{BB962C8B-B14F-4D97-AF65-F5344CB8AC3E}">
        <p14:creationId xmlns:p14="http://schemas.microsoft.com/office/powerpoint/2010/main" val="22343956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09117-723F-4CC3-B609-76D9F84DDDDF}"/>
              </a:ext>
            </a:extLst>
          </p:cNvPr>
          <p:cNvSpPr>
            <a:spLocks noGrp="1"/>
          </p:cNvSpPr>
          <p:nvPr>
            <p:ph type="title"/>
          </p:nvPr>
        </p:nvSpPr>
        <p:spPr>
          <a:xfrm>
            <a:off x="301625" y="228601"/>
            <a:ext cx="8510588" cy="457200"/>
          </a:xfrm>
        </p:spPr>
        <p:txBody>
          <a:bodyPr/>
          <a:lstStyle/>
          <a:p>
            <a:r>
              <a:rPr lang="en-US" sz="3600" dirty="0">
                <a:effectLst/>
              </a:rPr>
              <a:t>Psychological Distress and CV events</a:t>
            </a:r>
          </a:p>
        </p:txBody>
      </p:sp>
      <p:sp>
        <p:nvSpPr>
          <p:cNvPr id="4" name="Footer Placeholder 3">
            <a:extLst>
              <a:ext uri="{FF2B5EF4-FFF2-40B4-BE49-F238E27FC236}">
                <a16:creationId xmlns:a16="http://schemas.microsoft.com/office/drawing/2014/main" id="{97C39371-B136-491F-B1EE-2E32D0FD5271}"/>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67738AD1-DE56-4542-B156-45976C3844F1}"/>
              </a:ext>
            </a:extLst>
          </p:cNvPr>
          <p:cNvSpPr txBox="1"/>
          <p:nvPr/>
        </p:nvSpPr>
        <p:spPr>
          <a:xfrm>
            <a:off x="76200" y="5720057"/>
            <a:ext cx="8839200" cy="646331"/>
          </a:xfrm>
          <a:prstGeom prst="rect">
            <a:avLst/>
          </a:prstGeom>
          <a:noFill/>
        </p:spPr>
        <p:txBody>
          <a:bodyPr wrap="square" rtlCol="0">
            <a:spAutoFit/>
          </a:bodyPr>
          <a:lstStyle/>
          <a:p>
            <a:r>
              <a:rPr lang="en-US" dirty="0">
                <a:solidFill>
                  <a:srgbClr val="FFC000"/>
                </a:solidFill>
              </a:rPr>
              <a:t>Pimple, P., Lima, B., </a:t>
            </a:r>
            <a:r>
              <a:rPr lang="en-US" dirty="0" err="1">
                <a:solidFill>
                  <a:srgbClr val="FFC000"/>
                </a:solidFill>
              </a:rPr>
              <a:t>Hammadah</a:t>
            </a:r>
            <a:r>
              <a:rPr lang="en-US" dirty="0">
                <a:solidFill>
                  <a:srgbClr val="FFC000"/>
                </a:solidFill>
              </a:rPr>
              <a:t>, M., et al. (2019). Psychological distress and subsequent CV events in individuals with CAD. J Am Heart Assoc. 2019;8e01166. </a:t>
            </a:r>
          </a:p>
        </p:txBody>
      </p:sp>
      <p:sp>
        <p:nvSpPr>
          <p:cNvPr id="7" name="Content Placeholder 6">
            <a:extLst>
              <a:ext uri="{FF2B5EF4-FFF2-40B4-BE49-F238E27FC236}">
                <a16:creationId xmlns:a16="http://schemas.microsoft.com/office/drawing/2014/main" id="{BDE2CEA6-842D-4E45-B90D-1DC937226D9E}"/>
              </a:ext>
            </a:extLst>
          </p:cNvPr>
          <p:cNvSpPr>
            <a:spLocks noGrp="1"/>
          </p:cNvSpPr>
          <p:nvPr>
            <p:ph idx="1"/>
          </p:nvPr>
        </p:nvSpPr>
        <p:spPr>
          <a:xfrm>
            <a:off x="301625" y="914400"/>
            <a:ext cx="8540750" cy="4800599"/>
          </a:xfrm>
        </p:spPr>
        <p:txBody>
          <a:bodyPr/>
          <a:lstStyle/>
          <a:p>
            <a:pPr marL="0" indent="0" algn="ctr">
              <a:buNone/>
            </a:pPr>
            <a:endParaRPr lang="en-US" sz="2400" dirty="0">
              <a:effectLst/>
            </a:endParaRPr>
          </a:p>
          <a:p>
            <a:pPr marL="0" indent="0" algn="ctr">
              <a:buNone/>
            </a:pPr>
            <a:endParaRPr lang="en-US" sz="2400" dirty="0">
              <a:effectLst/>
            </a:endParaRPr>
          </a:p>
          <a:p>
            <a:pPr marL="0" indent="0" algn="ctr">
              <a:buNone/>
            </a:pPr>
            <a:r>
              <a:rPr lang="en-US" sz="2400" dirty="0">
                <a:effectLst/>
              </a:rPr>
              <a:t>Higher symptom levels of a variety of measures of emotional distress have been associated with cardiovascular disease (CVD), especially among women. </a:t>
            </a:r>
          </a:p>
          <a:p>
            <a:pPr marL="0" indent="0" algn="ctr">
              <a:buNone/>
            </a:pPr>
            <a:endParaRPr lang="en-US" sz="2400" dirty="0">
              <a:effectLst/>
            </a:endParaRPr>
          </a:p>
          <a:p>
            <a:pPr marL="0" indent="0" algn="ctr">
              <a:buNone/>
            </a:pPr>
            <a:r>
              <a:rPr lang="en-US" sz="2400" dirty="0">
                <a:effectLst/>
              </a:rPr>
              <a:t>Goal was to investigate the association between a composite measure of psychological distress and incident cardiovascular events. </a:t>
            </a:r>
          </a:p>
        </p:txBody>
      </p:sp>
    </p:spTree>
    <p:extLst>
      <p:ext uri="{BB962C8B-B14F-4D97-AF65-F5344CB8AC3E}">
        <p14:creationId xmlns:p14="http://schemas.microsoft.com/office/powerpoint/2010/main" val="7231572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09117-723F-4CC3-B609-76D9F84DDDDF}"/>
              </a:ext>
            </a:extLst>
          </p:cNvPr>
          <p:cNvSpPr>
            <a:spLocks noGrp="1"/>
          </p:cNvSpPr>
          <p:nvPr>
            <p:ph type="title"/>
          </p:nvPr>
        </p:nvSpPr>
        <p:spPr>
          <a:xfrm>
            <a:off x="301625" y="228601"/>
            <a:ext cx="8510588" cy="457200"/>
          </a:xfrm>
        </p:spPr>
        <p:txBody>
          <a:bodyPr/>
          <a:lstStyle/>
          <a:p>
            <a:r>
              <a:rPr lang="en-US" sz="3600" dirty="0">
                <a:effectLst/>
              </a:rPr>
              <a:t>Psychological Distress and CV events</a:t>
            </a:r>
          </a:p>
        </p:txBody>
      </p:sp>
      <p:sp>
        <p:nvSpPr>
          <p:cNvPr id="4" name="Footer Placeholder 3">
            <a:extLst>
              <a:ext uri="{FF2B5EF4-FFF2-40B4-BE49-F238E27FC236}">
                <a16:creationId xmlns:a16="http://schemas.microsoft.com/office/drawing/2014/main" id="{97C39371-B136-491F-B1EE-2E32D0FD5271}"/>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67738AD1-DE56-4542-B156-45976C3844F1}"/>
              </a:ext>
            </a:extLst>
          </p:cNvPr>
          <p:cNvSpPr txBox="1"/>
          <p:nvPr/>
        </p:nvSpPr>
        <p:spPr>
          <a:xfrm>
            <a:off x="76200" y="5720057"/>
            <a:ext cx="8839200" cy="646331"/>
          </a:xfrm>
          <a:prstGeom prst="rect">
            <a:avLst/>
          </a:prstGeom>
          <a:noFill/>
        </p:spPr>
        <p:txBody>
          <a:bodyPr wrap="square" rtlCol="0">
            <a:spAutoFit/>
          </a:bodyPr>
          <a:lstStyle/>
          <a:p>
            <a:r>
              <a:rPr lang="en-US" dirty="0">
                <a:solidFill>
                  <a:srgbClr val="FFC000"/>
                </a:solidFill>
              </a:rPr>
              <a:t>Pimple, P., Lima, B., </a:t>
            </a:r>
            <a:r>
              <a:rPr lang="en-US" dirty="0" err="1">
                <a:solidFill>
                  <a:srgbClr val="FFC000"/>
                </a:solidFill>
              </a:rPr>
              <a:t>Hammadah</a:t>
            </a:r>
            <a:r>
              <a:rPr lang="en-US" dirty="0">
                <a:solidFill>
                  <a:srgbClr val="FFC000"/>
                </a:solidFill>
              </a:rPr>
              <a:t>, M., et al. (2019). Psychological distress and subsequent CV events in individuals with CAD. J Am Heart Assoc. 2019;8e01166. </a:t>
            </a:r>
          </a:p>
        </p:txBody>
      </p:sp>
      <p:sp>
        <p:nvSpPr>
          <p:cNvPr id="7" name="Content Placeholder 6">
            <a:extLst>
              <a:ext uri="{FF2B5EF4-FFF2-40B4-BE49-F238E27FC236}">
                <a16:creationId xmlns:a16="http://schemas.microsoft.com/office/drawing/2014/main" id="{BDE2CEA6-842D-4E45-B90D-1DC937226D9E}"/>
              </a:ext>
            </a:extLst>
          </p:cNvPr>
          <p:cNvSpPr>
            <a:spLocks noGrp="1"/>
          </p:cNvSpPr>
          <p:nvPr>
            <p:ph idx="1"/>
          </p:nvPr>
        </p:nvSpPr>
        <p:spPr>
          <a:xfrm>
            <a:off x="301625" y="1028700"/>
            <a:ext cx="8540750" cy="4800599"/>
          </a:xfrm>
        </p:spPr>
        <p:txBody>
          <a:bodyPr/>
          <a:lstStyle/>
          <a:p>
            <a:pPr marL="0" indent="0" algn="ctr">
              <a:buNone/>
            </a:pPr>
            <a:r>
              <a:rPr lang="en-US" sz="2400" dirty="0">
                <a:effectLst/>
              </a:rPr>
              <a:t>Prospective cohort study, assessed 662 individuals </a:t>
            </a:r>
          </a:p>
          <a:p>
            <a:pPr marL="0" indent="0" algn="ctr">
              <a:buNone/>
            </a:pPr>
            <a:r>
              <a:rPr lang="en-US" sz="2400" dirty="0">
                <a:effectLst/>
              </a:rPr>
              <a:t>(28% women; 30% blacks) with stable coronary artery disease. </a:t>
            </a:r>
          </a:p>
          <a:p>
            <a:pPr marL="0" indent="0" algn="ctr">
              <a:buNone/>
            </a:pPr>
            <a:endParaRPr lang="en-US" sz="2400" dirty="0">
              <a:effectLst/>
            </a:endParaRPr>
          </a:p>
          <a:p>
            <a:pPr marL="0" indent="0" algn="ctr">
              <a:buNone/>
            </a:pPr>
            <a:r>
              <a:rPr lang="en-US" sz="2400" dirty="0">
                <a:effectLst/>
              </a:rPr>
              <a:t>Used a composite score of psychological distress derived through summation of psychological distress symptom scales (depression, post traumatic stress, anxiety, anger, hostility, and perceived stress) as a predictor of an adjudicated composite end point of adverse events (cardiovascular death, myocardial infarction, stroke, heart failure, or unstable angina).</a:t>
            </a:r>
          </a:p>
        </p:txBody>
      </p:sp>
    </p:spTree>
    <p:extLst>
      <p:ext uri="{BB962C8B-B14F-4D97-AF65-F5344CB8AC3E}">
        <p14:creationId xmlns:p14="http://schemas.microsoft.com/office/powerpoint/2010/main" val="78619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09117-723F-4CC3-B609-76D9F84DDDDF}"/>
              </a:ext>
            </a:extLst>
          </p:cNvPr>
          <p:cNvSpPr>
            <a:spLocks noGrp="1"/>
          </p:cNvSpPr>
          <p:nvPr>
            <p:ph type="title"/>
          </p:nvPr>
        </p:nvSpPr>
        <p:spPr>
          <a:xfrm>
            <a:off x="301625" y="228601"/>
            <a:ext cx="8510588" cy="457200"/>
          </a:xfrm>
        </p:spPr>
        <p:txBody>
          <a:bodyPr/>
          <a:lstStyle/>
          <a:p>
            <a:r>
              <a:rPr lang="en-US" sz="3600" dirty="0">
                <a:effectLst/>
              </a:rPr>
              <a:t>Psychological Distress and CV events</a:t>
            </a:r>
          </a:p>
        </p:txBody>
      </p:sp>
      <p:sp>
        <p:nvSpPr>
          <p:cNvPr id="4" name="Footer Placeholder 3">
            <a:extLst>
              <a:ext uri="{FF2B5EF4-FFF2-40B4-BE49-F238E27FC236}">
                <a16:creationId xmlns:a16="http://schemas.microsoft.com/office/drawing/2014/main" id="{97C39371-B136-491F-B1EE-2E32D0FD5271}"/>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67738AD1-DE56-4542-B156-45976C3844F1}"/>
              </a:ext>
            </a:extLst>
          </p:cNvPr>
          <p:cNvSpPr txBox="1"/>
          <p:nvPr/>
        </p:nvSpPr>
        <p:spPr>
          <a:xfrm>
            <a:off x="76200" y="5720057"/>
            <a:ext cx="8839200" cy="646331"/>
          </a:xfrm>
          <a:prstGeom prst="rect">
            <a:avLst/>
          </a:prstGeom>
          <a:noFill/>
        </p:spPr>
        <p:txBody>
          <a:bodyPr wrap="square" rtlCol="0">
            <a:spAutoFit/>
          </a:bodyPr>
          <a:lstStyle/>
          <a:p>
            <a:r>
              <a:rPr lang="en-US" dirty="0">
                <a:solidFill>
                  <a:srgbClr val="FFC000"/>
                </a:solidFill>
              </a:rPr>
              <a:t>Pimple, P., Lima, B., </a:t>
            </a:r>
            <a:r>
              <a:rPr lang="en-US" dirty="0" err="1">
                <a:solidFill>
                  <a:srgbClr val="FFC000"/>
                </a:solidFill>
              </a:rPr>
              <a:t>Hammadah</a:t>
            </a:r>
            <a:r>
              <a:rPr lang="en-US" dirty="0">
                <a:solidFill>
                  <a:srgbClr val="FFC000"/>
                </a:solidFill>
              </a:rPr>
              <a:t>, M., et al. (2019). Psychological distress and subsequent CV events in individuals with CAD. J Am Heart Assoc. 2019;8e01166. </a:t>
            </a:r>
          </a:p>
        </p:txBody>
      </p:sp>
      <p:sp>
        <p:nvSpPr>
          <p:cNvPr id="7" name="Content Placeholder 6">
            <a:extLst>
              <a:ext uri="{FF2B5EF4-FFF2-40B4-BE49-F238E27FC236}">
                <a16:creationId xmlns:a16="http://schemas.microsoft.com/office/drawing/2014/main" id="{BDE2CEA6-842D-4E45-B90D-1DC937226D9E}"/>
              </a:ext>
            </a:extLst>
          </p:cNvPr>
          <p:cNvSpPr>
            <a:spLocks noGrp="1"/>
          </p:cNvSpPr>
          <p:nvPr>
            <p:ph idx="1"/>
          </p:nvPr>
        </p:nvSpPr>
        <p:spPr>
          <a:xfrm>
            <a:off x="301625" y="914400"/>
            <a:ext cx="8540750" cy="4800599"/>
          </a:xfrm>
        </p:spPr>
        <p:txBody>
          <a:bodyPr/>
          <a:lstStyle/>
          <a:p>
            <a:pPr marL="0" indent="0" algn="ctr">
              <a:buNone/>
            </a:pPr>
            <a:r>
              <a:rPr lang="en-US" sz="2400" dirty="0">
                <a:effectLst/>
              </a:rPr>
              <a:t>During a mean follow-up of 2.8 years, 120 (18%) subjects developed CVD events. </a:t>
            </a:r>
          </a:p>
          <a:p>
            <a:pPr marL="0" indent="0" algn="ctr">
              <a:buNone/>
            </a:pPr>
            <a:endParaRPr lang="en-US" sz="800" dirty="0">
              <a:effectLst/>
            </a:endParaRPr>
          </a:p>
          <a:p>
            <a:pPr marL="0" indent="0" algn="ctr">
              <a:buNone/>
            </a:pPr>
            <a:r>
              <a:rPr lang="en-US" sz="2400" dirty="0">
                <a:effectLst/>
              </a:rPr>
              <a:t>In women, higher psychological distress was associated with a higher incidence of CVD events; 1.44 times adjusted hazard of CVD events (95% CI, 1.09–1.92). </a:t>
            </a:r>
          </a:p>
          <a:p>
            <a:pPr marL="0" indent="0" algn="ctr">
              <a:buNone/>
            </a:pPr>
            <a:endParaRPr lang="en-US" sz="800" dirty="0">
              <a:effectLst/>
            </a:endParaRPr>
          </a:p>
          <a:p>
            <a:pPr marL="0" indent="0" algn="ctr">
              <a:buNone/>
            </a:pPr>
            <a:r>
              <a:rPr lang="en-US" sz="2400" dirty="0">
                <a:effectLst/>
              </a:rPr>
              <a:t>No such association was found in men </a:t>
            </a:r>
          </a:p>
          <a:p>
            <a:pPr marL="0" indent="0" algn="ctr">
              <a:buNone/>
            </a:pPr>
            <a:endParaRPr lang="en-US" sz="800" dirty="0">
              <a:effectLst/>
            </a:endParaRPr>
          </a:p>
          <a:p>
            <a:pPr marL="0" indent="0" algn="ctr">
              <a:buNone/>
            </a:pPr>
            <a:r>
              <a:rPr lang="en-US" sz="2400" dirty="0">
                <a:effectLst/>
              </a:rPr>
              <a:t>Among patients with coronary artery disease, higher psychological distress is associated with future cardiovascular events in women only.</a:t>
            </a:r>
          </a:p>
        </p:txBody>
      </p:sp>
    </p:spTree>
    <p:extLst>
      <p:ext uri="{BB962C8B-B14F-4D97-AF65-F5344CB8AC3E}">
        <p14:creationId xmlns:p14="http://schemas.microsoft.com/office/powerpoint/2010/main" val="323429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09117-723F-4CC3-B609-76D9F84DDDDF}"/>
              </a:ext>
            </a:extLst>
          </p:cNvPr>
          <p:cNvSpPr>
            <a:spLocks noGrp="1"/>
          </p:cNvSpPr>
          <p:nvPr>
            <p:ph type="title"/>
          </p:nvPr>
        </p:nvSpPr>
        <p:spPr>
          <a:xfrm>
            <a:off x="301625" y="228601"/>
            <a:ext cx="8510588" cy="457200"/>
          </a:xfrm>
        </p:spPr>
        <p:txBody>
          <a:bodyPr/>
          <a:lstStyle/>
          <a:p>
            <a:r>
              <a:rPr lang="en-US" sz="3600" dirty="0">
                <a:effectLst/>
              </a:rPr>
              <a:t>Psychological Distress and CV events</a:t>
            </a:r>
          </a:p>
        </p:txBody>
      </p:sp>
      <p:sp>
        <p:nvSpPr>
          <p:cNvPr id="4" name="Footer Placeholder 3">
            <a:extLst>
              <a:ext uri="{FF2B5EF4-FFF2-40B4-BE49-F238E27FC236}">
                <a16:creationId xmlns:a16="http://schemas.microsoft.com/office/drawing/2014/main" id="{97C39371-B136-491F-B1EE-2E32D0FD5271}"/>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67738AD1-DE56-4542-B156-45976C3844F1}"/>
              </a:ext>
            </a:extLst>
          </p:cNvPr>
          <p:cNvSpPr txBox="1"/>
          <p:nvPr/>
        </p:nvSpPr>
        <p:spPr>
          <a:xfrm>
            <a:off x="76200" y="5720057"/>
            <a:ext cx="8839200" cy="646331"/>
          </a:xfrm>
          <a:prstGeom prst="rect">
            <a:avLst/>
          </a:prstGeom>
          <a:noFill/>
        </p:spPr>
        <p:txBody>
          <a:bodyPr wrap="square" rtlCol="0">
            <a:spAutoFit/>
          </a:bodyPr>
          <a:lstStyle/>
          <a:p>
            <a:r>
              <a:rPr lang="en-US" dirty="0">
                <a:solidFill>
                  <a:srgbClr val="FFC000"/>
                </a:solidFill>
              </a:rPr>
              <a:t>Pimple, P., Lima, B., </a:t>
            </a:r>
            <a:r>
              <a:rPr lang="en-US" dirty="0" err="1">
                <a:solidFill>
                  <a:srgbClr val="FFC000"/>
                </a:solidFill>
              </a:rPr>
              <a:t>Hammadah</a:t>
            </a:r>
            <a:r>
              <a:rPr lang="en-US" dirty="0">
                <a:solidFill>
                  <a:srgbClr val="FFC000"/>
                </a:solidFill>
              </a:rPr>
              <a:t>, M., et al. (2019). Psychological distress and subsequent CV events in individuals with CAD. J Am Heart Assoc. 2019;8e01166. </a:t>
            </a:r>
          </a:p>
        </p:txBody>
      </p:sp>
      <p:pic>
        <p:nvPicPr>
          <p:cNvPr id="3" name="Content Placeholder 2">
            <a:extLst>
              <a:ext uri="{FF2B5EF4-FFF2-40B4-BE49-F238E27FC236}">
                <a16:creationId xmlns:a16="http://schemas.microsoft.com/office/drawing/2014/main" id="{D02F1840-6D30-4FF3-844B-F4295879F202}"/>
              </a:ext>
            </a:extLst>
          </p:cNvPr>
          <p:cNvPicPr>
            <a:picLocks noGrp="1" noChangeAspect="1"/>
          </p:cNvPicPr>
          <p:nvPr>
            <p:ph idx="1"/>
          </p:nvPr>
        </p:nvPicPr>
        <p:blipFill>
          <a:blip r:embed="rId2"/>
          <a:stretch>
            <a:fillRect/>
          </a:stretch>
        </p:blipFill>
        <p:spPr>
          <a:xfrm>
            <a:off x="1704747" y="914400"/>
            <a:ext cx="5734505" cy="4800600"/>
          </a:xfrm>
          <a:prstGeom prst="rect">
            <a:avLst/>
          </a:prstGeom>
        </p:spPr>
      </p:pic>
    </p:spTree>
    <p:extLst>
      <p:ext uri="{BB962C8B-B14F-4D97-AF65-F5344CB8AC3E}">
        <p14:creationId xmlns:p14="http://schemas.microsoft.com/office/powerpoint/2010/main" val="15623006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09117-723F-4CC3-B609-76D9F84DDDDF}"/>
              </a:ext>
            </a:extLst>
          </p:cNvPr>
          <p:cNvSpPr>
            <a:spLocks noGrp="1"/>
          </p:cNvSpPr>
          <p:nvPr>
            <p:ph type="title"/>
          </p:nvPr>
        </p:nvSpPr>
        <p:spPr>
          <a:xfrm>
            <a:off x="301625" y="228601"/>
            <a:ext cx="8510588" cy="457200"/>
          </a:xfrm>
        </p:spPr>
        <p:txBody>
          <a:bodyPr/>
          <a:lstStyle/>
          <a:p>
            <a:r>
              <a:rPr lang="en-US" sz="3600" dirty="0">
                <a:effectLst/>
              </a:rPr>
              <a:t>Psychological Distress and CV events</a:t>
            </a:r>
          </a:p>
        </p:txBody>
      </p:sp>
      <p:sp>
        <p:nvSpPr>
          <p:cNvPr id="4" name="Footer Placeholder 3">
            <a:extLst>
              <a:ext uri="{FF2B5EF4-FFF2-40B4-BE49-F238E27FC236}">
                <a16:creationId xmlns:a16="http://schemas.microsoft.com/office/drawing/2014/main" id="{97C39371-B136-491F-B1EE-2E32D0FD5271}"/>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67738AD1-DE56-4542-B156-45976C3844F1}"/>
              </a:ext>
            </a:extLst>
          </p:cNvPr>
          <p:cNvSpPr txBox="1"/>
          <p:nvPr/>
        </p:nvSpPr>
        <p:spPr>
          <a:xfrm>
            <a:off x="76200" y="5720057"/>
            <a:ext cx="8839200" cy="646331"/>
          </a:xfrm>
          <a:prstGeom prst="rect">
            <a:avLst/>
          </a:prstGeom>
          <a:noFill/>
        </p:spPr>
        <p:txBody>
          <a:bodyPr wrap="square" rtlCol="0">
            <a:spAutoFit/>
          </a:bodyPr>
          <a:lstStyle/>
          <a:p>
            <a:r>
              <a:rPr lang="en-US" dirty="0">
                <a:solidFill>
                  <a:srgbClr val="FFC000"/>
                </a:solidFill>
              </a:rPr>
              <a:t>Pimple, P., Lima, B., </a:t>
            </a:r>
            <a:r>
              <a:rPr lang="en-US" dirty="0" err="1">
                <a:solidFill>
                  <a:srgbClr val="FFC000"/>
                </a:solidFill>
              </a:rPr>
              <a:t>Hammadah</a:t>
            </a:r>
            <a:r>
              <a:rPr lang="en-US" dirty="0">
                <a:solidFill>
                  <a:srgbClr val="FFC000"/>
                </a:solidFill>
              </a:rPr>
              <a:t>, M., et al. (2019). Psychological distress and subsequent CV events in individuals with CAD. J Am Heart Assoc. 2019;8e01166. </a:t>
            </a:r>
          </a:p>
        </p:txBody>
      </p:sp>
      <p:pic>
        <p:nvPicPr>
          <p:cNvPr id="3" name="Content Placeholder 2">
            <a:extLst>
              <a:ext uri="{FF2B5EF4-FFF2-40B4-BE49-F238E27FC236}">
                <a16:creationId xmlns:a16="http://schemas.microsoft.com/office/drawing/2014/main" id="{78D37C12-1A87-46E1-97C4-3071CFCA27E5}"/>
              </a:ext>
            </a:extLst>
          </p:cNvPr>
          <p:cNvPicPr>
            <a:picLocks noGrp="1" noChangeAspect="1"/>
          </p:cNvPicPr>
          <p:nvPr>
            <p:ph idx="1"/>
          </p:nvPr>
        </p:nvPicPr>
        <p:blipFill>
          <a:blip r:embed="rId2"/>
          <a:stretch>
            <a:fillRect/>
          </a:stretch>
        </p:blipFill>
        <p:spPr>
          <a:xfrm>
            <a:off x="1524000" y="831204"/>
            <a:ext cx="6238875" cy="4743450"/>
          </a:xfrm>
          <a:prstGeom prst="rect">
            <a:avLst/>
          </a:prstGeom>
        </p:spPr>
      </p:pic>
    </p:spTree>
    <p:extLst>
      <p:ext uri="{BB962C8B-B14F-4D97-AF65-F5344CB8AC3E}">
        <p14:creationId xmlns:p14="http://schemas.microsoft.com/office/powerpoint/2010/main" val="25711913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09117-723F-4CC3-B609-76D9F84DDDDF}"/>
              </a:ext>
            </a:extLst>
          </p:cNvPr>
          <p:cNvSpPr>
            <a:spLocks noGrp="1"/>
          </p:cNvSpPr>
          <p:nvPr>
            <p:ph type="title"/>
          </p:nvPr>
        </p:nvSpPr>
        <p:spPr>
          <a:xfrm>
            <a:off x="301625" y="228601"/>
            <a:ext cx="8510588" cy="457200"/>
          </a:xfrm>
        </p:spPr>
        <p:txBody>
          <a:bodyPr/>
          <a:lstStyle/>
          <a:p>
            <a:r>
              <a:rPr lang="en-US" sz="3600" dirty="0">
                <a:effectLst/>
              </a:rPr>
              <a:t>Psychological Distress and CV events</a:t>
            </a:r>
          </a:p>
        </p:txBody>
      </p:sp>
      <p:sp>
        <p:nvSpPr>
          <p:cNvPr id="4" name="Footer Placeholder 3">
            <a:extLst>
              <a:ext uri="{FF2B5EF4-FFF2-40B4-BE49-F238E27FC236}">
                <a16:creationId xmlns:a16="http://schemas.microsoft.com/office/drawing/2014/main" id="{97C39371-B136-491F-B1EE-2E32D0FD5271}"/>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67738AD1-DE56-4542-B156-45976C3844F1}"/>
              </a:ext>
            </a:extLst>
          </p:cNvPr>
          <p:cNvSpPr txBox="1"/>
          <p:nvPr/>
        </p:nvSpPr>
        <p:spPr>
          <a:xfrm>
            <a:off x="76200" y="5720057"/>
            <a:ext cx="8839200" cy="646331"/>
          </a:xfrm>
          <a:prstGeom prst="rect">
            <a:avLst/>
          </a:prstGeom>
          <a:noFill/>
        </p:spPr>
        <p:txBody>
          <a:bodyPr wrap="square" rtlCol="0">
            <a:spAutoFit/>
          </a:bodyPr>
          <a:lstStyle/>
          <a:p>
            <a:r>
              <a:rPr lang="en-US" dirty="0">
                <a:solidFill>
                  <a:srgbClr val="FFC000"/>
                </a:solidFill>
              </a:rPr>
              <a:t>Pimple, P., Lima, B., </a:t>
            </a:r>
            <a:r>
              <a:rPr lang="en-US" dirty="0" err="1">
                <a:solidFill>
                  <a:srgbClr val="FFC000"/>
                </a:solidFill>
              </a:rPr>
              <a:t>Hammadah</a:t>
            </a:r>
            <a:r>
              <a:rPr lang="en-US" dirty="0">
                <a:solidFill>
                  <a:srgbClr val="FFC000"/>
                </a:solidFill>
              </a:rPr>
              <a:t>, M., et al. (2019). Psychological distress and subsequent CV events in individuals with CAD. J Am Heart Assoc. 2019;8e01166. </a:t>
            </a:r>
          </a:p>
        </p:txBody>
      </p:sp>
      <p:sp>
        <p:nvSpPr>
          <p:cNvPr id="7" name="Content Placeholder 6">
            <a:extLst>
              <a:ext uri="{FF2B5EF4-FFF2-40B4-BE49-F238E27FC236}">
                <a16:creationId xmlns:a16="http://schemas.microsoft.com/office/drawing/2014/main" id="{BDE2CEA6-842D-4E45-B90D-1DC937226D9E}"/>
              </a:ext>
            </a:extLst>
          </p:cNvPr>
          <p:cNvSpPr>
            <a:spLocks noGrp="1"/>
          </p:cNvSpPr>
          <p:nvPr>
            <p:ph idx="1"/>
          </p:nvPr>
        </p:nvSpPr>
        <p:spPr>
          <a:xfrm>
            <a:off x="76200" y="914400"/>
            <a:ext cx="8991600" cy="4800599"/>
          </a:xfrm>
        </p:spPr>
        <p:txBody>
          <a:bodyPr/>
          <a:lstStyle/>
          <a:p>
            <a:pPr marL="0" indent="0" algn="ctr">
              <a:buNone/>
            </a:pPr>
            <a:r>
              <a:rPr lang="en-US" sz="2200" dirty="0">
                <a:effectLst/>
              </a:rPr>
              <a:t>Authors conclude that, among CAD patients, a higher level of psychological distress is associated with higher CV events in women, but not in men. </a:t>
            </a:r>
          </a:p>
          <a:p>
            <a:pPr marL="0" indent="0" algn="ctr">
              <a:buNone/>
            </a:pPr>
            <a:endParaRPr lang="en-US" sz="2200" dirty="0">
              <a:effectLst/>
            </a:endParaRPr>
          </a:p>
          <a:p>
            <a:pPr marL="0" indent="0" algn="ctr">
              <a:buNone/>
            </a:pPr>
            <a:r>
              <a:rPr lang="en-US" sz="2200" dirty="0">
                <a:effectLst/>
              </a:rPr>
              <a:t>These findings suggest that the value of a regular assessment of psychological measures in cardiovascular practices, especially for women, should be considered. </a:t>
            </a:r>
          </a:p>
          <a:p>
            <a:pPr marL="0" indent="0" algn="ctr">
              <a:buNone/>
            </a:pPr>
            <a:endParaRPr lang="en-US" sz="2200" dirty="0">
              <a:effectLst/>
            </a:endParaRPr>
          </a:p>
          <a:p>
            <a:pPr marL="0" indent="0" algn="ctr">
              <a:buNone/>
            </a:pPr>
            <a:r>
              <a:rPr lang="en-US" sz="2200" dirty="0">
                <a:effectLst/>
              </a:rPr>
              <a:t>Equally important should be the exploration of treatment modalities for ameliorating psychological distress in patients with CAD, especially among women, including holistic approaches, like meditation or relaxation techniques, in addition to traditional medical therapy.</a:t>
            </a:r>
          </a:p>
        </p:txBody>
      </p:sp>
    </p:spTree>
    <p:extLst>
      <p:ext uri="{BB962C8B-B14F-4D97-AF65-F5344CB8AC3E}">
        <p14:creationId xmlns:p14="http://schemas.microsoft.com/office/powerpoint/2010/main" val="63844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5B0B2-5E25-41C0-9582-1148283B49BC}"/>
              </a:ext>
            </a:extLst>
          </p:cNvPr>
          <p:cNvSpPr>
            <a:spLocks noGrp="1"/>
          </p:cNvSpPr>
          <p:nvPr>
            <p:ph type="title"/>
          </p:nvPr>
        </p:nvSpPr>
        <p:spPr>
          <a:xfrm>
            <a:off x="301625" y="228601"/>
            <a:ext cx="8510588" cy="762000"/>
          </a:xfrm>
        </p:spPr>
        <p:txBody>
          <a:bodyPr/>
          <a:lstStyle/>
          <a:p>
            <a:r>
              <a:rPr lang="en-US" sz="2800" dirty="0"/>
              <a:t>Imaging subclinical atherosclerosis promises better CV Primary Prevention</a:t>
            </a:r>
          </a:p>
        </p:txBody>
      </p:sp>
      <p:sp>
        <p:nvSpPr>
          <p:cNvPr id="4" name="Footer Placeholder 3">
            <a:extLst>
              <a:ext uri="{FF2B5EF4-FFF2-40B4-BE49-F238E27FC236}">
                <a16:creationId xmlns:a16="http://schemas.microsoft.com/office/drawing/2014/main" id="{D326376B-356E-4F38-A4D5-CD5442595A16}"/>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B6273A2E-4797-4471-AF2A-EBBAC117132A}"/>
              </a:ext>
            </a:extLst>
          </p:cNvPr>
          <p:cNvSpPr txBox="1"/>
          <p:nvPr/>
        </p:nvSpPr>
        <p:spPr>
          <a:xfrm>
            <a:off x="191269" y="5486400"/>
            <a:ext cx="8305800" cy="923330"/>
          </a:xfrm>
          <a:prstGeom prst="rect">
            <a:avLst/>
          </a:prstGeom>
          <a:noFill/>
        </p:spPr>
        <p:txBody>
          <a:bodyPr wrap="square" rtlCol="0">
            <a:spAutoFit/>
          </a:bodyPr>
          <a:lstStyle/>
          <a:p>
            <a:r>
              <a:rPr lang="en-US" i="1" dirty="0" err="1">
                <a:solidFill>
                  <a:srgbClr val="FFC000"/>
                </a:solidFill>
              </a:rPr>
              <a:t>Faggiano</a:t>
            </a:r>
            <a:r>
              <a:rPr lang="en-US" i="1" dirty="0">
                <a:solidFill>
                  <a:srgbClr val="FFC000"/>
                </a:solidFill>
              </a:rPr>
              <a:t>, P., </a:t>
            </a:r>
            <a:r>
              <a:rPr lang="en-US" i="1" dirty="0" err="1">
                <a:solidFill>
                  <a:srgbClr val="FFC000"/>
                </a:solidFill>
              </a:rPr>
              <a:t>Dasseni</a:t>
            </a:r>
            <a:r>
              <a:rPr lang="en-US" i="1" dirty="0">
                <a:solidFill>
                  <a:srgbClr val="FFC000"/>
                </a:solidFill>
              </a:rPr>
              <a:t>, N., Henein, M. (2019). Imaging subclinical atherosclerosis promises a better cardiovascular primary prevention. European Journal of Preventive Cardiology. 0(00) 1-2. DOI 10.1177?2047487319849323</a:t>
            </a:r>
          </a:p>
        </p:txBody>
      </p:sp>
      <p:sp>
        <p:nvSpPr>
          <p:cNvPr id="7" name="Content Placeholder 6">
            <a:extLst>
              <a:ext uri="{FF2B5EF4-FFF2-40B4-BE49-F238E27FC236}">
                <a16:creationId xmlns:a16="http://schemas.microsoft.com/office/drawing/2014/main" id="{384E7B70-12A2-470A-B470-D2455164F8FD}"/>
              </a:ext>
            </a:extLst>
          </p:cNvPr>
          <p:cNvSpPr>
            <a:spLocks noGrp="1"/>
          </p:cNvSpPr>
          <p:nvPr>
            <p:ph idx="1"/>
          </p:nvPr>
        </p:nvSpPr>
        <p:spPr>
          <a:xfrm>
            <a:off x="301625" y="1066800"/>
            <a:ext cx="8540750" cy="4267201"/>
          </a:xfrm>
        </p:spPr>
        <p:txBody>
          <a:bodyPr/>
          <a:lstStyle/>
          <a:p>
            <a:pPr marL="0" indent="0" algn="ctr">
              <a:buNone/>
            </a:pPr>
            <a:r>
              <a:rPr lang="en-US" sz="2200" dirty="0">
                <a:effectLst/>
              </a:rPr>
              <a:t>Cardiovascular disease (CVD) remains a leading cause of morbidity and mortality worldwide with enormous social and economic cost implications. </a:t>
            </a:r>
          </a:p>
          <a:p>
            <a:pPr marL="0" indent="0" algn="ctr">
              <a:buNone/>
            </a:pPr>
            <a:endParaRPr lang="en-US" sz="2200" dirty="0">
              <a:effectLst/>
            </a:endParaRPr>
          </a:p>
          <a:p>
            <a:pPr marL="0" indent="0" algn="ctr">
              <a:buNone/>
            </a:pPr>
            <a:r>
              <a:rPr lang="en-US" sz="2200" dirty="0">
                <a:effectLst/>
              </a:rPr>
              <a:t>The ideal strategy for altering such a trend is optimum primary prevention. </a:t>
            </a:r>
          </a:p>
          <a:p>
            <a:pPr marL="0" indent="0" algn="ctr">
              <a:buNone/>
            </a:pPr>
            <a:endParaRPr lang="en-US" sz="2200" dirty="0">
              <a:effectLst/>
            </a:endParaRPr>
          </a:p>
          <a:p>
            <a:pPr marL="0" indent="0" algn="ctr">
              <a:buNone/>
            </a:pPr>
            <a:r>
              <a:rPr lang="en-US" sz="2200" dirty="0">
                <a:effectLst/>
              </a:rPr>
              <a:t>The European Society of Cardiology (ESC) guidelines and recent American Heart Association/American College of Cardiology (AHA/ACC) guidelines for CVD prevention stress the central role of promoting a healthy lifestyle throughout life. </a:t>
            </a:r>
          </a:p>
        </p:txBody>
      </p:sp>
    </p:spTree>
    <p:extLst>
      <p:ext uri="{BB962C8B-B14F-4D97-AF65-F5344CB8AC3E}">
        <p14:creationId xmlns:p14="http://schemas.microsoft.com/office/powerpoint/2010/main" val="3070881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3"/>
          <p:cNvSpPr/>
          <p:nvPr/>
        </p:nvSpPr>
        <p:spPr>
          <a:xfrm>
            <a:off x="3046193" y="2663326"/>
            <a:ext cx="899282" cy="519750"/>
          </a:xfrm>
          <a:custGeom>
            <a:avLst/>
            <a:gdLst/>
            <a:ahLst/>
            <a:cxnLst/>
            <a:rect l="l" t="t" r="r" b="b"/>
            <a:pathLst>
              <a:path w="1199042" h="693000" extrusionOk="0">
                <a:moveTo>
                  <a:pt x="0" y="0"/>
                </a:moveTo>
                <a:lnTo>
                  <a:pt x="1199042" y="0"/>
                </a:lnTo>
                <a:lnTo>
                  <a:pt x="1199042" y="693000"/>
                </a:lnTo>
                <a:lnTo>
                  <a:pt x="0" y="693000"/>
                </a:lnTo>
                <a:lnTo>
                  <a:pt x="0" y="0"/>
                </a:lnTo>
                <a:close/>
              </a:path>
            </a:pathLst>
          </a:custGeom>
          <a:noFill/>
          <a:ln>
            <a:noFill/>
          </a:ln>
        </p:spPr>
        <p:txBody>
          <a:bodyPr spcFirstLastPara="1" wrap="square" lIns="234694" tIns="83813" rIns="234694" bIns="83813" anchor="ctr" anchorCtr="0">
            <a:noAutofit/>
          </a:bodyPr>
          <a:lstStyle/>
          <a:p>
            <a:pPr algn="r">
              <a:lnSpc>
                <a:spcPct val="90000"/>
              </a:lnSpc>
              <a:spcBef>
                <a:spcPts val="0"/>
              </a:spcBef>
              <a:spcAft>
                <a:spcPts val="0"/>
              </a:spcAft>
              <a:buClr>
                <a:schemeClr val="dk1"/>
              </a:buClr>
              <a:buSzPts val="4400"/>
            </a:pPr>
            <a:endParaRPr sz="3300">
              <a:solidFill>
                <a:srgbClr val="5B6770"/>
              </a:solidFill>
              <a:latin typeface="Calibri"/>
              <a:ea typeface="Calibri"/>
              <a:cs typeface="Calibri"/>
              <a:sym typeface="Calibri"/>
            </a:endParaRPr>
          </a:p>
        </p:txBody>
      </p:sp>
      <p:pic>
        <p:nvPicPr>
          <p:cNvPr id="90" name="Google Shape;90;p13"/>
          <p:cNvPicPr preferRelativeResize="0"/>
          <p:nvPr/>
        </p:nvPicPr>
        <p:blipFill rotWithShape="1">
          <a:blip r:embed="rId3">
            <a:alphaModFix/>
          </a:blip>
          <a:srcRect/>
          <a:stretch/>
        </p:blipFill>
        <p:spPr>
          <a:xfrm>
            <a:off x="8846344" y="5703094"/>
            <a:ext cx="183356" cy="183356"/>
          </a:xfrm>
          <a:prstGeom prst="rect">
            <a:avLst/>
          </a:prstGeom>
          <a:noFill/>
          <a:ln>
            <a:noFill/>
          </a:ln>
        </p:spPr>
      </p:pic>
      <p:grpSp>
        <p:nvGrpSpPr>
          <p:cNvPr id="91" name="Google Shape;91;p13"/>
          <p:cNvGrpSpPr/>
          <p:nvPr/>
        </p:nvGrpSpPr>
        <p:grpSpPr>
          <a:xfrm>
            <a:off x="230952" y="209982"/>
            <a:ext cx="8682096" cy="1237818"/>
            <a:chOff x="307935" y="-863026"/>
            <a:chExt cx="11576129" cy="1970790"/>
          </a:xfrm>
        </p:grpSpPr>
        <p:pic>
          <p:nvPicPr>
            <p:cNvPr id="92" name="Google Shape;92;p13" descr="https://s3.amazonaws.com/user-media.venngage.com/1630006-c1ac483eec0ee6af98553c22625f2b5f.png"/>
            <p:cNvPicPr preferRelativeResize="0"/>
            <p:nvPr/>
          </p:nvPicPr>
          <p:blipFill rotWithShape="1">
            <a:blip r:embed="rId4">
              <a:alphaModFix/>
            </a:blip>
            <a:srcRect/>
            <a:stretch/>
          </p:blipFill>
          <p:spPr>
            <a:xfrm>
              <a:off x="392804" y="-714745"/>
              <a:ext cx="3516934" cy="457200"/>
            </a:xfrm>
            <a:prstGeom prst="rect">
              <a:avLst/>
            </a:prstGeom>
            <a:noFill/>
            <a:ln>
              <a:noFill/>
            </a:ln>
          </p:spPr>
        </p:pic>
        <p:sp>
          <p:nvSpPr>
            <p:cNvPr id="93" name="Google Shape;93;p13"/>
            <p:cNvSpPr txBox="1"/>
            <p:nvPr/>
          </p:nvSpPr>
          <p:spPr>
            <a:xfrm>
              <a:off x="869294" y="-863026"/>
              <a:ext cx="11014770" cy="877060"/>
            </a:xfrm>
            <a:prstGeom prst="rect">
              <a:avLst/>
            </a:prstGeom>
            <a:noFill/>
            <a:ln>
              <a:noFill/>
            </a:ln>
          </p:spPr>
          <p:txBody>
            <a:bodyPr spcFirstLastPara="1" wrap="square" lIns="68569" tIns="34275" rIns="68569" bIns="34275" anchor="ctr" anchorCtr="0">
              <a:noAutofit/>
            </a:bodyPr>
            <a:lstStyle/>
            <a:p>
              <a:pPr algn="r">
                <a:lnSpc>
                  <a:spcPct val="90000"/>
                </a:lnSpc>
                <a:spcBef>
                  <a:spcPts val="0"/>
                </a:spcBef>
                <a:spcAft>
                  <a:spcPts val="0"/>
                </a:spcAft>
                <a:buClr>
                  <a:srgbClr val="5B6770"/>
                </a:buClr>
                <a:buSzPts val="4000"/>
              </a:pPr>
              <a:r>
                <a:rPr lang="en-US" sz="2700" b="1" dirty="0">
                  <a:latin typeface="Calibri"/>
                  <a:ea typeface="Calibri"/>
                  <a:cs typeface="Calibri"/>
                  <a:sym typeface="Calibri"/>
                </a:rPr>
                <a:t>Try It Free at ConnectedMind.me</a:t>
              </a:r>
              <a:endParaRPr sz="2700" dirty="0">
                <a:latin typeface="Arial"/>
                <a:ea typeface="Arial"/>
                <a:cs typeface="Arial"/>
                <a:sym typeface="Arial"/>
              </a:endParaRPr>
            </a:p>
          </p:txBody>
        </p:sp>
        <p:cxnSp>
          <p:nvCxnSpPr>
            <p:cNvPr id="94" name="Google Shape;94;p13"/>
            <p:cNvCxnSpPr/>
            <p:nvPr/>
          </p:nvCxnSpPr>
          <p:spPr>
            <a:xfrm>
              <a:off x="307935" y="1107764"/>
              <a:ext cx="11545035" cy="0"/>
            </a:xfrm>
            <a:prstGeom prst="straightConnector1">
              <a:avLst/>
            </a:prstGeom>
            <a:noFill/>
            <a:ln w="9525" cap="flat" cmpd="sng">
              <a:solidFill>
                <a:srgbClr val="5B6770"/>
              </a:solidFill>
              <a:prstDash val="solid"/>
              <a:miter lim="800000"/>
              <a:headEnd type="none" w="sm" len="sm"/>
              <a:tailEnd type="none" w="sm" len="sm"/>
            </a:ln>
          </p:spPr>
        </p:cxnSp>
      </p:grpSp>
      <p:grpSp>
        <p:nvGrpSpPr>
          <p:cNvPr id="95" name="Google Shape;95;p13"/>
          <p:cNvGrpSpPr/>
          <p:nvPr/>
        </p:nvGrpSpPr>
        <p:grpSpPr>
          <a:xfrm>
            <a:off x="548735" y="2629213"/>
            <a:ext cx="2129438" cy="2073600"/>
            <a:chOff x="731646" y="2362617"/>
            <a:chExt cx="2839251" cy="2764800"/>
          </a:xfrm>
        </p:grpSpPr>
        <p:sp>
          <p:nvSpPr>
            <p:cNvPr id="96" name="Google Shape;96;p13"/>
            <p:cNvSpPr/>
            <p:nvPr/>
          </p:nvSpPr>
          <p:spPr>
            <a:xfrm>
              <a:off x="731646" y="2362617"/>
              <a:ext cx="2839251" cy="1267200"/>
            </a:xfrm>
            <a:custGeom>
              <a:avLst/>
              <a:gdLst/>
              <a:ahLst/>
              <a:cxnLst/>
              <a:rect l="l" t="t" r="r" b="b"/>
              <a:pathLst>
                <a:path w="2839251" h="1267200" extrusionOk="0">
                  <a:moveTo>
                    <a:pt x="0" y="0"/>
                  </a:moveTo>
                  <a:lnTo>
                    <a:pt x="2839251" y="0"/>
                  </a:lnTo>
                  <a:lnTo>
                    <a:pt x="2839251" y="1267200"/>
                  </a:lnTo>
                  <a:lnTo>
                    <a:pt x="0" y="1267200"/>
                  </a:lnTo>
                  <a:lnTo>
                    <a:pt x="0" y="0"/>
                  </a:lnTo>
                  <a:close/>
                </a:path>
              </a:pathLst>
            </a:custGeom>
            <a:noFill/>
            <a:ln>
              <a:noFill/>
            </a:ln>
          </p:spPr>
          <p:txBody>
            <a:bodyPr spcFirstLastPara="1" wrap="square" lIns="234694" tIns="83813" rIns="234694" bIns="83813" anchor="ctr" anchorCtr="0">
              <a:noAutofit/>
            </a:bodyPr>
            <a:lstStyle/>
            <a:p>
              <a:pPr algn="r">
                <a:lnSpc>
                  <a:spcPct val="90000"/>
                </a:lnSpc>
                <a:spcBef>
                  <a:spcPts val="0"/>
                </a:spcBef>
                <a:spcAft>
                  <a:spcPts val="0"/>
                </a:spcAft>
                <a:buClr>
                  <a:schemeClr val="dk1"/>
                </a:buClr>
                <a:buSzPts val="4400"/>
              </a:pPr>
              <a:endParaRPr sz="3300">
                <a:solidFill>
                  <a:srgbClr val="5B6770"/>
                </a:solidFill>
                <a:latin typeface="Calibri"/>
                <a:ea typeface="Calibri"/>
                <a:cs typeface="Calibri"/>
                <a:sym typeface="Calibri"/>
              </a:endParaRPr>
            </a:p>
          </p:txBody>
        </p:sp>
        <p:sp>
          <p:nvSpPr>
            <p:cNvPr id="97" name="Google Shape;97;p13"/>
            <p:cNvSpPr/>
            <p:nvPr/>
          </p:nvSpPr>
          <p:spPr>
            <a:xfrm>
              <a:off x="731646" y="3860217"/>
              <a:ext cx="2839251" cy="1267200"/>
            </a:xfrm>
            <a:custGeom>
              <a:avLst/>
              <a:gdLst/>
              <a:ahLst/>
              <a:cxnLst/>
              <a:rect l="l" t="t" r="r" b="b"/>
              <a:pathLst>
                <a:path w="2839251" h="1267200" extrusionOk="0">
                  <a:moveTo>
                    <a:pt x="0" y="0"/>
                  </a:moveTo>
                  <a:lnTo>
                    <a:pt x="2839251" y="0"/>
                  </a:lnTo>
                  <a:lnTo>
                    <a:pt x="2839251" y="1267200"/>
                  </a:lnTo>
                  <a:lnTo>
                    <a:pt x="0" y="1267200"/>
                  </a:lnTo>
                  <a:lnTo>
                    <a:pt x="0" y="0"/>
                  </a:lnTo>
                  <a:close/>
                </a:path>
              </a:pathLst>
            </a:custGeom>
            <a:noFill/>
            <a:ln>
              <a:noFill/>
            </a:ln>
          </p:spPr>
          <p:txBody>
            <a:bodyPr spcFirstLastPara="1" wrap="square" lIns="234694" tIns="83813" rIns="234694" bIns="83813" anchor="ctr" anchorCtr="0">
              <a:noAutofit/>
            </a:bodyPr>
            <a:lstStyle/>
            <a:p>
              <a:pPr algn="r">
                <a:lnSpc>
                  <a:spcPct val="90000"/>
                </a:lnSpc>
                <a:spcBef>
                  <a:spcPts val="0"/>
                </a:spcBef>
                <a:spcAft>
                  <a:spcPts val="0"/>
                </a:spcAft>
                <a:buClr>
                  <a:schemeClr val="dk1"/>
                </a:buClr>
                <a:buSzPts val="4400"/>
              </a:pPr>
              <a:endParaRPr sz="3300" b="1">
                <a:solidFill>
                  <a:srgbClr val="5B6770"/>
                </a:solidFill>
                <a:latin typeface="Calibri"/>
                <a:ea typeface="Calibri"/>
                <a:cs typeface="Calibri"/>
                <a:sym typeface="Calibri"/>
              </a:endParaRPr>
            </a:p>
          </p:txBody>
        </p:sp>
      </p:grpSp>
      <p:pic>
        <p:nvPicPr>
          <p:cNvPr id="98" name="Google Shape;98;p13"/>
          <p:cNvPicPr preferRelativeResize="0"/>
          <p:nvPr/>
        </p:nvPicPr>
        <p:blipFill rotWithShape="1">
          <a:blip r:embed="rId3">
            <a:alphaModFix/>
          </a:blip>
          <a:srcRect/>
          <a:stretch/>
        </p:blipFill>
        <p:spPr>
          <a:xfrm>
            <a:off x="8846344" y="5703094"/>
            <a:ext cx="183356" cy="183356"/>
          </a:xfrm>
          <a:prstGeom prst="rect">
            <a:avLst/>
          </a:prstGeom>
          <a:noFill/>
          <a:ln>
            <a:noFill/>
          </a:ln>
        </p:spPr>
      </p:pic>
      <p:pic>
        <p:nvPicPr>
          <p:cNvPr id="99" name="Google Shape;99;p13" descr="A screenshot of a cell phone&#10;&#10;Description generated with very high confidence"/>
          <p:cNvPicPr preferRelativeResize="0"/>
          <p:nvPr/>
        </p:nvPicPr>
        <p:blipFill rotWithShape="1">
          <a:blip r:embed="rId5">
            <a:alphaModFix/>
          </a:blip>
          <a:srcRect l="-16080" t="5359" r="16079" b="-5360"/>
          <a:stretch/>
        </p:blipFill>
        <p:spPr>
          <a:xfrm>
            <a:off x="6900262" y="1712570"/>
            <a:ext cx="2129438" cy="2129438"/>
          </a:xfrm>
          <a:prstGeom prst="rect">
            <a:avLst/>
          </a:prstGeom>
          <a:noFill/>
          <a:ln>
            <a:noFill/>
          </a:ln>
        </p:spPr>
      </p:pic>
      <p:pic>
        <p:nvPicPr>
          <p:cNvPr id="100" name="Google Shape;100;p13" descr="A screenshot of a social media post&#10;&#10;Description generated with very high confidence"/>
          <p:cNvPicPr preferRelativeResize="0"/>
          <p:nvPr/>
        </p:nvPicPr>
        <p:blipFill rotWithShape="1">
          <a:blip r:embed="rId6">
            <a:alphaModFix/>
          </a:blip>
          <a:srcRect/>
          <a:stretch/>
        </p:blipFill>
        <p:spPr>
          <a:xfrm>
            <a:off x="4347300" y="838204"/>
            <a:ext cx="4499044" cy="4945750"/>
          </a:xfrm>
          <a:prstGeom prst="rect">
            <a:avLst/>
          </a:prstGeom>
          <a:noFill/>
          <a:ln>
            <a:noFill/>
          </a:ln>
        </p:spPr>
      </p:pic>
      <p:sp>
        <p:nvSpPr>
          <p:cNvPr id="101" name="Google Shape;101;p13"/>
          <p:cNvSpPr txBox="1"/>
          <p:nvPr/>
        </p:nvSpPr>
        <p:spPr>
          <a:xfrm>
            <a:off x="230944" y="760849"/>
            <a:ext cx="4024350" cy="4965946"/>
          </a:xfrm>
          <a:prstGeom prst="rect">
            <a:avLst/>
          </a:prstGeom>
          <a:noFill/>
          <a:ln>
            <a:noFill/>
          </a:ln>
        </p:spPr>
        <p:txBody>
          <a:bodyPr spcFirstLastPara="1" wrap="square" lIns="68569" tIns="68569" rIns="68569" bIns="68569" anchor="t" anchorCtr="0">
            <a:noAutofit/>
          </a:bodyPr>
          <a:lstStyle/>
          <a:p>
            <a:pPr>
              <a:spcBef>
                <a:spcPts val="0"/>
              </a:spcBef>
              <a:spcAft>
                <a:spcPts val="0"/>
              </a:spcAft>
              <a:buClr>
                <a:srgbClr val="000000"/>
              </a:buClr>
              <a:buSzPts val="1400"/>
            </a:pPr>
            <a:r>
              <a:rPr lang="en-US" dirty="0">
                <a:latin typeface="Calibri"/>
                <a:ea typeface="Calibri"/>
                <a:cs typeface="Calibri"/>
                <a:sym typeface="Calibri"/>
              </a:rPr>
              <a:t>FAST </a:t>
            </a:r>
            <a:r>
              <a:rPr lang="en-US" dirty="0" err="1">
                <a:latin typeface="Calibri"/>
                <a:ea typeface="Calibri"/>
                <a:cs typeface="Calibri"/>
                <a:sym typeface="Calibri"/>
              </a:rPr>
              <a:t>Check</a:t>
            </a:r>
            <a:r>
              <a:rPr lang="en-US" baseline="30000" dirty="0" err="1">
                <a:latin typeface="Calibri"/>
                <a:ea typeface="Calibri"/>
                <a:cs typeface="Calibri"/>
                <a:sym typeface="Calibri"/>
              </a:rPr>
              <a:t>tm</a:t>
            </a:r>
            <a:endParaRPr baseline="30000" dirty="0">
              <a:latin typeface="Calibri"/>
              <a:ea typeface="Calibri"/>
              <a:cs typeface="Calibri"/>
              <a:sym typeface="Calibri"/>
            </a:endParaRPr>
          </a:p>
          <a:p>
            <a:pPr marL="342900" indent="-257175">
              <a:spcBef>
                <a:spcPts val="0"/>
              </a:spcBef>
              <a:spcAft>
                <a:spcPts val="0"/>
              </a:spcAft>
              <a:buClr>
                <a:schemeClr val="dk1"/>
              </a:buClr>
              <a:buSzPts val="1800"/>
              <a:buFont typeface="Calibri"/>
              <a:buChar char="●"/>
            </a:pPr>
            <a:r>
              <a:rPr lang="en-US" dirty="0">
                <a:latin typeface="Calibri"/>
                <a:ea typeface="Calibri"/>
                <a:cs typeface="Calibri"/>
                <a:sym typeface="Calibri"/>
              </a:rPr>
              <a:t>Mental Health Triage Tool checks for 6 conditions with 8 question</a:t>
            </a:r>
            <a:endParaRPr dirty="0">
              <a:latin typeface="Calibri"/>
              <a:ea typeface="Calibri"/>
              <a:cs typeface="Calibri"/>
              <a:sym typeface="Calibri"/>
            </a:endParaRPr>
          </a:p>
          <a:p>
            <a:pPr>
              <a:spcBef>
                <a:spcPts val="0"/>
              </a:spcBef>
              <a:spcAft>
                <a:spcPts val="0"/>
              </a:spcAft>
            </a:pPr>
            <a:r>
              <a:rPr lang="en-US" dirty="0">
                <a:latin typeface="Calibri"/>
                <a:ea typeface="Calibri"/>
                <a:cs typeface="Calibri"/>
                <a:sym typeface="Calibri"/>
              </a:rPr>
              <a:t>Custom Screening</a:t>
            </a:r>
            <a:endParaRPr dirty="0">
              <a:latin typeface="Calibri"/>
              <a:ea typeface="Calibri"/>
              <a:cs typeface="Calibri"/>
              <a:sym typeface="Calibri"/>
            </a:endParaRPr>
          </a:p>
          <a:p>
            <a:pPr marL="342900" indent="-257175">
              <a:spcBef>
                <a:spcPts val="0"/>
              </a:spcBef>
              <a:spcAft>
                <a:spcPts val="0"/>
              </a:spcAft>
              <a:buClr>
                <a:schemeClr val="dk1"/>
              </a:buClr>
              <a:buSzPts val="1800"/>
              <a:buFont typeface="Calibri"/>
              <a:buChar char="●"/>
            </a:pPr>
            <a:r>
              <a:rPr lang="en-US" dirty="0">
                <a:latin typeface="Calibri"/>
                <a:ea typeface="Calibri"/>
                <a:cs typeface="Calibri"/>
                <a:sym typeface="Calibri"/>
              </a:rPr>
              <a:t>Builds a custom screening for the patient only for the conditions that FAST </a:t>
            </a:r>
            <a:r>
              <a:rPr lang="en-US" dirty="0" err="1">
                <a:latin typeface="Calibri"/>
                <a:ea typeface="Calibri"/>
                <a:cs typeface="Calibri"/>
                <a:sym typeface="Calibri"/>
              </a:rPr>
              <a:t>Check</a:t>
            </a:r>
            <a:r>
              <a:rPr lang="en-US" baseline="30000" dirty="0" err="1">
                <a:latin typeface="Calibri"/>
                <a:ea typeface="Calibri"/>
                <a:cs typeface="Calibri"/>
                <a:sym typeface="Calibri"/>
              </a:rPr>
              <a:t>tm</a:t>
            </a:r>
            <a:r>
              <a:rPr lang="en-US" dirty="0">
                <a:latin typeface="Calibri"/>
                <a:ea typeface="Calibri"/>
                <a:cs typeface="Calibri"/>
                <a:sym typeface="Calibri"/>
              </a:rPr>
              <a:t> indicates</a:t>
            </a:r>
            <a:endParaRPr dirty="0">
              <a:latin typeface="Calibri"/>
              <a:ea typeface="Calibri"/>
              <a:cs typeface="Calibri"/>
              <a:sym typeface="Calibri"/>
            </a:endParaRPr>
          </a:p>
          <a:p>
            <a:pPr>
              <a:spcBef>
                <a:spcPts val="0"/>
              </a:spcBef>
              <a:spcAft>
                <a:spcPts val="0"/>
              </a:spcAft>
            </a:pPr>
            <a:r>
              <a:rPr lang="en-US" dirty="0">
                <a:latin typeface="Calibri"/>
                <a:ea typeface="Calibri"/>
                <a:cs typeface="Calibri"/>
                <a:sym typeface="Calibri"/>
              </a:rPr>
              <a:t>Mental Health Profile</a:t>
            </a:r>
            <a:endParaRPr dirty="0">
              <a:latin typeface="Calibri"/>
              <a:ea typeface="Calibri"/>
              <a:cs typeface="Calibri"/>
              <a:sym typeface="Calibri"/>
            </a:endParaRPr>
          </a:p>
          <a:p>
            <a:pPr marL="342900" indent="-257175">
              <a:spcBef>
                <a:spcPts val="0"/>
              </a:spcBef>
              <a:spcAft>
                <a:spcPts val="0"/>
              </a:spcAft>
              <a:buClr>
                <a:schemeClr val="dk1"/>
              </a:buClr>
              <a:buSzPts val="1800"/>
              <a:buFont typeface="Calibri"/>
              <a:buChar char="●"/>
            </a:pPr>
            <a:r>
              <a:rPr lang="en-US" dirty="0">
                <a:latin typeface="Calibri"/>
                <a:ea typeface="Calibri"/>
                <a:cs typeface="Calibri"/>
                <a:sym typeface="Calibri"/>
              </a:rPr>
              <a:t>Instant mental health profile on each patient before you enter the exam room (including suicide risk)</a:t>
            </a:r>
            <a:endParaRPr dirty="0">
              <a:latin typeface="Calibri"/>
              <a:ea typeface="Calibri"/>
              <a:cs typeface="Calibri"/>
              <a:sym typeface="Calibri"/>
            </a:endParaRPr>
          </a:p>
          <a:p>
            <a:pPr>
              <a:spcBef>
                <a:spcPts val="0"/>
              </a:spcBef>
              <a:spcAft>
                <a:spcPts val="0"/>
              </a:spcAft>
            </a:pPr>
            <a:r>
              <a:rPr lang="en-US" dirty="0">
                <a:latin typeface="Calibri"/>
                <a:ea typeface="Calibri"/>
                <a:cs typeface="Calibri"/>
                <a:sym typeface="Calibri"/>
              </a:rPr>
              <a:t>6 Conditions</a:t>
            </a:r>
            <a:endParaRPr dirty="0">
              <a:latin typeface="Calibri"/>
              <a:ea typeface="Calibri"/>
              <a:cs typeface="Calibri"/>
              <a:sym typeface="Calibri"/>
            </a:endParaRPr>
          </a:p>
          <a:p>
            <a:pPr marL="342900" indent="-257175">
              <a:spcBef>
                <a:spcPts val="0"/>
              </a:spcBef>
              <a:spcAft>
                <a:spcPts val="0"/>
              </a:spcAft>
              <a:buClr>
                <a:schemeClr val="dk1"/>
              </a:buClr>
              <a:buSzPts val="1800"/>
              <a:buFont typeface="Calibri"/>
              <a:buChar char="●"/>
            </a:pPr>
            <a:r>
              <a:rPr lang="en-US" dirty="0">
                <a:latin typeface="Calibri"/>
                <a:ea typeface="Calibri"/>
                <a:cs typeface="Calibri"/>
                <a:sym typeface="Calibri"/>
              </a:rPr>
              <a:t>Depression, Bipolar, Anxiety, Somatic Symptom Disorder, ADHD, Substance Use Disorder</a:t>
            </a:r>
            <a:endParaRPr dirty="0">
              <a:latin typeface="Calibri"/>
              <a:ea typeface="Calibri"/>
              <a:cs typeface="Calibri"/>
              <a:sym typeface="Calibri"/>
            </a:endParaRPr>
          </a:p>
          <a:p>
            <a:pPr>
              <a:spcBef>
                <a:spcPts val="0"/>
              </a:spcBef>
              <a:spcAft>
                <a:spcPts val="0"/>
              </a:spcAft>
            </a:pPr>
            <a:r>
              <a:rPr lang="en-US" dirty="0">
                <a:latin typeface="Calibri"/>
                <a:ea typeface="Calibri"/>
                <a:cs typeface="Calibri"/>
                <a:sym typeface="Calibri"/>
              </a:rPr>
              <a:t>Validations</a:t>
            </a:r>
            <a:endParaRPr dirty="0">
              <a:latin typeface="Calibri"/>
              <a:ea typeface="Calibri"/>
              <a:cs typeface="Calibri"/>
              <a:sym typeface="Calibri"/>
            </a:endParaRPr>
          </a:p>
          <a:p>
            <a:pPr marL="342900" indent="-257175">
              <a:spcBef>
                <a:spcPts val="0"/>
              </a:spcBef>
              <a:spcAft>
                <a:spcPts val="0"/>
              </a:spcAft>
              <a:buClr>
                <a:schemeClr val="dk1"/>
              </a:buClr>
              <a:buSzPts val="1800"/>
              <a:buFont typeface="Calibri"/>
              <a:buChar char="●"/>
            </a:pPr>
            <a:r>
              <a:rPr lang="en-US" dirty="0">
                <a:latin typeface="Calibri"/>
                <a:ea typeface="Calibri"/>
                <a:cs typeface="Calibri"/>
                <a:sym typeface="Calibri"/>
              </a:rPr>
              <a:t>Maps to DSM-V</a:t>
            </a:r>
            <a:endParaRPr dirty="0">
              <a:latin typeface="Calibri"/>
              <a:ea typeface="Calibri"/>
              <a:cs typeface="Calibri"/>
              <a:sym typeface="Calibri"/>
            </a:endParaRPr>
          </a:p>
          <a:p>
            <a:pPr marL="342900" indent="-257175">
              <a:spcBef>
                <a:spcPts val="0"/>
              </a:spcBef>
              <a:spcAft>
                <a:spcPts val="0"/>
              </a:spcAft>
              <a:buClr>
                <a:schemeClr val="dk1"/>
              </a:buClr>
              <a:buSzPts val="1800"/>
              <a:buFont typeface="Calibri"/>
              <a:buChar char="●"/>
            </a:pPr>
            <a:r>
              <a:rPr lang="en-US" dirty="0">
                <a:latin typeface="Calibri"/>
                <a:ea typeface="Calibri"/>
                <a:cs typeface="Calibri"/>
                <a:sym typeface="Calibri"/>
              </a:rPr>
              <a:t>Administers PHQ-9, and GAD-7 alongside other screenings</a:t>
            </a:r>
            <a:endParaRPr dirty="0">
              <a:latin typeface="Calibri"/>
              <a:ea typeface="Calibri"/>
              <a:cs typeface="Calibri"/>
              <a:sym typeface="Calibri"/>
            </a:endParaRPr>
          </a:p>
          <a:p>
            <a:pPr marL="342900" indent="-257175">
              <a:spcBef>
                <a:spcPts val="0"/>
              </a:spcBef>
              <a:spcAft>
                <a:spcPts val="0"/>
              </a:spcAft>
              <a:buClr>
                <a:schemeClr val="dk1"/>
              </a:buClr>
              <a:buSzPts val="1800"/>
              <a:buFont typeface="Calibri"/>
              <a:buChar char="●"/>
            </a:pPr>
            <a:r>
              <a:rPr lang="en-US" dirty="0">
                <a:latin typeface="Calibri"/>
                <a:ea typeface="Calibri"/>
                <a:cs typeface="Calibri"/>
                <a:sym typeface="Calibri"/>
              </a:rPr>
              <a:t>Prospective Study in process with UNT</a:t>
            </a:r>
            <a:endParaRPr dirty="0">
              <a:latin typeface="Calibri"/>
              <a:ea typeface="Calibri"/>
              <a:cs typeface="Calibri"/>
              <a:sym typeface="Calibri"/>
            </a:endParaRPr>
          </a:p>
          <a:p>
            <a:pPr algn="ctr">
              <a:spcBef>
                <a:spcPts val="0"/>
              </a:spcBef>
              <a:spcAft>
                <a:spcPts val="0"/>
              </a:spcAft>
              <a:buClr>
                <a:srgbClr val="000000"/>
              </a:buClr>
              <a:buSzPts val="1400"/>
            </a:pPr>
            <a:endParaRPr dirty="0">
              <a:solidFill>
                <a:schemeClr val="dk1"/>
              </a:solidFill>
              <a:latin typeface="Calibri"/>
              <a:ea typeface="Calibri"/>
              <a:cs typeface="Calibri"/>
              <a:sym typeface="Calibri"/>
            </a:endParaRPr>
          </a:p>
          <a:p>
            <a:pPr algn="ctr">
              <a:spcBef>
                <a:spcPts val="0"/>
              </a:spcBef>
              <a:spcAft>
                <a:spcPts val="0"/>
              </a:spcAft>
              <a:buClr>
                <a:srgbClr val="000000"/>
              </a:buClr>
              <a:buSzPts val="1400"/>
            </a:pPr>
            <a:endParaRPr sz="1050" dirty="0">
              <a:solidFill>
                <a:srgbClr val="000000"/>
              </a:solidFill>
              <a:latin typeface="Calibri"/>
              <a:ea typeface="Calibri"/>
              <a:cs typeface="Calibri"/>
              <a:sym typeface="Calibri"/>
            </a:endParaRPr>
          </a:p>
        </p:txBody>
      </p:sp>
      <p:sp>
        <p:nvSpPr>
          <p:cNvPr id="102" name="Google Shape;102;p13"/>
          <p:cNvSpPr txBox="1"/>
          <p:nvPr/>
        </p:nvSpPr>
        <p:spPr>
          <a:xfrm>
            <a:off x="3976091" y="5883441"/>
            <a:ext cx="3640500" cy="338850"/>
          </a:xfrm>
          <a:prstGeom prst="rect">
            <a:avLst/>
          </a:prstGeom>
          <a:noFill/>
          <a:ln>
            <a:noFill/>
          </a:ln>
        </p:spPr>
        <p:txBody>
          <a:bodyPr spcFirstLastPara="1" wrap="square" lIns="68569" tIns="68569" rIns="68569" bIns="68569" anchor="t" anchorCtr="0">
            <a:noAutofit/>
          </a:bodyPr>
          <a:lstStyle/>
          <a:p>
            <a:pPr algn="r">
              <a:spcBef>
                <a:spcPts val="0"/>
              </a:spcBef>
              <a:spcAft>
                <a:spcPts val="0"/>
              </a:spcAft>
            </a:pPr>
            <a:r>
              <a:rPr lang="en-US" dirty="0">
                <a:latin typeface="Calibri"/>
                <a:ea typeface="Calibri"/>
                <a:cs typeface="Calibri"/>
                <a:sym typeface="Calibri"/>
              </a:rPr>
              <a:t>For Additional Info Call 407-569-7810</a:t>
            </a:r>
            <a:endParaRPr dirty="0">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09117-723F-4CC3-B609-76D9F84DDDDF}"/>
              </a:ext>
            </a:extLst>
          </p:cNvPr>
          <p:cNvSpPr>
            <a:spLocks noGrp="1"/>
          </p:cNvSpPr>
          <p:nvPr>
            <p:ph type="title"/>
          </p:nvPr>
        </p:nvSpPr>
        <p:spPr>
          <a:xfrm>
            <a:off x="301625" y="228601"/>
            <a:ext cx="8510588" cy="457200"/>
          </a:xfrm>
        </p:spPr>
        <p:txBody>
          <a:bodyPr/>
          <a:lstStyle/>
          <a:p>
            <a:r>
              <a:rPr lang="en-US" sz="3600" dirty="0">
                <a:effectLst/>
              </a:rPr>
              <a:t>Psychological Distress and CV events</a:t>
            </a:r>
          </a:p>
        </p:txBody>
      </p:sp>
      <p:sp>
        <p:nvSpPr>
          <p:cNvPr id="4" name="Footer Placeholder 3">
            <a:extLst>
              <a:ext uri="{FF2B5EF4-FFF2-40B4-BE49-F238E27FC236}">
                <a16:creationId xmlns:a16="http://schemas.microsoft.com/office/drawing/2014/main" id="{97C39371-B136-491F-B1EE-2E32D0FD5271}"/>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67738AD1-DE56-4542-B156-45976C3844F1}"/>
              </a:ext>
            </a:extLst>
          </p:cNvPr>
          <p:cNvSpPr txBox="1"/>
          <p:nvPr/>
        </p:nvSpPr>
        <p:spPr>
          <a:xfrm>
            <a:off x="76200" y="5720057"/>
            <a:ext cx="8839200" cy="646331"/>
          </a:xfrm>
          <a:prstGeom prst="rect">
            <a:avLst/>
          </a:prstGeom>
          <a:noFill/>
        </p:spPr>
        <p:txBody>
          <a:bodyPr wrap="square" rtlCol="0">
            <a:spAutoFit/>
          </a:bodyPr>
          <a:lstStyle/>
          <a:p>
            <a:r>
              <a:rPr lang="en-US" dirty="0">
                <a:solidFill>
                  <a:srgbClr val="FFC000"/>
                </a:solidFill>
              </a:rPr>
              <a:t>Pimple, P., Lima, B., </a:t>
            </a:r>
            <a:r>
              <a:rPr lang="en-US" dirty="0" err="1">
                <a:solidFill>
                  <a:srgbClr val="FFC000"/>
                </a:solidFill>
              </a:rPr>
              <a:t>Hammadah</a:t>
            </a:r>
            <a:r>
              <a:rPr lang="en-US" dirty="0">
                <a:solidFill>
                  <a:srgbClr val="FFC000"/>
                </a:solidFill>
              </a:rPr>
              <a:t>, M., et al. (2019). Psychological distress and subsequent CV events in individuals with CAD. J Am Heart Assoc. 2019;8e01166. </a:t>
            </a:r>
          </a:p>
        </p:txBody>
      </p:sp>
      <p:sp>
        <p:nvSpPr>
          <p:cNvPr id="7" name="Content Placeholder 6">
            <a:extLst>
              <a:ext uri="{FF2B5EF4-FFF2-40B4-BE49-F238E27FC236}">
                <a16:creationId xmlns:a16="http://schemas.microsoft.com/office/drawing/2014/main" id="{BDE2CEA6-842D-4E45-B90D-1DC937226D9E}"/>
              </a:ext>
            </a:extLst>
          </p:cNvPr>
          <p:cNvSpPr>
            <a:spLocks noGrp="1"/>
          </p:cNvSpPr>
          <p:nvPr>
            <p:ph idx="1"/>
          </p:nvPr>
        </p:nvSpPr>
        <p:spPr>
          <a:xfrm>
            <a:off x="301625" y="914400"/>
            <a:ext cx="8540750" cy="4800599"/>
          </a:xfrm>
        </p:spPr>
        <p:txBody>
          <a:bodyPr/>
          <a:lstStyle/>
          <a:p>
            <a:pPr marL="0" indent="0">
              <a:buNone/>
            </a:pPr>
            <a:r>
              <a:rPr lang="en-US" sz="2000" u="sng" dirty="0" err="1">
                <a:effectLst/>
              </a:rPr>
              <a:t>BaleDoneen</a:t>
            </a:r>
            <a:r>
              <a:rPr lang="en-US" sz="2000" u="sng" dirty="0">
                <a:effectLst/>
              </a:rPr>
              <a:t> Take-Away</a:t>
            </a:r>
            <a:r>
              <a:rPr lang="en-US" sz="2000" dirty="0">
                <a:effectLst/>
              </a:rPr>
              <a:t>:</a:t>
            </a:r>
          </a:p>
          <a:p>
            <a:pPr marL="457200" indent="-457200">
              <a:buAutoNum type="arabicPeriod"/>
            </a:pPr>
            <a:r>
              <a:rPr lang="en-US" sz="2000" dirty="0">
                <a:effectLst/>
              </a:rPr>
              <a:t>This data supports the current </a:t>
            </a:r>
            <a:r>
              <a:rPr lang="en-US" sz="2000" dirty="0" err="1">
                <a:effectLst/>
              </a:rPr>
              <a:t>BaleDoneen</a:t>
            </a:r>
            <a:r>
              <a:rPr lang="en-US" sz="2000" dirty="0">
                <a:effectLst/>
              </a:rPr>
              <a:t> approach to keep psychosocial factors under the root cause tree – for both men and women. </a:t>
            </a:r>
          </a:p>
          <a:p>
            <a:pPr marL="457200" indent="-457200">
              <a:buAutoNum type="arabicPeriod"/>
            </a:pPr>
            <a:r>
              <a:rPr lang="en-US" sz="2000" dirty="0">
                <a:effectLst/>
              </a:rPr>
              <a:t>The Amygdala study validates that </a:t>
            </a:r>
            <a:r>
              <a:rPr lang="en-US" sz="2000" dirty="0" err="1">
                <a:effectLst/>
              </a:rPr>
              <a:t>unadapted</a:t>
            </a:r>
            <a:r>
              <a:rPr lang="en-US" sz="2000" dirty="0">
                <a:effectLst/>
              </a:rPr>
              <a:t> stress causes vascular activity</a:t>
            </a:r>
          </a:p>
          <a:p>
            <a:pPr marL="457200" indent="-457200">
              <a:buAutoNum type="arabicPeriod"/>
            </a:pPr>
            <a:r>
              <a:rPr lang="en-US" sz="2000" dirty="0" err="1">
                <a:effectLst/>
              </a:rPr>
              <a:t>BaleDoneen</a:t>
            </a:r>
            <a:r>
              <a:rPr lang="en-US" sz="2000" dirty="0">
                <a:effectLst/>
              </a:rPr>
              <a:t> definition of stress – “To be in an environment for which you perceive a lack of control”.  Goal – gain a perception of control. </a:t>
            </a:r>
          </a:p>
          <a:p>
            <a:pPr marL="457200" indent="-457200">
              <a:buAutoNum type="arabicPeriod"/>
            </a:pPr>
            <a:r>
              <a:rPr lang="en-US" sz="2000" dirty="0">
                <a:effectLst/>
              </a:rPr>
              <a:t>Agree with authors that mindfulness and talk therapy needs to be part of a treatment plan, especially for CAD patients at risk. </a:t>
            </a:r>
          </a:p>
          <a:p>
            <a:pPr marL="457200" indent="-457200">
              <a:buAutoNum type="arabicPeriod"/>
            </a:pPr>
            <a:r>
              <a:rPr lang="en-US" sz="2000" dirty="0">
                <a:effectLst/>
              </a:rPr>
              <a:t>Assess MD is the tool I use in my office – on all patients and get an annual assessment. </a:t>
            </a:r>
          </a:p>
        </p:txBody>
      </p:sp>
    </p:spTree>
    <p:extLst>
      <p:ext uri="{BB962C8B-B14F-4D97-AF65-F5344CB8AC3E}">
        <p14:creationId xmlns:p14="http://schemas.microsoft.com/office/powerpoint/2010/main" val="157370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a:solidFill>
                  <a:srgbClr val="FFFFFF"/>
                </a:solidFill>
              </a:rPr>
              <a:t>Copyright Bale/Doneen Paradigm</a:t>
            </a:r>
          </a:p>
        </p:txBody>
      </p:sp>
      <p:sp>
        <p:nvSpPr>
          <p:cNvPr id="3" name="TextBox 2"/>
          <p:cNvSpPr txBox="1"/>
          <p:nvPr/>
        </p:nvSpPr>
        <p:spPr>
          <a:xfrm>
            <a:off x="5334000" y="3581400"/>
            <a:ext cx="689612" cy="246221"/>
          </a:xfrm>
          <a:prstGeom prst="rect">
            <a:avLst/>
          </a:prstGeom>
          <a:solidFill>
            <a:schemeClr val="tx1"/>
          </a:solidFill>
        </p:spPr>
        <p:txBody>
          <a:bodyPr wrap="none" rtlCol="0">
            <a:spAutoFit/>
          </a:bodyPr>
          <a:lstStyle/>
          <a:p>
            <a:r>
              <a:rPr lang="en-US" sz="1000" b="1" dirty="0">
                <a:solidFill>
                  <a:schemeClr val="bg2"/>
                </a:solidFill>
              </a:rPr>
              <a:t>Nicotine</a:t>
            </a:r>
          </a:p>
        </p:txBody>
      </p:sp>
      <p:sp>
        <p:nvSpPr>
          <p:cNvPr id="6" name="TextBox 5"/>
          <p:cNvSpPr txBox="1"/>
          <p:nvPr/>
        </p:nvSpPr>
        <p:spPr>
          <a:xfrm>
            <a:off x="3657600" y="3855720"/>
            <a:ext cx="990600" cy="400110"/>
          </a:xfrm>
          <a:prstGeom prst="rect">
            <a:avLst/>
          </a:prstGeom>
          <a:solidFill>
            <a:srgbClr val="FFFFFF"/>
          </a:solidFill>
        </p:spPr>
        <p:txBody>
          <a:bodyPr wrap="square" rtlCol="0">
            <a:spAutoFit/>
          </a:bodyPr>
          <a:lstStyle/>
          <a:p>
            <a:pPr algn="ctr"/>
            <a:r>
              <a:rPr lang="en-US" sz="1000" b="1" dirty="0">
                <a:solidFill>
                  <a:schemeClr val="bg2"/>
                </a:solidFill>
              </a:rPr>
              <a:t>Endodontic Disease</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2" name="TextBox 1"/>
          <p:cNvSpPr txBox="1"/>
          <p:nvPr/>
        </p:nvSpPr>
        <p:spPr>
          <a:xfrm>
            <a:off x="7467600" y="5044440"/>
            <a:ext cx="1447800" cy="365760"/>
          </a:xfrm>
          <a:prstGeom prst="rect">
            <a:avLst/>
          </a:prstGeom>
          <a:solidFill>
            <a:schemeClr val="tx1"/>
          </a:solidFill>
        </p:spPr>
        <p:txBody>
          <a:bodyPr wrap="square" rtlCol="0">
            <a:spAutoFit/>
          </a:bodyPr>
          <a:lstStyle/>
          <a:p>
            <a:pPr algn="ctr"/>
            <a:r>
              <a:rPr lang="en-US" sz="1050" b="1" dirty="0">
                <a:solidFill>
                  <a:schemeClr val="accent4">
                    <a:lumMod val="10000"/>
                  </a:schemeClr>
                </a:solidFill>
              </a:rPr>
              <a:t>Gut </a:t>
            </a:r>
            <a:r>
              <a:rPr lang="en-US" sz="1050" b="1" dirty="0" err="1">
                <a:solidFill>
                  <a:schemeClr val="accent4">
                    <a:lumMod val="10000"/>
                  </a:schemeClr>
                </a:solidFill>
              </a:rPr>
              <a:t>dysbiosis</a:t>
            </a:r>
            <a:endParaRPr lang="en-US" sz="1050" b="1" dirty="0">
              <a:solidFill>
                <a:schemeClr val="accent4">
                  <a:lumMod val="10000"/>
                </a:schemeClr>
              </a:solidFill>
            </a:endParaRPr>
          </a:p>
        </p:txBody>
      </p:sp>
      <p:sp>
        <p:nvSpPr>
          <p:cNvPr id="7" name="Rectangle 6">
            <a:extLst>
              <a:ext uri="{FF2B5EF4-FFF2-40B4-BE49-F238E27FC236}">
                <a16:creationId xmlns:a16="http://schemas.microsoft.com/office/drawing/2014/main" id="{21172A1F-FD51-47B9-935A-BC0B25BF1C41}"/>
              </a:ext>
            </a:extLst>
          </p:cNvPr>
          <p:cNvSpPr/>
          <p:nvPr/>
        </p:nvSpPr>
        <p:spPr bwMode="auto">
          <a:xfrm>
            <a:off x="4878706" y="5220866"/>
            <a:ext cx="1600200" cy="95133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Nicotine, Diabetes with PD</a:t>
            </a:r>
          </a:p>
        </p:txBody>
      </p:sp>
    </p:spTree>
    <p:extLst>
      <p:ext uri="{BB962C8B-B14F-4D97-AF65-F5344CB8AC3E}">
        <p14:creationId xmlns:p14="http://schemas.microsoft.com/office/powerpoint/2010/main" val="278921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AFD77-5518-43E8-AA4B-D291102079C0}"/>
              </a:ext>
            </a:extLst>
          </p:cNvPr>
          <p:cNvSpPr>
            <a:spLocks noGrp="1"/>
          </p:cNvSpPr>
          <p:nvPr>
            <p:ph type="title"/>
          </p:nvPr>
        </p:nvSpPr>
        <p:spPr>
          <a:xfrm>
            <a:off x="301625" y="228601"/>
            <a:ext cx="8510588" cy="685800"/>
          </a:xfrm>
        </p:spPr>
        <p:txBody>
          <a:bodyPr/>
          <a:lstStyle/>
          <a:p>
            <a:r>
              <a:rPr lang="en-US" dirty="0"/>
              <a:t>Tobacco and DM with PD</a:t>
            </a:r>
          </a:p>
        </p:txBody>
      </p:sp>
      <p:sp>
        <p:nvSpPr>
          <p:cNvPr id="4" name="Footer Placeholder 3">
            <a:extLst>
              <a:ext uri="{FF2B5EF4-FFF2-40B4-BE49-F238E27FC236}">
                <a16:creationId xmlns:a16="http://schemas.microsoft.com/office/drawing/2014/main" id="{D31C5F4A-0F17-4D9C-8AF4-2BD202788BBB}"/>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84C2A9F2-879E-4782-BEC7-6958049E9C5E}"/>
              </a:ext>
            </a:extLst>
          </p:cNvPr>
          <p:cNvSpPr txBox="1"/>
          <p:nvPr/>
        </p:nvSpPr>
        <p:spPr>
          <a:xfrm>
            <a:off x="301625" y="5715000"/>
            <a:ext cx="8431213" cy="646331"/>
          </a:xfrm>
          <a:prstGeom prst="rect">
            <a:avLst/>
          </a:prstGeom>
          <a:noFill/>
        </p:spPr>
        <p:txBody>
          <a:bodyPr wrap="square" rtlCol="0">
            <a:spAutoFit/>
          </a:bodyPr>
          <a:lstStyle/>
          <a:p>
            <a:r>
              <a:rPr lang="en-US" dirty="0">
                <a:solidFill>
                  <a:srgbClr val="FFC000"/>
                </a:solidFill>
              </a:rPr>
              <a:t>Gupta, S., </a:t>
            </a:r>
            <a:r>
              <a:rPr lang="en-US" dirty="0" err="1">
                <a:solidFill>
                  <a:srgbClr val="FFC000"/>
                </a:solidFill>
              </a:rPr>
              <a:t>Maharjan</a:t>
            </a:r>
            <a:r>
              <a:rPr lang="en-US" dirty="0">
                <a:solidFill>
                  <a:srgbClr val="FFC000"/>
                </a:solidFill>
              </a:rPr>
              <a:t>, A., </a:t>
            </a:r>
            <a:r>
              <a:rPr lang="en-US" dirty="0" err="1">
                <a:solidFill>
                  <a:srgbClr val="FFC000"/>
                </a:solidFill>
              </a:rPr>
              <a:t>Dhami</a:t>
            </a:r>
            <a:r>
              <a:rPr lang="en-US" dirty="0">
                <a:solidFill>
                  <a:srgbClr val="FFC000"/>
                </a:solidFill>
              </a:rPr>
              <a:t>, B., et al. (2018). Status of tobacco smoking and diabetes with periodontal disease. J Nepal Med Assoc 2018;56(213):818-24. </a:t>
            </a:r>
          </a:p>
        </p:txBody>
      </p:sp>
      <p:sp>
        <p:nvSpPr>
          <p:cNvPr id="7" name="Content Placeholder 6">
            <a:extLst>
              <a:ext uri="{FF2B5EF4-FFF2-40B4-BE49-F238E27FC236}">
                <a16:creationId xmlns:a16="http://schemas.microsoft.com/office/drawing/2014/main" id="{5E47D998-7768-4FB8-997E-8EFE7D564FB0}"/>
              </a:ext>
            </a:extLst>
          </p:cNvPr>
          <p:cNvSpPr>
            <a:spLocks noGrp="1"/>
          </p:cNvSpPr>
          <p:nvPr>
            <p:ph idx="1"/>
          </p:nvPr>
        </p:nvSpPr>
        <p:spPr>
          <a:xfrm>
            <a:off x="301625" y="1255713"/>
            <a:ext cx="8540750" cy="4724400"/>
          </a:xfrm>
        </p:spPr>
        <p:txBody>
          <a:bodyPr/>
          <a:lstStyle/>
          <a:p>
            <a:pPr marL="0" indent="0" algn="ctr">
              <a:buNone/>
            </a:pPr>
            <a:r>
              <a:rPr lang="en-US" sz="2200" dirty="0">
                <a:effectLst/>
              </a:rPr>
              <a:t>Periodontitis is multifactorial disease that along with dental caries remains one of the commonest cause of tooth loss worldwide. </a:t>
            </a:r>
          </a:p>
          <a:p>
            <a:pPr marL="0" indent="0" algn="ctr">
              <a:buNone/>
            </a:pPr>
            <a:endParaRPr lang="en-US" sz="2200" dirty="0">
              <a:effectLst/>
            </a:endParaRPr>
          </a:p>
          <a:p>
            <a:pPr marL="0" indent="0" algn="ctr">
              <a:buNone/>
            </a:pPr>
            <a:r>
              <a:rPr lang="en-US" sz="2200" dirty="0">
                <a:effectLst/>
              </a:rPr>
              <a:t>Effective management requires clear understanding of risk factors. Smoking has a dose-dependent effect on periodontium. </a:t>
            </a:r>
          </a:p>
          <a:p>
            <a:pPr marL="0" indent="0" algn="ctr">
              <a:buNone/>
            </a:pPr>
            <a:endParaRPr lang="en-US" sz="2200" dirty="0">
              <a:effectLst/>
            </a:endParaRPr>
          </a:p>
          <a:p>
            <a:pPr marL="0" indent="0" algn="ctr">
              <a:buNone/>
            </a:pPr>
            <a:r>
              <a:rPr lang="en-US" sz="2200" dirty="0">
                <a:effectLst/>
              </a:rPr>
              <a:t>Similarly, individuals with diabetes have severe forms of periodontal diseases. We aim to assess the prevalence of periodontal disease in dental patients in relation to smoking &amp; DM.</a:t>
            </a:r>
          </a:p>
        </p:txBody>
      </p:sp>
    </p:spTree>
    <p:extLst>
      <p:ext uri="{BB962C8B-B14F-4D97-AF65-F5344CB8AC3E}">
        <p14:creationId xmlns:p14="http://schemas.microsoft.com/office/powerpoint/2010/main" val="27192646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AFD77-5518-43E8-AA4B-D291102079C0}"/>
              </a:ext>
            </a:extLst>
          </p:cNvPr>
          <p:cNvSpPr>
            <a:spLocks noGrp="1"/>
          </p:cNvSpPr>
          <p:nvPr>
            <p:ph type="title"/>
          </p:nvPr>
        </p:nvSpPr>
        <p:spPr>
          <a:xfrm>
            <a:off x="301625" y="228601"/>
            <a:ext cx="8510588" cy="685800"/>
          </a:xfrm>
        </p:spPr>
        <p:txBody>
          <a:bodyPr/>
          <a:lstStyle/>
          <a:p>
            <a:r>
              <a:rPr lang="en-US" dirty="0"/>
              <a:t>Tobacco and DM with PD</a:t>
            </a:r>
          </a:p>
        </p:txBody>
      </p:sp>
      <p:sp>
        <p:nvSpPr>
          <p:cNvPr id="4" name="Footer Placeholder 3">
            <a:extLst>
              <a:ext uri="{FF2B5EF4-FFF2-40B4-BE49-F238E27FC236}">
                <a16:creationId xmlns:a16="http://schemas.microsoft.com/office/drawing/2014/main" id="{D31C5F4A-0F17-4D9C-8AF4-2BD202788BBB}"/>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84C2A9F2-879E-4782-BEC7-6958049E9C5E}"/>
              </a:ext>
            </a:extLst>
          </p:cNvPr>
          <p:cNvSpPr txBox="1"/>
          <p:nvPr/>
        </p:nvSpPr>
        <p:spPr>
          <a:xfrm>
            <a:off x="301625" y="5715000"/>
            <a:ext cx="8431213" cy="646331"/>
          </a:xfrm>
          <a:prstGeom prst="rect">
            <a:avLst/>
          </a:prstGeom>
          <a:noFill/>
        </p:spPr>
        <p:txBody>
          <a:bodyPr wrap="square" rtlCol="0">
            <a:spAutoFit/>
          </a:bodyPr>
          <a:lstStyle/>
          <a:p>
            <a:r>
              <a:rPr lang="en-US" dirty="0">
                <a:solidFill>
                  <a:srgbClr val="FFC000"/>
                </a:solidFill>
              </a:rPr>
              <a:t>Gupta, S., </a:t>
            </a:r>
            <a:r>
              <a:rPr lang="en-US" dirty="0" err="1">
                <a:solidFill>
                  <a:srgbClr val="FFC000"/>
                </a:solidFill>
              </a:rPr>
              <a:t>Maharjan</a:t>
            </a:r>
            <a:r>
              <a:rPr lang="en-US" dirty="0">
                <a:solidFill>
                  <a:srgbClr val="FFC000"/>
                </a:solidFill>
              </a:rPr>
              <a:t>, A., </a:t>
            </a:r>
            <a:r>
              <a:rPr lang="en-US" dirty="0" err="1">
                <a:solidFill>
                  <a:srgbClr val="FFC000"/>
                </a:solidFill>
              </a:rPr>
              <a:t>Dhami</a:t>
            </a:r>
            <a:r>
              <a:rPr lang="en-US" dirty="0">
                <a:solidFill>
                  <a:srgbClr val="FFC000"/>
                </a:solidFill>
              </a:rPr>
              <a:t>, B., et al. (2018). Status of tobacco smoking and diabetes with periodontal disease. J Nepal Med Assoc 2018;56(213):818-24. </a:t>
            </a:r>
          </a:p>
        </p:txBody>
      </p:sp>
      <p:sp>
        <p:nvSpPr>
          <p:cNvPr id="7" name="Content Placeholder 6">
            <a:extLst>
              <a:ext uri="{FF2B5EF4-FFF2-40B4-BE49-F238E27FC236}">
                <a16:creationId xmlns:a16="http://schemas.microsoft.com/office/drawing/2014/main" id="{5E47D998-7768-4FB8-997E-8EFE7D564FB0}"/>
              </a:ext>
            </a:extLst>
          </p:cNvPr>
          <p:cNvSpPr>
            <a:spLocks noGrp="1"/>
          </p:cNvSpPr>
          <p:nvPr>
            <p:ph idx="1"/>
          </p:nvPr>
        </p:nvSpPr>
        <p:spPr>
          <a:xfrm>
            <a:off x="301625" y="990600"/>
            <a:ext cx="8540750" cy="4724400"/>
          </a:xfrm>
        </p:spPr>
        <p:txBody>
          <a:bodyPr/>
          <a:lstStyle/>
          <a:p>
            <a:pPr marL="0" indent="0" algn="ctr">
              <a:buNone/>
            </a:pPr>
            <a:r>
              <a:rPr lang="en-US" sz="2400" dirty="0">
                <a:effectLst/>
              </a:rPr>
              <a:t>The study was conducted among 522 patients visiting the Periodontics Department, Kantipur Dental College. </a:t>
            </a:r>
          </a:p>
          <a:p>
            <a:pPr marL="0" indent="0" algn="ctr">
              <a:buNone/>
            </a:pPr>
            <a:endParaRPr lang="en-US" sz="2400" dirty="0">
              <a:effectLst/>
            </a:endParaRPr>
          </a:p>
          <a:p>
            <a:pPr marL="0" indent="0" algn="ctr">
              <a:buNone/>
            </a:pPr>
            <a:r>
              <a:rPr lang="en-US" sz="2400" dirty="0">
                <a:effectLst/>
              </a:rPr>
              <a:t>Individuals willing to participate had to sign an informed consent and undergo interview and clinical examination. </a:t>
            </a:r>
          </a:p>
          <a:p>
            <a:pPr marL="0" indent="0" algn="ctr">
              <a:buNone/>
            </a:pPr>
            <a:endParaRPr lang="en-US" sz="2400" dirty="0">
              <a:effectLst/>
            </a:endParaRPr>
          </a:p>
          <a:p>
            <a:pPr marL="0" indent="0" algn="ctr">
              <a:buNone/>
            </a:pPr>
            <a:r>
              <a:rPr lang="en-US" sz="2400" dirty="0">
                <a:effectLst/>
              </a:rPr>
              <a:t>Inclusion Criteria – periodontal disease (gingivitis or periodontitis) with bleeding on probing (BOP), and/or periodontal probing depth (PPD) </a:t>
            </a:r>
            <a:r>
              <a:rPr lang="en-US" sz="2400" u="sng" dirty="0">
                <a:effectLst/>
              </a:rPr>
              <a:t>&gt;</a:t>
            </a:r>
            <a:r>
              <a:rPr lang="en-US" sz="2400" dirty="0">
                <a:effectLst/>
              </a:rPr>
              <a:t> 4mm or loss of attachment (LOA) </a:t>
            </a:r>
            <a:r>
              <a:rPr lang="en-US" sz="2400" u="sng" dirty="0">
                <a:effectLst/>
              </a:rPr>
              <a:t>&gt;</a:t>
            </a:r>
            <a:r>
              <a:rPr lang="en-US" sz="2400" dirty="0">
                <a:effectLst/>
              </a:rPr>
              <a:t> 1mm on at least one tooth (anterior or posterior) and minimum of 16 natural uncrowned teeth. </a:t>
            </a:r>
          </a:p>
          <a:p>
            <a:pPr marL="0" indent="0" algn="ctr">
              <a:buNone/>
            </a:pPr>
            <a:endParaRPr lang="en-US" sz="2400" dirty="0">
              <a:effectLst/>
            </a:endParaRPr>
          </a:p>
        </p:txBody>
      </p:sp>
    </p:spTree>
    <p:extLst>
      <p:ext uri="{BB962C8B-B14F-4D97-AF65-F5344CB8AC3E}">
        <p14:creationId xmlns:p14="http://schemas.microsoft.com/office/powerpoint/2010/main" val="161670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AFD77-5518-43E8-AA4B-D291102079C0}"/>
              </a:ext>
            </a:extLst>
          </p:cNvPr>
          <p:cNvSpPr>
            <a:spLocks noGrp="1"/>
          </p:cNvSpPr>
          <p:nvPr>
            <p:ph type="title"/>
          </p:nvPr>
        </p:nvSpPr>
        <p:spPr>
          <a:xfrm>
            <a:off x="301625" y="228601"/>
            <a:ext cx="8510588" cy="685800"/>
          </a:xfrm>
        </p:spPr>
        <p:txBody>
          <a:bodyPr/>
          <a:lstStyle/>
          <a:p>
            <a:r>
              <a:rPr lang="en-US" dirty="0"/>
              <a:t>Tobacco and DM with PD</a:t>
            </a:r>
          </a:p>
        </p:txBody>
      </p:sp>
      <p:sp>
        <p:nvSpPr>
          <p:cNvPr id="4" name="Footer Placeholder 3">
            <a:extLst>
              <a:ext uri="{FF2B5EF4-FFF2-40B4-BE49-F238E27FC236}">
                <a16:creationId xmlns:a16="http://schemas.microsoft.com/office/drawing/2014/main" id="{D31C5F4A-0F17-4D9C-8AF4-2BD202788BBB}"/>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84C2A9F2-879E-4782-BEC7-6958049E9C5E}"/>
              </a:ext>
            </a:extLst>
          </p:cNvPr>
          <p:cNvSpPr txBox="1"/>
          <p:nvPr/>
        </p:nvSpPr>
        <p:spPr>
          <a:xfrm>
            <a:off x="301625" y="5715000"/>
            <a:ext cx="8431213" cy="646331"/>
          </a:xfrm>
          <a:prstGeom prst="rect">
            <a:avLst/>
          </a:prstGeom>
          <a:noFill/>
        </p:spPr>
        <p:txBody>
          <a:bodyPr wrap="square" rtlCol="0">
            <a:spAutoFit/>
          </a:bodyPr>
          <a:lstStyle/>
          <a:p>
            <a:r>
              <a:rPr lang="en-US" dirty="0">
                <a:solidFill>
                  <a:srgbClr val="FFC000"/>
                </a:solidFill>
              </a:rPr>
              <a:t>Gupta, S., </a:t>
            </a:r>
            <a:r>
              <a:rPr lang="en-US" dirty="0" err="1">
                <a:solidFill>
                  <a:srgbClr val="FFC000"/>
                </a:solidFill>
              </a:rPr>
              <a:t>Maharjan</a:t>
            </a:r>
            <a:r>
              <a:rPr lang="en-US" dirty="0">
                <a:solidFill>
                  <a:srgbClr val="FFC000"/>
                </a:solidFill>
              </a:rPr>
              <a:t>, A., </a:t>
            </a:r>
            <a:r>
              <a:rPr lang="en-US" dirty="0" err="1">
                <a:solidFill>
                  <a:srgbClr val="FFC000"/>
                </a:solidFill>
              </a:rPr>
              <a:t>Dhami</a:t>
            </a:r>
            <a:r>
              <a:rPr lang="en-US" dirty="0">
                <a:solidFill>
                  <a:srgbClr val="FFC000"/>
                </a:solidFill>
              </a:rPr>
              <a:t>, B., et al. (2018). Status of tobacco smoking and diabetes with periodontal disease. J Nepal Med Assoc 2018;56(213):818-24. </a:t>
            </a:r>
          </a:p>
        </p:txBody>
      </p:sp>
      <p:pic>
        <p:nvPicPr>
          <p:cNvPr id="3" name="Content Placeholder 2">
            <a:extLst>
              <a:ext uri="{FF2B5EF4-FFF2-40B4-BE49-F238E27FC236}">
                <a16:creationId xmlns:a16="http://schemas.microsoft.com/office/drawing/2014/main" id="{B049D957-B981-4C75-A711-99ACBB15F62C}"/>
              </a:ext>
            </a:extLst>
          </p:cNvPr>
          <p:cNvPicPr>
            <a:picLocks noGrp="1" noChangeAspect="1"/>
          </p:cNvPicPr>
          <p:nvPr>
            <p:ph idx="1"/>
          </p:nvPr>
        </p:nvPicPr>
        <p:blipFill>
          <a:blip r:embed="rId2"/>
          <a:stretch>
            <a:fillRect/>
          </a:stretch>
        </p:blipFill>
        <p:spPr>
          <a:xfrm>
            <a:off x="301625" y="1295400"/>
            <a:ext cx="8540750" cy="3657600"/>
          </a:xfrm>
          <a:prstGeom prst="rect">
            <a:avLst/>
          </a:prstGeom>
        </p:spPr>
      </p:pic>
    </p:spTree>
    <p:extLst>
      <p:ext uri="{BB962C8B-B14F-4D97-AF65-F5344CB8AC3E}">
        <p14:creationId xmlns:p14="http://schemas.microsoft.com/office/powerpoint/2010/main" val="17154469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AFD77-5518-43E8-AA4B-D291102079C0}"/>
              </a:ext>
            </a:extLst>
          </p:cNvPr>
          <p:cNvSpPr>
            <a:spLocks noGrp="1"/>
          </p:cNvSpPr>
          <p:nvPr>
            <p:ph type="title"/>
          </p:nvPr>
        </p:nvSpPr>
        <p:spPr>
          <a:xfrm>
            <a:off x="301625" y="228601"/>
            <a:ext cx="8510588" cy="685800"/>
          </a:xfrm>
        </p:spPr>
        <p:txBody>
          <a:bodyPr/>
          <a:lstStyle/>
          <a:p>
            <a:r>
              <a:rPr lang="en-US" dirty="0"/>
              <a:t>Tobacco and DM with PD</a:t>
            </a:r>
          </a:p>
        </p:txBody>
      </p:sp>
      <p:sp>
        <p:nvSpPr>
          <p:cNvPr id="4" name="Footer Placeholder 3">
            <a:extLst>
              <a:ext uri="{FF2B5EF4-FFF2-40B4-BE49-F238E27FC236}">
                <a16:creationId xmlns:a16="http://schemas.microsoft.com/office/drawing/2014/main" id="{D31C5F4A-0F17-4D9C-8AF4-2BD202788BBB}"/>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84C2A9F2-879E-4782-BEC7-6958049E9C5E}"/>
              </a:ext>
            </a:extLst>
          </p:cNvPr>
          <p:cNvSpPr txBox="1"/>
          <p:nvPr/>
        </p:nvSpPr>
        <p:spPr>
          <a:xfrm>
            <a:off x="301625" y="5715000"/>
            <a:ext cx="8431213" cy="646331"/>
          </a:xfrm>
          <a:prstGeom prst="rect">
            <a:avLst/>
          </a:prstGeom>
          <a:noFill/>
        </p:spPr>
        <p:txBody>
          <a:bodyPr wrap="square" rtlCol="0">
            <a:spAutoFit/>
          </a:bodyPr>
          <a:lstStyle/>
          <a:p>
            <a:r>
              <a:rPr lang="en-US" dirty="0">
                <a:solidFill>
                  <a:srgbClr val="FFC000"/>
                </a:solidFill>
              </a:rPr>
              <a:t>Gupta, S., </a:t>
            </a:r>
            <a:r>
              <a:rPr lang="en-US" dirty="0" err="1">
                <a:solidFill>
                  <a:srgbClr val="FFC000"/>
                </a:solidFill>
              </a:rPr>
              <a:t>Maharjan</a:t>
            </a:r>
            <a:r>
              <a:rPr lang="en-US" dirty="0">
                <a:solidFill>
                  <a:srgbClr val="FFC000"/>
                </a:solidFill>
              </a:rPr>
              <a:t>, A., </a:t>
            </a:r>
            <a:r>
              <a:rPr lang="en-US" dirty="0" err="1">
                <a:solidFill>
                  <a:srgbClr val="FFC000"/>
                </a:solidFill>
              </a:rPr>
              <a:t>Dhami</a:t>
            </a:r>
            <a:r>
              <a:rPr lang="en-US" dirty="0">
                <a:solidFill>
                  <a:srgbClr val="FFC000"/>
                </a:solidFill>
              </a:rPr>
              <a:t>, B., et al. (2018). Status of tobacco smoking and diabetes with periodontal disease. J Nepal Med Assoc 2018;56(213):818-24. </a:t>
            </a:r>
          </a:p>
        </p:txBody>
      </p:sp>
      <p:pic>
        <p:nvPicPr>
          <p:cNvPr id="7" name="Content Placeholder 6">
            <a:extLst>
              <a:ext uri="{FF2B5EF4-FFF2-40B4-BE49-F238E27FC236}">
                <a16:creationId xmlns:a16="http://schemas.microsoft.com/office/drawing/2014/main" id="{FE461DD5-842A-47E8-832F-212476625300}"/>
              </a:ext>
            </a:extLst>
          </p:cNvPr>
          <p:cNvPicPr>
            <a:picLocks noGrp="1" noChangeAspect="1"/>
          </p:cNvPicPr>
          <p:nvPr>
            <p:ph idx="1"/>
          </p:nvPr>
        </p:nvPicPr>
        <p:blipFill>
          <a:blip r:embed="rId2"/>
          <a:stretch>
            <a:fillRect/>
          </a:stretch>
        </p:blipFill>
        <p:spPr>
          <a:xfrm>
            <a:off x="271463" y="1136159"/>
            <a:ext cx="8540750" cy="4357083"/>
          </a:xfrm>
          <a:prstGeom prst="rect">
            <a:avLst/>
          </a:prstGeom>
        </p:spPr>
      </p:pic>
    </p:spTree>
    <p:extLst>
      <p:ext uri="{BB962C8B-B14F-4D97-AF65-F5344CB8AC3E}">
        <p14:creationId xmlns:p14="http://schemas.microsoft.com/office/powerpoint/2010/main" val="39412302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AFD77-5518-43E8-AA4B-D291102079C0}"/>
              </a:ext>
            </a:extLst>
          </p:cNvPr>
          <p:cNvSpPr>
            <a:spLocks noGrp="1"/>
          </p:cNvSpPr>
          <p:nvPr>
            <p:ph type="title"/>
          </p:nvPr>
        </p:nvSpPr>
        <p:spPr>
          <a:xfrm>
            <a:off x="301625" y="228601"/>
            <a:ext cx="8510588" cy="685800"/>
          </a:xfrm>
        </p:spPr>
        <p:txBody>
          <a:bodyPr/>
          <a:lstStyle/>
          <a:p>
            <a:r>
              <a:rPr lang="en-US" dirty="0"/>
              <a:t>Tobacco and DM with PD</a:t>
            </a:r>
          </a:p>
        </p:txBody>
      </p:sp>
      <p:sp>
        <p:nvSpPr>
          <p:cNvPr id="4" name="Footer Placeholder 3">
            <a:extLst>
              <a:ext uri="{FF2B5EF4-FFF2-40B4-BE49-F238E27FC236}">
                <a16:creationId xmlns:a16="http://schemas.microsoft.com/office/drawing/2014/main" id="{D31C5F4A-0F17-4D9C-8AF4-2BD202788BBB}"/>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84C2A9F2-879E-4782-BEC7-6958049E9C5E}"/>
              </a:ext>
            </a:extLst>
          </p:cNvPr>
          <p:cNvSpPr txBox="1"/>
          <p:nvPr/>
        </p:nvSpPr>
        <p:spPr>
          <a:xfrm>
            <a:off x="301625" y="5715000"/>
            <a:ext cx="8431213" cy="646331"/>
          </a:xfrm>
          <a:prstGeom prst="rect">
            <a:avLst/>
          </a:prstGeom>
          <a:noFill/>
        </p:spPr>
        <p:txBody>
          <a:bodyPr wrap="square" rtlCol="0">
            <a:spAutoFit/>
          </a:bodyPr>
          <a:lstStyle/>
          <a:p>
            <a:r>
              <a:rPr lang="en-US" dirty="0">
                <a:solidFill>
                  <a:srgbClr val="FFC000"/>
                </a:solidFill>
              </a:rPr>
              <a:t>Gupta, S., </a:t>
            </a:r>
            <a:r>
              <a:rPr lang="en-US" dirty="0" err="1">
                <a:solidFill>
                  <a:srgbClr val="FFC000"/>
                </a:solidFill>
              </a:rPr>
              <a:t>Maharjan</a:t>
            </a:r>
            <a:r>
              <a:rPr lang="en-US" dirty="0">
                <a:solidFill>
                  <a:srgbClr val="FFC000"/>
                </a:solidFill>
              </a:rPr>
              <a:t>, A., </a:t>
            </a:r>
            <a:r>
              <a:rPr lang="en-US" dirty="0" err="1">
                <a:solidFill>
                  <a:srgbClr val="FFC000"/>
                </a:solidFill>
              </a:rPr>
              <a:t>Dhami</a:t>
            </a:r>
            <a:r>
              <a:rPr lang="en-US" dirty="0">
                <a:solidFill>
                  <a:srgbClr val="FFC000"/>
                </a:solidFill>
              </a:rPr>
              <a:t>, B., et al. (2018). Status of tobacco smoking and diabetes with periodontal disease. J Nepal Med Assoc 2018;56(213):818-24. </a:t>
            </a:r>
          </a:p>
        </p:txBody>
      </p:sp>
      <p:pic>
        <p:nvPicPr>
          <p:cNvPr id="3" name="Content Placeholder 2">
            <a:extLst>
              <a:ext uri="{FF2B5EF4-FFF2-40B4-BE49-F238E27FC236}">
                <a16:creationId xmlns:a16="http://schemas.microsoft.com/office/drawing/2014/main" id="{D502259A-7378-498A-ADBB-C5EFD44F9465}"/>
              </a:ext>
            </a:extLst>
          </p:cNvPr>
          <p:cNvPicPr>
            <a:picLocks noGrp="1" noChangeAspect="1"/>
          </p:cNvPicPr>
          <p:nvPr>
            <p:ph idx="1"/>
          </p:nvPr>
        </p:nvPicPr>
        <p:blipFill>
          <a:blip r:embed="rId2"/>
          <a:stretch>
            <a:fillRect/>
          </a:stretch>
        </p:blipFill>
        <p:spPr>
          <a:xfrm>
            <a:off x="301625" y="1066800"/>
            <a:ext cx="8540750" cy="4621328"/>
          </a:xfrm>
          <a:prstGeom prst="rect">
            <a:avLst/>
          </a:prstGeom>
        </p:spPr>
      </p:pic>
    </p:spTree>
    <p:extLst>
      <p:ext uri="{BB962C8B-B14F-4D97-AF65-F5344CB8AC3E}">
        <p14:creationId xmlns:p14="http://schemas.microsoft.com/office/powerpoint/2010/main" val="27650742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AFD77-5518-43E8-AA4B-D291102079C0}"/>
              </a:ext>
            </a:extLst>
          </p:cNvPr>
          <p:cNvSpPr>
            <a:spLocks noGrp="1"/>
          </p:cNvSpPr>
          <p:nvPr>
            <p:ph type="title"/>
          </p:nvPr>
        </p:nvSpPr>
        <p:spPr>
          <a:xfrm>
            <a:off x="301625" y="228601"/>
            <a:ext cx="8510588" cy="685800"/>
          </a:xfrm>
        </p:spPr>
        <p:txBody>
          <a:bodyPr/>
          <a:lstStyle/>
          <a:p>
            <a:r>
              <a:rPr lang="en-US" dirty="0"/>
              <a:t>Tobacco and DM with PD</a:t>
            </a:r>
          </a:p>
        </p:txBody>
      </p:sp>
      <p:sp>
        <p:nvSpPr>
          <p:cNvPr id="4" name="Footer Placeholder 3">
            <a:extLst>
              <a:ext uri="{FF2B5EF4-FFF2-40B4-BE49-F238E27FC236}">
                <a16:creationId xmlns:a16="http://schemas.microsoft.com/office/drawing/2014/main" id="{D31C5F4A-0F17-4D9C-8AF4-2BD202788BBB}"/>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84C2A9F2-879E-4782-BEC7-6958049E9C5E}"/>
              </a:ext>
            </a:extLst>
          </p:cNvPr>
          <p:cNvSpPr txBox="1"/>
          <p:nvPr/>
        </p:nvSpPr>
        <p:spPr>
          <a:xfrm>
            <a:off x="301625" y="5715000"/>
            <a:ext cx="8431213" cy="646331"/>
          </a:xfrm>
          <a:prstGeom prst="rect">
            <a:avLst/>
          </a:prstGeom>
          <a:noFill/>
        </p:spPr>
        <p:txBody>
          <a:bodyPr wrap="square" rtlCol="0">
            <a:spAutoFit/>
          </a:bodyPr>
          <a:lstStyle/>
          <a:p>
            <a:r>
              <a:rPr lang="en-US" dirty="0">
                <a:solidFill>
                  <a:srgbClr val="FFC000"/>
                </a:solidFill>
              </a:rPr>
              <a:t>Gupta, S., </a:t>
            </a:r>
            <a:r>
              <a:rPr lang="en-US" dirty="0" err="1">
                <a:solidFill>
                  <a:srgbClr val="FFC000"/>
                </a:solidFill>
              </a:rPr>
              <a:t>Maharjan</a:t>
            </a:r>
            <a:r>
              <a:rPr lang="en-US" dirty="0">
                <a:solidFill>
                  <a:srgbClr val="FFC000"/>
                </a:solidFill>
              </a:rPr>
              <a:t>, A., </a:t>
            </a:r>
            <a:r>
              <a:rPr lang="en-US" dirty="0" err="1">
                <a:solidFill>
                  <a:srgbClr val="FFC000"/>
                </a:solidFill>
              </a:rPr>
              <a:t>Dhami</a:t>
            </a:r>
            <a:r>
              <a:rPr lang="en-US" dirty="0">
                <a:solidFill>
                  <a:srgbClr val="FFC000"/>
                </a:solidFill>
              </a:rPr>
              <a:t>, B., et al. (2018). Status of tobacco smoking and diabetes with periodontal disease. J Nepal Med Assoc 2018;56(213):818-24. </a:t>
            </a:r>
          </a:p>
        </p:txBody>
      </p:sp>
      <p:sp>
        <p:nvSpPr>
          <p:cNvPr id="7" name="Content Placeholder 6">
            <a:extLst>
              <a:ext uri="{FF2B5EF4-FFF2-40B4-BE49-F238E27FC236}">
                <a16:creationId xmlns:a16="http://schemas.microsoft.com/office/drawing/2014/main" id="{5E47D998-7768-4FB8-997E-8EFE7D564FB0}"/>
              </a:ext>
            </a:extLst>
          </p:cNvPr>
          <p:cNvSpPr>
            <a:spLocks noGrp="1"/>
          </p:cNvSpPr>
          <p:nvPr>
            <p:ph idx="1"/>
          </p:nvPr>
        </p:nvSpPr>
        <p:spPr>
          <a:xfrm>
            <a:off x="288669" y="1255713"/>
            <a:ext cx="8540750" cy="4724400"/>
          </a:xfrm>
        </p:spPr>
        <p:txBody>
          <a:bodyPr/>
          <a:lstStyle/>
          <a:p>
            <a:pPr marL="0" indent="0" algn="ctr">
              <a:buNone/>
            </a:pPr>
            <a:r>
              <a:rPr lang="en-US" sz="2400" dirty="0">
                <a:effectLst/>
              </a:rPr>
              <a:t>Periodontitis was significantly associated with smoking, diabetes, hypertension and age. </a:t>
            </a:r>
          </a:p>
          <a:p>
            <a:pPr marL="0" indent="0" algn="ctr">
              <a:buNone/>
            </a:pPr>
            <a:endParaRPr lang="en-US" sz="2400" dirty="0">
              <a:effectLst/>
            </a:endParaRPr>
          </a:p>
          <a:p>
            <a:pPr marL="0" indent="0" algn="ctr">
              <a:buNone/>
            </a:pPr>
            <a:r>
              <a:rPr lang="en-US" sz="2400" dirty="0">
                <a:effectLst/>
              </a:rPr>
              <a:t>It is recommended that tobacco cessation and diabetes control be promoted as an integral component of periodontal therapy and oral health be included as an essential element of general health when conducting national health surveys. </a:t>
            </a:r>
          </a:p>
        </p:txBody>
      </p:sp>
    </p:spTree>
    <p:extLst>
      <p:ext uri="{BB962C8B-B14F-4D97-AF65-F5344CB8AC3E}">
        <p14:creationId xmlns:p14="http://schemas.microsoft.com/office/powerpoint/2010/main" val="17413535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AFD77-5518-43E8-AA4B-D291102079C0}"/>
              </a:ext>
            </a:extLst>
          </p:cNvPr>
          <p:cNvSpPr>
            <a:spLocks noGrp="1"/>
          </p:cNvSpPr>
          <p:nvPr>
            <p:ph type="title"/>
          </p:nvPr>
        </p:nvSpPr>
        <p:spPr>
          <a:xfrm>
            <a:off x="301625" y="228601"/>
            <a:ext cx="8510588" cy="685800"/>
          </a:xfrm>
        </p:spPr>
        <p:txBody>
          <a:bodyPr/>
          <a:lstStyle/>
          <a:p>
            <a:r>
              <a:rPr lang="en-US" dirty="0"/>
              <a:t>Tobacco and DM with PD</a:t>
            </a:r>
          </a:p>
        </p:txBody>
      </p:sp>
      <p:sp>
        <p:nvSpPr>
          <p:cNvPr id="4" name="Footer Placeholder 3">
            <a:extLst>
              <a:ext uri="{FF2B5EF4-FFF2-40B4-BE49-F238E27FC236}">
                <a16:creationId xmlns:a16="http://schemas.microsoft.com/office/drawing/2014/main" id="{D31C5F4A-0F17-4D9C-8AF4-2BD202788BBB}"/>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84C2A9F2-879E-4782-BEC7-6958049E9C5E}"/>
              </a:ext>
            </a:extLst>
          </p:cNvPr>
          <p:cNvSpPr txBox="1"/>
          <p:nvPr/>
        </p:nvSpPr>
        <p:spPr>
          <a:xfrm>
            <a:off x="301625" y="5715000"/>
            <a:ext cx="8431213" cy="646331"/>
          </a:xfrm>
          <a:prstGeom prst="rect">
            <a:avLst/>
          </a:prstGeom>
          <a:noFill/>
        </p:spPr>
        <p:txBody>
          <a:bodyPr wrap="square" rtlCol="0">
            <a:spAutoFit/>
          </a:bodyPr>
          <a:lstStyle/>
          <a:p>
            <a:r>
              <a:rPr lang="en-US" dirty="0">
                <a:solidFill>
                  <a:srgbClr val="FFC000"/>
                </a:solidFill>
              </a:rPr>
              <a:t>Gupta, S., </a:t>
            </a:r>
            <a:r>
              <a:rPr lang="en-US" dirty="0" err="1">
                <a:solidFill>
                  <a:srgbClr val="FFC000"/>
                </a:solidFill>
              </a:rPr>
              <a:t>Maharjan</a:t>
            </a:r>
            <a:r>
              <a:rPr lang="en-US" dirty="0">
                <a:solidFill>
                  <a:srgbClr val="FFC000"/>
                </a:solidFill>
              </a:rPr>
              <a:t>, A., </a:t>
            </a:r>
            <a:r>
              <a:rPr lang="en-US" dirty="0" err="1">
                <a:solidFill>
                  <a:srgbClr val="FFC000"/>
                </a:solidFill>
              </a:rPr>
              <a:t>Dhami</a:t>
            </a:r>
            <a:r>
              <a:rPr lang="en-US" dirty="0">
                <a:solidFill>
                  <a:srgbClr val="FFC000"/>
                </a:solidFill>
              </a:rPr>
              <a:t>, B., et al. (2018). Status of tobacco smoking and diabetes with periodontal disease. J Nepal Med Assoc 2018;56(213):818-24. </a:t>
            </a:r>
          </a:p>
        </p:txBody>
      </p:sp>
      <p:sp>
        <p:nvSpPr>
          <p:cNvPr id="7" name="Content Placeholder 6">
            <a:extLst>
              <a:ext uri="{FF2B5EF4-FFF2-40B4-BE49-F238E27FC236}">
                <a16:creationId xmlns:a16="http://schemas.microsoft.com/office/drawing/2014/main" id="{5E47D998-7768-4FB8-997E-8EFE7D564FB0}"/>
              </a:ext>
            </a:extLst>
          </p:cNvPr>
          <p:cNvSpPr>
            <a:spLocks noGrp="1"/>
          </p:cNvSpPr>
          <p:nvPr>
            <p:ph idx="1"/>
          </p:nvPr>
        </p:nvSpPr>
        <p:spPr>
          <a:xfrm>
            <a:off x="301625" y="990600"/>
            <a:ext cx="8540750" cy="4724400"/>
          </a:xfrm>
        </p:spPr>
        <p:txBody>
          <a:bodyPr/>
          <a:lstStyle/>
          <a:p>
            <a:pPr marL="0" indent="0">
              <a:buNone/>
            </a:pPr>
            <a:r>
              <a:rPr lang="en-US" sz="2400" u="sng" dirty="0" err="1">
                <a:effectLst/>
              </a:rPr>
              <a:t>BaleDoneen</a:t>
            </a:r>
            <a:r>
              <a:rPr lang="en-US" sz="2400" u="sng" dirty="0">
                <a:effectLst/>
              </a:rPr>
              <a:t> Take-Away</a:t>
            </a:r>
            <a:r>
              <a:rPr lang="en-US" sz="2400" dirty="0">
                <a:effectLst/>
              </a:rPr>
              <a:t>:</a:t>
            </a:r>
          </a:p>
          <a:p>
            <a:pPr marL="457200" indent="-457200">
              <a:buAutoNum type="arabicPeriod"/>
            </a:pPr>
            <a:r>
              <a:rPr lang="en-US" sz="2400" dirty="0">
                <a:effectLst/>
              </a:rPr>
              <a:t>Patients are complex – when multiple risk factors are present – a collaborative approach to care must be taken. </a:t>
            </a:r>
          </a:p>
          <a:p>
            <a:pPr marL="457200" indent="-457200">
              <a:buAutoNum type="arabicPeriod"/>
            </a:pPr>
            <a:r>
              <a:rPr lang="en-US" sz="2400" dirty="0">
                <a:effectLst/>
              </a:rPr>
              <a:t>In dental offices – discuss smoking cessation programs. </a:t>
            </a:r>
          </a:p>
          <a:p>
            <a:pPr marL="0" indent="0">
              <a:buNone/>
            </a:pPr>
            <a:endParaRPr lang="en-US" sz="2400" dirty="0">
              <a:effectLst/>
            </a:endParaRPr>
          </a:p>
        </p:txBody>
      </p:sp>
      <p:pic>
        <p:nvPicPr>
          <p:cNvPr id="8" name="Picture 2" descr="Slide75">
            <a:extLst>
              <a:ext uri="{FF2B5EF4-FFF2-40B4-BE49-F238E27FC236}">
                <a16:creationId xmlns:a16="http://schemas.microsoft.com/office/drawing/2014/main" id="{138F3392-F326-4671-BA1F-AAE55A5092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705101"/>
            <a:ext cx="47244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6902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5B0B2-5E25-41C0-9582-1148283B49BC}"/>
              </a:ext>
            </a:extLst>
          </p:cNvPr>
          <p:cNvSpPr>
            <a:spLocks noGrp="1"/>
          </p:cNvSpPr>
          <p:nvPr>
            <p:ph type="title"/>
          </p:nvPr>
        </p:nvSpPr>
        <p:spPr>
          <a:xfrm>
            <a:off x="301625" y="228601"/>
            <a:ext cx="8510588" cy="762000"/>
          </a:xfrm>
        </p:spPr>
        <p:txBody>
          <a:bodyPr/>
          <a:lstStyle/>
          <a:p>
            <a:r>
              <a:rPr lang="en-US" sz="2800" dirty="0"/>
              <a:t>Imaging subclinical atherosclerosis promises better CV Primary Prevention</a:t>
            </a:r>
          </a:p>
        </p:txBody>
      </p:sp>
      <p:sp>
        <p:nvSpPr>
          <p:cNvPr id="4" name="Footer Placeholder 3">
            <a:extLst>
              <a:ext uri="{FF2B5EF4-FFF2-40B4-BE49-F238E27FC236}">
                <a16:creationId xmlns:a16="http://schemas.microsoft.com/office/drawing/2014/main" id="{D326376B-356E-4F38-A4D5-CD5442595A16}"/>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B6273A2E-4797-4471-AF2A-EBBAC117132A}"/>
              </a:ext>
            </a:extLst>
          </p:cNvPr>
          <p:cNvSpPr txBox="1"/>
          <p:nvPr/>
        </p:nvSpPr>
        <p:spPr>
          <a:xfrm>
            <a:off x="191269" y="5486400"/>
            <a:ext cx="8305800" cy="923330"/>
          </a:xfrm>
          <a:prstGeom prst="rect">
            <a:avLst/>
          </a:prstGeom>
          <a:noFill/>
        </p:spPr>
        <p:txBody>
          <a:bodyPr wrap="square" rtlCol="0">
            <a:spAutoFit/>
          </a:bodyPr>
          <a:lstStyle/>
          <a:p>
            <a:r>
              <a:rPr lang="en-US" i="1" dirty="0" err="1">
                <a:solidFill>
                  <a:srgbClr val="FFC000"/>
                </a:solidFill>
              </a:rPr>
              <a:t>Faggiano</a:t>
            </a:r>
            <a:r>
              <a:rPr lang="en-US" i="1" dirty="0">
                <a:solidFill>
                  <a:srgbClr val="FFC000"/>
                </a:solidFill>
              </a:rPr>
              <a:t>, P., </a:t>
            </a:r>
            <a:r>
              <a:rPr lang="en-US" i="1" dirty="0" err="1">
                <a:solidFill>
                  <a:srgbClr val="FFC000"/>
                </a:solidFill>
              </a:rPr>
              <a:t>Dasseni</a:t>
            </a:r>
            <a:r>
              <a:rPr lang="en-US" i="1" dirty="0">
                <a:solidFill>
                  <a:srgbClr val="FFC000"/>
                </a:solidFill>
              </a:rPr>
              <a:t>, N., Henein, M. (2019). Imaging subclinical atherosclerosis promises a better cardiovascular primary prevention. European Journal of Preventive Cardiology. 0(00) 1-2. DOI 10.1177?2047487319849323</a:t>
            </a:r>
          </a:p>
        </p:txBody>
      </p:sp>
      <p:sp>
        <p:nvSpPr>
          <p:cNvPr id="7" name="Content Placeholder 6">
            <a:extLst>
              <a:ext uri="{FF2B5EF4-FFF2-40B4-BE49-F238E27FC236}">
                <a16:creationId xmlns:a16="http://schemas.microsoft.com/office/drawing/2014/main" id="{384E7B70-12A2-470A-B470-D2455164F8FD}"/>
              </a:ext>
            </a:extLst>
          </p:cNvPr>
          <p:cNvSpPr>
            <a:spLocks noGrp="1"/>
          </p:cNvSpPr>
          <p:nvPr>
            <p:ph idx="1"/>
          </p:nvPr>
        </p:nvSpPr>
        <p:spPr>
          <a:xfrm>
            <a:off x="301625" y="1066800"/>
            <a:ext cx="8540750" cy="4267201"/>
          </a:xfrm>
        </p:spPr>
        <p:txBody>
          <a:bodyPr/>
          <a:lstStyle/>
          <a:p>
            <a:pPr marL="0" indent="0" algn="ctr">
              <a:buNone/>
            </a:pPr>
            <a:r>
              <a:rPr lang="en-US" sz="2200" dirty="0">
                <a:effectLst/>
              </a:rPr>
              <a:t>The two guidelines recommend assessing conventional cardiovascular risk factors and calculate the 10-year risk of fatal CVD or 10-year probability of developing a first major cardiovascular event by using the risk charts or scores. </a:t>
            </a:r>
          </a:p>
          <a:p>
            <a:pPr marL="0" indent="0" algn="ctr">
              <a:buNone/>
            </a:pPr>
            <a:endParaRPr lang="en-US" sz="2200" dirty="0">
              <a:effectLst/>
            </a:endParaRPr>
          </a:p>
          <a:p>
            <a:pPr marL="0" indent="0" algn="ctr">
              <a:buNone/>
            </a:pPr>
            <a:r>
              <a:rPr lang="en-US" sz="2200" dirty="0">
                <a:effectLst/>
              </a:rPr>
              <a:t>However, the benefit of using current CVD risk estimation models is limited. </a:t>
            </a:r>
          </a:p>
          <a:p>
            <a:pPr marL="0" indent="0" algn="ctr">
              <a:buNone/>
            </a:pPr>
            <a:endParaRPr lang="en-US" sz="2200" dirty="0">
              <a:effectLst/>
            </a:endParaRPr>
          </a:p>
          <a:p>
            <a:pPr marL="0" indent="0" algn="ctr">
              <a:buNone/>
            </a:pPr>
            <a:r>
              <a:rPr lang="en-US" sz="2200" dirty="0">
                <a:effectLst/>
              </a:rPr>
              <a:t>Concern is to under or over-estimation of CV risk, particularly in asymptomatic subjects.</a:t>
            </a:r>
          </a:p>
        </p:txBody>
      </p:sp>
    </p:spTree>
    <p:extLst>
      <p:ext uri="{BB962C8B-B14F-4D97-AF65-F5344CB8AC3E}">
        <p14:creationId xmlns:p14="http://schemas.microsoft.com/office/powerpoint/2010/main" val="3620842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56009-9DC7-47D2-8133-135C3EBDA27D}"/>
              </a:ext>
            </a:extLst>
          </p:cNvPr>
          <p:cNvSpPr>
            <a:spLocks noGrp="1"/>
          </p:cNvSpPr>
          <p:nvPr>
            <p:ph type="title"/>
          </p:nvPr>
        </p:nvSpPr>
        <p:spPr/>
        <p:txBody>
          <a:bodyPr/>
          <a:lstStyle/>
          <a:p>
            <a:r>
              <a:rPr lang="en-US" dirty="0"/>
              <a:t>Probiotic rinses as an adjunct to therapy?</a:t>
            </a:r>
          </a:p>
        </p:txBody>
      </p:sp>
      <p:pic>
        <p:nvPicPr>
          <p:cNvPr id="6" name="Content Placeholder 5" descr="A picture containing accessory&#10;&#10;Description automatically generated">
            <a:extLst>
              <a:ext uri="{FF2B5EF4-FFF2-40B4-BE49-F238E27FC236}">
                <a16:creationId xmlns:a16="http://schemas.microsoft.com/office/drawing/2014/main" id="{41810CB7-F840-49EB-91EA-D82BC15C09C7}"/>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524000" y="2286000"/>
            <a:ext cx="6421967" cy="3371533"/>
          </a:xfrm>
        </p:spPr>
      </p:pic>
      <p:sp>
        <p:nvSpPr>
          <p:cNvPr id="4" name="Footer Placeholder 3">
            <a:extLst>
              <a:ext uri="{FF2B5EF4-FFF2-40B4-BE49-F238E27FC236}">
                <a16:creationId xmlns:a16="http://schemas.microsoft.com/office/drawing/2014/main" id="{66ADC80C-E427-417B-BA5D-050CD49406C9}"/>
              </a:ext>
            </a:extLst>
          </p:cNvPr>
          <p:cNvSpPr>
            <a:spLocks noGrp="1"/>
          </p:cNvSpPr>
          <p:nvPr>
            <p:ph type="ftr" sz="quarter" idx="11"/>
          </p:nvPr>
        </p:nvSpPr>
        <p:spPr/>
        <p:txBody>
          <a:bodyPr/>
          <a:lstStyle/>
          <a:p>
            <a:pPr>
              <a:defRPr/>
            </a:pPr>
            <a:r>
              <a:rPr lang="en-US"/>
              <a:t>Copyright Bale/Doneen Paradigm</a:t>
            </a:r>
          </a:p>
        </p:txBody>
      </p:sp>
    </p:spTree>
    <p:extLst>
      <p:ext uri="{BB962C8B-B14F-4D97-AF65-F5344CB8AC3E}">
        <p14:creationId xmlns:p14="http://schemas.microsoft.com/office/powerpoint/2010/main" val="39402951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A4198-B322-4054-8958-FE133B085C5D}"/>
              </a:ext>
            </a:extLst>
          </p:cNvPr>
          <p:cNvSpPr>
            <a:spLocks noGrp="1"/>
          </p:cNvSpPr>
          <p:nvPr>
            <p:ph type="title"/>
          </p:nvPr>
        </p:nvSpPr>
        <p:spPr>
          <a:xfrm>
            <a:off x="316706" y="-152400"/>
            <a:ext cx="8510588" cy="1325563"/>
          </a:xfrm>
        </p:spPr>
        <p:txBody>
          <a:bodyPr/>
          <a:lstStyle/>
          <a:p>
            <a:r>
              <a:rPr lang="en-US" sz="2800" dirty="0"/>
              <a:t>Probiotic and chlorhexidine oral rinses in orthodontic patients – a randomized clinical trial. </a:t>
            </a:r>
          </a:p>
        </p:txBody>
      </p:sp>
      <p:sp>
        <p:nvSpPr>
          <p:cNvPr id="4" name="Footer Placeholder 3">
            <a:extLst>
              <a:ext uri="{FF2B5EF4-FFF2-40B4-BE49-F238E27FC236}">
                <a16:creationId xmlns:a16="http://schemas.microsoft.com/office/drawing/2014/main" id="{9B471B90-C8B1-4B62-A89D-2764024228E4}"/>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14D4210F-B629-4F4B-ADF3-2E88D7F3F2A2}"/>
              </a:ext>
            </a:extLst>
          </p:cNvPr>
          <p:cNvSpPr txBox="1"/>
          <p:nvPr/>
        </p:nvSpPr>
        <p:spPr>
          <a:xfrm>
            <a:off x="76200" y="5486400"/>
            <a:ext cx="8915400" cy="923330"/>
          </a:xfrm>
          <a:prstGeom prst="rect">
            <a:avLst/>
          </a:prstGeom>
          <a:noFill/>
        </p:spPr>
        <p:txBody>
          <a:bodyPr wrap="square" rtlCol="0">
            <a:spAutoFit/>
          </a:bodyPr>
          <a:lstStyle/>
          <a:p>
            <a:r>
              <a:rPr lang="en-US" dirty="0">
                <a:solidFill>
                  <a:srgbClr val="FFC000"/>
                </a:solidFill>
              </a:rPr>
              <a:t>Shah, S., Nambiar, S., Kamath, D., et al. (2019). Comparative evaluation of plaque inhibitory and antimicrobial efficacy of probiotic and chlorhexidine or rinses in orthodontic patients.  International Journal of Dentistry. V.2019. 1964158. </a:t>
            </a:r>
          </a:p>
        </p:txBody>
      </p:sp>
      <p:sp>
        <p:nvSpPr>
          <p:cNvPr id="9" name="Rectangle 8">
            <a:extLst>
              <a:ext uri="{FF2B5EF4-FFF2-40B4-BE49-F238E27FC236}">
                <a16:creationId xmlns:a16="http://schemas.microsoft.com/office/drawing/2014/main" id="{BA89B7D4-A2C1-43F1-AE00-F3B39F86370D}"/>
              </a:ext>
            </a:extLst>
          </p:cNvPr>
          <p:cNvSpPr/>
          <p:nvPr/>
        </p:nvSpPr>
        <p:spPr>
          <a:xfrm>
            <a:off x="369094" y="1066800"/>
            <a:ext cx="8458200" cy="4154984"/>
          </a:xfrm>
          <a:prstGeom prst="rect">
            <a:avLst/>
          </a:prstGeom>
        </p:spPr>
        <p:txBody>
          <a:bodyPr wrap="square">
            <a:spAutoFit/>
          </a:bodyPr>
          <a:lstStyle/>
          <a:p>
            <a:pPr algn="ctr"/>
            <a:r>
              <a:rPr lang="en-US" sz="2400" dirty="0">
                <a:latin typeface="+mn-lt"/>
              </a:rPr>
              <a:t>Aim and Objective. </a:t>
            </a:r>
          </a:p>
          <a:p>
            <a:pPr algn="ctr"/>
            <a:r>
              <a:rPr lang="en-US" sz="2400" dirty="0">
                <a:latin typeface="+mn-lt"/>
              </a:rPr>
              <a:t>To compare efficacy of probiotic and chlorhexidine oral rinses in orthodontic patients. </a:t>
            </a:r>
          </a:p>
          <a:p>
            <a:pPr algn="ctr"/>
            <a:endParaRPr lang="en-US" sz="2400" dirty="0">
              <a:latin typeface="+mn-lt"/>
            </a:endParaRPr>
          </a:p>
          <a:p>
            <a:pPr algn="ctr"/>
            <a:r>
              <a:rPr lang="en-US" sz="2400" dirty="0">
                <a:latin typeface="+mn-lt"/>
              </a:rPr>
              <a:t>30 healthy patients undergoing fixed orthodontic treatment randomly selected for the study by block randomization and allocation concealment and were divided into three groups: </a:t>
            </a:r>
          </a:p>
          <a:p>
            <a:pPr algn="ctr"/>
            <a:endParaRPr lang="en-US" sz="2400" dirty="0">
              <a:latin typeface="+mn-lt"/>
            </a:endParaRPr>
          </a:p>
          <a:p>
            <a:pPr algn="ctr"/>
            <a:r>
              <a:rPr lang="en-US" sz="2400" dirty="0">
                <a:latin typeface="+mn-lt"/>
              </a:rPr>
              <a:t>Group a: 0.2% chlorhexidine mouthwash</a:t>
            </a:r>
          </a:p>
          <a:p>
            <a:pPr algn="ctr"/>
            <a:r>
              <a:rPr lang="en-US" sz="2400" dirty="0">
                <a:latin typeface="+mn-lt"/>
              </a:rPr>
              <a:t>Group b: probiotic mouthwash</a:t>
            </a:r>
          </a:p>
          <a:p>
            <a:pPr algn="ctr"/>
            <a:r>
              <a:rPr lang="en-US" sz="2400" dirty="0">
                <a:latin typeface="+mn-lt"/>
              </a:rPr>
              <a:t>Group c: a control group. </a:t>
            </a:r>
          </a:p>
        </p:txBody>
      </p:sp>
    </p:spTree>
    <p:extLst>
      <p:ext uri="{BB962C8B-B14F-4D97-AF65-F5344CB8AC3E}">
        <p14:creationId xmlns:p14="http://schemas.microsoft.com/office/powerpoint/2010/main" val="327455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A4198-B322-4054-8958-FE133B085C5D}"/>
              </a:ext>
            </a:extLst>
          </p:cNvPr>
          <p:cNvSpPr>
            <a:spLocks noGrp="1"/>
          </p:cNvSpPr>
          <p:nvPr>
            <p:ph type="title"/>
          </p:nvPr>
        </p:nvSpPr>
        <p:spPr>
          <a:xfrm>
            <a:off x="316706" y="-152400"/>
            <a:ext cx="8510588" cy="1325563"/>
          </a:xfrm>
        </p:spPr>
        <p:txBody>
          <a:bodyPr/>
          <a:lstStyle/>
          <a:p>
            <a:r>
              <a:rPr lang="en-US" sz="2800" dirty="0"/>
              <a:t>Probiotic and chlorhexidine oral rinses in orthodontic patients – a randomized clinical trial. </a:t>
            </a:r>
          </a:p>
        </p:txBody>
      </p:sp>
      <p:sp>
        <p:nvSpPr>
          <p:cNvPr id="4" name="Footer Placeholder 3">
            <a:extLst>
              <a:ext uri="{FF2B5EF4-FFF2-40B4-BE49-F238E27FC236}">
                <a16:creationId xmlns:a16="http://schemas.microsoft.com/office/drawing/2014/main" id="{9B471B90-C8B1-4B62-A89D-2764024228E4}"/>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14D4210F-B629-4F4B-ADF3-2E88D7F3F2A2}"/>
              </a:ext>
            </a:extLst>
          </p:cNvPr>
          <p:cNvSpPr txBox="1"/>
          <p:nvPr/>
        </p:nvSpPr>
        <p:spPr>
          <a:xfrm>
            <a:off x="76200" y="5486400"/>
            <a:ext cx="8915400" cy="923330"/>
          </a:xfrm>
          <a:prstGeom prst="rect">
            <a:avLst/>
          </a:prstGeom>
          <a:noFill/>
        </p:spPr>
        <p:txBody>
          <a:bodyPr wrap="square" rtlCol="0">
            <a:spAutoFit/>
          </a:bodyPr>
          <a:lstStyle/>
          <a:p>
            <a:r>
              <a:rPr lang="en-US" dirty="0">
                <a:solidFill>
                  <a:srgbClr val="FFC000"/>
                </a:solidFill>
              </a:rPr>
              <a:t>Shah, S., Nambiar, S., Kamath, D., et al. (2019). Comparative evaluation of plaque inhibitory and antimicrobial efficacy of probiotic and chlorhexidine or rinses in orthodontic patients.  International Journal of Dentistry. V.2019. 1964158. </a:t>
            </a:r>
          </a:p>
        </p:txBody>
      </p:sp>
      <p:sp>
        <p:nvSpPr>
          <p:cNvPr id="3" name="Rectangle 2">
            <a:extLst>
              <a:ext uri="{FF2B5EF4-FFF2-40B4-BE49-F238E27FC236}">
                <a16:creationId xmlns:a16="http://schemas.microsoft.com/office/drawing/2014/main" id="{2E533A2C-3BAF-419E-8416-5EACDD0E6A87}"/>
              </a:ext>
            </a:extLst>
          </p:cNvPr>
          <p:cNvSpPr/>
          <p:nvPr/>
        </p:nvSpPr>
        <p:spPr>
          <a:xfrm>
            <a:off x="167148" y="990600"/>
            <a:ext cx="8824452" cy="4431983"/>
          </a:xfrm>
          <a:prstGeom prst="rect">
            <a:avLst/>
          </a:prstGeom>
        </p:spPr>
        <p:txBody>
          <a:bodyPr wrap="square">
            <a:spAutoFit/>
          </a:bodyPr>
          <a:lstStyle/>
          <a:p>
            <a:pPr algn="ctr"/>
            <a:r>
              <a:rPr lang="en-US" sz="2400" dirty="0">
                <a:latin typeface="+mn-lt"/>
              </a:rPr>
              <a:t>Probiotic is the term currently used to name ingested live microorganisms which, when administered in adequate amounts, confer a health benefit on the host. </a:t>
            </a:r>
          </a:p>
          <a:p>
            <a:pPr algn="ctr"/>
            <a:endParaRPr lang="en-US" sz="2400" dirty="0">
              <a:latin typeface="+mn-lt"/>
            </a:endParaRPr>
          </a:p>
          <a:p>
            <a:pPr algn="ctr"/>
            <a:r>
              <a:rPr lang="en-US" sz="2400" dirty="0">
                <a:latin typeface="+mn-lt"/>
              </a:rPr>
              <a:t>Probiotic microorganisms may shape the immune system both at the local and systemic level and have emerged as an alternative way to combat infections. </a:t>
            </a:r>
          </a:p>
          <a:p>
            <a:pPr algn="ctr"/>
            <a:endParaRPr lang="en-US" sz="2400" dirty="0">
              <a:latin typeface="+mn-lt"/>
            </a:endParaRPr>
          </a:p>
          <a:p>
            <a:pPr algn="ctr"/>
            <a:r>
              <a:rPr lang="en-US" sz="2400" dirty="0">
                <a:latin typeface="+mn-lt"/>
              </a:rPr>
              <a:t>A space in a biofilm that would otherwise be colonized by a pathogen is occupied by harmless microorganisms such as strains of Lactobacilli or </a:t>
            </a:r>
            <a:r>
              <a:rPr lang="en-US" sz="2400" dirty="0" err="1">
                <a:latin typeface="+mn-lt"/>
              </a:rPr>
              <a:t>Bifidobacteria</a:t>
            </a:r>
            <a:r>
              <a:rPr lang="en-US" sz="2400" dirty="0">
                <a:latin typeface="+mn-lt"/>
              </a:rPr>
              <a:t>. </a:t>
            </a:r>
          </a:p>
          <a:p>
            <a:pPr algn="ctr"/>
            <a:endParaRPr lang="en-US" dirty="0">
              <a:latin typeface="+mn-lt"/>
            </a:endParaRPr>
          </a:p>
        </p:txBody>
      </p:sp>
    </p:spTree>
    <p:extLst>
      <p:ext uri="{BB962C8B-B14F-4D97-AF65-F5344CB8AC3E}">
        <p14:creationId xmlns:p14="http://schemas.microsoft.com/office/powerpoint/2010/main" val="2284794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A4198-B322-4054-8958-FE133B085C5D}"/>
              </a:ext>
            </a:extLst>
          </p:cNvPr>
          <p:cNvSpPr>
            <a:spLocks noGrp="1"/>
          </p:cNvSpPr>
          <p:nvPr>
            <p:ph type="title"/>
          </p:nvPr>
        </p:nvSpPr>
        <p:spPr>
          <a:xfrm>
            <a:off x="316706" y="-152400"/>
            <a:ext cx="8510588" cy="1325563"/>
          </a:xfrm>
        </p:spPr>
        <p:txBody>
          <a:bodyPr/>
          <a:lstStyle/>
          <a:p>
            <a:r>
              <a:rPr lang="en-US" sz="2800" dirty="0"/>
              <a:t>Probiotic and chlorhexidine oral rinses in orthodontic patients – a randomized clinical trial. </a:t>
            </a:r>
          </a:p>
        </p:txBody>
      </p:sp>
      <p:sp>
        <p:nvSpPr>
          <p:cNvPr id="4" name="Footer Placeholder 3">
            <a:extLst>
              <a:ext uri="{FF2B5EF4-FFF2-40B4-BE49-F238E27FC236}">
                <a16:creationId xmlns:a16="http://schemas.microsoft.com/office/drawing/2014/main" id="{9B471B90-C8B1-4B62-A89D-2764024228E4}"/>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14D4210F-B629-4F4B-ADF3-2E88D7F3F2A2}"/>
              </a:ext>
            </a:extLst>
          </p:cNvPr>
          <p:cNvSpPr txBox="1"/>
          <p:nvPr/>
        </p:nvSpPr>
        <p:spPr>
          <a:xfrm>
            <a:off x="76200" y="5486400"/>
            <a:ext cx="8915400" cy="923330"/>
          </a:xfrm>
          <a:prstGeom prst="rect">
            <a:avLst/>
          </a:prstGeom>
          <a:noFill/>
        </p:spPr>
        <p:txBody>
          <a:bodyPr wrap="square" rtlCol="0">
            <a:spAutoFit/>
          </a:bodyPr>
          <a:lstStyle/>
          <a:p>
            <a:r>
              <a:rPr lang="en-US" dirty="0">
                <a:solidFill>
                  <a:srgbClr val="FFC000"/>
                </a:solidFill>
              </a:rPr>
              <a:t>Shah, S., Nambiar, S., Kamath, D., et al. (2019). Comparative evaluation of plaque inhibitory and antimicrobial efficacy of probiotic and chlorhexidine or rinses in orthodontic patients.  International Journal of Dentistry. V.2019. 1964158. </a:t>
            </a:r>
          </a:p>
        </p:txBody>
      </p:sp>
      <p:sp>
        <p:nvSpPr>
          <p:cNvPr id="3" name="Rectangle 2">
            <a:extLst>
              <a:ext uri="{FF2B5EF4-FFF2-40B4-BE49-F238E27FC236}">
                <a16:creationId xmlns:a16="http://schemas.microsoft.com/office/drawing/2014/main" id="{2E533A2C-3BAF-419E-8416-5EACDD0E6A87}"/>
              </a:ext>
            </a:extLst>
          </p:cNvPr>
          <p:cNvSpPr/>
          <p:nvPr/>
        </p:nvSpPr>
        <p:spPr>
          <a:xfrm>
            <a:off x="167148" y="990600"/>
            <a:ext cx="8824452" cy="4339650"/>
          </a:xfrm>
          <a:prstGeom prst="rect">
            <a:avLst/>
          </a:prstGeom>
        </p:spPr>
        <p:txBody>
          <a:bodyPr wrap="square">
            <a:spAutoFit/>
          </a:bodyPr>
          <a:lstStyle/>
          <a:p>
            <a:pPr algn="ctr"/>
            <a:r>
              <a:rPr lang="en-US" dirty="0">
                <a:latin typeface="+mn-lt"/>
              </a:rPr>
              <a:t>. </a:t>
            </a:r>
          </a:p>
          <a:p>
            <a:pPr algn="ctr"/>
            <a:endParaRPr lang="en-US" dirty="0">
              <a:latin typeface="+mn-lt"/>
            </a:endParaRPr>
          </a:p>
          <a:p>
            <a:pPr algn="ctr"/>
            <a:r>
              <a:rPr lang="en-US" sz="2400" dirty="0">
                <a:latin typeface="+mn-lt"/>
              </a:rPr>
              <a:t>They are capable of influencing many components of epithelial barrier function either by decreasing apoptosis of epithelial cells or increasing mucin production. </a:t>
            </a:r>
          </a:p>
          <a:p>
            <a:pPr algn="ctr"/>
            <a:endParaRPr lang="en-US" sz="2400" dirty="0">
              <a:latin typeface="+mn-lt"/>
            </a:endParaRPr>
          </a:p>
          <a:p>
            <a:pPr algn="ctr"/>
            <a:r>
              <a:rPr lang="en-US" sz="2400" dirty="0">
                <a:latin typeface="+mn-lt"/>
              </a:rPr>
              <a:t>They act either by inducing host cells to produce peptides, thus interfering with pathogens and preventing epithelial invasion. </a:t>
            </a:r>
          </a:p>
          <a:p>
            <a:pPr algn="ctr"/>
            <a:endParaRPr lang="en-US" sz="2400" dirty="0">
              <a:latin typeface="+mn-lt"/>
            </a:endParaRPr>
          </a:p>
          <a:p>
            <a:pPr algn="ctr"/>
            <a:r>
              <a:rPr lang="en-US" sz="2400" dirty="0">
                <a:latin typeface="+mn-lt"/>
              </a:rPr>
              <a:t>Probiotic bacteria compete with invading pathogens for binding sites on epithelial cells, thus boosting the body’s defense mechanism </a:t>
            </a:r>
          </a:p>
        </p:txBody>
      </p:sp>
    </p:spTree>
    <p:extLst>
      <p:ext uri="{BB962C8B-B14F-4D97-AF65-F5344CB8AC3E}">
        <p14:creationId xmlns:p14="http://schemas.microsoft.com/office/powerpoint/2010/main" val="3930104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A4198-B322-4054-8958-FE133B085C5D}"/>
              </a:ext>
            </a:extLst>
          </p:cNvPr>
          <p:cNvSpPr>
            <a:spLocks noGrp="1"/>
          </p:cNvSpPr>
          <p:nvPr>
            <p:ph type="title"/>
          </p:nvPr>
        </p:nvSpPr>
        <p:spPr>
          <a:xfrm>
            <a:off x="316706" y="-152400"/>
            <a:ext cx="8510588" cy="1325563"/>
          </a:xfrm>
        </p:spPr>
        <p:txBody>
          <a:bodyPr/>
          <a:lstStyle/>
          <a:p>
            <a:r>
              <a:rPr lang="en-US" sz="2800" dirty="0"/>
              <a:t>Probiotic and chlorhexidine oral rinses in orthodontic patients – a randomized clinical trial. </a:t>
            </a:r>
          </a:p>
        </p:txBody>
      </p:sp>
      <p:sp>
        <p:nvSpPr>
          <p:cNvPr id="4" name="Footer Placeholder 3">
            <a:extLst>
              <a:ext uri="{FF2B5EF4-FFF2-40B4-BE49-F238E27FC236}">
                <a16:creationId xmlns:a16="http://schemas.microsoft.com/office/drawing/2014/main" id="{9B471B90-C8B1-4B62-A89D-2764024228E4}"/>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14D4210F-B629-4F4B-ADF3-2E88D7F3F2A2}"/>
              </a:ext>
            </a:extLst>
          </p:cNvPr>
          <p:cNvSpPr txBox="1"/>
          <p:nvPr/>
        </p:nvSpPr>
        <p:spPr>
          <a:xfrm>
            <a:off x="76200" y="5486400"/>
            <a:ext cx="8915400" cy="923330"/>
          </a:xfrm>
          <a:prstGeom prst="rect">
            <a:avLst/>
          </a:prstGeom>
          <a:noFill/>
        </p:spPr>
        <p:txBody>
          <a:bodyPr wrap="square" rtlCol="0">
            <a:spAutoFit/>
          </a:bodyPr>
          <a:lstStyle/>
          <a:p>
            <a:r>
              <a:rPr lang="en-US" dirty="0">
                <a:solidFill>
                  <a:srgbClr val="FFC000"/>
                </a:solidFill>
              </a:rPr>
              <a:t>Shah, S., Nambiar, S., Kamath, D., et al. (2019). Comparative evaluation of plaque inhibitory and antimicrobial efficacy of probiotic and chlorhexidine or rinses in orthodontic patients.  International Journal of Dentistry. V.2019. 1964158. </a:t>
            </a:r>
          </a:p>
        </p:txBody>
      </p:sp>
      <p:sp>
        <p:nvSpPr>
          <p:cNvPr id="3" name="Rectangle 2">
            <a:extLst>
              <a:ext uri="{FF2B5EF4-FFF2-40B4-BE49-F238E27FC236}">
                <a16:creationId xmlns:a16="http://schemas.microsoft.com/office/drawing/2014/main" id="{2E533A2C-3BAF-419E-8416-5EACDD0E6A87}"/>
              </a:ext>
            </a:extLst>
          </p:cNvPr>
          <p:cNvSpPr/>
          <p:nvPr/>
        </p:nvSpPr>
        <p:spPr>
          <a:xfrm>
            <a:off x="189271" y="990600"/>
            <a:ext cx="8649929" cy="4247317"/>
          </a:xfrm>
          <a:prstGeom prst="rect">
            <a:avLst/>
          </a:prstGeom>
        </p:spPr>
        <p:txBody>
          <a:bodyPr wrap="square">
            <a:spAutoFit/>
          </a:bodyPr>
          <a:lstStyle/>
          <a:p>
            <a:r>
              <a:rPr lang="en-US" u="sng" dirty="0">
                <a:latin typeface="+mn-lt"/>
              </a:rPr>
              <a:t>Lactobacilli:</a:t>
            </a:r>
            <a:r>
              <a:rPr lang="en-US" dirty="0">
                <a:latin typeface="+mn-lt"/>
              </a:rPr>
              <a:t> there are more than 50 species of Lactobacillus. They produce natural antibiotics such as </a:t>
            </a:r>
            <a:r>
              <a:rPr lang="en-US" dirty="0" err="1">
                <a:latin typeface="+mn-lt"/>
              </a:rPr>
              <a:t>lactocidin</a:t>
            </a:r>
            <a:r>
              <a:rPr lang="en-US" dirty="0">
                <a:latin typeface="+mn-lt"/>
              </a:rPr>
              <a:t> and </a:t>
            </a:r>
            <a:r>
              <a:rPr lang="en-US" dirty="0" err="1">
                <a:latin typeface="+mn-lt"/>
              </a:rPr>
              <a:t>acidophilin</a:t>
            </a:r>
            <a:r>
              <a:rPr lang="en-US" dirty="0">
                <a:latin typeface="+mn-lt"/>
              </a:rPr>
              <a:t> which enhance immunity. Lactobacilli inhibit the growth of periodontopathogens. Daily consumption reduces the probing depths, resulting in decreased loss of clinical attachment of gingiva to support bone </a:t>
            </a:r>
          </a:p>
          <a:p>
            <a:endParaRPr lang="en-US" dirty="0">
              <a:latin typeface="+mn-lt"/>
            </a:endParaRPr>
          </a:p>
          <a:p>
            <a:r>
              <a:rPr lang="en-US" u="sng" dirty="0" err="1">
                <a:latin typeface="+mn-lt"/>
              </a:rPr>
              <a:t>Bifidobacteria</a:t>
            </a:r>
            <a:r>
              <a:rPr lang="en-US" dirty="0">
                <a:latin typeface="+mn-lt"/>
              </a:rPr>
              <a:t>: there are approximately 30 species of Bifidobacterium. They produce favorable changes in pH by producing lactic and acetic acid. They also help in increased absorption of minerals.</a:t>
            </a:r>
          </a:p>
          <a:p>
            <a:endParaRPr lang="en-US" dirty="0">
              <a:latin typeface="+mn-lt"/>
            </a:endParaRPr>
          </a:p>
          <a:p>
            <a:r>
              <a:rPr lang="en-US" u="sng" dirty="0">
                <a:latin typeface="+mn-lt"/>
              </a:rPr>
              <a:t>Streptococcus thermophilus</a:t>
            </a:r>
            <a:r>
              <a:rPr lang="en-US" dirty="0">
                <a:latin typeface="+mn-lt"/>
              </a:rPr>
              <a:t>: they help in reduction of lactose intolerance.</a:t>
            </a:r>
          </a:p>
          <a:p>
            <a:endParaRPr lang="en-US" dirty="0">
              <a:latin typeface="+mn-lt"/>
            </a:endParaRPr>
          </a:p>
          <a:p>
            <a:r>
              <a:rPr lang="en-US" u="sng" dirty="0">
                <a:latin typeface="+mn-lt"/>
              </a:rPr>
              <a:t>Enterococcus faecium</a:t>
            </a:r>
            <a:r>
              <a:rPr lang="en-US" dirty="0">
                <a:latin typeface="+mn-lt"/>
              </a:rPr>
              <a:t>: they are very resistant to antibiotics and hence help persistently in the body’s defense mechanism.</a:t>
            </a:r>
          </a:p>
          <a:p>
            <a:endParaRPr lang="en-US" dirty="0">
              <a:latin typeface="+mn-lt"/>
            </a:endParaRPr>
          </a:p>
          <a:p>
            <a:r>
              <a:rPr lang="en-US" u="sng" dirty="0">
                <a:latin typeface="+mn-lt"/>
              </a:rPr>
              <a:t>Saccharomyces </a:t>
            </a:r>
            <a:r>
              <a:rPr lang="en-US" u="sng" dirty="0" err="1">
                <a:latin typeface="+mn-lt"/>
              </a:rPr>
              <a:t>boulardii</a:t>
            </a:r>
            <a:r>
              <a:rPr lang="en-US" dirty="0">
                <a:latin typeface="+mn-lt"/>
              </a:rPr>
              <a:t>: they are the only probiotic species of yeast.</a:t>
            </a:r>
            <a:endParaRPr lang="en-US" b="0" i="0" dirty="0">
              <a:effectLst/>
              <a:latin typeface="+mn-lt"/>
            </a:endParaRPr>
          </a:p>
        </p:txBody>
      </p:sp>
    </p:spTree>
    <p:extLst>
      <p:ext uri="{BB962C8B-B14F-4D97-AF65-F5344CB8AC3E}">
        <p14:creationId xmlns:p14="http://schemas.microsoft.com/office/powerpoint/2010/main" val="4862051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A4198-B322-4054-8958-FE133B085C5D}"/>
              </a:ext>
            </a:extLst>
          </p:cNvPr>
          <p:cNvSpPr>
            <a:spLocks noGrp="1"/>
          </p:cNvSpPr>
          <p:nvPr>
            <p:ph type="title"/>
          </p:nvPr>
        </p:nvSpPr>
        <p:spPr>
          <a:xfrm>
            <a:off x="316706" y="-152400"/>
            <a:ext cx="8510588" cy="1325563"/>
          </a:xfrm>
        </p:spPr>
        <p:txBody>
          <a:bodyPr/>
          <a:lstStyle/>
          <a:p>
            <a:r>
              <a:rPr lang="en-US" sz="2800" dirty="0"/>
              <a:t>Probiotic and chlorhexidine oral rinses in orthodontic patients – a randomized clinical trial. </a:t>
            </a:r>
          </a:p>
        </p:txBody>
      </p:sp>
      <p:sp>
        <p:nvSpPr>
          <p:cNvPr id="4" name="Footer Placeholder 3">
            <a:extLst>
              <a:ext uri="{FF2B5EF4-FFF2-40B4-BE49-F238E27FC236}">
                <a16:creationId xmlns:a16="http://schemas.microsoft.com/office/drawing/2014/main" id="{9B471B90-C8B1-4B62-A89D-2764024228E4}"/>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14D4210F-B629-4F4B-ADF3-2E88D7F3F2A2}"/>
              </a:ext>
            </a:extLst>
          </p:cNvPr>
          <p:cNvSpPr txBox="1"/>
          <p:nvPr/>
        </p:nvSpPr>
        <p:spPr>
          <a:xfrm>
            <a:off x="76200" y="5486400"/>
            <a:ext cx="8915400" cy="923330"/>
          </a:xfrm>
          <a:prstGeom prst="rect">
            <a:avLst/>
          </a:prstGeom>
          <a:noFill/>
        </p:spPr>
        <p:txBody>
          <a:bodyPr wrap="square" rtlCol="0">
            <a:spAutoFit/>
          </a:bodyPr>
          <a:lstStyle/>
          <a:p>
            <a:r>
              <a:rPr lang="en-US" dirty="0">
                <a:solidFill>
                  <a:srgbClr val="FFC000"/>
                </a:solidFill>
              </a:rPr>
              <a:t>Shah, S., Nambiar, S., Kamath, D., et al. (2019). Comparative evaluation of plaque inhibitory and antimicrobial efficacy of probiotic and chlorhexidine or rinses in orthodontic patients.  International Journal of Dentistry. V.2019. 1964158. </a:t>
            </a:r>
          </a:p>
        </p:txBody>
      </p:sp>
      <p:sp>
        <p:nvSpPr>
          <p:cNvPr id="3" name="Rectangle 2">
            <a:extLst>
              <a:ext uri="{FF2B5EF4-FFF2-40B4-BE49-F238E27FC236}">
                <a16:creationId xmlns:a16="http://schemas.microsoft.com/office/drawing/2014/main" id="{F1008F57-7210-449E-9D0F-850F729172D7}"/>
              </a:ext>
            </a:extLst>
          </p:cNvPr>
          <p:cNvSpPr/>
          <p:nvPr/>
        </p:nvSpPr>
        <p:spPr>
          <a:xfrm>
            <a:off x="457200" y="1524000"/>
            <a:ext cx="8458200" cy="2677656"/>
          </a:xfrm>
          <a:prstGeom prst="rect">
            <a:avLst/>
          </a:prstGeom>
        </p:spPr>
        <p:txBody>
          <a:bodyPr wrap="square">
            <a:spAutoFit/>
          </a:bodyPr>
          <a:lstStyle/>
          <a:p>
            <a:pPr algn="ctr"/>
            <a:endParaRPr lang="en-US" sz="2400" dirty="0">
              <a:latin typeface="+mn-lt"/>
            </a:endParaRPr>
          </a:p>
          <a:p>
            <a:pPr algn="ctr"/>
            <a:r>
              <a:rPr lang="en-US" sz="2400" dirty="0">
                <a:latin typeface="+mn-lt"/>
              </a:rPr>
              <a:t>This investigation was undertaken with the objectives as to compare the effect of probiotics on the oral health status and gingival status, to evaluate the effect of probiotics on the salivary S. </a:t>
            </a:r>
            <a:r>
              <a:rPr lang="en-US" sz="2400" dirty="0" err="1">
                <a:latin typeface="+mn-lt"/>
              </a:rPr>
              <a:t>mutans</a:t>
            </a:r>
            <a:r>
              <a:rPr lang="en-US" sz="2400" dirty="0">
                <a:latin typeface="+mn-lt"/>
              </a:rPr>
              <a:t> colony count and also to compare the effects of probiotic and chlorhexidine mouth rinses on patients undergoing orthodontic treatment.</a:t>
            </a:r>
          </a:p>
        </p:txBody>
      </p:sp>
    </p:spTree>
    <p:extLst>
      <p:ext uri="{BB962C8B-B14F-4D97-AF65-F5344CB8AC3E}">
        <p14:creationId xmlns:p14="http://schemas.microsoft.com/office/powerpoint/2010/main" val="39811634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A4198-B322-4054-8958-FE133B085C5D}"/>
              </a:ext>
            </a:extLst>
          </p:cNvPr>
          <p:cNvSpPr>
            <a:spLocks noGrp="1"/>
          </p:cNvSpPr>
          <p:nvPr>
            <p:ph type="title"/>
          </p:nvPr>
        </p:nvSpPr>
        <p:spPr>
          <a:xfrm>
            <a:off x="316706" y="-152400"/>
            <a:ext cx="8510588" cy="1325563"/>
          </a:xfrm>
        </p:spPr>
        <p:txBody>
          <a:bodyPr/>
          <a:lstStyle/>
          <a:p>
            <a:r>
              <a:rPr lang="en-US" sz="2800" dirty="0"/>
              <a:t>Probiotic and chlorhexidine oral rinses in orthodontic patients – a randomized clinical trial. </a:t>
            </a:r>
          </a:p>
        </p:txBody>
      </p:sp>
      <p:sp>
        <p:nvSpPr>
          <p:cNvPr id="4" name="Footer Placeholder 3">
            <a:extLst>
              <a:ext uri="{FF2B5EF4-FFF2-40B4-BE49-F238E27FC236}">
                <a16:creationId xmlns:a16="http://schemas.microsoft.com/office/drawing/2014/main" id="{9B471B90-C8B1-4B62-A89D-2764024228E4}"/>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14D4210F-B629-4F4B-ADF3-2E88D7F3F2A2}"/>
              </a:ext>
            </a:extLst>
          </p:cNvPr>
          <p:cNvSpPr txBox="1"/>
          <p:nvPr/>
        </p:nvSpPr>
        <p:spPr>
          <a:xfrm>
            <a:off x="76200" y="5486400"/>
            <a:ext cx="8915400" cy="923330"/>
          </a:xfrm>
          <a:prstGeom prst="rect">
            <a:avLst/>
          </a:prstGeom>
          <a:noFill/>
        </p:spPr>
        <p:txBody>
          <a:bodyPr wrap="square" rtlCol="0">
            <a:spAutoFit/>
          </a:bodyPr>
          <a:lstStyle/>
          <a:p>
            <a:r>
              <a:rPr lang="en-US" dirty="0">
                <a:solidFill>
                  <a:srgbClr val="FFC000"/>
                </a:solidFill>
              </a:rPr>
              <a:t>Shah, S., Nambiar, S., Kamath, D., et al. (2019). Comparative evaluation of plaque inhibitory and antimicrobial efficacy of probiotic and chlorhexidine or rinses in orthodontic patients.  International Journal of Dentistry. V.2019. 1964158. </a:t>
            </a:r>
          </a:p>
        </p:txBody>
      </p:sp>
      <p:sp>
        <p:nvSpPr>
          <p:cNvPr id="9" name="Rectangle 8">
            <a:extLst>
              <a:ext uri="{FF2B5EF4-FFF2-40B4-BE49-F238E27FC236}">
                <a16:creationId xmlns:a16="http://schemas.microsoft.com/office/drawing/2014/main" id="{BA89B7D4-A2C1-43F1-AE00-F3B39F86370D}"/>
              </a:ext>
            </a:extLst>
          </p:cNvPr>
          <p:cNvSpPr/>
          <p:nvPr/>
        </p:nvSpPr>
        <p:spPr>
          <a:xfrm>
            <a:off x="369094" y="1066800"/>
            <a:ext cx="8458200" cy="3046988"/>
          </a:xfrm>
          <a:prstGeom prst="rect">
            <a:avLst/>
          </a:prstGeom>
        </p:spPr>
        <p:txBody>
          <a:bodyPr wrap="square">
            <a:spAutoFit/>
          </a:bodyPr>
          <a:lstStyle/>
          <a:p>
            <a:pPr algn="ctr"/>
            <a:r>
              <a:rPr lang="en-US" sz="2400" u="sng" dirty="0">
                <a:latin typeface="+mn-lt"/>
              </a:rPr>
              <a:t>Results:</a:t>
            </a:r>
          </a:p>
          <a:p>
            <a:pPr algn="ctr"/>
            <a:endParaRPr lang="en-US" sz="2400" dirty="0">
              <a:latin typeface="+mn-lt"/>
            </a:endParaRPr>
          </a:p>
          <a:p>
            <a:pPr algn="ctr"/>
            <a:r>
              <a:rPr lang="en-US" sz="2400" dirty="0">
                <a:latin typeface="+mn-lt"/>
              </a:rPr>
              <a:t>Probiotic and chlorhexidine groups had significantly decreased plaque indices as compared to the control group. </a:t>
            </a:r>
          </a:p>
          <a:p>
            <a:pPr algn="ctr"/>
            <a:endParaRPr lang="en-US" sz="2400" dirty="0">
              <a:latin typeface="+mn-lt"/>
            </a:endParaRPr>
          </a:p>
          <a:p>
            <a:pPr algn="ctr"/>
            <a:r>
              <a:rPr lang="en-US" sz="2400" dirty="0">
                <a:latin typeface="+mn-lt"/>
              </a:rPr>
              <a:t>However, greater improvement was seen in the gingival indices than plaque indices with better results in the probiotic group than the chlorhexidine group. </a:t>
            </a:r>
          </a:p>
        </p:txBody>
      </p:sp>
    </p:spTree>
    <p:extLst>
      <p:ext uri="{BB962C8B-B14F-4D97-AF65-F5344CB8AC3E}">
        <p14:creationId xmlns:p14="http://schemas.microsoft.com/office/powerpoint/2010/main" val="9639176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A4198-B322-4054-8958-FE133B085C5D}"/>
              </a:ext>
            </a:extLst>
          </p:cNvPr>
          <p:cNvSpPr>
            <a:spLocks noGrp="1"/>
          </p:cNvSpPr>
          <p:nvPr>
            <p:ph type="title"/>
          </p:nvPr>
        </p:nvSpPr>
        <p:spPr>
          <a:xfrm>
            <a:off x="316706" y="-152400"/>
            <a:ext cx="8510588" cy="1325563"/>
          </a:xfrm>
        </p:spPr>
        <p:txBody>
          <a:bodyPr/>
          <a:lstStyle/>
          <a:p>
            <a:r>
              <a:rPr lang="en-US" sz="2800" dirty="0"/>
              <a:t>Probiotic and chlorhexidine oral rinses in orthodontic patients – a randomized clinical trial. </a:t>
            </a:r>
          </a:p>
        </p:txBody>
      </p:sp>
      <p:sp>
        <p:nvSpPr>
          <p:cNvPr id="4" name="Footer Placeholder 3">
            <a:extLst>
              <a:ext uri="{FF2B5EF4-FFF2-40B4-BE49-F238E27FC236}">
                <a16:creationId xmlns:a16="http://schemas.microsoft.com/office/drawing/2014/main" id="{9B471B90-C8B1-4B62-A89D-2764024228E4}"/>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14D4210F-B629-4F4B-ADF3-2E88D7F3F2A2}"/>
              </a:ext>
            </a:extLst>
          </p:cNvPr>
          <p:cNvSpPr txBox="1"/>
          <p:nvPr/>
        </p:nvSpPr>
        <p:spPr>
          <a:xfrm>
            <a:off x="76200" y="5486400"/>
            <a:ext cx="8915400" cy="923330"/>
          </a:xfrm>
          <a:prstGeom prst="rect">
            <a:avLst/>
          </a:prstGeom>
          <a:noFill/>
        </p:spPr>
        <p:txBody>
          <a:bodyPr wrap="square" rtlCol="0">
            <a:spAutoFit/>
          </a:bodyPr>
          <a:lstStyle/>
          <a:p>
            <a:r>
              <a:rPr lang="en-US" dirty="0">
                <a:solidFill>
                  <a:srgbClr val="FFC000"/>
                </a:solidFill>
              </a:rPr>
              <a:t>Shah, S., Nambiar, S., Kamath, D., et al. (2019). Comparative evaluation of plaque inhibitory and antimicrobial efficacy of probiotic and chlorhexidine or rinses in orthodontic patients.  International Journal of Dentistry. V.2019. 1964158. </a:t>
            </a:r>
          </a:p>
        </p:txBody>
      </p:sp>
      <p:sp>
        <p:nvSpPr>
          <p:cNvPr id="3" name="TextBox 2">
            <a:extLst>
              <a:ext uri="{FF2B5EF4-FFF2-40B4-BE49-F238E27FC236}">
                <a16:creationId xmlns:a16="http://schemas.microsoft.com/office/drawing/2014/main" id="{9F86B3BB-4013-4FA7-9EAE-1D7D4DAF7E79}"/>
              </a:ext>
            </a:extLst>
          </p:cNvPr>
          <p:cNvSpPr txBox="1"/>
          <p:nvPr/>
        </p:nvSpPr>
        <p:spPr>
          <a:xfrm>
            <a:off x="190500" y="990600"/>
            <a:ext cx="8686800" cy="4524315"/>
          </a:xfrm>
          <a:prstGeom prst="rect">
            <a:avLst/>
          </a:prstGeom>
          <a:noFill/>
        </p:spPr>
        <p:txBody>
          <a:bodyPr wrap="square" rtlCol="0">
            <a:spAutoFit/>
          </a:bodyPr>
          <a:lstStyle/>
          <a:p>
            <a:r>
              <a:rPr lang="en-US" u="sng" dirty="0" err="1"/>
              <a:t>BaleDoneen</a:t>
            </a:r>
            <a:r>
              <a:rPr lang="en-US" u="sng" dirty="0"/>
              <a:t> Take-Away</a:t>
            </a:r>
            <a:r>
              <a:rPr lang="en-US" dirty="0"/>
              <a:t>:</a:t>
            </a:r>
          </a:p>
          <a:p>
            <a:endParaRPr lang="en-US" dirty="0"/>
          </a:p>
          <a:p>
            <a:r>
              <a:rPr lang="en-US" dirty="0"/>
              <a:t>1. Our RDH colleagues have been preaching probiotic rinses for oral health for a long time! Thank you!</a:t>
            </a:r>
          </a:p>
          <a:p>
            <a:endParaRPr lang="en-US" dirty="0"/>
          </a:p>
          <a:p>
            <a:r>
              <a:rPr lang="en-US" dirty="0"/>
              <a:t>2. A lot of ‘wishes’ in this study. </a:t>
            </a:r>
          </a:p>
          <a:p>
            <a:r>
              <a:rPr lang="en-US" dirty="0"/>
              <a:t>	1. Pathogen testing – particularly </a:t>
            </a:r>
            <a:r>
              <a:rPr lang="en-US" dirty="0" err="1"/>
              <a:t>Pg</a:t>
            </a:r>
            <a:r>
              <a:rPr lang="en-US" dirty="0"/>
              <a:t> in these young orthodontic patients. </a:t>
            </a:r>
          </a:p>
          <a:p>
            <a:r>
              <a:rPr lang="en-US" dirty="0"/>
              <a:t>	2. Haptoglobin would have been an interesting addition to this study</a:t>
            </a:r>
          </a:p>
          <a:p>
            <a:endParaRPr lang="en-US" dirty="0"/>
          </a:p>
          <a:p>
            <a:r>
              <a:rPr lang="en-US" dirty="0"/>
              <a:t>3. Probiotic Therapy is safe and potentially provides additive support of healthy tissues long term. </a:t>
            </a:r>
          </a:p>
          <a:p>
            <a:endParaRPr lang="en-US" dirty="0"/>
          </a:p>
          <a:p>
            <a:r>
              <a:rPr lang="en-US" dirty="0"/>
              <a:t>4. Would love to do a formal look at a multispecialty look – using BDM teams to effectively evaluate these types of therapy for long term maintenance.  </a:t>
            </a:r>
          </a:p>
          <a:p>
            <a:endParaRPr lang="en-US" dirty="0"/>
          </a:p>
          <a:p>
            <a:r>
              <a:rPr lang="en-US" dirty="0"/>
              <a:t>5. Wonder about probiotic use in tools such as </a:t>
            </a:r>
            <a:r>
              <a:rPr lang="en-US" dirty="0" err="1"/>
              <a:t>PerioProtect</a:t>
            </a:r>
            <a:r>
              <a:rPr lang="en-US" dirty="0"/>
              <a:t>?  </a:t>
            </a:r>
          </a:p>
        </p:txBody>
      </p:sp>
    </p:spTree>
    <p:extLst>
      <p:ext uri="{BB962C8B-B14F-4D97-AF65-F5344CB8AC3E}">
        <p14:creationId xmlns:p14="http://schemas.microsoft.com/office/powerpoint/2010/main" val="371383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r>
              <a:rPr lang="en-US"/>
              <a:t>Copyright Bale/Doneen Paradigm</a:t>
            </a:r>
          </a:p>
        </p:txBody>
      </p:sp>
      <p:graphicFrame>
        <p:nvGraphicFramePr>
          <p:cNvPr id="1026" name="Object 2"/>
          <p:cNvGraphicFramePr>
            <a:graphicFrameLocks noChangeAspect="1"/>
          </p:cNvGraphicFramePr>
          <p:nvPr>
            <p:extLst/>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026" name="Acrobat Document" r:id="rId4" imgW="6480000" imgH="4860000" progId="AcroExch.Document.11">
                  <p:embed/>
                </p:oleObj>
              </mc:Choice>
              <mc:Fallback>
                <p:oleObj name="Acrobat Document" r:id="rId4" imgW="6480000" imgH="4860000" progId="AcroExch.Document.11">
                  <p:embed/>
                  <p:pic>
                    <p:nvPicPr>
                      <p:cNvPr id="102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30" name="Picture 9" descr="C:\Documents and Settings\Amy Doneen\My Documents\BaleDoneen Method\edfrog 1 - signed.jpg"/>
          <p:cNvPicPr>
            <a:picLocks noChangeAspect="1" noChangeArrowheads="1"/>
          </p:cNvPicPr>
          <p:nvPr/>
        </p:nvPicPr>
        <p:blipFill>
          <a:blip r:embed="rId6" cstate="print"/>
          <a:srcRect/>
          <a:stretch>
            <a:fillRect/>
          </a:stretch>
        </p:blipFill>
        <p:spPr bwMode="auto">
          <a:xfrm>
            <a:off x="6477000" y="838200"/>
            <a:ext cx="2667000" cy="5181600"/>
          </a:xfrm>
          <a:prstGeom prst="rect">
            <a:avLst/>
          </a:prstGeom>
          <a:noFill/>
          <a:ln w="9525">
            <a:noFill/>
            <a:miter lim="800000"/>
            <a:headEnd/>
            <a:tailEnd/>
          </a:ln>
        </p:spPr>
      </p:pic>
      <p:pic>
        <p:nvPicPr>
          <p:cNvPr id="7" name="Picture 10"/>
          <p:cNvPicPr>
            <a:picLocks noChangeAspect="1" noChangeArrowheads="1"/>
          </p:cNvPicPr>
          <p:nvPr/>
        </p:nvPicPr>
        <p:blipFill>
          <a:blip r:embed="rId7" cstate="print"/>
          <a:srcRect/>
          <a:stretch>
            <a:fillRect/>
          </a:stretch>
        </p:blipFill>
        <p:spPr bwMode="auto">
          <a:xfrm>
            <a:off x="228600" y="152400"/>
            <a:ext cx="1295400" cy="1339516"/>
          </a:xfrm>
          <a:prstGeom prst="rect">
            <a:avLst/>
          </a:prstGeom>
          <a:noFill/>
          <a:ln w="9525">
            <a:noFill/>
            <a:miter lim="800000"/>
            <a:headEnd/>
            <a:tailEnd/>
          </a:ln>
        </p:spPr>
      </p:pic>
    </p:spTree>
    <p:extLst>
      <p:ext uri="{BB962C8B-B14F-4D97-AF65-F5344CB8AC3E}">
        <p14:creationId xmlns:p14="http://schemas.microsoft.com/office/powerpoint/2010/main" val="25237510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6ABCE-31C8-45B4-B371-EB985BE259B7}"/>
              </a:ext>
            </a:extLst>
          </p:cNvPr>
          <p:cNvSpPr>
            <a:spLocks noGrp="1"/>
          </p:cNvSpPr>
          <p:nvPr>
            <p:ph type="title"/>
          </p:nvPr>
        </p:nvSpPr>
        <p:spPr>
          <a:xfrm>
            <a:off x="301625" y="228601"/>
            <a:ext cx="8510588" cy="685800"/>
          </a:xfrm>
        </p:spPr>
        <p:txBody>
          <a:bodyPr/>
          <a:lstStyle/>
          <a:p>
            <a:r>
              <a:rPr lang="en-US" dirty="0"/>
              <a:t>Eggs – good or bad?</a:t>
            </a:r>
          </a:p>
        </p:txBody>
      </p:sp>
      <p:pic>
        <p:nvPicPr>
          <p:cNvPr id="5" name="Content Placeholder 4">
            <a:extLst>
              <a:ext uri="{FF2B5EF4-FFF2-40B4-BE49-F238E27FC236}">
                <a16:creationId xmlns:a16="http://schemas.microsoft.com/office/drawing/2014/main" id="{D8FD79E4-262F-44EA-B8D8-2C253D469657}"/>
              </a:ext>
            </a:extLst>
          </p:cNvPr>
          <p:cNvPicPr>
            <a:picLocks noGrp="1" noChangeAspect="1"/>
          </p:cNvPicPr>
          <p:nvPr>
            <p:ph idx="1"/>
          </p:nvPr>
        </p:nvPicPr>
        <p:blipFill>
          <a:blip r:embed="rId2"/>
          <a:stretch>
            <a:fillRect/>
          </a:stretch>
        </p:blipFill>
        <p:spPr>
          <a:xfrm>
            <a:off x="1161051" y="1066800"/>
            <a:ext cx="6821897" cy="5032375"/>
          </a:xfrm>
          <a:prstGeom prst="rect">
            <a:avLst/>
          </a:prstGeom>
        </p:spPr>
      </p:pic>
      <p:sp>
        <p:nvSpPr>
          <p:cNvPr id="4" name="Footer Placeholder 3">
            <a:extLst>
              <a:ext uri="{FF2B5EF4-FFF2-40B4-BE49-F238E27FC236}">
                <a16:creationId xmlns:a16="http://schemas.microsoft.com/office/drawing/2014/main" id="{74220A48-FE06-4DCC-A189-CB325CCED612}"/>
              </a:ext>
            </a:extLst>
          </p:cNvPr>
          <p:cNvSpPr>
            <a:spLocks noGrp="1"/>
          </p:cNvSpPr>
          <p:nvPr>
            <p:ph type="ftr" sz="quarter" idx="11"/>
          </p:nvPr>
        </p:nvSpPr>
        <p:spPr/>
        <p:txBody>
          <a:bodyPr/>
          <a:lstStyle/>
          <a:p>
            <a:pPr>
              <a:defRPr/>
            </a:pPr>
            <a:r>
              <a:rPr lang="en-US"/>
              <a:t>Copyright Bale/Doneen Paradigm</a:t>
            </a:r>
          </a:p>
        </p:txBody>
      </p:sp>
    </p:spTree>
    <p:extLst>
      <p:ext uri="{BB962C8B-B14F-4D97-AF65-F5344CB8AC3E}">
        <p14:creationId xmlns:p14="http://schemas.microsoft.com/office/powerpoint/2010/main" val="4380862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5B0B2-5E25-41C0-9582-1148283B49BC}"/>
              </a:ext>
            </a:extLst>
          </p:cNvPr>
          <p:cNvSpPr>
            <a:spLocks noGrp="1"/>
          </p:cNvSpPr>
          <p:nvPr>
            <p:ph type="title"/>
          </p:nvPr>
        </p:nvSpPr>
        <p:spPr>
          <a:xfrm>
            <a:off x="301625" y="228601"/>
            <a:ext cx="8510588" cy="762000"/>
          </a:xfrm>
        </p:spPr>
        <p:txBody>
          <a:bodyPr/>
          <a:lstStyle/>
          <a:p>
            <a:r>
              <a:rPr lang="en-US" sz="2800" dirty="0"/>
              <a:t>Imaging subclinical atherosclerosis promises better CV Primary Prevention</a:t>
            </a:r>
          </a:p>
        </p:txBody>
      </p:sp>
      <p:sp>
        <p:nvSpPr>
          <p:cNvPr id="4" name="Footer Placeholder 3">
            <a:extLst>
              <a:ext uri="{FF2B5EF4-FFF2-40B4-BE49-F238E27FC236}">
                <a16:creationId xmlns:a16="http://schemas.microsoft.com/office/drawing/2014/main" id="{D326376B-356E-4F38-A4D5-CD5442595A16}"/>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B6273A2E-4797-4471-AF2A-EBBAC117132A}"/>
              </a:ext>
            </a:extLst>
          </p:cNvPr>
          <p:cNvSpPr txBox="1"/>
          <p:nvPr/>
        </p:nvSpPr>
        <p:spPr>
          <a:xfrm>
            <a:off x="191269" y="5486400"/>
            <a:ext cx="8305800" cy="923330"/>
          </a:xfrm>
          <a:prstGeom prst="rect">
            <a:avLst/>
          </a:prstGeom>
          <a:noFill/>
        </p:spPr>
        <p:txBody>
          <a:bodyPr wrap="square" rtlCol="0">
            <a:spAutoFit/>
          </a:bodyPr>
          <a:lstStyle/>
          <a:p>
            <a:r>
              <a:rPr lang="en-US" i="1" dirty="0" err="1">
                <a:solidFill>
                  <a:srgbClr val="FFC000"/>
                </a:solidFill>
              </a:rPr>
              <a:t>Faggiano</a:t>
            </a:r>
            <a:r>
              <a:rPr lang="en-US" i="1" dirty="0">
                <a:solidFill>
                  <a:srgbClr val="FFC000"/>
                </a:solidFill>
              </a:rPr>
              <a:t>, P., </a:t>
            </a:r>
            <a:r>
              <a:rPr lang="en-US" i="1" dirty="0" err="1">
                <a:solidFill>
                  <a:srgbClr val="FFC000"/>
                </a:solidFill>
              </a:rPr>
              <a:t>Dasseni</a:t>
            </a:r>
            <a:r>
              <a:rPr lang="en-US" i="1" dirty="0">
                <a:solidFill>
                  <a:srgbClr val="FFC000"/>
                </a:solidFill>
              </a:rPr>
              <a:t>, N., Henein, M. (2019). Imaging subclinical atherosclerosis promises a better cardiovascular primary prevention. European Journal of Preventive Cardiology. 0(00) 1-2. DOI 10.1177?2047487319849323</a:t>
            </a:r>
          </a:p>
        </p:txBody>
      </p:sp>
      <p:sp>
        <p:nvSpPr>
          <p:cNvPr id="7" name="Content Placeholder 6">
            <a:extLst>
              <a:ext uri="{FF2B5EF4-FFF2-40B4-BE49-F238E27FC236}">
                <a16:creationId xmlns:a16="http://schemas.microsoft.com/office/drawing/2014/main" id="{384E7B70-12A2-470A-B470-D2455164F8FD}"/>
              </a:ext>
            </a:extLst>
          </p:cNvPr>
          <p:cNvSpPr>
            <a:spLocks noGrp="1"/>
          </p:cNvSpPr>
          <p:nvPr>
            <p:ph idx="1"/>
          </p:nvPr>
        </p:nvSpPr>
        <p:spPr>
          <a:xfrm>
            <a:off x="301625" y="1066800"/>
            <a:ext cx="8540750" cy="4267201"/>
          </a:xfrm>
        </p:spPr>
        <p:txBody>
          <a:bodyPr/>
          <a:lstStyle/>
          <a:p>
            <a:pPr marL="0" indent="0" algn="ctr">
              <a:buNone/>
            </a:pPr>
            <a:endParaRPr lang="en-US" sz="2200" dirty="0">
              <a:effectLst/>
            </a:endParaRPr>
          </a:p>
          <a:p>
            <a:pPr marL="0" indent="0" algn="ctr">
              <a:buNone/>
            </a:pPr>
            <a:r>
              <a:rPr lang="en-US" sz="2200" dirty="0">
                <a:effectLst/>
              </a:rPr>
              <a:t>Based on this, the European guidelines for CVD prevention proposed other factors that should be considered in order to better classify individuals into more appropriate risk categories. </a:t>
            </a:r>
          </a:p>
          <a:p>
            <a:pPr marL="0" indent="0" algn="ctr">
              <a:buNone/>
            </a:pPr>
            <a:endParaRPr lang="en-US" sz="2200" dirty="0">
              <a:effectLst/>
            </a:endParaRPr>
          </a:p>
          <a:p>
            <a:pPr marL="0" indent="0" algn="ctr">
              <a:buNone/>
            </a:pPr>
            <a:r>
              <a:rPr lang="en-US" sz="2200" dirty="0">
                <a:effectLst/>
              </a:rPr>
              <a:t>Among these factors is the search for objective evidence for subclinical atherosclerosis, such as coronary calcification or atherosclerotic plaque detection and measurements obtained from carotid artery ultrasound scans.</a:t>
            </a:r>
          </a:p>
          <a:p>
            <a:pPr marL="0" indent="0" algn="ctr">
              <a:buNone/>
            </a:pPr>
            <a:r>
              <a:rPr lang="en-US" sz="2200" dirty="0">
                <a:effectLst/>
              </a:rPr>
              <a:t>CACS</a:t>
            </a:r>
          </a:p>
          <a:p>
            <a:pPr marL="0" indent="0" algn="ctr">
              <a:buNone/>
            </a:pPr>
            <a:r>
              <a:rPr lang="en-US" sz="2200" dirty="0" err="1">
                <a:effectLst/>
              </a:rPr>
              <a:t>cIMT</a:t>
            </a:r>
            <a:r>
              <a:rPr lang="en-US" sz="2200" dirty="0">
                <a:effectLst/>
              </a:rPr>
              <a:t> Imaging</a:t>
            </a:r>
          </a:p>
        </p:txBody>
      </p:sp>
    </p:spTree>
    <p:extLst>
      <p:ext uri="{BB962C8B-B14F-4D97-AF65-F5344CB8AC3E}">
        <p14:creationId xmlns:p14="http://schemas.microsoft.com/office/powerpoint/2010/main" val="45179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07F69-1EDF-49F0-BB17-F51FFE5F6FE7}"/>
              </a:ext>
            </a:extLst>
          </p:cNvPr>
          <p:cNvSpPr>
            <a:spLocks noGrp="1"/>
          </p:cNvSpPr>
          <p:nvPr>
            <p:ph type="title"/>
          </p:nvPr>
        </p:nvSpPr>
        <p:spPr>
          <a:xfrm>
            <a:off x="301625" y="228601"/>
            <a:ext cx="8510588" cy="685800"/>
          </a:xfrm>
        </p:spPr>
        <p:txBody>
          <a:bodyPr/>
          <a:lstStyle/>
          <a:p>
            <a:r>
              <a:rPr lang="en-US" sz="2800" dirty="0">
                <a:effectLst/>
              </a:rPr>
              <a:t>Association of dietary cholesterol or egg consumption with incident CVD and mortality</a:t>
            </a:r>
          </a:p>
        </p:txBody>
      </p:sp>
      <p:sp>
        <p:nvSpPr>
          <p:cNvPr id="4" name="Footer Placeholder 3">
            <a:extLst>
              <a:ext uri="{FF2B5EF4-FFF2-40B4-BE49-F238E27FC236}">
                <a16:creationId xmlns:a16="http://schemas.microsoft.com/office/drawing/2014/main" id="{06FB588C-785C-4050-8DFF-D75D71657465}"/>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449EC557-1F87-48F2-8609-DD0F096BD84D}"/>
              </a:ext>
            </a:extLst>
          </p:cNvPr>
          <p:cNvSpPr txBox="1"/>
          <p:nvPr/>
        </p:nvSpPr>
        <p:spPr>
          <a:xfrm>
            <a:off x="175419" y="5696635"/>
            <a:ext cx="8763000" cy="646331"/>
          </a:xfrm>
          <a:prstGeom prst="rect">
            <a:avLst/>
          </a:prstGeom>
          <a:noFill/>
        </p:spPr>
        <p:txBody>
          <a:bodyPr wrap="square" rtlCol="0">
            <a:spAutoFit/>
          </a:bodyPr>
          <a:lstStyle/>
          <a:p>
            <a:r>
              <a:rPr lang="en-US" dirty="0">
                <a:solidFill>
                  <a:srgbClr val="FFC000"/>
                </a:solidFill>
              </a:rPr>
              <a:t>Zhong, V., Van Horn, L., Cornelis, M. (2019). Associations of dietary cholesterol or egg consumption with incident CVD and mortality. </a:t>
            </a:r>
            <a:r>
              <a:rPr lang="en-US" i="1" dirty="0">
                <a:solidFill>
                  <a:srgbClr val="FFC000"/>
                </a:solidFill>
              </a:rPr>
              <a:t>JAMA</a:t>
            </a:r>
            <a:r>
              <a:rPr lang="en-US" dirty="0">
                <a:solidFill>
                  <a:srgbClr val="FFC000"/>
                </a:solidFill>
              </a:rPr>
              <a:t>. 2019;321(11):1081-1095</a:t>
            </a:r>
          </a:p>
        </p:txBody>
      </p:sp>
      <p:pic>
        <p:nvPicPr>
          <p:cNvPr id="9" name="Picture 8">
            <a:extLst>
              <a:ext uri="{FF2B5EF4-FFF2-40B4-BE49-F238E27FC236}">
                <a16:creationId xmlns:a16="http://schemas.microsoft.com/office/drawing/2014/main" id="{3000BD24-79BA-4D56-9A8D-1DD79F7C3FF5}"/>
              </a:ext>
            </a:extLst>
          </p:cNvPr>
          <p:cNvPicPr>
            <a:picLocks noChangeAspect="1"/>
          </p:cNvPicPr>
          <p:nvPr/>
        </p:nvPicPr>
        <p:blipFill>
          <a:blip r:embed="rId2"/>
          <a:stretch>
            <a:fillRect/>
          </a:stretch>
        </p:blipFill>
        <p:spPr>
          <a:xfrm rot="597766">
            <a:off x="99411" y="997527"/>
            <a:ext cx="8157793" cy="1718177"/>
          </a:xfrm>
          <a:prstGeom prst="rect">
            <a:avLst/>
          </a:prstGeom>
        </p:spPr>
      </p:pic>
      <p:pic>
        <p:nvPicPr>
          <p:cNvPr id="11" name="Content Placeholder 7">
            <a:extLst>
              <a:ext uri="{FF2B5EF4-FFF2-40B4-BE49-F238E27FC236}">
                <a16:creationId xmlns:a16="http://schemas.microsoft.com/office/drawing/2014/main" id="{C98362D8-245D-4FEB-8695-E892F3E78518}"/>
              </a:ext>
            </a:extLst>
          </p:cNvPr>
          <p:cNvPicPr>
            <a:picLocks noGrp="1" noChangeAspect="1"/>
          </p:cNvPicPr>
          <p:nvPr>
            <p:ph idx="1"/>
          </p:nvPr>
        </p:nvPicPr>
        <p:blipFill>
          <a:blip r:embed="rId3"/>
          <a:stretch>
            <a:fillRect/>
          </a:stretch>
        </p:blipFill>
        <p:spPr>
          <a:xfrm rot="20591137">
            <a:off x="628106" y="1961090"/>
            <a:ext cx="6743305" cy="1651421"/>
          </a:xfrm>
          <a:prstGeom prst="rect">
            <a:avLst/>
          </a:prstGeom>
        </p:spPr>
      </p:pic>
      <p:pic>
        <p:nvPicPr>
          <p:cNvPr id="12" name="Picture 11">
            <a:extLst>
              <a:ext uri="{FF2B5EF4-FFF2-40B4-BE49-F238E27FC236}">
                <a16:creationId xmlns:a16="http://schemas.microsoft.com/office/drawing/2014/main" id="{6F555316-CC68-41E9-AC16-059E9BD1CB0A}"/>
              </a:ext>
            </a:extLst>
          </p:cNvPr>
          <p:cNvPicPr>
            <a:picLocks noChangeAspect="1"/>
          </p:cNvPicPr>
          <p:nvPr/>
        </p:nvPicPr>
        <p:blipFill>
          <a:blip r:embed="rId4"/>
          <a:stretch>
            <a:fillRect/>
          </a:stretch>
        </p:blipFill>
        <p:spPr>
          <a:xfrm>
            <a:off x="2362200" y="3459296"/>
            <a:ext cx="6324600" cy="1858830"/>
          </a:xfrm>
          <a:prstGeom prst="rect">
            <a:avLst/>
          </a:prstGeom>
        </p:spPr>
      </p:pic>
    </p:spTree>
    <p:extLst>
      <p:ext uri="{BB962C8B-B14F-4D97-AF65-F5344CB8AC3E}">
        <p14:creationId xmlns:p14="http://schemas.microsoft.com/office/powerpoint/2010/main" val="10866461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25C1D-34F5-46F3-AD7B-CA3D51489B44}"/>
              </a:ext>
            </a:extLst>
          </p:cNvPr>
          <p:cNvSpPr>
            <a:spLocks noGrp="1"/>
          </p:cNvSpPr>
          <p:nvPr>
            <p:ph type="title"/>
          </p:nvPr>
        </p:nvSpPr>
        <p:spPr>
          <a:xfrm>
            <a:off x="301625" y="228601"/>
            <a:ext cx="8510588" cy="1143000"/>
          </a:xfrm>
        </p:spPr>
        <p:txBody>
          <a:bodyPr/>
          <a:lstStyle/>
          <a:p>
            <a:r>
              <a:rPr lang="en-US" sz="2400" dirty="0">
                <a:effectLst/>
              </a:rPr>
              <a:t>Are you reading my blogs?  </a:t>
            </a:r>
            <a:br>
              <a:rPr lang="en-US" sz="2400" dirty="0">
                <a:effectLst/>
              </a:rPr>
            </a:br>
            <a:r>
              <a:rPr lang="en-US" sz="2400" dirty="0">
                <a:effectLst/>
                <a:hlinkClick r:id="rId2">
                  <a:extLst>
                    <a:ext uri="{A12FA001-AC4F-418D-AE19-62706E023703}">
                      <ahyp:hlinkClr xmlns:ahyp="http://schemas.microsoft.com/office/drawing/2018/hyperlinkcolor" val="tx"/>
                    </a:ext>
                  </a:extLst>
                </a:hlinkClick>
              </a:rPr>
              <a:t>www.TheHaspc.com</a:t>
            </a:r>
            <a:r>
              <a:rPr lang="en-US" sz="2400" dirty="0">
                <a:effectLst/>
              </a:rPr>
              <a:t> &amp; </a:t>
            </a:r>
            <a:r>
              <a:rPr lang="en-US" sz="2400" dirty="0">
                <a:effectLst/>
                <a:hlinkClick r:id="rId3">
                  <a:extLst>
                    <a:ext uri="{A12FA001-AC4F-418D-AE19-62706E023703}">
                      <ahyp:hlinkClr xmlns:ahyp="http://schemas.microsoft.com/office/drawing/2018/hyperlinkcolor" val="tx"/>
                    </a:ext>
                  </a:extLst>
                </a:hlinkClick>
              </a:rPr>
              <a:t>www.BaleDoneen.com</a:t>
            </a:r>
            <a:br>
              <a:rPr lang="en-US" dirty="0"/>
            </a:br>
            <a:endParaRPr lang="en-US" dirty="0"/>
          </a:p>
        </p:txBody>
      </p:sp>
      <p:pic>
        <p:nvPicPr>
          <p:cNvPr id="5" name="Content Placeholder 4">
            <a:extLst>
              <a:ext uri="{FF2B5EF4-FFF2-40B4-BE49-F238E27FC236}">
                <a16:creationId xmlns:a16="http://schemas.microsoft.com/office/drawing/2014/main" id="{44CF21CC-95B1-42F4-91EA-637EC8667156}"/>
              </a:ext>
            </a:extLst>
          </p:cNvPr>
          <p:cNvPicPr>
            <a:picLocks noGrp="1" noChangeAspect="1"/>
          </p:cNvPicPr>
          <p:nvPr>
            <p:ph idx="1"/>
          </p:nvPr>
        </p:nvPicPr>
        <p:blipFill>
          <a:blip r:embed="rId4"/>
          <a:stretch>
            <a:fillRect/>
          </a:stretch>
        </p:blipFill>
        <p:spPr>
          <a:xfrm>
            <a:off x="1295400" y="1066800"/>
            <a:ext cx="6378177" cy="5178425"/>
          </a:xfrm>
          <a:prstGeom prst="rect">
            <a:avLst/>
          </a:prstGeom>
        </p:spPr>
      </p:pic>
      <p:sp>
        <p:nvSpPr>
          <p:cNvPr id="4" name="Footer Placeholder 3">
            <a:extLst>
              <a:ext uri="{FF2B5EF4-FFF2-40B4-BE49-F238E27FC236}">
                <a16:creationId xmlns:a16="http://schemas.microsoft.com/office/drawing/2014/main" id="{F62E7C29-AA16-4FBF-A981-E80D456C9718}"/>
              </a:ext>
            </a:extLst>
          </p:cNvPr>
          <p:cNvSpPr>
            <a:spLocks noGrp="1"/>
          </p:cNvSpPr>
          <p:nvPr>
            <p:ph type="ftr" sz="quarter" idx="11"/>
          </p:nvPr>
        </p:nvSpPr>
        <p:spPr/>
        <p:txBody>
          <a:bodyPr/>
          <a:lstStyle/>
          <a:p>
            <a:pPr>
              <a:defRPr/>
            </a:pPr>
            <a:r>
              <a:rPr lang="en-US"/>
              <a:t>Copyright Bale/Doneen Paradigm</a:t>
            </a:r>
          </a:p>
        </p:txBody>
      </p:sp>
    </p:spTree>
    <p:extLst>
      <p:ext uri="{BB962C8B-B14F-4D97-AF65-F5344CB8AC3E}">
        <p14:creationId xmlns:p14="http://schemas.microsoft.com/office/powerpoint/2010/main" val="257877352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07F69-1EDF-49F0-BB17-F51FFE5F6FE7}"/>
              </a:ext>
            </a:extLst>
          </p:cNvPr>
          <p:cNvSpPr>
            <a:spLocks noGrp="1"/>
          </p:cNvSpPr>
          <p:nvPr>
            <p:ph type="title"/>
          </p:nvPr>
        </p:nvSpPr>
        <p:spPr>
          <a:xfrm>
            <a:off x="301625" y="228601"/>
            <a:ext cx="8510588" cy="685800"/>
          </a:xfrm>
        </p:spPr>
        <p:txBody>
          <a:bodyPr/>
          <a:lstStyle/>
          <a:p>
            <a:r>
              <a:rPr lang="en-US" sz="2800" dirty="0">
                <a:effectLst/>
              </a:rPr>
              <a:t>Association of dietary cholesterol or egg consumption with incident CVD and mortality</a:t>
            </a:r>
          </a:p>
        </p:txBody>
      </p:sp>
      <p:sp>
        <p:nvSpPr>
          <p:cNvPr id="4" name="Footer Placeholder 3">
            <a:extLst>
              <a:ext uri="{FF2B5EF4-FFF2-40B4-BE49-F238E27FC236}">
                <a16:creationId xmlns:a16="http://schemas.microsoft.com/office/drawing/2014/main" id="{06FB588C-785C-4050-8DFF-D75D71657465}"/>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449EC557-1F87-48F2-8609-DD0F096BD84D}"/>
              </a:ext>
            </a:extLst>
          </p:cNvPr>
          <p:cNvSpPr txBox="1"/>
          <p:nvPr/>
        </p:nvSpPr>
        <p:spPr>
          <a:xfrm>
            <a:off x="175419" y="5696635"/>
            <a:ext cx="8763000" cy="646331"/>
          </a:xfrm>
          <a:prstGeom prst="rect">
            <a:avLst/>
          </a:prstGeom>
          <a:noFill/>
        </p:spPr>
        <p:txBody>
          <a:bodyPr wrap="square" rtlCol="0">
            <a:spAutoFit/>
          </a:bodyPr>
          <a:lstStyle/>
          <a:p>
            <a:r>
              <a:rPr lang="en-US" dirty="0">
                <a:solidFill>
                  <a:srgbClr val="FFC000"/>
                </a:solidFill>
              </a:rPr>
              <a:t>Zhong, V., Van Horn, L., Cornelis, M. (2019). Associations of dietary cholesterol or egg consumption with incident CVD and mortality. </a:t>
            </a:r>
            <a:r>
              <a:rPr lang="en-US" i="1" dirty="0">
                <a:solidFill>
                  <a:srgbClr val="FFC000"/>
                </a:solidFill>
              </a:rPr>
              <a:t>JAMA</a:t>
            </a:r>
            <a:r>
              <a:rPr lang="en-US" dirty="0">
                <a:solidFill>
                  <a:srgbClr val="FFC000"/>
                </a:solidFill>
              </a:rPr>
              <a:t>. 2019;321(11):1081-1095</a:t>
            </a:r>
          </a:p>
        </p:txBody>
      </p:sp>
      <p:sp>
        <p:nvSpPr>
          <p:cNvPr id="3" name="Content Placeholder 2">
            <a:extLst>
              <a:ext uri="{FF2B5EF4-FFF2-40B4-BE49-F238E27FC236}">
                <a16:creationId xmlns:a16="http://schemas.microsoft.com/office/drawing/2014/main" id="{1C6F37D1-E605-4BD6-9302-87E54217BA30}"/>
              </a:ext>
            </a:extLst>
          </p:cNvPr>
          <p:cNvSpPr>
            <a:spLocks noGrp="1"/>
          </p:cNvSpPr>
          <p:nvPr>
            <p:ph idx="1"/>
          </p:nvPr>
        </p:nvSpPr>
        <p:spPr>
          <a:xfrm>
            <a:off x="301625" y="1143000"/>
            <a:ext cx="8540750" cy="4956175"/>
          </a:xfrm>
        </p:spPr>
        <p:txBody>
          <a:bodyPr/>
          <a:lstStyle/>
          <a:p>
            <a:pPr marL="0" indent="0" algn="ctr">
              <a:buNone/>
            </a:pPr>
            <a:endParaRPr lang="en-US" sz="2000" dirty="0">
              <a:effectLst/>
            </a:endParaRPr>
          </a:p>
          <a:p>
            <a:pPr marL="0" indent="0" algn="ctr">
              <a:buNone/>
            </a:pPr>
            <a:r>
              <a:rPr lang="en-US" sz="2000" dirty="0">
                <a:effectLst/>
              </a:rPr>
              <a:t>Using a standardized protocol and data dictionary, diet data were harmonized cohort by cohort. </a:t>
            </a:r>
          </a:p>
          <a:p>
            <a:pPr marL="0" indent="0" algn="ctr">
              <a:buNone/>
            </a:pPr>
            <a:endParaRPr lang="en-US" sz="800" dirty="0">
              <a:effectLst/>
            </a:endParaRPr>
          </a:p>
          <a:p>
            <a:pPr marL="0" indent="0" algn="ctr">
              <a:buNone/>
            </a:pPr>
            <a:r>
              <a:rPr lang="en-US" sz="2000" dirty="0">
                <a:effectLst/>
              </a:rPr>
              <a:t>Consumption frequencies were converted into estimated number per day using the middle value (</a:t>
            </a:r>
            <a:r>
              <a:rPr lang="en-US" sz="2000" dirty="0" err="1">
                <a:effectLst/>
              </a:rPr>
              <a:t>eg</a:t>
            </a:r>
            <a:r>
              <a:rPr lang="en-US" sz="2000" dirty="0">
                <a:effectLst/>
              </a:rPr>
              <a:t>, 3-4 times per week = 0.5 times per day). </a:t>
            </a:r>
          </a:p>
          <a:p>
            <a:pPr marL="0" indent="0" algn="ctr">
              <a:buNone/>
            </a:pPr>
            <a:endParaRPr lang="en-US" sz="800" dirty="0">
              <a:effectLst/>
            </a:endParaRPr>
          </a:p>
          <a:p>
            <a:pPr marL="0" indent="0" algn="ctr">
              <a:buNone/>
            </a:pPr>
            <a:r>
              <a:rPr lang="en-US" sz="2000" dirty="0">
                <a:effectLst/>
              </a:rPr>
              <a:t>One serving unit was standardized across cohorts. Food groups were constructed using the same definitions. Ingredients in mixed dishes were considered and the appropriate portions were determined for each cohort. </a:t>
            </a:r>
          </a:p>
          <a:p>
            <a:pPr marL="0" indent="0" algn="ctr">
              <a:buNone/>
            </a:pPr>
            <a:endParaRPr lang="en-US" sz="800" dirty="0">
              <a:effectLst/>
            </a:endParaRPr>
          </a:p>
          <a:p>
            <a:pPr marL="0" indent="0" algn="ctr">
              <a:buNone/>
            </a:pPr>
            <a:r>
              <a:rPr lang="en-US" b="1" dirty="0">
                <a:solidFill>
                  <a:srgbClr val="FFFF00"/>
                </a:solidFill>
                <a:effectLst/>
              </a:rPr>
              <a:t>Only baseline measures/assessments of diet/eggs were included for this study</a:t>
            </a:r>
            <a:endParaRPr lang="en-US" dirty="0">
              <a:effectLst/>
            </a:endParaRPr>
          </a:p>
        </p:txBody>
      </p:sp>
    </p:spTree>
    <p:extLst>
      <p:ext uri="{BB962C8B-B14F-4D97-AF65-F5344CB8AC3E}">
        <p14:creationId xmlns:p14="http://schemas.microsoft.com/office/powerpoint/2010/main" val="222129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07F69-1EDF-49F0-BB17-F51FFE5F6FE7}"/>
              </a:ext>
            </a:extLst>
          </p:cNvPr>
          <p:cNvSpPr>
            <a:spLocks noGrp="1"/>
          </p:cNvSpPr>
          <p:nvPr>
            <p:ph type="title"/>
          </p:nvPr>
        </p:nvSpPr>
        <p:spPr>
          <a:xfrm>
            <a:off x="301625" y="228601"/>
            <a:ext cx="8510588" cy="685800"/>
          </a:xfrm>
        </p:spPr>
        <p:txBody>
          <a:bodyPr/>
          <a:lstStyle/>
          <a:p>
            <a:r>
              <a:rPr lang="en-US" sz="2800" dirty="0">
                <a:effectLst/>
              </a:rPr>
              <a:t>Association of dietary cholesterol or egg consumption with incident CVD and mortality</a:t>
            </a:r>
          </a:p>
        </p:txBody>
      </p:sp>
      <p:sp>
        <p:nvSpPr>
          <p:cNvPr id="4" name="Footer Placeholder 3">
            <a:extLst>
              <a:ext uri="{FF2B5EF4-FFF2-40B4-BE49-F238E27FC236}">
                <a16:creationId xmlns:a16="http://schemas.microsoft.com/office/drawing/2014/main" id="{06FB588C-785C-4050-8DFF-D75D71657465}"/>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449EC557-1F87-48F2-8609-DD0F096BD84D}"/>
              </a:ext>
            </a:extLst>
          </p:cNvPr>
          <p:cNvSpPr txBox="1"/>
          <p:nvPr/>
        </p:nvSpPr>
        <p:spPr>
          <a:xfrm>
            <a:off x="175419" y="5696635"/>
            <a:ext cx="8763000" cy="646331"/>
          </a:xfrm>
          <a:prstGeom prst="rect">
            <a:avLst/>
          </a:prstGeom>
          <a:noFill/>
        </p:spPr>
        <p:txBody>
          <a:bodyPr wrap="square" rtlCol="0">
            <a:spAutoFit/>
          </a:bodyPr>
          <a:lstStyle/>
          <a:p>
            <a:r>
              <a:rPr lang="en-US" dirty="0">
                <a:solidFill>
                  <a:srgbClr val="FFC000"/>
                </a:solidFill>
              </a:rPr>
              <a:t>Zhong, V., Van Horn, L., Cornelis, M. (2019). Associations of dietary cholesterol or egg consumption with incident CVD and mortality. </a:t>
            </a:r>
            <a:r>
              <a:rPr lang="en-US" i="1" dirty="0">
                <a:solidFill>
                  <a:srgbClr val="FFC000"/>
                </a:solidFill>
              </a:rPr>
              <a:t>JAMA</a:t>
            </a:r>
            <a:r>
              <a:rPr lang="en-US" dirty="0">
                <a:solidFill>
                  <a:srgbClr val="FFC000"/>
                </a:solidFill>
              </a:rPr>
              <a:t>. 2019;321(11):1081-1095</a:t>
            </a:r>
          </a:p>
        </p:txBody>
      </p:sp>
      <p:pic>
        <p:nvPicPr>
          <p:cNvPr id="5" name="Content Placeholder 4">
            <a:extLst>
              <a:ext uri="{FF2B5EF4-FFF2-40B4-BE49-F238E27FC236}">
                <a16:creationId xmlns:a16="http://schemas.microsoft.com/office/drawing/2014/main" id="{23FE78E1-8F69-40F8-876B-A09A4EAB9883}"/>
              </a:ext>
            </a:extLst>
          </p:cNvPr>
          <p:cNvPicPr>
            <a:picLocks noGrp="1" noChangeAspect="1"/>
          </p:cNvPicPr>
          <p:nvPr>
            <p:ph idx="1"/>
          </p:nvPr>
        </p:nvPicPr>
        <p:blipFill>
          <a:blip r:embed="rId2"/>
          <a:stretch>
            <a:fillRect/>
          </a:stretch>
        </p:blipFill>
        <p:spPr>
          <a:xfrm>
            <a:off x="1905000" y="1094130"/>
            <a:ext cx="5209693" cy="4422775"/>
          </a:xfrm>
          <a:prstGeom prst="rect">
            <a:avLst/>
          </a:prstGeom>
        </p:spPr>
      </p:pic>
      <p:sp>
        <p:nvSpPr>
          <p:cNvPr id="7" name="Action Button: Help 6">
            <a:hlinkClick r:id="" action="ppaction://noaction" highlightClick="1"/>
            <a:extLst>
              <a:ext uri="{FF2B5EF4-FFF2-40B4-BE49-F238E27FC236}">
                <a16:creationId xmlns:a16="http://schemas.microsoft.com/office/drawing/2014/main" id="{FEABFD89-3E9B-455F-A7ED-2DE6AC746FFF}"/>
              </a:ext>
            </a:extLst>
          </p:cNvPr>
          <p:cNvSpPr/>
          <p:nvPr/>
        </p:nvSpPr>
        <p:spPr bwMode="auto">
          <a:xfrm rot="645772">
            <a:off x="6641364" y="3745765"/>
            <a:ext cx="1042416" cy="1042416"/>
          </a:xfrm>
          <a:prstGeom prst="actionButtonHelp">
            <a:avLst/>
          </a:prstGeom>
          <a:solidFill>
            <a:schemeClr val="accent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23846420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07F69-1EDF-49F0-BB17-F51FFE5F6FE7}"/>
              </a:ext>
            </a:extLst>
          </p:cNvPr>
          <p:cNvSpPr>
            <a:spLocks noGrp="1"/>
          </p:cNvSpPr>
          <p:nvPr>
            <p:ph type="title"/>
          </p:nvPr>
        </p:nvSpPr>
        <p:spPr>
          <a:xfrm>
            <a:off x="301625" y="228601"/>
            <a:ext cx="8510588" cy="685800"/>
          </a:xfrm>
        </p:spPr>
        <p:txBody>
          <a:bodyPr/>
          <a:lstStyle/>
          <a:p>
            <a:r>
              <a:rPr lang="en-US" sz="2800" dirty="0">
                <a:effectLst/>
              </a:rPr>
              <a:t>Association of dietary cholesterol or egg consumption with incident CVD and mortality</a:t>
            </a:r>
          </a:p>
        </p:txBody>
      </p:sp>
      <p:sp>
        <p:nvSpPr>
          <p:cNvPr id="4" name="Footer Placeholder 3">
            <a:extLst>
              <a:ext uri="{FF2B5EF4-FFF2-40B4-BE49-F238E27FC236}">
                <a16:creationId xmlns:a16="http://schemas.microsoft.com/office/drawing/2014/main" id="{06FB588C-785C-4050-8DFF-D75D71657465}"/>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449EC557-1F87-48F2-8609-DD0F096BD84D}"/>
              </a:ext>
            </a:extLst>
          </p:cNvPr>
          <p:cNvSpPr txBox="1"/>
          <p:nvPr/>
        </p:nvSpPr>
        <p:spPr>
          <a:xfrm>
            <a:off x="175419" y="5696635"/>
            <a:ext cx="8763000" cy="646331"/>
          </a:xfrm>
          <a:prstGeom prst="rect">
            <a:avLst/>
          </a:prstGeom>
          <a:noFill/>
        </p:spPr>
        <p:txBody>
          <a:bodyPr wrap="square" rtlCol="0">
            <a:spAutoFit/>
          </a:bodyPr>
          <a:lstStyle/>
          <a:p>
            <a:r>
              <a:rPr lang="en-US" dirty="0">
                <a:solidFill>
                  <a:srgbClr val="FFC000"/>
                </a:solidFill>
              </a:rPr>
              <a:t>Zhong, V., Van Horn, L., Cornelis, M. (2019). Associations of dietary cholesterol or egg consumption with incident CVD and mortality. </a:t>
            </a:r>
            <a:r>
              <a:rPr lang="en-US" i="1" dirty="0">
                <a:solidFill>
                  <a:srgbClr val="FFC000"/>
                </a:solidFill>
              </a:rPr>
              <a:t>JAMA</a:t>
            </a:r>
            <a:r>
              <a:rPr lang="en-US" dirty="0">
                <a:solidFill>
                  <a:srgbClr val="FFC000"/>
                </a:solidFill>
              </a:rPr>
              <a:t>. 2019;321(11):1081-1095</a:t>
            </a:r>
          </a:p>
        </p:txBody>
      </p:sp>
      <p:pic>
        <p:nvPicPr>
          <p:cNvPr id="5" name="Content Placeholder 4">
            <a:extLst>
              <a:ext uri="{FF2B5EF4-FFF2-40B4-BE49-F238E27FC236}">
                <a16:creationId xmlns:a16="http://schemas.microsoft.com/office/drawing/2014/main" id="{A15F0FF2-A0A2-4D06-B975-21B6FA5B3B68}"/>
              </a:ext>
            </a:extLst>
          </p:cNvPr>
          <p:cNvPicPr>
            <a:picLocks noGrp="1" noChangeAspect="1"/>
          </p:cNvPicPr>
          <p:nvPr>
            <p:ph idx="1"/>
          </p:nvPr>
        </p:nvPicPr>
        <p:blipFill>
          <a:blip r:embed="rId2"/>
          <a:stretch>
            <a:fillRect/>
          </a:stretch>
        </p:blipFill>
        <p:spPr>
          <a:xfrm>
            <a:off x="2482181" y="1094130"/>
            <a:ext cx="4179638" cy="4422775"/>
          </a:xfrm>
          <a:prstGeom prst="rect">
            <a:avLst/>
          </a:prstGeom>
        </p:spPr>
      </p:pic>
    </p:spTree>
    <p:extLst>
      <p:ext uri="{BB962C8B-B14F-4D97-AF65-F5344CB8AC3E}">
        <p14:creationId xmlns:p14="http://schemas.microsoft.com/office/powerpoint/2010/main" val="51994141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07F69-1EDF-49F0-BB17-F51FFE5F6FE7}"/>
              </a:ext>
            </a:extLst>
          </p:cNvPr>
          <p:cNvSpPr>
            <a:spLocks noGrp="1"/>
          </p:cNvSpPr>
          <p:nvPr>
            <p:ph type="title"/>
          </p:nvPr>
        </p:nvSpPr>
        <p:spPr>
          <a:xfrm>
            <a:off x="301625" y="228601"/>
            <a:ext cx="8510588" cy="685800"/>
          </a:xfrm>
        </p:spPr>
        <p:txBody>
          <a:bodyPr/>
          <a:lstStyle/>
          <a:p>
            <a:r>
              <a:rPr lang="en-US" sz="2800" dirty="0">
                <a:effectLst/>
              </a:rPr>
              <a:t>Association of dietary cholesterol or egg consumption with incident CVD and mortality</a:t>
            </a:r>
          </a:p>
        </p:txBody>
      </p:sp>
      <p:sp>
        <p:nvSpPr>
          <p:cNvPr id="4" name="Footer Placeholder 3">
            <a:extLst>
              <a:ext uri="{FF2B5EF4-FFF2-40B4-BE49-F238E27FC236}">
                <a16:creationId xmlns:a16="http://schemas.microsoft.com/office/drawing/2014/main" id="{06FB588C-785C-4050-8DFF-D75D71657465}"/>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449EC557-1F87-48F2-8609-DD0F096BD84D}"/>
              </a:ext>
            </a:extLst>
          </p:cNvPr>
          <p:cNvSpPr txBox="1"/>
          <p:nvPr/>
        </p:nvSpPr>
        <p:spPr>
          <a:xfrm>
            <a:off x="175419" y="5696635"/>
            <a:ext cx="8763000" cy="646331"/>
          </a:xfrm>
          <a:prstGeom prst="rect">
            <a:avLst/>
          </a:prstGeom>
          <a:noFill/>
        </p:spPr>
        <p:txBody>
          <a:bodyPr wrap="square" rtlCol="0">
            <a:spAutoFit/>
          </a:bodyPr>
          <a:lstStyle/>
          <a:p>
            <a:r>
              <a:rPr lang="en-US" dirty="0">
                <a:solidFill>
                  <a:srgbClr val="FFC000"/>
                </a:solidFill>
              </a:rPr>
              <a:t>Zhong, V., Van Horn, L., Cornelis, M. (2019). Associations of dietary cholesterol or egg consumption with incident CVD and mortality. </a:t>
            </a:r>
            <a:r>
              <a:rPr lang="en-US" i="1" dirty="0">
                <a:solidFill>
                  <a:srgbClr val="FFC000"/>
                </a:solidFill>
              </a:rPr>
              <a:t>JAMA</a:t>
            </a:r>
            <a:r>
              <a:rPr lang="en-US" dirty="0">
                <a:solidFill>
                  <a:srgbClr val="FFC000"/>
                </a:solidFill>
              </a:rPr>
              <a:t>. 2019;321(11):1081-1095</a:t>
            </a:r>
          </a:p>
        </p:txBody>
      </p:sp>
      <p:pic>
        <p:nvPicPr>
          <p:cNvPr id="5" name="Content Placeholder 4">
            <a:extLst>
              <a:ext uri="{FF2B5EF4-FFF2-40B4-BE49-F238E27FC236}">
                <a16:creationId xmlns:a16="http://schemas.microsoft.com/office/drawing/2014/main" id="{DF66D7FB-2BB9-4E7D-963F-94427D5997FF}"/>
              </a:ext>
            </a:extLst>
          </p:cNvPr>
          <p:cNvPicPr>
            <a:picLocks noGrp="1" noChangeAspect="1"/>
          </p:cNvPicPr>
          <p:nvPr>
            <p:ph idx="1"/>
          </p:nvPr>
        </p:nvPicPr>
        <p:blipFill>
          <a:blip r:embed="rId2"/>
          <a:stretch>
            <a:fillRect/>
          </a:stretch>
        </p:blipFill>
        <p:spPr>
          <a:xfrm>
            <a:off x="2518978" y="1066800"/>
            <a:ext cx="4106044" cy="4422775"/>
          </a:xfrm>
          <a:prstGeom prst="rect">
            <a:avLst/>
          </a:prstGeom>
        </p:spPr>
      </p:pic>
    </p:spTree>
    <p:extLst>
      <p:ext uri="{BB962C8B-B14F-4D97-AF65-F5344CB8AC3E}">
        <p14:creationId xmlns:p14="http://schemas.microsoft.com/office/powerpoint/2010/main" val="377610337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07F69-1EDF-49F0-BB17-F51FFE5F6FE7}"/>
              </a:ext>
            </a:extLst>
          </p:cNvPr>
          <p:cNvSpPr>
            <a:spLocks noGrp="1"/>
          </p:cNvSpPr>
          <p:nvPr>
            <p:ph type="title"/>
          </p:nvPr>
        </p:nvSpPr>
        <p:spPr>
          <a:xfrm>
            <a:off x="301625" y="228601"/>
            <a:ext cx="8510588" cy="685800"/>
          </a:xfrm>
        </p:spPr>
        <p:txBody>
          <a:bodyPr/>
          <a:lstStyle/>
          <a:p>
            <a:r>
              <a:rPr lang="en-US" sz="2800" dirty="0">
                <a:effectLst/>
              </a:rPr>
              <a:t>Association of dietary cholesterol or egg consumption with incident CVD and mortality</a:t>
            </a:r>
          </a:p>
        </p:txBody>
      </p:sp>
      <p:sp>
        <p:nvSpPr>
          <p:cNvPr id="4" name="Footer Placeholder 3">
            <a:extLst>
              <a:ext uri="{FF2B5EF4-FFF2-40B4-BE49-F238E27FC236}">
                <a16:creationId xmlns:a16="http://schemas.microsoft.com/office/drawing/2014/main" id="{06FB588C-785C-4050-8DFF-D75D71657465}"/>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449EC557-1F87-48F2-8609-DD0F096BD84D}"/>
              </a:ext>
            </a:extLst>
          </p:cNvPr>
          <p:cNvSpPr txBox="1"/>
          <p:nvPr/>
        </p:nvSpPr>
        <p:spPr>
          <a:xfrm>
            <a:off x="175419" y="5696635"/>
            <a:ext cx="8763000" cy="646331"/>
          </a:xfrm>
          <a:prstGeom prst="rect">
            <a:avLst/>
          </a:prstGeom>
          <a:noFill/>
        </p:spPr>
        <p:txBody>
          <a:bodyPr wrap="square" rtlCol="0">
            <a:spAutoFit/>
          </a:bodyPr>
          <a:lstStyle/>
          <a:p>
            <a:r>
              <a:rPr lang="en-US" dirty="0">
                <a:solidFill>
                  <a:srgbClr val="FFC000"/>
                </a:solidFill>
              </a:rPr>
              <a:t>Zhong, V., Van Horn, L., Cornelis, M. (2019). Associations of dietary cholesterol or egg consumption with incident CVD and mortality. </a:t>
            </a:r>
            <a:r>
              <a:rPr lang="en-US" i="1" dirty="0">
                <a:solidFill>
                  <a:srgbClr val="FFC000"/>
                </a:solidFill>
              </a:rPr>
              <a:t>JAMA</a:t>
            </a:r>
            <a:r>
              <a:rPr lang="en-US" dirty="0">
                <a:solidFill>
                  <a:srgbClr val="FFC000"/>
                </a:solidFill>
              </a:rPr>
              <a:t>. 2019;321(11):1081-1095</a:t>
            </a:r>
          </a:p>
        </p:txBody>
      </p:sp>
      <p:sp>
        <p:nvSpPr>
          <p:cNvPr id="3" name="Content Placeholder 2">
            <a:extLst>
              <a:ext uri="{FF2B5EF4-FFF2-40B4-BE49-F238E27FC236}">
                <a16:creationId xmlns:a16="http://schemas.microsoft.com/office/drawing/2014/main" id="{1C6F37D1-E605-4BD6-9302-87E54217BA30}"/>
              </a:ext>
            </a:extLst>
          </p:cNvPr>
          <p:cNvSpPr>
            <a:spLocks noGrp="1"/>
          </p:cNvSpPr>
          <p:nvPr>
            <p:ph idx="1"/>
          </p:nvPr>
        </p:nvSpPr>
        <p:spPr>
          <a:xfrm>
            <a:off x="261631" y="1123627"/>
            <a:ext cx="8540750" cy="4422775"/>
          </a:xfrm>
        </p:spPr>
        <p:txBody>
          <a:bodyPr/>
          <a:lstStyle/>
          <a:p>
            <a:pPr marL="0" indent="0">
              <a:buNone/>
            </a:pPr>
            <a:r>
              <a:rPr lang="en-US" sz="1800" u="sng" dirty="0">
                <a:effectLst/>
              </a:rPr>
              <a:t>This study has several limitations. </a:t>
            </a:r>
          </a:p>
          <a:p>
            <a:pPr marL="0" indent="0">
              <a:buNone/>
            </a:pPr>
            <a:r>
              <a:rPr lang="en-US" sz="1800" dirty="0">
                <a:effectLst/>
              </a:rPr>
              <a:t>1, Appropriate interpretation of the study findings requires consideration of measurement error for self-reported diet data. </a:t>
            </a:r>
          </a:p>
          <a:p>
            <a:pPr marL="0" indent="0">
              <a:buNone/>
            </a:pPr>
            <a:r>
              <a:rPr lang="en-US" sz="1800" dirty="0">
                <a:effectLst/>
              </a:rPr>
              <a:t>2. This study relied on single measurement of egg and dietary cholesterol consumption. </a:t>
            </a:r>
          </a:p>
          <a:p>
            <a:pPr marL="0" indent="0">
              <a:buNone/>
            </a:pPr>
            <a:r>
              <a:rPr lang="en-US" sz="1800" dirty="0">
                <a:effectLst/>
              </a:rPr>
              <a:t>3. All cohorts used different dietary assessment tools </a:t>
            </a:r>
          </a:p>
          <a:p>
            <a:pPr marL="0" indent="0">
              <a:buNone/>
            </a:pPr>
            <a:r>
              <a:rPr lang="en-US" sz="1800" dirty="0">
                <a:effectLst/>
              </a:rPr>
              <a:t>4. Residual confounding was likely, although a number of covariates were adjusted. </a:t>
            </a:r>
          </a:p>
          <a:p>
            <a:pPr marL="0" indent="0">
              <a:buNone/>
            </a:pPr>
            <a:r>
              <a:rPr lang="en-US" sz="1800" dirty="0">
                <a:effectLst/>
              </a:rPr>
              <a:t>5. Data were not available for investigating subtypes of CHD, stroke, and heart failure, as well as more detailed cause-specific mortality such as cancer mortality. </a:t>
            </a:r>
          </a:p>
          <a:p>
            <a:pPr marL="0" indent="0">
              <a:buNone/>
            </a:pPr>
            <a:r>
              <a:rPr lang="en-US" sz="1800" dirty="0">
                <a:effectLst/>
              </a:rPr>
              <a:t>6. Generalizing our results to non-US populations requires caution due to different nutrition and food environments and chronic disease epidemiology.</a:t>
            </a:r>
          </a:p>
          <a:p>
            <a:pPr marL="0" indent="0">
              <a:buNone/>
            </a:pPr>
            <a:r>
              <a:rPr lang="en-US" sz="1800" dirty="0">
                <a:effectLst/>
              </a:rPr>
              <a:t>7. The study findings are observational and cannot establish causality</a:t>
            </a:r>
            <a:endParaRPr lang="en-US" sz="1800" dirty="0"/>
          </a:p>
        </p:txBody>
      </p:sp>
    </p:spTree>
    <p:extLst>
      <p:ext uri="{BB962C8B-B14F-4D97-AF65-F5344CB8AC3E}">
        <p14:creationId xmlns:p14="http://schemas.microsoft.com/office/powerpoint/2010/main" val="352909606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07F69-1EDF-49F0-BB17-F51FFE5F6FE7}"/>
              </a:ext>
            </a:extLst>
          </p:cNvPr>
          <p:cNvSpPr>
            <a:spLocks noGrp="1"/>
          </p:cNvSpPr>
          <p:nvPr>
            <p:ph type="title"/>
          </p:nvPr>
        </p:nvSpPr>
        <p:spPr>
          <a:xfrm>
            <a:off x="557980" y="121613"/>
            <a:ext cx="8510588" cy="685800"/>
          </a:xfrm>
        </p:spPr>
        <p:txBody>
          <a:bodyPr/>
          <a:lstStyle/>
          <a:p>
            <a:r>
              <a:rPr lang="en-US" sz="2800" dirty="0">
                <a:effectLst/>
              </a:rPr>
              <a:t>Despite all that…..it garnered a LOT of attention!</a:t>
            </a:r>
          </a:p>
        </p:txBody>
      </p:sp>
      <p:sp>
        <p:nvSpPr>
          <p:cNvPr id="4" name="Footer Placeholder 3">
            <a:extLst>
              <a:ext uri="{FF2B5EF4-FFF2-40B4-BE49-F238E27FC236}">
                <a16:creationId xmlns:a16="http://schemas.microsoft.com/office/drawing/2014/main" id="{06FB588C-785C-4050-8DFF-D75D71657465}"/>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449EC557-1F87-48F2-8609-DD0F096BD84D}"/>
              </a:ext>
            </a:extLst>
          </p:cNvPr>
          <p:cNvSpPr txBox="1"/>
          <p:nvPr/>
        </p:nvSpPr>
        <p:spPr>
          <a:xfrm>
            <a:off x="175419" y="5696635"/>
            <a:ext cx="8763000" cy="646331"/>
          </a:xfrm>
          <a:prstGeom prst="rect">
            <a:avLst/>
          </a:prstGeom>
          <a:noFill/>
        </p:spPr>
        <p:txBody>
          <a:bodyPr wrap="square" rtlCol="0">
            <a:spAutoFit/>
          </a:bodyPr>
          <a:lstStyle/>
          <a:p>
            <a:r>
              <a:rPr lang="en-US" dirty="0">
                <a:solidFill>
                  <a:srgbClr val="FFC000"/>
                </a:solidFill>
              </a:rPr>
              <a:t>Zhong, V., Van Horn, L., Cornelis, M. (2019). Associations of dietary cholesterol or egg consumption with incident CVD and mortality. </a:t>
            </a:r>
            <a:r>
              <a:rPr lang="en-US" i="1" dirty="0">
                <a:solidFill>
                  <a:srgbClr val="FFC000"/>
                </a:solidFill>
              </a:rPr>
              <a:t>JAMA</a:t>
            </a:r>
            <a:r>
              <a:rPr lang="en-US" dirty="0">
                <a:solidFill>
                  <a:srgbClr val="FFC000"/>
                </a:solidFill>
              </a:rPr>
              <a:t>. 2019;321(11):1081-1095</a:t>
            </a:r>
          </a:p>
        </p:txBody>
      </p:sp>
      <p:pic>
        <p:nvPicPr>
          <p:cNvPr id="9" name="Picture 8">
            <a:extLst>
              <a:ext uri="{FF2B5EF4-FFF2-40B4-BE49-F238E27FC236}">
                <a16:creationId xmlns:a16="http://schemas.microsoft.com/office/drawing/2014/main" id="{3000BD24-79BA-4D56-9A8D-1DD79F7C3FF5}"/>
              </a:ext>
            </a:extLst>
          </p:cNvPr>
          <p:cNvPicPr>
            <a:picLocks noChangeAspect="1"/>
          </p:cNvPicPr>
          <p:nvPr/>
        </p:nvPicPr>
        <p:blipFill>
          <a:blip r:embed="rId2"/>
          <a:stretch>
            <a:fillRect/>
          </a:stretch>
        </p:blipFill>
        <p:spPr>
          <a:xfrm rot="597766">
            <a:off x="89579" y="1264229"/>
            <a:ext cx="8157793" cy="1718177"/>
          </a:xfrm>
          <a:prstGeom prst="rect">
            <a:avLst/>
          </a:prstGeom>
        </p:spPr>
      </p:pic>
      <p:pic>
        <p:nvPicPr>
          <p:cNvPr id="11" name="Content Placeholder 7">
            <a:extLst>
              <a:ext uri="{FF2B5EF4-FFF2-40B4-BE49-F238E27FC236}">
                <a16:creationId xmlns:a16="http://schemas.microsoft.com/office/drawing/2014/main" id="{C98362D8-245D-4FEB-8695-E892F3E78518}"/>
              </a:ext>
            </a:extLst>
          </p:cNvPr>
          <p:cNvPicPr>
            <a:picLocks noGrp="1" noChangeAspect="1"/>
          </p:cNvPicPr>
          <p:nvPr>
            <p:ph idx="1"/>
          </p:nvPr>
        </p:nvPicPr>
        <p:blipFill>
          <a:blip r:embed="rId3"/>
          <a:stretch>
            <a:fillRect/>
          </a:stretch>
        </p:blipFill>
        <p:spPr>
          <a:xfrm rot="20591137">
            <a:off x="628106" y="1961090"/>
            <a:ext cx="6743305" cy="1651421"/>
          </a:xfrm>
          <a:prstGeom prst="rect">
            <a:avLst/>
          </a:prstGeom>
        </p:spPr>
      </p:pic>
      <p:pic>
        <p:nvPicPr>
          <p:cNvPr id="12" name="Picture 11">
            <a:extLst>
              <a:ext uri="{FF2B5EF4-FFF2-40B4-BE49-F238E27FC236}">
                <a16:creationId xmlns:a16="http://schemas.microsoft.com/office/drawing/2014/main" id="{6F555316-CC68-41E9-AC16-059E9BD1CB0A}"/>
              </a:ext>
            </a:extLst>
          </p:cNvPr>
          <p:cNvPicPr>
            <a:picLocks noChangeAspect="1"/>
          </p:cNvPicPr>
          <p:nvPr/>
        </p:nvPicPr>
        <p:blipFill>
          <a:blip r:embed="rId4"/>
          <a:stretch>
            <a:fillRect/>
          </a:stretch>
        </p:blipFill>
        <p:spPr>
          <a:xfrm>
            <a:off x="2362200" y="3459296"/>
            <a:ext cx="6324600" cy="1858830"/>
          </a:xfrm>
          <a:prstGeom prst="rect">
            <a:avLst/>
          </a:prstGeom>
        </p:spPr>
      </p:pic>
    </p:spTree>
    <p:extLst>
      <p:ext uri="{BB962C8B-B14F-4D97-AF65-F5344CB8AC3E}">
        <p14:creationId xmlns:p14="http://schemas.microsoft.com/office/powerpoint/2010/main" val="356829255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07F69-1EDF-49F0-BB17-F51FFE5F6FE7}"/>
              </a:ext>
            </a:extLst>
          </p:cNvPr>
          <p:cNvSpPr>
            <a:spLocks noGrp="1"/>
          </p:cNvSpPr>
          <p:nvPr>
            <p:ph type="title"/>
          </p:nvPr>
        </p:nvSpPr>
        <p:spPr>
          <a:xfrm>
            <a:off x="301625" y="228601"/>
            <a:ext cx="8510588" cy="685800"/>
          </a:xfrm>
        </p:spPr>
        <p:txBody>
          <a:bodyPr/>
          <a:lstStyle/>
          <a:p>
            <a:r>
              <a:rPr lang="en-US" sz="2800" dirty="0">
                <a:effectLst/>
              </a:rPr>
              <a:t>Association of dietary cholesterol or egg consumption with incident CVD and mortality</a:t>
            </a:r>
          </a:p>
        </p:txBody>
      </p:sp>
      <p:sp>
        <p:nvSpPr>
          <p:cNvPr id="4" name="Footer Placeholder 3">
            <a:extLst>
              <a:ext uri="{FF2B5EF4-FFF2-40B4-BE49-F238E27FC236}">
                <a16:creationId xmlns:a16="http://schemas.microsoft.com/office/drawing/2014/main" id="{06FB588C-785C-4050-8DFF-D75D71657465}"/>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449EC557-1F87-48F2-8609-DD0F096BD84D}"/>
              </a:ext>
            </a:extLst>
          </p:cNvPr>
          <p:cNvSpPr txBox="1"/>
          <p:nvPr/>
        </p:nvSpPr>
        <p:spPr>
          <a:xfrm>
            <a:off x="175419" y="5696635"/>
            <a:ext cx="8763000" cy="646331"/>
          </a:xfrm>
          <a:prstGeom prst="rect">
            <a:avLst/>
          </a:prstGeom>
          <a:noFill/>
        </p:spPr>
        <p:txBody>
          <a:bodyPr wrap="square" rtlCol="0">
            <a:spAutoFit/>
          </a:bodyPr>
          <a:lstStyle/>
          <a:p>
            <a:r>
              <a:rPr lang="en-US" dirty="0">
                <a:solidFill>
                  <a:srgbClr val="FFC000"/>
                </a:solidFill>
              </a:rPr>
              <a:t>Zhong, V., Van Horn, L., Cornelis, M. (2019). Associations of dietary cholesterol or egg consumption with incident CVD and mortality. </a:t>
            </a:r>
            <a:r>
              <a:rPr lang="en-US" i="1" dirty="0">
                <a:solidFill>
                  <a:srgbClr val="FFC000"/>
                </a:solidFill>
              </a:rPr>
              <a:t>JAMA</a:t>
            </a:r>
            <a:r>
              <a:rPr lang="en-US" dirty="0">
                <a:solidFill>
                  <a:srgbClr val="FFC000"/>
                </a:solidFill>
              </a:rPr>
              <a:t>. 2019;321(11):1081-1095</a:t>
            </a:r>
          </a:p>
        </p:txBody>
      </p:sp>
      <p:sp>
        <p:nvSpPr>
          <p:cNvPr id="3" name="Content Placeholder 2">
            <a:extLst>
              <a:ext uri="{FF2B5EF4-FFF2-40B4-BE49-F238E27FC236}">
                <a16:creationId xmlns:a16="http://schemas.microsoft.com/office/drawing/2014/main" id="{1C6F37D1-E605-4BD6-9302-87E54217BA30}"/>
              </a:ext>
            </a:extLst>
          </p:cNvPr>
          <p:cNvSpPr>
            <a:spLocks noGrp="1"/>
          </p:cNvSpPr>
          <p:nvPr>
            <p:ph idx="1"/>
          </p:nvPr>
        </p:nvSpPr>
        <p:spPr>
          <a:xfrm>
            <a:off x="301625" y="1217612"/>
            <a:ext cx="8540750" cy="4422775"/>
          </a:xfrm>
        </p:spPr>
        <p:txBody>
          <a:bodyPr/>
          <a:lstStyle/>
          <a:p>
            <a:pPr marL="0" indent="0">
              <a:buNone/>
            </a:pPr>
            <a:r>
              <a:rPr lang="en-US" sz="2400" u="sng" dirty="0" err="1">
                <a:effectLst/>
              </a:rPr>
              <a:t>BaleDoneen</a:t>
            </a:r>
            <a:r>
              <a:rPr lang="en-US" sz="2400" u="sng" dirty="0">
                <a:effectLst/>
              </a:rPr>
              <a:t> Take-Away:</a:t>
            </a:r>
          </a:p>
          <a:p>
            <a:pPr marL="457200" indent="-457200">
              <a:buAutoNum type="arabicPeriod"/>
            </a:pPr>
            <a:r>
              <a:rPr lang="en-US" sz="2400" dirty="0">
                <a:effectLst/>
              </a:rPr>
              <a:t>Eggs and ALL cholesterol containing foods must be added into the equation of daily quantity of fats (particularly saturated fats).  </a:t>
            </a:r>
          </a:p>
          <a:p>
            <a:pPr marL="457200" indent="-457200">
              <a:buAutoNum type="arabicPeriod"/>
            </a:pPr>
            <a:r>
              <a:rPr lang="en-US" sz="2400" dirty="0">
                <a:effectLst/>
              </a:rPr>
              <a:t>Diet should be genetically guided to be precise and accurate – Utilizing genetics such as Apo E, Hp, IR and CYP P-450.  </a:t>
            </a:r>
          </a:p>
          <a:p>
            <a:pPr marL="457200" indent="-457200">
              <a:buAutoNum type="arabicPeriod"/>
            </a:pPr>
            <a:r>
              <a:rPr lang="en-US" sz="2400" dirty="0">
                <a:effectLst/>
              </a:rPr>
              <a:t>There is no panacea diet for anyone. </a:t>
            </a:r>
          </a:p>
          <a:p>
            <a:pPr marL="457200" indent="-457200">
              <a:buAutoNum type="arabicPeriod"/>
            </a:pPr>
            <a:r>
              <a:rPr lang="en-US" sz="2400" dirty="0">
                <a:effectLst/>
              </a:rPr>
              <a:t>Assessing someone’s egg intake once 17 years ago and making long term projections should NOT have garnered so much attention (in my humble opinion </a:t>
            </a:r>
            <a:r>
              <a:rPr lang="en-US" sz="2400" dirty="0">
                <a:effectLst/>
                <a:sym typeface="Wingdings" panose="05000000000000000000" pitchFamily="2" charset="2"/>
              </a:rPr>
              <a:t>)</a:t>
            </a:r>
            <a:endParaRPr lang="en-US" sz="2400" dirty="0">
              <a:effectLst/>
            </a:endParaRPr>
          </a:p>
        </p:txBody>
      </p:sp>
    </p:spTree>
    <p:extLst>
      <p:ext uri="{BB962C8B-B14F-4D97-AF65-F5344CB8AC3E}">
        <p14:creationId xmlns:p14="http://schemas.microsoft.com/office/powerpoint/2010/main" val="308219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B2DE2-C785-49E4-A501-E39F6E38A09E}"/>
              </a:ext>
            </a:extLst>
          </p:cNvPr>
          <p:cNvSpPr>
            <a:spLocks noGrp="1"/>
          </p:cNvSpPr>
          <p:nvPr>
            <p:ph type="title"/>
          </p:nvPr>
        </p:nvSpPr>
        <p:spPr/>
        <p:txBody>
          <a:bodyPr/>
          <a:lstStyle/>
          <a:p>
            <a:r>
              <a:rPr lang="en-US" dirty="0"/>
              <a:t>So what’s the ‘skinny’ on these?</a:t>
            </a:r>
          </a:p>
        </p:txBody>
      </p:sp>
      <p:pic>
        <p:nvPicPr>
          <p:cNvPr id="6" name="Content Placeholder 5" descr="A can of soda&#10;&#10;Description automatically generated">
            <a:extLst>
              <a:ext uri="{FF2B5EF4-FFF2-40B4-BE49-F238E27FC236}">
                <a16:creationId xmlns:a16="http://schemas.microsoft.com/office/drawing/2014/main" id="{FDA488EC-7B2A-4AD1-B908-AEC6BD37AB1E}"/>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905000" y="1554163"/>
            <a:ext cx="5029200" cy="4008437"/>
          </a:xfrm>
        </p:spPr>
      </p:pic>
      <p:sp>
        <p:nvSpPr>
          <p:cNvPr id="4" name="Footer Placeholder 3">
            <a:extLst>
              <a:ext uri="{FF2B5EF4-FFF2-40B4-BE49-F238E27FC236}">
                <a16:creationId xmlns:a16="http://schemas.microsoft.com/office/drawing/2014/main" id="{E00FF5A4-B01F-4F6A-BE3C-B01C3DFDD9D6}"/>
              </a:ext>
            </a:extLst>
          </p:cNvPr>
          <p:cNvSpPr>
            <a:spLocks noGrp="1"/>
          </p:cNvSpPr>
          <p:nvPr>
            <p:ph type="ftr" sz="quarter" idx="11"/>
          </p:nvPr>
        </p:nvSpPr>
        <p:spPr/>
        <p:txBody>
          <a:bodyPr/>
          <a:lstStyle/>
          <a:p>
            <a:pPr>
              <a:defRPr/>
            </a:pPr>
            <a:r>
              <a:rPr lang="en-US"/>
              <a:t>Copyright Bale/Doneen Paradigm</a:t>
            </a:r>
          </a:p>
        </p:txBody>
      </p:sp>
    </p:spTree>
    <p:extLst>
      <p:ext uri="{BB962C8B-B14F-4D97-AF65-F5344CB8AC3E}">
        <p14:creationId xmlns:p14="http://schemas.microsoft.com/office/powerpoint/2010/main" val="19670958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5B0B2-5E25-41C0-9582-1148283B49BC}"/>
              </a:ext>
            </a:extLst>
          </p:cNvPr>
          <p:cNvSpPr>
            <a:spLocks noGrp="1"/>
          </p:cNvSpPr>
          <p:nvPr>
            <p:ph type="title"/>
          </p:nvPr>
        </p:nvSpPr>
        <p:spPr>
          <a:xfrm>
            <a:off x="301625" y="228601"/>
            <a:ext cx="8510588" cy="762000"/>
          </a:xfrm>
        </p:spPr>
        <p:txBody>
          <a:bodyPr/>
          <a:lstStyle/>
          <a:p>
            <a:r>
              <a:rPr lang="en-US" sz="2800" dirty="0"/>
              <a:t>Imaging subclinical atherosclerosis promises better CV Primary Prevention</a:t>
            </a:r>
          </a:p>
        </p:txBody>
      </p:sp>
      <p:sp>
        <p:nvSpPr>
          <p:cNvPr id="4" name="Footer Placeholder 3">
            <a:extLst>
              <a:ext uri="{FF2B5EF4-FFF2-40B4-BE49-F238E27FC236}">
                <a16:creationId xmlns:a16="http://schemas.microsoft.com/office/drawing/2014/main" id="{D326376B-356E-4F38-A4D5-CD5442595A16}"/>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B6273A2E-4797-4471-AF2A-EBBAC117132A}"/>
              </a:ext>
            </a:extLst>
          </p:cNvPr>
          <p:cNvSpPr txBox="1"/>
          <p:nvPr/>
        </p:nvSpPr>
        <p:spPr>
          <a:xfrm>
            <a:off x="191269" y="5486400"/>
            <a:ext cx="8305800" cy="923330"/>
          </a:xfrm>
          <a:prstGeom prst="rect">
            <a:avLst/>
          </a:prstGeom>
          <a:noFill/>
        </p:spPr>
        <p:txBody>
          <a:bodyPr wrap="square" rtlCol="0">
            <a:spAutoFit/>
          </a:bodyPr>
          <a:lstStyle/>
          <a:p>
            <a:r>
              <a:rPr lang="en-US" i="1" dirty="0" err="1">
                <a:solidFill>
                  <a:srgbClr val="FFC000"/>
                </a:solidFill>
              </a:rPr>
              <a:t>Faggiano</a:t>
            </a:r>
            <a:r>
              <a:rPr lang="en-US" i="1" dirty="0">
                <a:solidFill>
                  <a:srgbClr val="FFC000"/>
                </a:solidFill>
              </a:rPr>
              <a:t>, P., </a:t>
            </a:r>
            <a:r>
              <a:rPr lang="en-US" i="1" dirty="0" err="1">
                <a:solidFill>
                  <a:srgbClr val="FFC000"/>
                </a:solidFill>
              </a:rPr>
              <a:t>Dasseni</a:t>
            </a:r>
            <a:r>
              <a:rPr lang="en-US" i="1" dirty="0">
                <a:solidFill>
                  <a:srgbClr val="FFC000"/>
                </a:solidFill>
              </a:rPr>
              <a:t>, N., Henein, M. (2019). Imaging subclinical atherosclerosis promises a better cardiovascular primary prevention. European Journal of Preventive Cardiology. 0(00) 1-2. DOI 10.1177?2047487319849323</a:t>
            </a:r>
          </a:p>
        </p:txBody>
      </p:sp>
      <p:sp>
        <p:nvSpPr>
          <p:cNvPr id="7" name="Content Placeholder 6">
            <a:extLst>
              <a:ext uri="{FF2B5EF4-FFF2-40B4-BE49-F238E27FC236}">
                <a16:creationId xmlns:a16="http://schemas.microsoft.com/office/drawing/2014/main" id="{384E7B70-12A2-470A-B470-D2455164F8FD}"/>
              </a:ext>
            </a:extLst>
          </p:cNvPr>
          <p:cNvSpPr>
            <a:spLocks noGrp="1"/>
          </p:cNvSpPr>
          <p:nvPr>
            <p:ph idx="1"/>
          </p:nvPr>
        </p:nvSpPr>
        <p:spPr>
          <a:xfrm>
            <a:off x="301625" y="1066800"/>
            <a:ext cx="8540750" cy="4267201"/>
          </a:xfrm>
        </p:spPr>
        <p:txBody>
          <a:bodyPr/>
          <a:lstStyle/>
          <a:p>
            <a:pPr marL="0" indent="0" algn="ctr">
              <a:buNone/>
            </a:pPr>
            <a:r>
              <a:rPr lang="en-US" sz="2200" dirty="0">
                <a:effectLst/>
              </a:rPr>
              <a:t>Coronary artery scanning performed using cardiac CT and calculation of the </a:t>
            </a:r>
            <a:r>
              <a:rPr lang="en-US" sz="2200" dirty="0" err="1">
                <a:effectLst/>
              </a:rPr>
              <a:t>Agatston</a:t>
            </a:r>
            <a:r>
              <a:rPr lang="en-US" sz="2200" dirty="0">
                <a:effectLst/>
              </a:rPr>
              <a:t> calcium score is the most common tool for prognostic stratification of asymptomatic individuals and implementation of preventive strategies. </a:t>
            </a:r>
          </a:p>
          <a:p>
            <a:pPr marL="0" indent="0" algn="ctr">
              <a:buNone/>
            </a:pPr>
            <a:endParaRPr lang="en-US" sz="2200" dirty="0">
              <a:effectLst/>
            </a:endParaRPr>
          </a:p>
          <a:p>
            <a:pPr marL="0" indent="0" algn="ctr">
              <a:buNone/>
            </a:pPr>
            <a:r>
              <a:rPr lang="en-US" sz="2200" dirty="0">
                <a:effectLst/>
              </a:rPr>
              <a:t>A routine echo examination may offer an evaluation of subclinical atherosclerosis disease by calcifications at different sites: </a:t>
            </a:r>
          </a:p>
          <a:p>
            <a:pPr marL="0" indent="0" algn="ctr">
              <a:buNone/>
            </a:pPr>
            <a:r>
              <a:rPr lang="en-US" sz="2200" u="sng" dirty="0">
                <a:effectLst/>
              </a:rPr>
              <a:t>mitral apparatus </a:t>
            </a:r>
          </a:p>
          <a:p>
            <a:pPr marL="0" indent="0" algn="ctr">
              <a:buNone/>
            </a:pPr>
            <a:r>
              <a:rPr lang="en-US" sz="2200" dirty="0">
                <a:effectLst/>
              </a:rPr>
              <a:t>(annulus, leaflets and papillary muscles) </a:t>
            </a:r>
          </a:p>
          <a:p>
            <a:pPr marL="0" indent="0" algn="ctr">
              <a:buNone/>
            </a:pPr>
            <a:r>
              <a:rPr lang="en-US" sz="2200" u="sng" dirty="0">
                <a:effectLst/>
              </a:rPr>
              <a:t>aortic valve</a:t>
            </a:r>
          </a:p>
          <a:p>
            <a:pPr marL="0" indent="0" algn="ctr">
              <a:buNone/>
            </a:pPr>
            <a:r>
              <a:rPr lang="en-US" sz="2200" u="sng" dirty="0">
                <a:effectLst/>
              </a:rPr>
              <a:t>ascending aorta</a:t>
            </a:r>
          </a:p>
        </p:txBody>
      </p:sp>
    </p:spTree>
    <p:extLst>
      <p:ext uri="{BB962C8B-B14F-4D97-AF65-F5344CB8AC3E}">
        <p14:creationId xmlns:p14="http://schemas.microsoft.com/office/powerpoint/2010/main" val="400786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D07A9-58B1-444C-B566-C1CA47F6C270}"/>
              </a:ext>
            </a:extLst>
          </p:cNvPr>
          <p:cNvSpPr>
            <a:spLocks noGrp="1"/>
          </p:cNvSpPr>
          <p:nvPr>
            <p:ph type="title"/>
          </p:nvPr>
        </p:nvSpPr>
        <p:spPr>
          <a:xfrm>
            <a:off x="301625" y="228601"/>
            <a:ext cx="8510588" cy="914400"/>
          </a:xfrm>
        </p:spPr>
        <p:txBody>
          <a:bodyPr/>
          <a:lstStyle/>
          <a:p>
            <a:r>
              <a:rPr lang="en-US" sz="3600" dirty="0">
                <a:effectLst/>
              </a:rPr>
              <a:t>Sugar-Sweetened and Artificially sweetened beverages are deadly. </a:t>
            </a:r>
          </a:p>
        </p:txBody>
      </p:sp>
      <p:sp>
        <p:nvSpPr>
          <p:cNvPr id="4" name="Footer Placeholder 3">
            <a:extLst>
              <a:ext uri="{FF2B5EF4-FFF2-40B4-BE49-F238E27FC236}">
                <a16:creationId xmlns:a16="http://schemas.microsoft.com/office/drawing/2014/main" id="{11ACDD95-ABF8-4433-ABB8-841C99E1ECF3}"/>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B7CA5A50-4131-48EE-956D-988568685650}"/>
              </a:ext>
            </a:extLst>
          </p:cNvPr>
          <p:cNvSpPr txBox="1"/>
          <p:nvPr/>
        </p:nvSpPr>
        <p:spPr>
          <a:xfrm>
            <a:off x="381001" y="5638800"/>
            <a:ext cx="7924800" cy="923330"/>
          </a:xfrm>
          <a:prstGeom prst="rect">
            <a:avLst/>
          </a:prstGeom>
          <a:noFill/>
        </p:spPr>
        <p:txBody>
          <a:bodyPr wrap="square" rtlCol="0">
            <a:spAutoFit/>
          </a:bodyPr>
          <a:lstStyle/>
          <a:p>
            <a:r>
              <a:rPr lang="en-US" dirty="0">
                <a:solidFill>
                  <a:srgbClr val="FFC000"/>
                </a:solidFill>
              </a:rPr>
              <a:t>Malik, V., Li, Y., Pan, A. et al. (2019). Long-term consumption of sugar-sweetened and artificially sweetened beverages and risk of mortality in US Adults. </a:t>
            </a:r>
            <a:r>
              <a:rPr lang="en-US" i="1" dirty="0">
                <a:solidFill>
                  <a:srgbClr val="FFC000"/>
                </a:solidFill>
              </a:rPr>
              <a:t>Circulation. </a:t>
            </a:r>
            <a:r>
              <a:rPr lang="en-US" dirty="0">
                <a:solidFill>
                  <a:srgbClr val="FFC000"/>
                </a:solidFill>
              </a:rPr>
              <a:t>2019;139:2113–2125</a:t>
            </a:r>
          </a:p>
        </p:txBody>
      </p:sp>
      <p:sp>
        <p:nvSpPr>
          <p:cNvPr id="7" name="Content Placeholder 6">
            <a:extLst>
              <a:ext uri="{FF2B5EF4-FFF2-40B4-BE49-F238E27FC236}">
                <a16:creationId xmlns:a16="http://schemas.microsoft.com/office/drawing/2014/main" id="{FE3706C4-00F6-468B-B376-F271566DEFC8}"/>
              </a:ext>
            </a:extLst>
          </p:cNvPr>
          <p:cNvSpPr>
            <a:spLocks noGrp="1"/>
          </p:cNvSpPr>
          <p:nvPr>
            <p:ph idx="1"/>
          </p:nvPr>
        </p:nvSpPr>
        <p:spPr>
          <a:xfrm>
            <a:off x="301625" y="1295400"/>
            <a:ext cx="8540750" cy="4267200"/>
          </a:xfrm>
        </p:spPr>
        <p:txBody>
          <a:bodyPr/>
          <a:lstStyle/>
          <a:p>
            <a:pPr marL="0" indent="0" algn="ctr">
              <a:buNone/>
            </a:pPr>
            <a:endParaRPr lang="en-US" sz="2400" dirty="0">
              <a:effectLst/>
            </a:endParaRPr>
          </a:p>
          <a:p>
            <a:pPr marL="0" indent="0" algn="ctr">
              <a:buNone/>
            </a:pPr>
            <a:r>
              <a:rPr lang="en-US" sz="2400" dirty="0">
                <a:effectLst/>
              </a:rPr>
              <a:t>Examined associations between consumption of SSBs and ASBs with risk of total and cause-specific mortality among:</a:t>
            </a:r>
          </a:p>
          <a:p>
            <a:pPr marL="0" indent="0" algn="ctr">
              <a:buNone/>
            </a:pPr>
            <a:endParaRPr lang="en-US" sz="2400" dirty="0">
              <a:effectLst/>
            </a:endParaRPr>
          </a:p>
          <a:p>
            <a:pPr marL="0" indent="0" algn="ctr">
              <a:buNone/>
            </a:pPr>
            <a:r>
              <a:rPr lang="en-US" sz="2400" dirty="0">
                <a:effectLst/>
              </a:rPr>
              <a:t>37 716 men from the Health Professional’s Follow-up study (1986 to 2014)</a:t>
            </a:r>
          </a:p>
          <a:p>
            <a:pPr marL="0" indent="0" algn="ctr">
              <a:buNone/>
            </a:pPr>
            <a:r>
              <a:rPr lang="en-US" sz="2400" dirty="0">
                <a:effectLst/>
              </a:rPr>
              <a:t>80 647 women from the Nurses’ Health study </a:t>
            </a:r>
          </a:p>
          <a:p>
            <a:pPr marL="0" indent="0" algn="ctr">
              <a:buNone/>
            </a:pPr>
            <a:r>
              <a:rPr lang="en-US" sz="2400" dirty="0">
                <a:effectLst/>
              </a:rPr>
              <a:t>(1980 to 2014) </a:t>
            </a:r>
          </a:p>
          <a:p>
            <a:pPr marL="0" indent="0" algn="ctr">
              <a:buNone/>
            </a:pPr>
            <a:r>
              <a:rPr lang="en-US" sz="2400" dirty="0">
                <a:effectLst/>
              </a:rPr>
              <a:t>who were free from chronic diseases at baseline. </a:t>
            </a:r>
          </a:p>
        </p:txBody>
      </p:sp>
    </p:spTree>
    <p:extLst>
      <p:ext uri="{BB962C8B-B14F-4D97-AF65-F5344CB8AC3E}">
        <p14:creationId xmlns:p14="http://schemas.microsoft.com/office/powerpoint/2010/main" val="96768781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D07A9-58B1-444C-B566-C1CA47F6C270}"/>
              </a:ext>
            </a:extLst>
          </p:cNvPr>
          <p:cNvSpPr>
            <a:spLocks noGrp="1"/>
          </p:cNvSpPr>
          <p:nvPr>
            <p:ph type="title"/>
          </p:nvPr>
        </p:nvSpPr>
        <p:spPr>
          <a:xfrm>
            <a:off x="301625" y="228601"/>
            <a:ext cx="8510588" cy="914400"/>
          </a:xfrm>
        </p:spPr>
        <p:txBody>
          <a:bodyPr/>
          <a:lstStyle/>
          <a:p>
            <a:r>
              <a:rPr lang="en-US" sz="3600" dirty="0">
                <a:effectLst/>
              </a:rPr>
              <a:t>Sugar-Sweetened and Artificially sweetened beverages are deadly. </a:t>
            </a:r>
          </a:p>
        </p:txBody>
      </p:sp>
      <p:sp>
        <p:nvSpPr>
          <p:cNvPr id="4" name="Footer Placeholder 3">
            <a:extLst>
              <a:ext uri="{FF2B5EF4-FFF2-40B4-BE49-F238E27FC236}">
                <a16:creationId xmlns:a16="http://schemas.microsoft.com/office/drawing/2014/main" id="{11ACDD95-ABF8-4433-ABB8-841C99E1ECF3}"/>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B7CA5A50-4131-48EE-956D-988568685650}"/>
              </a:ext>
            </a:extLst>
          </p:cNvPr>
          <p:cNvSpPr txBox="1"/>
          <p:nvPr/>
        </p:nvSpPr>
        <p:spPr>
          <a:xfrm>
            <a:off x="381001" y="5638800"/>
            <a:ext cx="7924800" cy="923330"/>
          </a:xfrm>
          <a:prstGeom prst="rect">
            <a:avLst/>
          </a:prstGeom>
          <a:noFill/>
        </p:spPr>
        <p:txBody>
          <a:bodyPr wrap="square" rtlCol="0">
            <a:spAutoFit/>
          </a:bodyPr>
          <a:lstStyle/>
          <a:p>
            <a:r>
              <a:rPr lang="en-US" dirty="0">
                <a:solidFill>
                  <a:srgbClr val="FFC000"/>
                </a:solidFill>
              </a:rPr>
              <a:t>Malik, V., Li, Y., Pan, A. et al. (2019). Long-term consumption of sugar-sweetened and artificially sweetened beverages and risk of mortality in US Adults. </a:t>
            </a:r>
            <a:r>
              <a:rPr lang="en-US" i="1" dirty="0">
                <a:solidFill>
                  <a:srgbClr val="FFC000"/>
                </a:solidFill>
              </a:rPr>
              <a:t>Circulation. </a:t>
            </a:r>
            <a:r>
              <a:rPr lang="en-US" dirty="0">
                <a:solidFill>
                  <a:srgbClr val="FFC000"/>
                </a:solidFill>
              </a:rPr>
              <a:t>2019;139:2113–2125</a:t>
            </a:r>
          </a:p>
        </p:txBody>
      </p:sp>
      <p:sp>
        <p:nvSpPr>
          <p:cNvPr id="7" name="Content Placeholder 6">
            <a:extLst>
              <a:ext uri="{FF2B5EF4-FFF2-40B4-BE49-F238E27FC236}">
                <a16:creationId xmlns:a16="http://schemas.microsoft.com/office/drawing/2014/main" id="{FE3706C4-00F6-468B-B376-F271566DEFC8}"/>
              </a:ext>
            </a:extLst>
          </p:cNvPr>
          <p:cNvSpPr>
            <a:spLocks noGrp="1"/>
          </p:cNvSpPr>
          <p:nvPr>
            <p:ph idx="1"/>
          </p:nvPr>
        </p:nvSpPr>
        <p:spPr>
          <a:xfrm>
            <a:off x="301625" y="1295400"/>
            <a:ext cx="8540750" cy="4267200"/>
          </a:xfrm>
        </p:spPr>
        <p:txBody>
          <a:bodyPr/>
          <a:lstStyle/>
          <a:p>
            <a:pPr marL="0" indent="0" algn="ctr">
              <a:buNone/>
            </a:pPr>
            <a:endParaRPr lang="en-US" sz="2400" dirty="0">
              <a:effectLst/>
            </a:endParaRPr>
          </a:p>
          <a:p>
            <a:pPr marL="0" indent="0" algn="ctr">
              <a:buNone/>
            </a:pPr>
            <a:r>
              <a:rPr lang="en-US" sz="2400" dirty="0">
                <a:effectLst/>
              </a:rPr>
              <a:t>In these 2 large prospective cohorts of US men and women, we found a positive graded association with dose between intake of SSBs and risk of mortality after adjusting for diet and lifestyle factors. </a:t>
            </a:r>
          </a:p>
          <a:p>
            <a:pPr marL="0" indent="0" algn="ctr">
              <a:buNone/>
            </a:pPr>
            <a:endParaRPr lang="en-US" sz="2400" dirty="0">
              <a:effectLst/>
            </a:endParaRPr>
          </a:p>
          <a:p>
            <a:pPr marL="0" indent="0" algn="ctr">
              <a:buNone/>
            </a:pPr>
            <a:r>
              <a:rPr lang="en-US" sz="2400" dirty="0">
                <a:effectLst/>
              </a:rPr>
              <a:t>This association was driven by CVD mortality with a stronger association observed among women compared to men, although no significant interaction with sex was observed.</a:t>
            </a:r>
          </a:p>
        </p:txBody>
      </p:sp>
    </p:spTree>
    <p:extLst>
      <p:ext uri="{BB962C8B-B14F-4D97-AF65-F5344CB8AC3E}">
        <p14:creationId xmlns:p14="http://schemas.microsoft.com/office/powerpoint/2010/main" val="404247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D07A9-58B1-444C-B566-C1CA47F6C270}"/>
              </a:ext>
            </a:extLst>
          </p:cNvPr>
          <p:cNvSpPr>
            <a:spLocks noGrp="1"/>
          </p:cNvSpPr>
          <p:nvPr>
            <p:ph type="title"/>
          </p:nvPr>
        </p:nvSpPr>
        <p:spPr>
          <a:xfrm>
            <a:off x="301625" y="228601"/>
            <a:ext cx="8510588" cy="914400"/>
          </a:xfrm>
        </p:spPr>
        <p:txBody>
          <a:bodyPr/>
          <a:lstStyle/>
          <a:p>
            <a:r>
              <a:rPr lang="en-US" sz="3600" dirty="0">
                <a:effectLst/>
              </a:rPr>
              <a:t>Sugar-Sweetened and Artificially sweetened beverages are deadly. </a:t>
            </a:r>
          </a:p>
        </p:txBody>
      </p:sp>
      <p:sp>
        <p:nvSpPr>
          <p:cNvPr id="4" name="Footer Placeholder 3">
            <a:extLst>
              <a:ext uri="{FF2B5EF4-FFF2-40B4-BE49-F238E27FC236}">
                <a16:creationId xmlns:a16="http://schemas.microsoft.com/office/drawing/2014/main" id="{11ACDD95-ABF8-4433-ABB8-841C99E1ECF3}"/>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B7CA5A50-4131-48EE-956D-988568685650}"/>
              </a:ext>
            </a:extLst>
          </p:cNvPr>
          <p:cNvSpPr txBox="1"/>
          <p:nvPr/>
        </p:nvSpPr>
        <p:spPr>
          <a:xfrm>
            <a:off x="381001" y="5638800"/>
            <a:ext cx="7924800" cy="923330"/>
          </a:xfrm>
          <a:prstGeom prst="rect">
            <a:avLst/>
          </a:prstGeom>
          <a:noFill/>
        </p:spPr>
        <p:txBody>
          <a:bodyPr wrap="square" rtlCol="0">
            <a:spAutoFit/>
          </a:bodyPr>
          <a:lstStyle/>
          <a:p>
            <a:r>
              <a:rPr lang="en-US" dirty="0">
                <a:solidFill>
                  <a:srgbClr val="FFC000"/>
                </a:solidFill>
              </a:rPr>
              <a:t>Malik, V., Li, Y., Pan, A. et al. (2019). Long-term consumption of sugar-sweetened and artificially sweetened beverages and risk of mortality in US Adults. </a:t>
            </a:r>
            <a:r>
              <a:rPr lang="en-US" i="1" dirty="0">
                <a:solidFill>
                  <a:srgbClr val="FFC000"/>
                </a:solidFill>
              </a:rPr>
              <a:t>Circulation. </a:t>
            </a:r>
            <a:r>
              <a:rPr lang="en-US" dirty="0">
                <a:solidFill>
                  <a:srgbClr val="FFC000"/>
                </a:solidFill>
              </a:rPr>
              <a:t>2019;139:2113–2125</a:t>
            </a:r>
          </a:p>
        </p:txBody>
      </p:sp>
      <p:sp>
        <p:nvSpPr>
          <p:cNvPr id="3" name="Rectangle 2">
            <a:extLst>
              <a:ext uri="{FF2B5EF4-FFF2-40B4-BE49-F238E27FC236}">
                <a16:creationId xmlns:a16="http://schemas.microsoft.com/office/drawing/2014/main" id="{9CD2EDE3-DA5D-48B3-8EAA-56C378EB88B6}"/>
              </a:ext>
            </a:extLst>
          </p:cNvPr>
          <p:cNvSpPr/>
          <p:nvPr/>
        </p:nvSpPr>
        <p:spPr>
          <a:xfrm>
            <a:off x="264754" y="1447800"/>
            <a:ext cx="8510588" cy="4001095"/>
          </a:xfrm>
          <a:prstGeom prst="rect">
            <a:avLst/>
          </a:prstGeom>
        </p:spPr>
        <p:txBody>
          <a:bodyPr wrap="square">
            <a:spAutoFit/>
          </a:bodyPr>
          <a:lstStyle/>
          <a:p>
            <a:pPr algn="ctr"/>
            <a:endParaRPr lang="en-US" b="1" u="sng" dirty="0">
              <a:latin typeface="FrutigerLTStd-Light"/>
            </a:endParaRPr>
          </a:p>
          <a:p>
            <a:pPr algn="ctr"/>
            <a:r>
              <a:rPr lang="en-US" sz="2800" b="1" u="sng" dirty="0">
                <a:solidFill>
                  <a:schemeClr val="tx2"/>
                </a:solidFill>
                <a:latin typeface="+mn-lt"/>
              </a:rPr>
              <a:t>Sugar Sweetened Beverage (SSB)</a:t>
            </a:r>
            <a:r>
              <a:rPr lang="en-US" sz="2000" b="1" u="sng" dirty="0">
                <a:latin typeface="+mn-lt"/>
              </a:rPr>
              <a:t>:</a:t>
            </a:r>
          </a:p>
          <a:p>
            <a:pPr algn="ctr"/>
            <a:r>
              <a:rPr lang="en-US" sz="2000" b="1" u="sng" dirty="0">
                <a:latin typeface="+mn-lt"/>
              </a:rPr>
              <a:t>CVD mortality : </a:t>
            </a:r>
            <a:r>
              <a:rPr lang="en-US" sz="2000" dirty="0">
                <a:latin typeface="+mn-lt"/>
              </a:rPr>
              <a:t>1.31 </a:t>
            </a:r>
            <a:r>
              <a:rPr lang="en-US" sz="2000" i="1" dirty="0">
                <a:latin typeface="+mn-lt"/>
              </a:rPr>
              <a:t>P </a:t>
            </a:r>
            <a:r>
              <a:rPr lang="en-US" sz="2000" dirty="0">
                <a:latin typeface="+mn-lt"/>
              </a:rPr>
              <a:t>trend &lt;0.0001</a:t>
            </a:r>
          </a:p>
          <a:p>
            <a:pPr algn="ctr"/>
            <a:r>
              <a:rPr lang="en-US" sz="2000" b="1" u="sng" dirty="0">
                <a:latin typeface="+mn-lt"/>
              </a:rPr>
              <a:t>Cancer mortality: </a:t>
            </a:r>
            <a:r>
              <a:rPr lang="en-US" sz="2000" dirty="0">
                <a:latin typeface="+mn-lt"/>
              </a:rPr>
              <a:t>1.16 </a:t>
            </a:r>
            <a:r>
              <a:rPr lang="en-US" sz="2000" i="1" dirty="0">
                <a:latin typeface="+mn-lt"/>
              </a:rPr>
              <a:t>P </a:t>
            </a:r>
            <a:r>
              <a:rPr lang="en-US" sz="2000" dirty="0">
                <a:latin typeface="+mn-lt"/>
              </a:rPr>
              <a:t>trend =0.0004</a:t>
            </a:r>
          </a:p>
          <a:p>
            <a:pPr algn="ctr"/>
            <a:endParaRPr lang="en-US" sz="2000" dirty="0">
              <a:latin typeface="+mn-lt"/>
            </a:endParaRPr>
          </a:p>
          <a:p>
            <a:pPr algn="ctr"/>
            <a:r>
              <a:rPr lang="en-US" sz="2800" b="1" u="sng" dirty="0">
                <a:solidFill>
                  <a:schemeClr val="tx2"/>
                </a:solidFill>
                <a:latin typeface="+mn-lt"/>
              </a:rPr>
              <a:t>Artificially Sweetened Beverage (ASB):</a:t>
            </a:r>
          </a:p>
          <a:p>
            <a:pPr algn="ctr"/>
            <a:r>
              <a:rPr lang="en-US" sz="2000" b="1" u="sng" dirty="0">
                <a:latin typeface="+mn-lt"/>
              </a:rPr>
              <a:t>CVD Mortality</a:t>
            </a:r>
            <a:r>
              <a:rPr lang="en-US" sz="2000" dirty="0">
                <a:latin typeface="+mn-lt"/>
              </a:rPr>
              <a:t>: 1.13* </a:t>
            </a:r>
            <a:r>
              <a:rPr lang="en-US" sz="2000" i="1" dirty="0">
                <a:latin typeface="+mn-lt"/>
              </a:rPr>
              <a:t>P </a:t>
            </a:r>
            <a:r>
              <a:rPr lang="en-US" sz="2000" dirty="0">
                <a:latin typeface="+mn-lt"/>
              </a:rPr>
              <a:t>trend = 0.02</a:t>
            </a:r>
          </a:p>
          <a:p>
            <a:pPr algn="ctr"/>
            <a:r>
              <a:rPr lang="en-US" sz="2000" dirty="0">
                <a:latin typeface="+mn-lt"/>
              </a:rPr>
              <a:t>*highest intake category only</a:t>
            </a:r>
          </a:p>
          <a:p>
            <a:pPr algn="ctr"/>
            <a:endParaRPr lang="en-US" sz="2000" dirty="0">
              <a:latin typeface="+mn-lt"/>
            </a:endParaRPr>
          </a:p>
          <a:p>
            <a:pPr algn="ctr"/>
            <a:r>
              <a:rPr lang="en-US" sz="2000" dirty="0">
                <a:latin typeface="+mn-lt"/>
              </a:rPr>
              <a:t>ASBs were associated with mortality in NHS (Nurses’ Health Study)</a:t>
            </a:r>
          </a:p>
          <a:p>
            <a:pPr algn="ctr"/>
            <a:r>
              <a:rPr lang="en-US" sz="2000" dirty="0">
                <a:latin typeface="+mn-lt"/>
              </a:rPr>
              <a:t>but not in HPFS (Health Professionals Follow-up Study) (</a:t>
            </a:r>
            <a:r>
              <a:rPr lang="en-US" sz="2000" i="1" dirty="0">
                <a:latin typeface="+mn-lt"/>
              </a:rPr>
              <a:t>P </a:t>
            </a:r>
            <a:r>
              <a:rPr lang="en-US" sz="2000" dirty="0">
                <a:latin typeface="+mn-lt"/>
              </a:rPr>
              <a:t>interaction, 0.01). ASBs were not associated with cancer mortality in either cohort.</a:t>
            </a:r>
          </a:p>
        </p:txBody>
      </p:sp>
    </p:spTree>
    <p:extLst>
      <p:ext uri="{BB962C8B-B14F-4D97-AF65-F5344CB8AC3E}">
        <p14:creationId xmlns:p14="http://schemas.microsoft.com/office/powerpoint/2010/main" val="1821927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D07A9-58B1-444C-B566-C1CA47F6C270}"/>
              </a:ext>
            </a:extLst>
          </p:cNvPr>
          <p:cNvSpPr>
            <a:spLocks noGrp="1"/>
          </p:cNvSpPr>
          <p:nvPr>
            <p:ph type="title"/>
          </p:nvPr>
        </p:nvSpPr>
        <p:spPr>
          <a:xfrm>
            <a:off x="301625" y="228601"/>
            <a:ext cx="8510588" cy="914400"/>
          </a:xfrm>
        </p:spPr>
        <p:txBody>
          <a:bodyPr/>
          <a:lstStyle/>
          <a:p>
            <a:r>
              <a:rPr lang="en-US" sz="3600" dirty="0">
                <a:effectLst/>
              </a:rPr>
              <a:t>Sugar-Sweetened and Artificially sweetened beverages are deadly. </a:t>
            </a:r>
          </a:p>
        </p:txBody>
      </p:sp>
      <p:sp>
        <p:nvSpPr>
          <p:cNvPr id="4" name="Footer Placeholder 3">
            <a:extLst>
              <a:ext uri="{FF2B5EF4-FFF2-40B4-BE49-F238E27FC236}">
                <a16:creationId xmlns:a16="http://schemas.microsoft.com/office/drawing/2014/main" id="{11ACDD95-ABF8-4433-ABB8-841C99E1ECF3}"/>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B7CA5A50-4131-48EE-956D-988568685650}"/>
              </a:ext>
            </a:extLst>
          </p:cNvPr>
          <p:cNvSpPr txBox="1"/>
          <p:nvPr/>
        </p:nvSpPr>
        <p:spPr>
          <a:xfrm>
            <a:off x="381001" y="5638800"/>
            <a:ext cx="7924800" cy="923330"/>
          </a:xfrm>
          <a:prstGeom prst="rect">
            <a:avLst/>
          </a:prstGeom>
          <a:noFill/>
        </p:spPr>
        <p:txBody>
          <a:bodyPr wrap="square" rtlCol="0">
            <a:spAutoFit/>
          </a:bodyPr>
          <a:lstStyle/>
          <a:p>
            <a:r>
              <a:rPr lang="en-US" dirty="0">
                <a:solidFill>
                  <a:srgbClr val="FFC000"/>
                </a:solidFill>
              </a:rPr>
              <a:t>Malik, V., Li, Y., Pan, A. et al. (2019). Long-term consumption of sugar-sweetened and artificially sweetened beverages and risk of mortality in US Adults. </a:t>
            </a:r>
            <a:r>
              <a:rPr lang="en-US" i="1" dirty="0">
                <a:solidFill>
                  <a:srgbClr val="FFC000"/>
                </a:solidFill>
              </a:rPr>
              <a:t>Circulation. </a:t>
            </a:r>
            <a:r>
              <a:rPr lang="en-US" dirty="0">
                <a:solidFill>
                  <a:srgbClr val="FFC000"/>
                </a:solidFill>
              </a:rPr>
              <a:t>2019;139:2113–2125</a:t>
            </a:r>
          </a:p>
        </p:txBody>
      </p:sp>
      <p:sp>
        <p:nvSpPr>
          <p:cNvPr id="7" name="Content Placeholder 6">
            <a:extLst>
              <a:ext uri="{FF2B5EF4-FFF2-40B4-BE49-F238E27FC236}">
                <a16:creationId xmlns:a16="http://schemas.microsoft.com/office/drawing/2014/main" id="{FE3706C4-00F6-468B-B376-F271566DEFC8}"/>
              </a:ext>
            </a:extLst>
          </p:cNvPr>
          <p:cNvSpPr>
            <a:spLocks noGrp="1"/>
          </p:cNvSpPr>
          <p:nvPr>
            <p:ph idx="1"/>
          </p:nvPr>
        </p:nvSpPr>
        <p:spPr>
          <a:xfrm>
            <a:off x="301625" y="1295400"/>
            <a:ext cx="8540750" cy="4267200"/>
          </a:xfrm>
        </p:spPr>
        <p:txBody>
          <a:bodyPr/>
          <a:lstStyle/>
          <a:p>
            <a:pPr marL="0" indent="0" algn="ctr">
              <a:buNone/>
            </a:pPr>
            <a:r>
              <a:rPr lang="en-US" sz="2400" dirty="0">
                <a:effectLst/>
              </a:rPr>
              <a:t>A modest positive association between SSB intake and risk of cancer mortality. </a:t>
            </a:r>
          </a:p>
          <a:p>
            <a:pPr marL="0" indent="0" algn="ctr">
              <a:buNone/>
            </a:pPr>
            <a:endParaRPr lang="en-US" sz="2400" dirty="0">
              <a:effectLst/>
            </a:endParaRPr>
          </a:p>
          <a:p>
            <a:pPr marL="0" indent="0" algn="ctr">
              <a:buNone/>
            </a:pPr>
            <a:r>
              <a:rPr lang="en-US" sz="2400" dirty="0">
                <a:effectLst/>
              </a:rPr>
              <a:t>Intake of ASBs was positively associated with total and CVD mortality at high intake levels (at least 4 servings/d), and associations were statistically significant only among women. </a:t>
            </a:r>
          </a:p>
          <a:p>
            <a:pPr marL="0" indent="0" algn="ctr">
              <a:buNone/>
            </a:pPr>
            <a:endParaRPr lang="en-US" sz="2400" dirty="0">
              <a:effectLst/>
            </a:endParaRPr>
          </a:p>
          <a:p>
            <a:pPr marL="0" indent="0" algn="ctr">
              <a:buNone/>
            </a:pPr>
            <a:r>
              <a:rPr lang="en-US" sz="2400" dirty="0">
                <a:effectLst/>
              </a:rPr>
              <a:t>ASB intake was not associated with cancer mortality. Substituting 1 serving/d of SSB with ASB was associated with modest reductions in total and cause-specific mortality</a:t>
            </a:r>
          </a:p>
        </p:txBody>
      </p:sp>
    </p:spTree>
    <p:extLst>
      <p:ext uri="{BB962C8B-B14F-4D97-AF65-F5344CB8AC3E}">
        <p14:creationId xmlns:p14="http://schemas.microsoft.com/office/powerpoint/2010/main" val="3877723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D07A9-58B1-444C-B566-C1CA47F6C270}"/>
              </a:ext>
            </a:extLst>
          </p:cNvPr>
          <p:cNvSpPr>
            <a:spLocks noGrp="1"/>
          </p:cNvSpPr>
          <p:nvPr>
            <p:ph type="title"/>
          </p:nvPr>
        </p:nvSpPr>
        <p:spPr>
          <a:xfrm>
            <a:off x="301625" y="228601"/>
            <a:ext cx="8510588" cy="914400"/>
          </a:xfrm>
        </p:spPr>
        <p:txBody>
          <a:bodyPr/>
          <a:lstStyle/>
          <a:p>
            <a:r>
              <a:rPr lang="en-US" sz="3600" dirty="0">
                <a:effectLst/>
              </a:rPr>
              <a:t>Sugar-Sweetened and Artificially sweetened beverages are deadly. </a:t>
            </a:r>
          </a:p>
        </p:txBody>
      </p:sp>
      <p:sp>
        <p:nvSpPr>
          <p:cNvPr id="4" name="Footer Placeholder 3">
            <a:extLst>
              <a:ext uri="{FF2B5EF4-FFF2-40B4-BE49-F238E27FC236}">
                <a16:creationId xmlns:a16="http://schemas.microsoft.com/office/drawing/2014/main" id="{11ACDD95-ABF8-4433-ABB8-841C99E1ECF3}"/>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B7CA5A50-4131-48EE-956D-988568685650}"/>
              </a:ext>
            </a:extLst>
          </p:cNvPr>
          <p:cNvSpPr txBox="1"/>
          <p:nvPr/>
        </p:nvSpPr>
        <p:spPr>
          <a:xfrm>
            <a:off x="381001" y="5638800"/>
            <a:ext cx="7924800" cy="923330"/>
          </a:xfrm>
          <a:prstGeom prst="rect">
            <a:avLst/>
          </a:prstGeom>
          <a:noFill/>
        </p:spPr>
        <p:txBody>
          <a:bodyPr wrap="square" rtlCol="0">
            <a:spAutoFit/>
          </a:bodyPr>
          <a:lstStyle/>
          <a:p>
            <a:r>
              <a:rPr lang="en-US" dirty="0">
                <a:solidFill>
                  <a:srgbClr val="FFC000"/>
                </a:solidFill>
              </a:rPr>
              <a:t>Malik, V., Li, Y., Pan, A. et al. (2019). Long-term consumption of sugar-sweetened and artificially sweetened beverages and risk of mortality in US Adults. </a:t>
            </a:r>
            <a:r>
              <a:rPr lang="en-US" i="1" dirty="0">
                <a:solidFill>
                  <a:srgbClr val="FFC000"/>
                </a:solidFill>
              </a:rPr>
              <a:t>Circulation. </a:t>
            </a:r>
            <a:r>
              <a:rPr lang="en-US" dirty="0">
                <a:solidFill>
                  <a:srgbClr val="FFC000"/>
                </a:solidFill>
              </a:rPr>
              <a:t>2019;139:2113–2125</a:t>
            </a:r>
          </a:p>
        </p:txBody>
      </p:sp>
      <p:pic>
        <p:nvPicPr>
          <p:cNvPr id="3" name="Picture 2">
            <a:extLst>
              <a:ext uri="{FF2B5EF4-FFF2-40B4-BE49-F238E27FC236}">
                <a16:creationId xmlns:a16="http://schemas.microsoft.com/office/drawing/2014/main" id="{3C45E77D-29BA-4757-9828-21F0421F08A4}"/>
              </a:ext>
            </a:extLst>
          </p:cNvPr>
          <p:cNvPicPr>
            <a:picLocks noChangeAspect="1"/>
          </p:cNvPicPr>
          <p:nvPr/>
        </p:nvPicPr>
        <p:blipFill>
          <a:blip r:embed="rId2"/>
          <a:stretch>
            <a:fillRect/>
          </a:stretch>
        </p:blipFill>
        <p:spPr>
          <a:xfrm>
            <a:off x="1676400" y="1508686"/>
            <a:ext cx="5638800" cy="3764428"/>
          </a:xfrm>
          <a:prstGeom prst="rect">
            <a:avLst/>
          </a:prstGeom>
        </p:spPr>
      </p:pic>
      <p:sp>
        <p:nvSpPr>
          <p:cNvPr id="8" name="Rectangle 7">
            <a:extLst>
              <a:ext uri="{FF2B5EF4-FFF2-40B4-BE49-F238E27FC236}">
                <a16:creationId xmlns:a16="http://schemas.microsoft.com/office/drawing/2014/main" id="{D69C4D35-2A86-4F98-B4B0-E2D0983AFE18}"/>
              </a:ext>
            </a:extLst>
          </p:cNvPr>
          <p:cNvSpPr/>
          <p:nvPr/>
        </p:nvSpPr>
        <p:spPr bwMode="auto">
          <a:xfrm rot="20920016">
            <a:off x="1983993" y="2461621"/>
            <a:ext cx="4953000" cy="12954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400" dirty="0" err="1"/>
              <a:t>BaleDoneen</a:t>
            </a:r>
            <a:r>
              <a:rPr lang="en-US" sz="2400" dirty="0"/>
              <a:t> does not agree with these researchers and their clinical Implications!</a:t>
            </a:r>
            <a:endParaRPr kumimoji="0" lang="en-US" sz="24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22527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D07A9-58B1-444C-B566-C1CA47F6C270}"/>
              </a:ext>
            </a:extLst>
          </p:cNvPr>
          <p:cNvSpPr>
            <a:spLocks noGrp="1"/>
          </p:cNvSpPr>
          <p:nvPr>
            <p:ph type="title"/>
          </p:nvPr>
        </p:nvSpPr>
        <p:spPr>
          <a:xfrm>
            <a:off x="301625" y="228601"/>
            <a:ext cx="8510588" cy="914400"/>
          </a:xfrm>
        </p:spPr>
        <p:txBody>
          <a:bodyPr/>
          <a:lstStyle/>
          <a:p>
            <a:r>
              <a:rPr lang="en-US" sz="3600" dirty="0">
                <a:effectLst/>
              </a:rPr>
              <a:t>Sugar-Sweetened and Artificially sweetened beverages are deadly. </a:t>
            </a:r>
          </a:p>
        </p:txBody>
      </p:sp>
      <p:sp>
        <p:nvSpPr>
          <p:cNvPr id="4" name="Footer Placeholder 3">
            <a:extLst>
              <a:ext uri="{FF2B5EF4-FFF2-40B4-BE49-F238E27FC236}">
                <a16:creationId xmlns:a16="http://schemas.microsoft.com/office/drawing/2014/main" id="{11ACDD95-ABF8-4433-ABB8-841C99E1ECF3}"/>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B7CA5A50-4131-48EE-956D-988568685650}"/>
              </a:ext>
            </a:extLst>
          </p:cNvPr>
          <p:cNvSpPr txBox="1"/>
          <p:nvPr/>
        </p:nvSpPr>
        <p:spPr>
          <a:xfrm>
            <a:off x="381001" y="5638800"/>
            <a:ext cx="7924800" cy="923330"/>
          </a:xfrm>
          <a:prstGeom prst="rect">
            <a:avLst/>
          </a:prstGeom>
          <a:noFill/>
        </p:spPr>
        <p:txBody>
          <a:bodyPr wrap="square" rtlCol="0">
            <a:spAutoFit/>
          </a:bodyPr>
          <a:lstStyle/>
          <a:p>
            <a:r>
              <a:rPr lang="en-US" dirty="0">
                <a:solidFill>
                  <a:srgbClr val="FFC000"/>
                </a:solidFill>
              </a:rPr>
              <a:t>Malik, V., Li, Y., Pan, A. et al. (2019). Long-term consumption of sugar-sweetened and artificially sweetened beverages and risk of mortality in US Adults. </a:t>
            </a:r>
            <a:r>
              <a:rPr lang="en-US" i="1" dirty="0">
                <a:solidFill>
                  <a:srgbClr val="FFC000"/>
                </a:solidFill>
              </a:rPr>
              <a:t>Circulation. </a:t>
            </a:r>
            <a:r>
              <a:rPr lang="en-US" dirty="0">
                <a:solidFill>
                  <a:srgbClr val="FFC000"/>
                </a:solidFill>
              </a:rPr>
              <a:t>2019;139:2113–2125</a:t>
            </a:r>
          </a:p>
        </p:txBody>
      </p:sp>
      <p:sp>
        <p:nvSpPr>
          <p:cNvPr id="7" name="Content Placeholder 6">
            <a:extLst>
              <a:ext uri="{FF2B5EF4-FFF2-40B4-BE49-F238E27FC236}">
                <a16:creationId xmlns:a16="http://schemas.microsoft.com/office/drawing/2014/main" id="{FE3706C4-00F6-468B-B376-F271566DEFC8}"/>
              </a:ext>
            </a:extLst>
          </p:cNvPr>
          <p:cNvSpPr>
            <a:spLocks noGrp="1"/>
          </p:cNvSpPr>
          <p:nvPr>
            <p:ph idx="1"/>
          </p:nvPr>
        </p:nvSpPr>
        <p:spPr>
          <a:xfrm>
            <a:off x="301625" y="1295400"/>
            <a:ext cx="8540750" cy="4267200"/>
          </a:xfrm>
        </p:spPr>
        <p:txBody>
          <a:bodyPr/>
          <a:lstStyle/>
          <a:p>
            <a:pPr marL="0" indent="0">
              <a:buNone/>
            </a:pPr>
            <a:r>
              <a:rPr lang="en-US" sz="2400" u="sng" dirty="0" err="1">
                <a:effectLst/>
              </a:rPr>
              <a:t>BaleDoneen</a:t>
            </a:r>
            <a:r>
              <a:rPr lang="en-US" sz="2400" u="sng" dirty="0">
                <a:effectLst/>
              </a:rPr>
              <a:t> Method:</a:t>
            </a:r>
          </a:p>
          <a:p>
            <a:pPr marL="0" indent="0">
              <a:buNone/>
            </a:pPr>
            <a:r>
              <a:rPr lang="en-US" sz="2400" dirty="0">
                <a:effectLst/>
              </a:rPr>
              <a:t>1. Still stand strong that best liquid is water – good </a:t>
            </a:r>
            <a:r>
              <a:rPr lang="en-US" sz="2400" dirty="0" err="1">
                <a:effectLst/>
              </a:rPr>
              <a:t>ol</a:t>
            </a:r>
            <a:r>
              <a:rPr lang="en-US" sz="2400" dirty="0">
                <a:effectLst/>
              </a:rPr>
              <a:t>’ fashioned water </a:t>
            </a:r>
            <a:r>
              <a:rPr lang="en-US" sz="2400" dirty="0">
                <a:effectLst/>
                <a:sym typeface="Wingdings" panose="05000000000000000000" pitchFamily="2" charset="2"/>
              </a:rPr>
              <a:t> </a:t>
            </a:r>
          </a:p>
          <a:p>
            <a:pPr marL="0" indent="0">
              <a:buNone/>
            </a:pPr>
            <a:r>
              <a:rPr lang="en-US" sz="2400" dirty="0">
                <a:effectLst/>
                <a:sym typeface="Wingdings" panose="05000000000000000000" pitchFamily="2" charset="2"/>
              </a:rPr>
              <a:t>2. Again – this trial is observational and lots of co-variants. </a:t>
            </a:r>
          </a:p>
          <a:p>
            <a:pPr marL="0" indent="0">
              <a:buNone/>
            </a:pPr>
            <a:r>
              <a:rPr lang="en-US" sz="2400" dirty="0">
                <a:effectLst/>
                <a:sym typeface="Wingdings" panose="05000000000000000000" pitchFamily="2" charset="2"/>
              </a:rPr>
              <a:t>3. Wonder in this case about Haptoglobin as well!  </a:t>
            </a:r>
          </a:p>
          <a:p>
            <a:pPr marL="0" indent="0">
              <a:buNone/>
            </a:pPr>
            <a:r>
              <a:rPr lang="en-US" sz="2400" dirty="0">
                <a:effectLst/>
                <a:sym typeface="Wingdings" panose="05000000000000000000" pitchFamily="2" charset="2"/>
              </a:rPr>
              <a:t>4. Gut dysbiosis/inflammation/CVD/Cancer – all tie together and the impact of sugar and sugar substitutes interact in ways that we are still discovering. </a:t>
            </a:r>
          </a:p>
          <a:p>
            <a:pPr marL="0" indent="0">
              <a:buNone/>
            </a:pPr>
            <a:r>
              <a:rPr lang="en-US" sz="2400" dirty="0">
                <a:effectLst/>
                <a:sym typeface="Wingdings" panose="05000000000000000000" pitchFamily="2" charset="2"/>
              </a:rPr>
              <a:t>6. Goal – drink ½ body weight in ounces of water.  </a:t>
            </a:r>
          </a:p>
          <a:p>
            <a:pPr marL="457200" indent="-457200">
              <a:buAutoNum type="arabicPeriod"/>
            </a:pPr>
            <a:endParaRPr lang="en-US" sz="2400" dirty="0">
              <a:effectLst/>
              <a:sym typeface="Wingdings" panose="05000000000000000000" pitchFamily="2" charset="2"/>
            </a:endParaRPr>
          </a:p>
          <a:p>
            <a:pPr marL="457200" indent="-457200">
              <a:buAutoNum type="arabicPeriod"/>
            </a:pPr>
            <a:endParaRPr lang="en-US" sz="2400" dirty="0">
              <a:effectLst/>
            </a:endParaRPr>
          </a:p>
        </p:txBody>
      </p:sp>
    </p:spTree>
    <p:extLst>
      <p:ext uri="{BB962C8B-B14F-4D97-AF65-F5344CB8AC3E}">
        <p14:creationId xmlns:p14="http://schemas.microsoft.com/office/powerpoint/2010/main" val="3628122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57149-CB96-4807-B088-42DE1AF7906E}"/>
              </a:ext>
            </a:extLst>
          </p:cNvPr>
          <p:cNvSpPr>
            <a:spLocks noGrp="1"/>
          </p:cNvSpPr>
          <p:nvPr>
            <p:ph type="title"/>
          </p:nvPr>
        </p:nvSpPr>
        <p:spPr/>
        <p:txBody>
          <a:bodyPr/>
          <a:lstStyle/>
          <a:p>
            <a:r>
              <a:rPr lang="en-US" dirty="0"/>
              <a:t>Testosterone</a:t>
            </a:r>
          </a:p>
        </p:txBody>
      </p:sp>
      <p:pic>
        <p:nvPicPr>
          <p:cNvPr id="6" name="Content Placeholder 5" descr="A close up of a blackboard&#10;&#10;Description automatically generated">
            <a:extLst>
              <a:ext uri="{FF2B5EF4-FFF2-40B4-BE49-F238E27FC236}">
                <a16:creationId xmlns:a16="http://schemas.microsoft.com/office/drawing/2014/main" id="{27CAC486-74BA-4778-82CB-3430317220C8}"/>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219200" y="1371600"/>
            <a:ext cx="6858000" cy="4267200"/>
          </a:xfrm>
        </p:spPr>
      </p:pic>
      <p:sp>
        <p:nvSpPr>
          <p:cNvPr id="4" name="Footer Placeholder 3">
            <a:extLst>
              <a:ext uri="{FF2B5EF4-FFF2-40B4-BE49-F238E27FC236}">
                <a16:creationId xmlns:a16="http://schemas.microsoft.com/office/drawing/2014/main" id="{87C4F016-2630-465F-B8CD-C6935DFF6F79}"/>
              </a:ext>
            </a:extLst>
          </p:cNvPr>
          <p:cNvSpPr>
            <a:spLocks noGrp="1"/>
          </p:cNvSpPr>
          <p:nvPr>
            <p:ph type="ftr" sz="quarter" idx="11"/>
          </p:nvPr>
        </p:nvSpPr>
        <p:spPr/>
        <p:txBody>
          <a:bodyPr/>
          <a:lstStyle/>
          <a:p>
            <a:pPr>
              <a:defRPr/>
            </a:pPr>
            <a:r>
              <a:rPr lang="en-US"/>
              <a:t>Copyright Bale/Doneen Paradigm</a:t>
            </a:r>
          </a:p>
        </p:txBody>
      </p:sp>
    </p:spTree>
    <p:extLst>
      <p:ext uri="{BB962C8B-B14F-4D97-AF65-F5344CB8AC3E}">
        <p14:creationId xmlns:p14="http://schemas.microsoft.com/office/powerpoint/2010/main" val="396077075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2E6BC-7D4A-40AE-9436-AD251333407C}"/>
              </a:ext>
            </a:extLst>
          </p:cNvPr>
          <p:cNvSpPr>
            <a:spLocks noGrp="1"/>
          </p:cNvSpPr>
          <p:nvPr>
            <p:ph type="title"/>
          </p:nvPr>
        </p:nvSpPr>
        <p:spPr>
          <a:xfrm>
            <a:off x="301625" y="69153"/>
            <a:ext cx="8510588" cy="692848"/>
          </a:xfrm>
        </p:spPr>
        <p:txBody>
          <a:bodyPr/>
          <a:lstStyle/>
          <a:p>
            <a:r>
              <a:rPr lang="en-US" sz="3600" dirty="0"/>
              <a:t>Testosterone therapy prevents T2DM</a:t>
            </a:r>
          </a:p>
        </p:txBody>
      </p:sp>
      <p:sp>
        <p:nvSpPr>
          <p:cNvPr id="4" name="Footer Placeholder 3">
            <a:extLst>
              <a:ext uri="{FF2B5EF4-FFF2-40B4-BE49-F238E27FC236}">
                <a16:creationId xmlns:a16="http://schemas.microsoft.com/office/drawing/2014/main" id="{15885773-AD5A-4E1A-A66B-CB9BAFEA8D8E}"/>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8C0B07FF-889F-48EF-8672-6B1CB7A9668E}"/>
              </a:ext>
            </a:extLst>
          </p:cNvPr>
          <p:cNvSpPr txBox="1"/>
          <p:nvPr/>
        </p:nvSpPr>
        <p:spPr>
          <a:xfrm>
            <a:off x="152400" y="5638800"/>
            <a:ext cx="9067801" cy="923330"/>
          </a:xfrm>
          <a:prstGeom prst="rect">
            <a:avLst/>
          </a:prstGeom>
          <a:noFill/>
        </p:spPr>
        <p:txBody>
          <a:bodyPr wrap="square" rtlCol="0">
            <a:spAutoFit/>
          </a:bodyPr>
          <a:lstStyle/>
          <a:p>
            <a:r>
              <a:rPr lang="en-US" dirty="0">
                <a:solidFill>
                  <a:srgbClr val="FFC000"/>
                </a:solidFill>
              </a:rPr>
              <a:t>Yassin, A., Haider, A., Haider, K. et al. (2019). Testosterone therapy in men with hypogonadism prevents progression from prediabetes to type 2 DM. Diabetes Care </a:t>
            </a:r>
            <a:r>
              <a:rPr lang="en-US" dirty="0">
                <a:hlinkClick r:id="rId2"/>
              </a:rPr>
              <a:t>https://doi.org/10.2337/dc18-2388</a:t>
            </a:r>
            <a:endParaRPr lang="en-US" dirty="0">
              <a:solidFill>
                <a:srgbClr val="FFC000"/>
              </a:solidFill>
            </a:endParaRPr>
          </a:p>
        </p:txBody>
      </p:sp>
      <p:sp>
        <p:nvSpPr>
          <p:cNvPr id="7" name="Content Placeholder 6">
            <a:extLst>
              <a:ext uri="{FF2B5EF4-FFF2-40B4-BE49-F238E27FC236}">
                <a16:creationId xmlns:a16="http://schemas.microsoft.com/office/drawing/2014/main" id="{DA251849-8479-4768-84E6-CA468A5794BB}"/>
              </a:ext>
            </a:extLst>
          </p:cNvPr>
          <p:cNvSpPr>
            <a:spLocks noGrp="1"/>
          </p:cNvSpPr>
          <p:nvPr>
            <p:ph idx="1"/>
          </p:nvPr>
        </p:nvSpPr>
        <p:spPr>
          <a:xfrm>
            <a:off x="301625" y="838201"/>
            <a:ext cx="8540750" cy="4572000"/>
          </a:xfrm>
        </p:spPr>
        <p:txBody>
          <a:bodyPr/>
          <a:lstStyle/>
          <a:p>
            <a:pPr marL="0" indent="0" algn="ctr">
              <a:buNone/>
            </a:pPr>
            <a:r>
              <a:rPr lang="en-US" sz="2400" dirty="0">
                <a:effectLst/>
              </a:rPr>
              <a:t>N=316 men with prediabetes (defined as HbA1c 5.7–6.4%) and total testosterone levels </a:t>
            </a:r>
            <a:r>
              <a:rPr lang="en-US" sz="2400" u="sng" dirty="0">
                <a:effectLst/>
              </a:rPr>
              <a:t>&lt;</a:t>
            </a:r>
            <a:r>
              <a:rPr lang="en-US" sz="2400" dirty="0">
                <a:effectLst/>
              </a:rPr>
              <a:t>12.1 nmol/L (350 ng/dL) combined with symptoms of hypogonadism were analyzed. </a:t>
            </a:r>
          </a:p>
          <a:p>
            <a:pPr marL="0" indent="0" algn="ctr">
              <a:buNone/>
            </a:pPr>
            <a:endParaRPr lang="en-US" sz="2400" dirty="0">
              <a:effectLst/>
            </a:endParaRPr>
          </a:p>
          <a:p>
            <a:pPr marL="0" indent="0" algn="ctr">
              <a:buNone/>
            </a:pPr>
            <a:r>
              <a:rPr lang="en-US" sz="2400" dirty="0">
                <a:effectLst/>
              </a:rPr>
              <a:t>N=229 men received parenteral testosterone undecanoate (T-group), and 87 men with hypogonadism served as untreated control subjects. </a:t>
            </a:r>
          </a:p>
          <a:p>
            <a:pPr marL="0" indent="0" algn="ctr">
              <a:buNone/>
            </a:pPr>
            <a:endParaRPr lang="en-US" sz="2400" dirty="0">
              <a:effectLst/>
            </a:endParaRPr>
          </a:p>
          <a:p>
            <a:pPr marL="0" indent="0" algn="ctr">
              <a:buNone/>
            </a:pPr>
            <a:r>
              <a:rPr lang="en-US" sz="2400" dirty="0">
                <a:effectLst/>
              </a:rPr>
              <a:t>Metabolic and anthropometric parameters were measured twice yearly for 8 years</a:t>
            </a:r>
          </a:p>
        </p:txBody>
      </p:sp>
    </p:spTree>
    <p:extLst>
      <p:ext uri="{BB962C8B-B14F-4D97-AF65-F5344CB8AC3E}">
        <p14:creationId xmlns:p14="http://schemas.microsoft.com/office/powerpoint/2010/main" val="5046695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2E6BC-7D4A-40AE-9436-AD251333407C}"/>
              </a:ext>
            </a:extLst>
          </p:cNvPr>
          <p:cNvSpPr>
            <a:spLocks noGrp="1"/>
          </p:cNvSpPr>
          <p:nvPr>
            <p:ph type="title"/>
          </p:nvPr>
        </p:nvSpPr>
        <p:spPr>
          <a:xfrm>
            <a:off x="301625" y="69153"/>
            <a:ext cx="8510588" cy="692848"/>
          </a:xfrm>
        </p:spPr>
        <p:txBody>
          <a:bodyPr/>
          <a:lstStyle/>
          <a:p>
            <a:r>
              <a:rPr lang="en-US" sz="3600" dirty="0"/>
              <a:t>Testosterone therapy prevents T2DM</a:t>
            </a:r>
          </a:p>
        </p:txBody>
      </p:sp>
      <p:sp>
        <p:nvSpPr>
          <p:cNvPr id="4" name="Footer Placeholder 3">
            <a:extLst>
              <a:ext uri="{FF2B5EF4-FFF2-40B4-BE49-F238E27FC236}">
                <a16:creationId xmlns:a16="http://schemas.microsoft.com/office/drawing/2014/main" id="{15885773-AD5A-4E1A-A66B-CB9BAFEA8D8E}"/>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8C0B07FF-889F-48EF-8672-6B1CB7A9668E}"/>
              </a:ext>
            </a:extLst>
          </p:cNvPr>
          <p:cNvSpPr txBox="1"/>
          <p:nvPr/>
        </p:nvSpPr>
        <p:spPr>
          <a:xfrm>
            <a:off x="152400" y="5638800"/>
            <a:ext cx="9067801" cy="923330"/>
          </a:xfrm>
          <a:prstGeom prst="rect">
            <a:avLst/>
          </a:prstGeom>
          <a:noFill/>
        </p:spPr>
        <p:txBody>
          <a:bodyPr wrap="square" rtlCol="0">
            <a:spAutoFit/>
          </a:bodyPr>
          <a:lstStyle/>
          <a:p>
            <a:r>
              <a:rPr lang="en-US" dirty="0">
                <a:solidFill>
                  <a:srgbClr val="FFC000"/>
                </a:solidFill>
              </a:rPr>
              <a:t>Yassin, A., Haider, A., Haider, K. et al. (2019). Testosterone therapy in men with hypogonadism prevents progression from prediabetes to type 2 DM. Diabetes Care </a:t>
            </a:r>
            <a:r>
              <a:rPr lang="en-US" dirty="0">
                <a:hlinkClick r:id="rId2"/>
              </a:rPr>
              <a:t>https://doi.org/10.2337/dc18-2388</a:t>
            </a:r>
            <a:endParaRPr lang="en-US" dirty="0">
              <a:solidFill>
                <a:srgbClr val="FFC000"/>
              </a:solidFill>
            </a:endParaRPr>
          </a:p>
        </p:txBody>
      </p:sp>
      <p:sp>
        <p:nvSpPr>
          <p:cNvPr id="7" name="Content Placeholder 6">
            <a:extLst>
              <a:ext uri="{FF2B5EF4-FFF2-40B4-BE49-F238E27FC236}">
                <a16:creationId xmlns:a16="http://schemas.microsoft.com/office/drawing/2014/main" id="{DA251849-8479-4768-84E6-CA468A5794BB}"/>
              </a:ext>
            </a:extLst>
          </p:cNvPr>
          <p:cNvSpPr>
            <a:spLocks noGrp="1"/>
          </p:cNvSpPr>
          <p:nvPr>
            <p:ph idx="1"/>
          </p:nvPr>
        </p:nvSpPr>
        <p:spPr>
          <a:xfrm>
            <a:off x="301625" y="838201"/>
            <a:ext cx="8540750" cy="4572000"/>
          </a:xfrm>
        </p:spPr>
        <p:txBody>
          <a:bodyPr/>
          <a:lstStyle/>
          <a:p>
            <a:pPr marL="0" indent="0" algn="ctr">
              <a:buNone/>
            </a:pPr>
            <a:r>
              <a:rPr lang="en-US" sz="2800" dirty="0">
                <a:effectLst/>
              </a:rPr>
              <a:t>T. therapy resulted in normalization of total testosterone after the first injection. </a:t>
            </a:r>
          </a:p>
          <a:p>
            <a:pPr marL="0" indent="0" algn="ctr">
              <a:buNone/>
            </a:pPr>
            <a:endParaRPr lang="en-US" sz="2800" dirty="0">
              <a:effectLst/>
            </a:endParaRPr>
          </a:p>
          <a:p>
            <a:pPr marL="0" indent="0" algn="ctr">
              <a:buNone/>
            </a:pPr>
            <a:r>
              <a:rPr lang="en-US" sz="2800" dirty="0">
                <a:effectLst/>
              </a:rPr>
              <a:t>Trough levels measured before the next injection were 16–18 nmol/L (461–519 ng/dL) throughout the 8-year follow-up. </a:t>
            </a:r>
          </a:p>
          <a:p>
            <a:pPr marL="0" indent="0" algn="ctr">
              <a:buNone/>
            </a:pPr>
            <a:endParaRPr lang="en-US" sz="2800" dirty="0">
              <a:effectLst/>
            </a:endParaRPr>
          </a:p>
          <a:p>
            <a:pPr marL="0" indent="0" algn="ctr">
              <a:buNone/>
            </a:pPr>
            <a:r>
              <a:rPr lang="en-US" sz="2800" dirty="0">
                <a:effectLst/>
              </a:rPr>
              <a:t>In the untreated group, testosterone levels remained in the 9–11 nmol/L (260–317 ng/dL) range</a:t>
            </a:r>
          </a:p>
        </p:txBody>
      </p:sp>
    </p:spTree>
    <p:extLst>
      <p:ext uri="{BB962C8B-B14F-4D97-AF65-F5344CB8AC3E}">
        <p14:creationId xmlns:p14="http://schemas.microsoft.com/office/powerpoint/2010/main" val="266519782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2E6BC-7D4A-40AE-9436-AD251333407C}"/>
              </a:ext>
            </a:extLst>
          </p:cNvPr>
          <p:cNvSpPr>
            <a:spLocks noGrp="1"/>
          </p:cNvSpPr>
          <p:nvPr>
            <p:ph type="title"/>
          </p:nvPr>
        </p:nvSpPr>
        <p:spPr>
          <a:xfrm>
            <a:off x="301625" y="69153"/>
            <a:ext cx="8510588" cy="692848"/>
          </a:xfrm>
        </p:spPr>
        <p:txBody>
          <a:bodyPr/>
          <a:lstStyle/>
          <a:p>
            <a:r>
              <a:rPr lang="en-US" sz="3600" dirty="0"/>
              <a:t>Testosterone therapy prevents T2DM</a:t>
            </a:r>
          </a:p>
        </p:txBody>
      </p:sp>
      <p:sp>
        <p:nvSpPr>
          <p:cNvPr id="4" name="Footer Placeholder 3">
            <a:extLst>
              <a:ext uri="{FF2B5EF4-FFF2-40B4-BE49-F238E27FC236}">
                <a16:creationId xmlns:a16="http://schemas.microsoft.com/office/drawing/2014/main" id="{15885773-AD5A-4E1A-A66B-CB9BAFEA8D8E}"/>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8C0B07FF-889F-48EF-8672-6B1CB7A9668E}"/>
              </a:ext>
            </a:extLst>
          </p:cNvPr>
          <p:cNvSpPr txBox="1"/>
          <p:nvPr/>
        </p:nvSpPr>
        <p:spPr>
          <a:xfrm>
            <a:off x="152400" y="5638800"/>
            <a:ext cx="9067801" cy="923330"/>
          </a:xfrm>
          <a:prstGeom prst="rect">
            <a:avLst/>
          </a:prstGeom>
          <a:noFill/>
        </p:spPr>
        <p:txBody>
          <a:bodyPr wrap="square" rtlCol="0">
            <a:spAutoFit/>
          </a:bodyPr>
          <a:lstStyle/>
          <a:p>
            <a:r>
              <a:rPr lang="en-US" dirty="0">
                <a:solidFill>
                  <a:srgbClr val="FFC000"/>
                </a:solidFill>
              </a:rPr>
              <a:t>Yassin, A., Haider, A., Haider, K. et al. (2019). Testosterone therapy in men with hypogonadism prevents progression from prediabetes to type 2 DM. Diabetes Care </a:t>
            </a:r>
            <a:r>
              <a:rPr lang="en-US" dirty="0">
                <a:hlinkClick r:id="rId2"/>
              </a:rPr>
              <a:t>https://doi.org/10.2337/dc18-2388</a:t>
            </a:r>
            <a:endParaRPr lang="en-US" dirty="0">
              <a:solidFill>
                <a:srgbClr val="FFC000"/>
              </a:solidFill>
            </a:endParaRPr>
          </a:p>
        </p:txBody>
      </p:sp>
      <p:sp>
        <p:nvSpPr>
          <p:cNvPr id="7" name="Content Placeholder 6">
            <a:extLst>
              <a:ext uri="{FF2B5EF4-FFF2-40B4-BE49-F238E27FC236}">
                <a16:creationId xmlns:a16="http://schemas.microsoft.com/office/drawing/2014/main" id="{DA251849-8479-4768-84E6-CA468A5794BB}"/>
              </a:ext>
            </a:extLst>
          </p:cNvPr>
          <p:cNvSpPr>
            <a:spLocks noGrp="1"/>
          </p:cNvSpPr>
          <p:nvPr>
            <p:ph idx="1"/>
          </p:nvPr>
        </p:nvSpPr>
        <p:spPr>
          <a:xfrm>
            <a:off x="301625" y="1219200"/>
            <a:ext cx="8540750" cy="4572000"/>
          </a:xfrm>
        </p:spPr>
        <p:txBody>
          <a:bodyPr/>
          <a:lstStyle/>
          <a:p>
            <a:pPr marL="0" indent="0" algn="ctr">
              <a:buNone/>
            </a:pPr>
            <a:r>
              <a:rPr lang="en-US" sz="2400" dirty="0">
                <a:effectLst/>
              </a:rPr>
              <a:t>T. Therapy led to substantial improvements in glycemic parameters. </a:t>
            </a:r>
          </a:p>
          <a:p>
            <a:pPr marL="0" indent="0" algn="ctr">
              <a:buNone/>
            </a:pPr>
            <a:endParaRPr lang="en-US" sz="2400" dirty="0">
              <a:effectLst/>
            </a:endParaRPr>
          </a:p>
          <a:p>
            <a:pPr marL="0" indent="0" algn="ctr">
              <a:buNone/>
            </a:pPr>
            <a:r>
              <a:rPr lang="en-US" sz="2400" dirty="0">
                <a:effectLst/>
              </a:rPr>
              <a:t>Both fasting blood glucose and HbA1c values were reduced in the T-group but increased in the untreated group. </a:t>
            </a:r>
          </a:p>
          <a:p>
            <a:pPr marL="0" indent="0" algn="ctr">
              <a:buNone/>
            </a:pPr>
            <a:endParaRPr lang="en-US" sz="2400" dirty="0">
              <a:effectLst/>
            </a:endParaRPr>
          </a:p>
          <a:p>
            <a:pPr marL="0" indent="0" algn="ctr">
              <a:buNone/>
            </a:pPr>
            <a:r>
              <a:rPr lang="en-US" sz="2400" dirty="0">
                <a:effectLst/>
              </a:rPr>
              <a:t>At 8 years, HbA1c decreased in the T-group by </a:t>
            </a:r>
            <a:r>
              <a:rPr lang="nl-NL" sz="2400" dirty="0">
                <a:effectLst/>
              </a:rPr>
              <a:t>0.39 </a:t>
            </a:r>
            <a:r>
              <a:rPr lang="nl-NL" sz="2400" u="sng" dirty="0">
                <a:effectLst/>
              </a:rPr>
              <a:t>+</a:t>
            </a:r>
            <a:r>
              <a:rPr lang="nl-NL" sz="2400" dirty="0">
                <a:effectLst/>
              </a:rPr>
              <a:t> 0.03% (P &lt;0.0001), </a:t>
            </a:r>
            <a:r>
              <a:rPr lang="en-US" sz="2400" dirty="0">
                <a:effectLst/>
              </a:rPr>
              <a:t>whereas it increased by 0.63 </a:t>
            </a:r>
            <a:r>
              <a:rPr lang="en-US" sz="2400" u="sng" dirty="0">
                <a:effectLst/>
              </a:rPr>
              <a:t>+</a:t>
            </a:r>
            <a:r>
              <a:rPr lang="en-US" sz="2400" dirty="0">
                <a:effectLst/>
              </a:rPr>
              <a:t> 0.1% in the untreated group (P &lt; 0.0001) </a:t>
            </a:r>
          </a:p>
        </p:txBody>
      </p:sp>
    </p:spTree>
    <p:extLst>
      <p:ext uri="{BB962C8B-B14F-4D97-AF65-F5344CB8AC3E}">
        <p14:creationId xmlns:p14="http://schemas.microsoft.com/office/powerpoint/2010/main" val="2269872173"/>
      </p:ext>
    </p:extLst>
  </p:cSld>
  <p:clrMapOvr>
    <a:masterClrMapping/>
  </p:clrMapOvr>
</p:sld>
</file>

<file path=ppt/theme/theme1.xml><?xml version="1.0" encoding="utf-8"?>
<a:theme xmlns:a="http://schemas.openxmlformats.org/drawingml/2006/main" name="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Clouds</Template>
  <TotalTime>9854</TotalTime>
  <Words>11552</Words>
  <Application>Microsoft Office PowerPoint</Application>
  <PresentationFormat>On-screen Show (4:3)</PresentationFormat>
  <Paragraphs>850</Paragraphs>
  <Slides>131</Slides>
  <Notes>4</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131</vt:i4>
      </vt:variant>
    </vt:vector>
  </HeadingPairs>
  <TitlesOfParts>
    <vt:vector size="138" baseType="lpstr">
      <vt:lpstr>Arial</vt:lpstr>
      <vt:lpstr>Calibri</vt:lpstr>
      <vt:lpstr>FrutigerLTStd-Light</vt:lpstr>
      <vt:lpstr>Times New Roman</vt:lpstr>
      <vt:lpstr>Wingdings</vt:lpstr>
      <vt:lpstr>Clouds</vt:lpstr>
      <vt:lpstr>Acrobat Document</vt:lpstr>
      <vt:lpstr> Bale/Doneen Live  Scientific Update Session </vt:lpstr>
      <vt:lpstr>Happy Mother’s Day</vt:lpstr>
      <vt:lpstr>PowerPoint Presentation</vt:lpstr>
      <vt:lpstr>PowerPoint Presentation</vt:lpstr>
      <vt:lpstr>PowerPoint Presentation</vt:lpstr>
      <vt:lpstr>Imaging subclinical atherosclerosis promises better CV Primary Prevention</vt:lpstr>
      <vt:lpstr>Imaging subclinical atherosclerosis promises better CV Primary Prevention</vt:lpstr>
      <vt:lpstr>Imaging subclinical atherosclerosis promises better CV Primary Prevention</vt:lpstr>
      <vt:lpstr>Imaging subclinical atherosclerosis promises better CV Primary Prevention</vt:lpstr>
      <vt:lpstr>Imaging subclinical atherosclerosis promises better CV Primary Prevention</vt:lpstr>
      <vt:lpstr>Things are getting closer….</vt:lpstr>
      <vt:lpstr>Imaging subclinical atherosclerosis promises better CV Primary Prevention</vt:lpstr>
      <vt:lpstr>Imaging subclinical atherosclerosis promises better CV Primary Prevention</vt:lpstr>
      <vt:lpstr>Imaging subclinical atherosclerosis promises better CV Primary Prevention</vt:lpstr>
      <vt:lpstr>Imaging subclinical atherosclerosis promises better CV Primary Prevention</vt:lpstr>
      <vt:lpstr>The 2019 ACC/AHA guidelines for the Primary Prevention of CVD are still lacking! </vt:lpstr>
      <vt:lpstr>PowerPoint Presentation</vt:lpstr>
      <vt:lpstr>PowerPoint Presentation</vt:lpstr>
      <vt:lpstr>SO COOL!   Optical Coherence Tomography</vt:lpstr>
      <vt:lpstr>Plaque Characteristics with Optical Coherence Tomography</vt:lpstr>
      <vt:lpstr>Plaque Characteristics with Optical Coherence Tomography</vt:lpstr>
      <vt:lpstr>Plaque Characteristics with Optical Coherence Tomography</vt:lpstr>
      <vt:lpstr>Plaque Characteristics with Optical Coherence Tomography</vt:lpstr>
      <vt:lpstr>Plaque Characteristics with Optical Coherence Tomography</vt:lpstr>
      <vt:lpstr>Plaque Characteristics with Optical Coherence Tomography</vt:lpstr>
      <vt:lpstr>Plaque Characteristics with Optical Coherence Tomography</vt:lpstr>
      <vt:lpstr>Plaque Characteristics with Optical Coherence Tomography</vt:lpstr>
      <vt:lpstr>Plaque Characteristics with Optical Coherence Tomography</vt:lpstr>
      <vt:lpstr>Plaque Characteristics with Optical Coherence Tomography</vt:lpstr>
      <vt:lpstr>Plaque Characteristics with Optical Coherence Tomography</vt:lpstr>
      <vt:lpstr>Plaque Characteristics with Optical Coherence Tomography</vt:lpstr>
      <vt:lpstr>Amount of Lipid in Plaque Predicts Risk of Heart Attack and Stroke</vt:lpstr>
      <vt:lpstr>Plaque Characteristics with Optical Coherence Tomography</vt:lpstr>
      <vt:lpstr>What about a CACS &gt;1000?</vt:lpstr>
      <vt:lpstr>Prognostic Implications of Extensive CAC</vt:lpstr>
      <vt:lpstr>Prognostic Implications of Extensive CAC</vt:lpstr>
      <vt:lpstr>PowerPoint Presentation</vt:lpstr>
      <vt:lpstr>Prognostic Implications of Extensive CAC</vt:lpstr>
      <vt:lpstr>Prognostic Implications of Extensive CAC</vt:lpstr>
      <vt:lpstr>Prognostic Implications of Extensive CAC</vt:lpstr>
      <vt:lpstr>Prognostic Implications of Extensive CAC</vt:lpstr>
      <vt:lpstr>Prognostic Implications of Extensive CAC</vt:lpstr>
      <vt:lpstr>Prognostic Implications of Extensive CAC</vt:lpstr>
      <vt:lpstr>9p21: Two Choices- CAD or Heart Attack</vt:lpstr>
      <vt:lpstr>Meet Neal – age 51 with 4 way bypass at 42 years and in 8 years collected 13 more cardiac stents along with both femoral arteries (one already re-stenosed) and both renal arteries stented.  </vt:lpstr>
      <vt:lpstr>PowerPoint Presentation</vt:lpstr>
      <vt:lpstr>PowerPoint Presentation</vt:lpstr>
      <vt:lpstr>RA and Oral Health</vt:lpstr>
      <vt:lpstr>RA and Oral Health</vt:lpstr>
      <vt:lpstr>RA and Oral Health</vt:lpstr>
      <vt:lpstr>RA and Oral Health</vt:lpstr>
      <vt:lpstr>RA and Oral Health</vt:lpstr>
      <vt:lpstr>PowerPoint Presentation</vt:lpstr>
      <vt:lpstr>Psychological Distress and CV events</vt:lpstr>
      <vt:lpstr>Psychological Distress and CV events</vt:lpstr>
      <vt:lpstr>Psychological Distress and CV events</vt:lpstr>
      <vt:lpstr>Psychological Distress and CV events</vt:lpstr>
      <vt:lpstr>Psychological Distress and CV events</vt:lpstr>
      <vt:lpstr>Psychological Distress and CV events</vt:lpstr>
      <vt:lpstr>PowerPoint Presentation</vt:lpstr>
      <vt:lpstr>Psychological Distress and CV events</vt:lpstr>
      <vt:lpstr>PowerPoint Presentation</vt:lpstr>
      <vt:lpstr>Tobacco and DM with PD</vt:lpstr>
      <vt:lpstr>Tobacco and DM with PD</vt:lpstr>
      <vt:lpstr>Tobacco and DM with PD</vt:lpstr>
      <vt:lpstr>Tobacco and DM with PD</vt:lpstr>
      <vt:lpstr>Tobacco and DM with PD</vt:lpstr>
      <vt:lpstr>Tobacco and DM with PD</vt:lpstr>
      <vt:lpstr>Tobacco and DM with PD</vt:lpstr>
      <vt:lpstr>Probiotic rinses as an adjunct to therapy?</vt:lpstr>
      <vt:lpstr>Probiotic and chlorhexidine oral rinses in orthodontic patients – a randomized clinical trial. </vt:lpstr>
      <vt:lpstr>Probiotic and chlorhexidine oral rinses in orthodontic patients – a randomized clinical trial. </vt:lpstr>
      <vt:lpstr>Probiotic and chlorhexidine oral rinses in orthodontic patients – a randomized clinical trial. </vt:lpstr>
      <vt:lpstr>Probiotic and chlorhexidine oral rinses in orthodontic patients – a randomized clinical trial. </vt:lpstr>
      <vt:lpstr>Probiotic and chlorhexidine oral rinses in orthodontic patients – a randomized clinical trial. </vt:lpstr>
      <vt:lpstr>Probiotic and chlorhexidine oral rinses in orthodontic patients – a randomized clinical trial. </vt:lpstr>
      <vt:lpstr>Probiotic and chlorhexidine oral rinses in orthodontic patients – a randomized clinical trial. </vt:lpstr>
      <vt:lpstr>PowerPoint Presentation</vt:lpstr>
      <vt:lpstr>Eggs – good or bad?</vt:lpstr>
      <vt:lpstr>Association of dietary cholesterol or egg consumption with incident CVD and mortality</vt:lpstr>
      <vt:lpstr>Are you reading my blogs?   www.TheHaspc.com &amp; www.BaleDoneen.com </vt:lpstr>
      <vt:lpstr>Association of dietary cholesterol or egg consumption with incident CVD and mortality</vt:lpstr>
      <vt:lpstr>Association of dietary cholesterol or egg consumption with incident CVD and mortality</vt:lpstr>
      <vt:lpstr>Association of dietary cholesterol or egg consumption with incident CVD and mortality</vt:lpstr>
      <vt:lpstr>Association of dietary cholesterol or egg consumption with incident CVD and mortality</vt:lpstr>
      <vt:lpstr>Association of dietary cholesterol or egg consumption with incident CVD and mortality</vt:lpstr>
      <vt:lpstr>Despite all that…..it garnered a LOT of attention!</vt:lpstr>
      <vt:lpstr>Association of dietary cholesterol or egg consumption with incident CVD and mortality</vt:lpstr>
      <vt:lpstr>So what’s the ‘skinny’ on these?</vt:lpstr>
      <vt:lpstr>Sugar-Sweetened and Artificially sweetened beverages are deadly. </vt:lpstr>
      <vt:lpstr>Sugar-Sweetened and Artificially sweetened beverages are deadly. </vt:lpstr>
      <vt:lpstr>Sugar-Sweetened and Artificially sweetened beverages are deadly. </vt:lpstr>
      <vt:lpstr>Sugar-Sweetened and Artificially sweetened beverages are deadly. </vt:lpstr>
      <vt:lpstr>Sugar-Sweetened and Artificially sweetened beverages are deadly. </vt:lpstr>
      <vt:lpstr>Sugar-Sweetened and Artificially sweetened beverages are deadly. </vt:lpstr>
      <vt:lpstr>Testosterone</vt:lpstr>
      <vt:lpstr>Testosterone therapy prevents T2DM</vt:lpstr>
      <vt:lpstr>Testosterone therapy prevents T2DM</vt:lpstr>
      <vt:lpstr>Testosterone therapy prevents T2DM</vt:lpstr>
      <vt:lpstr>Testosterone therapy prevents T2DM</vt:lpstr>
      <vt:lpstr>Testosterone therapy prevents T2DM</vt:lpstr>
      <vt:lpstr>Testosterone therapy prevents T2DM</vt:lpstr>
      <vt:lpstr>Testosterone therapy prevents T2DM</vt:lpstr>
      <vt:lpstr>Testosterone therapy prevents T2DM</vt:lpstr>
      <vt:lpstr>Testosterone therapy prevents T2DM</vt:lpstr>
      <vt:lpstr>Testosterone Therapy and  NT-ProBNP</vt:lpstr>
      <vt:lpstr>Testosterone therapy normalizes natriuretic peptide levels</vt:lpstr>
      <vt:lpstr>Testosterone therapy normalizes natriuretic peptide levels</vt:lpstr>
      <vt:lpstr>Testosterone therapy normalizes natriuretic peptide levels</vt:lpstr>
      <vt:lpstr>Testosterone therapy normalizes natriuretic peptide levels</vt:lpstr>
      <vt:lpstr>Testosterone therapy normalizes natriuretic peptide levels</vt:lpstr>
      <vt:lpstr>Testosterone therapy normalizes natriuretic peptide levels</vt:lpstr>
      <vt:lpstr>Testosterone therapy normalizes natriuretic peptide levels</vt:lpstr>
      <vt:lpstr>Testosterone therapy normalizes natriuretic peptide levels</vt:lpstr>
      <vt:lpstr>Testosterone therapy normalizes natriuretic peptide levels</vt:lpstr>
      <vt:lpstr>Testosterone therapy normalizes natriuretic peptide levels</vt:lpstr>
      <vt:lpstr>Testosterone therapy normalizes natriuretic peptide levels</vt:lpstr>
      <vt:lpstr>PCSK 9 Inhibitors proprotein convertase subtilisin/kexin type 9</vt:lpstr>
      <vt:lpstr>PCSK9 Inhibition in pts with and without prior MI and ischemic stroke</vt:lpstr>
      <vt:lpstr>PCSK9 Inhibition in pts with and without prior MI and ischemic stroke</vt:lpstr>
      <vt:lpstr>PCSK9 Inhibition in pts with and without prior MI and ischemic stroke</vt:lpstr>
      <vt:lpstr>PCSK9 Inhibition in pts with and without prior MI and ischemic stroke</vt:lpstr>
      <vt:lpstr>PCSK9 Inhibition in pts with and without prior MI and ischemic stroke</vt:lpstr>
      <vt:lpstr>PCSK9 Inhibition in pts with and without prior MI and ischemic stroke</vt:lpstr>
      <vt:lpstr>PCSK9 Inhibition in pts with and without prior MI and ischemic stroke</vt:lpstr>
      <vt:lpstr>PCSK9 Inhibition in pts with and without prior MI and ischemic stroke</vt:lpstr>
      <vt:lpstr>PCSK9 Inhibition in pts with and without prior MI and ischemic stroke</vt:lpstr>
      <vt:lpstr>PCSK9 Inhibition in pts with and without prior MI and ischemic stroke</vt:lpstr>
      <vt:lpstr>PCSK9 Inhibition in pts with and without prior MI and ischemic stroke</vt:lpstr>
      <vt:lpstr>PCSK9 Inhibition in pts with and without prior MI and ischemic stroke</vt:lpstr>
      <vt:lpstr>September 20-21, 2019!</vt:lpstr>
    </vt:vector>
  </TitlesOfParts>
  <Company>Bale Medical Prevention Services Incorporated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for slide shows</dc:title>
  <dc:creator>Brad Bale</dc:creator>
  <cp:lastModifiedBy>Amy Doneen</cp:lastModifiedBy>
  <cp:revision>175</cp:revision>
  <cp:lastPrinted>1601-01-01T00:00:00Z</cp:lastPrinted>
  <dcterms:created xsi:type="dcterms:W3CDTF">2005-09-13T01:14:26Z</dcterms:created>
  <dcterms:modified xsi:type="dcterms:W3CDTF">2019-05-16T00:23:15Z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9</vt:i4>
  </property>
</Properties>
</file>