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35"/>
  </p:notesMasterIdLst>
  <p:sldIdLst>
    <p:sldId id="351" r:id="rId2"/>
    <p:sldId id="352" r:id="rId3"/>
    <p:sldId id="342" r:id="rId4"/>
    <p:sldId id="666" r:id="rId5"/>
    <p:sldId id="667" r:id="rId6"/>
    <p:sldId id="1532" r:id="rId7"/>
    <p:sldId id="668" r:id="rId8"/>
    <p:sldId id="669" r:id="rId9"/>
    <p:sldId id="1533" r:id="rId10"/>
    <p:sldId id="1534" r:id="rId11"/>
    <p:sldId id="670" r:id="rId12"/>
    <p:sldId id="671" r:id="rId13"/>
    <p:sldId id="869" r:id="rId14"/>
    <p:sldId id="871" r:id="rId15"/>
    <p:sldId id="872" r:id="rId16"/>
    <p:sldId id="876" r:id="rId17"/>
    <p:sldId id="713" r:id="rId18"/>
    <p:sldId id="1535" r:id="rId19"/>
    <p:sldId id="346" r:id="rId20"/>
    <p:sldId id="708" r:id="rId21"/>
    <p:sldId id="877" r:id="rId22"/>
    <p:sldId id="878" r:id="rId23"/>
    <p:sldId id="1536" r:id="rId24"/>
    <p:sldId id="645" r:id="rId25"/>
    <p:sldId id="1591" r:id="rId26"/>
    <p:sldId id="344" r:id="rId27"/>
    <p:sldId id="413" r:id="rId28"/>
    <p:sldId id="472" r:id="rId29"/>
    <p:sldId id="523" r:id="rId30"/>
    <p:sldId id="804" r:id="rId31"/>
    <p:sldId id="809" r:id="rId32"/>
    <p:sldId id="1592" r:id="rId33"/>
    <p:sldId id="473" r:id="rId34"/>
    <p:sldId id="1593" r:id="rId35"/>
    <p:sldId id="717" r:id="rId36"/>
    <p:sldId id="1596" r:id="rId37"/>
    <p:sldId id="1537" r:id="rId38"/>
    <p:sldId id="1543" r:id="rId39"/>
    <p:sldId id="1544" r:id="rId40"/>
    <p:sldId id="1539" r:id="rId41"/>
    <p:sldId id="1545" r:id="rId42"/>
    <p:sldId id="1548" r:id="rId43"/>
    <p:sldId id="1549" r:id="rId44"/>
    <p:sldId id="1540" r:id="rId45"/>
    <p:sldId id="1597" r:id="rId46"/>
    <p:sldId id="1586" r:id="rId47"/>
    <p:sldId id="1552" r:id="rId48"/>
    <p:sldId id="1553" r:id="rId49"/>
    <p:sldId id="1554" r:id="rId50"/>
    <p:sldId id="1555" r:id="rId51"/>
    <p:sldId id="1551" r:id="rId52"/>
    <p:sldId id="1550" r:id="rId53"/>
    <p:sldId id="1556" r:id="rId54"/>
    <p:sldId id="1560" r:id="rId55"/>
    <p:sldId id="1557" r:id="rId56"/>
    <p:sldId id="1561" r:id="rId57"/>
    <p:sldId id="1558" r:id="rId58"/>
    <p:sldId id="1587" r:id="rId59"/>
    <p:sldId id="1562" r:id="rId60"/>
    <p:sldId id="1565" r:id="rId61"/>
    <p:sldId id="1588" r:id="rId62"/>
    <p:sldId id="1566" r:id="rId63"/>
    <p:sldId id="1563" r:id="rId64"/>
    <p:sldId id="1559" r:id="rId65"/>
    <p:sldId id="347" r:id="rId66"/>
    <p:sldId id="318" r:id="rId67"/>
    <p:sldId id="1567" r:id="rId68"/>
    <p:sldId id="313" r:id="rId69"/>
    <p:sldId id="314" r:id="rId70"/>
    <p:sldId id="315" r:id="rId71"/>
    <p:sldId id="316" r:id="rId72"/>
    <p:sldId id="317" r:id="rId73"/>
    <p:sldId id="322" r:id="rId74"/>
    <p:sldId id="1598" r:id="rId75"/>
    <p:sldId id="1568" r:id="rId76"/>
    <p:sldId id="287" r:id="rId77"/>
    <p:sldId id="1569" r:id="rId78"/>
    <p:sldId id="1570" r:id="rId79"/>
    <p:sldId id="1571" r:id="rId80"/>
    <p:sldId id="1572" r:id="rId81"/>
    <p:sldId id="750" r:id="rId82"/>
    <p:sldId id="756" r:id="rId83"/>
    <p:sldId id="294" r:id="rId84"/>
    <p:sldId id="295" r:id="rId85"/>
    <p:sldId id="296" r:id="rId86"/>
    <p:sldId id="297" r:id="rId87"/>
    <p:sldId id="298" r:id="rId88"/>
    <p:sldId id="299" r:id="rId89"/>
    <p:sldId id="300" r:id="rId90"/>
    <p:sldId id="301" r:id="rId91"/>
    <p:sldId id="302" r:id="rId92"/>
    <p:sldId id="303" r:id="rId93"/>
    <p:sldId id="304" r:id="rId94"/>
    <p:sldId id="305" r:id="rId95"/>
    <p:sldId id="306" r:id="rId96"/>
    <p:sldId id="307" r:id="rId97"/>
    <p:sldId id="319" r:id="rId98"/>
    <p:sldId id="320" r:id="rId99"/>
    <p:sldId id="321" r:id="rId100"/>
    <p:sldId id="323" r:id="rId101"/>
    <p:sldId id="324" r:id="rId102"/>
    <p:sldId id="325" r:id="rId103"/>
    <p:sldId id="326" r:id="rId104"/>
    <p:sldId id="1594" r:id="rId105"/>
    <p:sldId id="1595" r:id="rId106"/>
    <p:sldId id="350" r:id="rId107"/>
    <p:sldId id="360" r:id="rId108"/>
    <p:sldId id="1575" r:id="rId109"/>
    <p:sldId id="1581" r:id="rId110"/>
    <p:sldId id="1583" r:id="rId111"/>
    <p:sldId id="1582" r:id="rId112"/>
    <p:sldId id="1576" r:id="rId113"/>
    <p:sldId id="1574" r:id="rId114"/>
    <p:sldId id="1578" r:id="rId115"/>
    <p:sldId id="1458" r:id="rId116"/>
    <p:sldId id="281" r:id="rId117"/>
    <p:sldId id="282" r:id="rId118"/>
    <p:sldId id="283" r:id="rId119"/>
    <p:sldId id="284" r:id="rId120"/>
    <p:sldId id="285" r:id="rId121"/>
    <p:sldId id="286" r:id="rId122"/>
    <p:sldId id="1584" r:id="rId123"/>
    <p:sldId id="1027" r:id="rId124"/>
    <p:sldId id="1585" r:id="rId125"/>
    <p:sldId id="1017" r:id="rId126"/>
    <p:sldId id="1018" r:id="rId127"/>
    <p:sldId id="1028" r:id="rId128"/>
    <p:sldId id="483" r:id="rId129"/>
    <p:sldId id="487" r:id="rId130"/>
    <p:sldId id="492" r:id="rId131"/>
    <p:sldId id="1599" r:id="rId132"/>
    <p:sldId id="1600" r:id="rId133"/>
    <p:sldId id="1526" r:id="rId13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57" autoAdjust="0"/>
    <p:restoredTop sz="95899" autoAdjust="0"/>
  </p:normalViewPr>
  <p:slideViewPr>
    <p:cSldViewPr>
      <p:cViewPr varScale="1">
        <p:scale>
          <a:sx n="103" d="100"/>
          <a:sy n="103" d="100"/>
        </p:scale>
        <p:origin x="207"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1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p>
        </p:txBody>
      </p:sp>
      <p:sp>
        <p:nvSpPr>
          <p:cNvPr id="11264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p>
        </p:txBody>
      </p:sp>
      <p:sp>
        <p:nvSpPr>
          <p:cNvPr id="11264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13A423B9-2DD4-436F-A2FC-661A8645FD89}" type="slidenum">
              <a:rPr lang="en-US"/>
              <a:pPr>
                <a:defRPr/>
              </a:pPr>
              <a:t>‹#›</a:t>
            </a:fld>
            <a:endParaRPr lang="en-US"/>
          </a:p>
        </p:txBody>
      </p:sp>
    </p:spTree>
    <p:extLst>
      <p:ext uri="{BB962C8B-B14F-4D97-AF65-F5344CB8AC3E}">
        <p14:creationId xmlns:p14="http://schemas.microsoft.com/office/powerpoint/2010/main" val="3417868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9B9530-26F9-4D8C-8C93-01EC30B07613}" type="slidenum">
              <a:rPr lang="en-US" smtClean="0"/>
              <a:pPr>
                <a:defRPr/>
              </a:pPr>
              <a:t>1</a:t>
            </a:fld>
            <a:endParaRPr lang="en-US"/>
          </a:p>
        </p:txBody>
      </p:sp>
    </p:spTree>
    <p:extLst>
      <p:ext uri="{BB962C8B-B14F-4D97-AF65-F5344CB8AC3E}">
        <p14:creationId xmlns:p14="http://schemas.microsoft.com/office/powerpoint/2010/main" val="468297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E74105C4-8C2D-4EB8-8A7E-3AB483DF0EA5}"/>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76FA3A67-4449-4739-BC1A-1F2A1E25D090}"/>
              </a:ext>
            </a:extLst>
          </p:cNvPr>
          <p:cNvSpPr>
            <a:spLocks noGrp="1"/>
          </p:cNvSpPr>
          <p:nvPr>
            <p:ph type="body" idx="1"/>
          </p:nvPr>
        </p:nvSpPr>
        <p:spPr>
          <a:xfrm>
            <a:off x="1030465" y="4436772"/>
            <a:ext cx="4915393" cy="3534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05B8F85B-64E2-4251-9414-3299F2E0755D}"/>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16BF231E-3D20-447D-9BB0-5703BED256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8852" name="Slide Number Placeholder 3">
            <a:extLst>
              <a:ext uri="{FF2B5EF4-FFF2-40B4-BE49-F238E27FC236}">
                <a16:creationId xmlns:a16="http://schemas.microsoft.com/office/drawing/2014/main" id="{0A9B14A1-1190-48CA-B3EB-7EF8BA9407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76478" indent="-297650">
              <a:defRPr>
                <a:solidFill>
                  <a:schemeClr val="tx1"/>
                </a:solidFill>
                <a:latin typeface="Arial" panose="020B0604020202020204" pitchFamily="34" charset="0"/>
                <a:ea typeface="MS PGothic" panose="020B0600070205080204" pitchFamily="34" charset="-128"/>
              </a:defRPr>
            </a:lvl2pPr>
            <a:lvl3pPr marL="1195453" indent="-237797">
              <a:defRPr>
                <a:solidFill>
                  <a:schemeClr val="tx1"/>
                </a:solidFill>
                <a:latin typeface="Arial" panose="020B0604020202020204" pitchFamily="34" charset="0"/>
                <a:ea typeface="MS PGothic" panose="020B0600070205080204" pitchFamily="34" charset="-128"/>
              </a:defRPr>
            </a:lvl3pPr>
            <a:lvl4pPr marL="1674281" indent="-237797">
              <a:defRPr>
                <a:solidFill>
                  <a:schemeClr val="tx1"/>
                </a:solidFill>
                <a:latin typeface="Arial" panose="020B0604020202020204" pitchFamily="34" charset="0"/>
                <a:ea typeface="MS PGothic" panose="020B0600070205080204" pitchFamily="34" charset="-128"/>
              </a:defRPr>
            </a:lvl4pPr>
            <a:lvl5pPr marL="2153109" indent="-237797">
              <a:defRPr>
                <a:solidFill>
                  <a:schemeClr val="tx1"/>
                </a:solidFill>
                <a:latin typeface="Arial" panose="020B0604020202020204" pitchFamily="34" charset="0"/>
                <a:ea typeface="MS PGothic" panose="020B0600070205080204" pitchFamily="34" charset="-128"/>
              </a:defRPr>
            </a:lvl5pPr>
            <a:lvl6pPr marL="2618996" indent="-23779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4883" indent="-23779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0770" indent="-23779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6656" indent="-23779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2C2A2F8-01C2-4D70-92BD-ACC07FA35071}" type="slidenum">
              <a:rPr lang="en-US" altLang="en-US" smtClean="0">
                <a:solidFill>
                  <a:srgbClr val="000000"/>
                </a:solidFill>
              </a:rPr>
              <a:pPr/>
              <a:t>15</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BE27F041-E2D6-405C-A4EB-C43B5525395C}"/>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8D0E1979-6F3F-4896-B381-00A42CEE8F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a:extLst>
              <a:ext uri="{FF2B5EF4-FFF2-40B4-BE49-F238E27FC236}">
                <a16:creationId xmlns:a16="http://schemas.microsoft.com/office/drawing/2014/main" id="{64CB8443-82CA-4EFA-91AC-EEAC03D15022}"/>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fld id="{B49BD898-A3A4-4B17-A6D7-9682C6548B58}" type="slidenum">
              <a:rPr lang="en-US" altLang="en-US" smtClean="0">
                <a:solidFill>
                  <a:srgbClr val="000000"/>
                </a:solidFill>
                <a:ea typeface="+mn-ea"/>
              </a:rPr>
              <a:pPr fontAlgn="auto">
                <a:spcBef>
                  <a:spcPts val="0"/>
                </a:spcBef>
                <a:spcAft>
                  <a:spcPts val="0"/>
                </a:spcAft>
                <a:defRPr/>
              </a:pPr>
              <a:t>16</a:t>
            </a:fld>
            <a:endParaRPr lang="en-US" altLang="en-US">
              <a:solidFill>
                <a:srgbClr val="000000"/>
              </a:solidFill>
              <a:ea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3A781974-6F7D-4817-92DE-C50EC5D40F77}"/>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6295A6A0-BF5E-4DB1-B140-3A3DD7B2C7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Coronary plaque was significantly associated with older age, male sex, white race, hypertension, diabetes, lower HDL cholesterol and higher triglyceride levels.</a:t>
            </a:r>
          </a:p>
        </p:txBody>
      </p:sp>
      <p:sp>
        <p:nvSpPr>
          <p:cNvPr id="133124" name="Slide Number Placeholder 3">
            <a:extLst>
              <a:ext uri="{FF2B5EF4-FFF2-40B4-BE49-F238E27FC236}">
                <a16:creationId xmlns:a16="http://schemas.microsoft.com/office/drawing/2014/main" id="{6D530501-AEF5-4895-9B82-B9397D67E2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BDC43B2-20BF-411D-87D2-3022FC2B9479}" type="slidenum">
              <a:rPr lang="en-US" altLang="en-US" smtClean="0"/>
              <a:pPr/>
              <a:t>17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18</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522239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p:sp>
      <p:sp>
        <p:nvSpPr>
          <p:cNvPr id="82947"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ndParaRPr>
          </a:p>
        </p:txBody>
      </p:sp>
      <p:sp>
        <p:nvSpPr>
          <p:cNvPr id="82948" name="Slide Number Placeholder 3"/>
          <p:cNvSpPr>
            <a:spLocks noGrp="1"/>
          </p:cNvSpPr>
          <p:nvPr>
            <p:ph type="sldNum" sz="quarter" idx="4294967295"/>
          </p:nvPr>
        </p:nvSpPr>
        <p:spPr bwMode="auto">
          <a:xfrm>
            <a:off x="3970557" y="8829820"/>
            <a:ext cx="3038412" cy="4651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6" tIns="46583" rIns="93166" bIns="46583"/>
          <a:lstStyle/>
          <a:p>
            <a:fld id="{5F2235E8-271E-4759-BF4E-D47EF0A4BBCF}" type="slidenum">
              <a:rPr lang="en-US" altLang="en-US">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1965897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defTabSz="931774" fontAlgn="auto">
              <a:spcBef>
                <a:spcPts val="0"/>
              </a:spcBef>
              <a:spcAft>
                <a:spcPts val="0"/>
              </a:spcAft>
              <a:defRPr/>
            </a:pPr>
            <a:fld id="{9BE0C7D8-845B-4E95-8F1E-1C3B7E09A73F}" type="slidenum">
              <a:rPr lang="en-US" altLang="en-US">
                <a:solidFill>
                  <a:srgbClr val="000000"/>
                </a:solidFill>
              </a:rPr>
              <a:pPr defTabSz="931774" fontAlgn="auto">
                <a:spcBef>
                  <a:spcPts val="0"/>
                </a:spcBef>
                <a:spcAft>
                  <a:spcPts val="0"/>
                </a:spcAft>
                <a:defRPr/>
              </a:pPr>
              <a:t>23</a:t>
            </a:fld>
            <a:endParaRPr lang="en-US" altLang="en-US">
              <a:solidFill>
                <a:srgbClr val="000000"/>
              </a:solidFill>
            </a:endParaRPr>
          </a:p>
        </p:txBody>
      </p:sp>
    </p:spTree>
    <p:extLst>
      <p:ext uri="{BB962C8B-B14F-4D97-AF65-F5344CB8AC3E}">
        <p14:creationId xmlns:p14="http://schemas.microsoft.com/office/powerpoint/2010/main" val="2390040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4E4D2A7-6E33-4C95-BA32-CDCB86E2D3E4}"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982800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25</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417962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344B61-62D9-493A-B79D-7C545B668BF6}" type="slidenum">
              <a:rPr lang="en-US">
                <a:solidFill>
                  <a:prstClr val="black"/>
                </a:solidFill>
              </a:rPr>
              <a:pPr/>
              <a:t>26</a:t>
            </a:fld>
            <a:endParaRPr lang="en-US">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7353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3</a:t>
            </a:fld>
            <a:endParaRPr lang="en-US"/>
          </a:p>
        </p:txBody>
      </p:sp>
    </p:spTree>
    <p:extLst>
      <p:ext uri="{BB962C8B-B14F-4D97-AF65-F5344CB8AC3E}">
        <p14:creationId xmlns:p14="http://schemas.microsoft.com/office/powerpoint/2010/main" val="2312545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11860C-0CBD-4B8A-90D5-C666452BE061}" type="slidenum">
              <a:rPr lang="en-US" altLang="en-US" smtClean="0">
                <a:solidFill>
                  <a:srgbClr val="000000"/>
                </a:solidFill>
              </a:rPr>
              <a:pPr/>
              <a:t>27</a:t>
            </a:fld>
            <a:endParaRPr lang="en-US" altLang="en-US">
              <a:solidFill>
                <a:srgbClr val="000000"/>
              </a:solidFill>
            </a:endParaRPr>
          </a:p>
        </p:txBody>
      </p:sp>
    </p:spTree>
    <p:extLst>
      <p:ext uri="{BB962C8B-B14F-4D97-AF65-F5344CB8AC3E}">
        <p14:creationId xmlns:p14="http://schemas.microsoft.com/office/powerpoint/2010/main" val="2675959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FE7C1875-F91B-459F-9F15-46119FAEFD01}" type="slidenum">
              <a:rPr lang="en-US" smtClean="0"/>
              <a:pPr>
                <a:defRPr/>
              </a:pPr>
              <a:t>28</a:t>
            </a:fld>
            <a:endParaRPr lang="en-US"/>
          </a:p>
        </p:txBody>
      </p:sp>
      <p:sp>
        <p:nvSpPr>
          <p:cNvPr id="81923" name="Rectangle 2"/>
          <p:cNvSpPr>
            <a:spLocks noGrp="1" noRot="1" noChangeAspect="1" noChangeArrowheads="1" noTextEdit="1"/>
          </p:cNvSpPr>
          <p:nvPr>
            <p:ph type="sldImg"/>
          </p:nvPr>
        </p:nvSpPr>
        <p:spPr>
          <a:xfrm>
            <a:off x="1119188" y="696913"/>
            <a:ext cx="4649787" cy="3487737"/>
          </a:xfrm>
          <a:ln/>
        </p:spPr>
      </p:sp>
      <p:sp>
        <p:nvSpPr>
          <p:cNvPr id="81924" name="Rectangle 3"/>
          <p:cNvSpPr>
            <a:spLocks noGrp="1" noChangeArrowheads="1"/>
          </p:cNvSpPr>
          <p:nvPr>
            <p:ph type="body" idx="1"/>
          </p:nvPr>
        </p:nvSpPr>
        <p:spPr>
          <a:xfrm>
            <a:off x="596900" y="4371975"/>
            <a:ext cx="5367338" cy="4227513"/>
          </a:xfrm>
          <a:noFill/>
          <a:ln/>
        </p:spPr>
        <p:txBody>
          <a:bodyPr/>
          <a:lstStyle/>
          <a:p>
            <a:pPr marL="228600" indent="-228600" eaLnBrk="1" hangingPunct="1"/>
            <a:r>
              <a:rPr lang="en-US" sz="1000"/>
              <a:t>      </a:t>
            </a:r>
          </a:p>
        </p:txBody>
      </p:sp>
    </p:spTree>
    <p:extLst>
      <p:ext uri="{BB962C8B-B14F-4D97-AF65-F5344CB8AC3E}">
        <p14:creationId xmlns:p14="http://schemas.microsoft.com/office/powerpoint/2010/main" val="4288633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22C515BF-FD2F-4754-A5A1-C693C51EF35B}" type="slidenum">
              <a:rPr lang="en-US" smtClean="0"/>
              <a:pPr>
                <a:defRPr/>
              </a:pPr>
              <a:t>29</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a:t>half had diabetes mellitus or ischemic heart disease </a:t>
            </a:r>
          </a:p>
          <a:p>
            <a:pPr eaLnBrk="1" hangingPunct="1"/>
            <a:r>
              <a:rPr lang="en-US"/>
              <a:t>there were 510 deaths</a:t>
            </a:r>
          </a:p>
          <a:p>
            <a:pPr eaLnBrk="1" hangingPunct="1"/>
            <a:r>
              <a:rPr lang="en-US"/>
              <a:t> 49% reduction among those with LDL-cholesterol levels &lt;40 mg/dL </a:t>
            </a:r>
          </a:p>
          <a:p>
            <a:pPr eaLnBrk="1" hangingPunct="1"/>
            <a:endParaRPr lang="en-US"/>
          </a:p>
        </p:txBody>
      </p:sp>
    </p:spTree>
    <p:extLst>
      <p:ext uri="{BB962C8B-B14F-4D97-AF65-F5344CB8AC3E}">
        <p14:creationId xmlns:p14="http://schemas.microsoft.com/office/powerpoint/2010/main" val="1052231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32</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91415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8B38EDAF-F87F-4470-9C72-EBAF027373E4}" type="slidenum">
              <a:rPr lang="en-US" smtClean="0"/>
              <a:pPr>
                <a:defRPr/>
              </a:pPr>
              <a:t>33</a:t>
            </a:fld>
            <a:endParaRPr lang="en-US"/>
          </a:p>
        </p:txBody>
      </p:sp>
      <p:sp>
        <p:nvSpPr>
          <p:cNvPr id="91139" name="Rectangle 2"/>
          <p:cNvSpPr>
            <a:spLocks noGrp="1" noRot="1" noChangeAspect="1" noChangeArrowheads="1" noTextEdit="1"/>
          </p:cNvSpPr>
          <p:nvPr>
            <p:ph type="sldImg"/>
          </p:nvPr>
        </p:nvSpPr>
        <p:spPr>
          <a:xfrm>
            <a:off x="1122363" y="695325"/>
            <a:ext cx="4648200" cy="3486150"/>
          </a:xfrm>
          <a:ln/>
        </p:spPr>
      </p:sp>
      <p:sp>
        <p:nvSpPr>
          <p:cNvPr id="91140" name="Rectangle 3"/>
          <p:cNvSpPr>
            <a:spLocks noGrp="1" noChangeArrowheads="1"/>
          </p:cNvSpPr>
          <p:nvPr>
            <p:ph type="body" idx="1"/>
          </p:nvPr>
        </p:nvSpPr>
        <p:spPr>
          <a:xfrm>
            <a:off x="736600" y="4416425"/>
            <a:ext cx="5334000" cy="4400550"/>
          </a:xfrm>
          <a:noFill/>
          <a:ln/>
        </p:spPr>
        <p:txBody>
          <a:bodyPr/>
          <a:lstStyle/>
          <a:p>
            <a:pPr eaLnBrk="1" hangingPunct="1"/>
            <a:r>
              <a:rPr lang="en-US">
                <a:cs typeface="Times New Roman" pitchFamily="18" charset="0"/>
              </a:rPr>
              <a:t>However, not all of the beneficial effects of statins relate solely to their lipid-lowering properties, just as not all of those affected by CHD have elevated LDL-C levels. Elevated LDL-C levels identify less than half of those who will die from CHD. Furthermore, as we shall see shortly, a number of studies demonstrating the effectiveness of statins in reducing mortality and nonfatal CHD events show that benefit is often unrelated to degree of cholesterol lowering.</a:t>
            </a:r>
          </a:p>
          <a:p>
            <a:pPr eaLnBrk="1" hangingPunct="1"/>
            <a:r>
              <a:rPr lang="en-US">
                <a:cs typeface="Times New Roman" pitchFamily="18" charset="0"/>
              </a:rPr>
              <a:t>In fact, statins are drugs with multiple complexities, demonstrating a wide variety of fascinating effects on blood vessels, clotting, and a number of other processes vital to the occurrence and outcome of vascular pathophysiologic events. Such so-called “pleiotropic effects” are likely to be independent of the lipid-modifying characteristics of statins, and may ultimately broaden their indication from lipid-lowering to anti-atherogenic effects. </a:t>
            </a:r>
          </a:p>
          <a:p>
            <a:pPr eaLnBrk="1" hangingPunct="1"/>
            <a:endParaRPr lang="en-US">
              <a:cs typeface="Times New Roman" pitchFamily="18" charset="0"/>
            </a:endParaRPr>
          </a:p>
          <a:p>
            <a:pPr eaLnBrk="1" hangingPunct="1"/>
            <a:endParaRPr lang="en-US">
              <a:cs typeface="Times New Roman" pitchFamily="18" charset="0"/>
            </a:endParaRPr>
          </a:p>
          <a:p>
            <a:pPr eaLnBrk="1" hangingPunct="1"/>
            <a:endParaRPr lang="en-US">
              <a:cs typeface="Times New Roman" pitchFamily="18" charset="0"/>
            </a:endParaRPr>
          </a:p>
          <a:p>
            <a:pPr eaLnBrk="1" hangingPunct="1"/>
            <a:endParaRPr lang="en-US">
              <a:cs typeface="Times New Roman" pitchFamily="18" charset="0"/>
            </a:endParaRPr>
          </a:p>
          <a:p>
            <a:pPr eaLnBrk="1" hangingPunct="1"/>
            <a:endParaRPr lang="en-US">
              <a:cs typeface="Times New Roman" pitchFamily="18" charset="0"/>
            </a:endParaRPr>
          </a:p>
          <a:p>
            <a:pPr eaLnBrk="1" hangingPunct="1"/>
            <a:r>
              <a:rPr lang="en-US">
                <a:cs typeface="Times New Roman" pitchFamily="18" charset="0"/>
              </a:rPr>
              <a:t>Rosen et al. JAMA 279(20):1643-50,1998.</a:t>
            </a:r>
          </a:p>
          <a:p>
            <a:pPr eaLnBrk="1" hangingPunct="1"/>
            <a:r>
              <a:rPr lang="en-US">
                <a:cs typeface="Times New Roman" pitchFamily="18" charset="0"/>
              </a:rPr>
              <a:t>Gotto AM et al. Current Opinion in Lipidology 12(4):391-4,2001; Maron DJ et al. Circulation 101(2):207-13, 2000; White CM. J Clin Pharmacol 39(2):111-8, 1999.</a:t>
            </a:r>
          </a:p>
          <a:p>
            <a:pPr eaLnBrk="1" hangingPunct="1"/>
            <a:endParaRPr lang="en-US">
              <a:cs typeface="Times New Roman" pitchFamily="18" charset="0"/>
            </a:endParaRPr>
          </a:p>
        </p:txBody>
      </p:sp>
    </p:spTree>
    <p:extLst>
      <p:ext uri="{BB962C8B-B14F-4D97-AF65-F5344CB8AC3E}">
        <p14:creationId xmlns:p14="http://schemas.microsoft.com/office/powerpoint/2010/main" val="1573064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34</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854099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36</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513561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3413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5692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713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4</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366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832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9913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4856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8176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591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317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153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5607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2852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5</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09405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8079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6152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a:extLst>
              <a:ext uri="{FF2B5EF4-FFF2-40B4-BE49-F238E27FC236}">
                <a16:creationId xmlns:a16="http://schemas.microsoft.com/office/drawing/2014/main" id="{0881DCA5-264C-44D5-9227-DBFBCADB868A}"/>
              </a:ext>
            </a:extLst>
          </p:cNvPr>
          <p:cNvSpPr>
            <a:spLocks noGrp="1" noRot="1" noChangeAspect="1" noChangeArrowheads="1" noTextEdit="1"/>
          </p:cNvSpPr>
          <p:nvPr>
            <p:ph type="sldImg"/>
          </p:nvPr>
        </p:nvSpPr>
        <p:spPr>
          <a:ln/>
        </p:spPr>
      </p:sp>
      <p:sp>
        <p:nvSpPr>
          <p:cNvPr id="254979" name="Notes Placeholder 2">
            <a:extLst>
              <a:ext uri="{FF2B5EF4-FFF2-40B4-BE49-F238E27FC236}">
                <a16:creationId xmlns:a16="http://schemas.microsoft.com/office/drawing/2014/main" id="{FB254C5F-9478-404C-BCF4-C0FBF53532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4980" name="Slide Number Placeholder 3">
            <a:extLst>
              <a:ext uri="{FF2B5EF4-FFF2-40B4-BE49-F238E27FC236}">
                <a16:creationId xmlns:a16="http://schemas.microsoft.com/office/drawing/2014/main" id="{1264114A-089E-4BD7-80E3-08C6D3E2F4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499C7D-39FA-4D3B-A7AA-49D338F3C764}" type="slidenum">
              <a:rPr lang="en-US" altLang="en-US" smtClean="0">
                <a:solidFill>
                  <a:srgbClr val="000000"/>
                </a:solidFill>
              </a:rPr>
              <a:pPr/>
              <a:t>81</a:t>
            </a:fld>
            <a:endParaRPr lang="en-US" altLang="en-US">
              <a:solidFill>
                <a:srgbClr val="000000"/>
              </a:solidFill>
            </a:endParaRPr>
          </a:p>
        </p:txBody>
      </p:sp>
    </p:spTree>
    <p:extLst>
      <p:ext uri="{BB962C8B-B14F-4D97-AF65-F5344CB8AC3E}">
        <p14:creationId xmlns:p14="http://schemas.microsoft.com/office/powerpoint/2010/main" val="776794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a:extLst>
              <a:ext uri="{FF2B5EF4-FFF2-40B4-BE49-F238E27FC236}">
                <a16:creationId xmlns:a16="http://schemas.microsoft.com/office/drawing/2014/main" id="{59B6EAB0-A94D-4ADF-A540-41DC1F05466C}"/>
              </a:ext>
            </a:extLst>
          </p:cNvPr>
          <p:cNvSpPr>
            <a:spLocks noGrp="1" noRot="1" noChangeAspect="1" noChangeArrowheads="1" noTextEdit="1"/>
          </p:cNvSpPr>
          <p:nvPr>
            <p:ph type="sldImg"/>
          </p:nvPr>
        </p:nvSpPr>
        <p:spPr>
          <a:ln/>
        </p:spPr>
      </p:sp>
      <p:sp>
        <p:nvSpPr>
          <p:cNvPr id="267267" name="Notes Placeholder 2">
            <a:extLst>
              <a:ext uri="{FF2B5EF4-FFF2-40B4-BE49-F238E27FC236}">
                <a16:creationId xmlns:a16="http://schemas.microsoft.com/office/drawing/2014/main" id="{058E71C0-C47B-43C5-8493-617A002F27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7268" name="Slide Number Placeholder 3">
            <a:extLst>
              <a:ext uri="{FF2B5EF4-FFF2-40B4-BE49-F238E27FC236}">
                <a16:creationId xmlns:a16="http://schemas.microsoft.com/office/drawing/2014/main" id="{0B2217C8-1651-4B66-B284-EBCF16D706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B87D80-4D65-4840-9B20-3E52F6609E58}" type="slidenum">
              <a:rPr lang="en-US" altLang="en-US" smtClean="0">
                <a:solidFill>
                  <a:srgbClr val="000000"/>
                </a:solidFill>
              </a:rPr>
              <a:pPr/>
              <a:t>82</a:t>
            </a:fld>
            <a:endParaRPr lang="en-US" altLang="en-US">
              <a:solidFill>
                <a:srgbClr val="000000"/>
              </a:solidFill>
            </a:endParaRPr>
          </a:p>
        </p:txBody>
      </p:sp>
    </p:spTree>
    <p:extLst>
      <p:ext uri="{BB962C8B-B14F-4D97-AF65-F5344CB8AC3E}">
        <p14:creationId xmlns:p14="http://schemas.microsoft.com/office/powerpoint/2010/main" val="1482777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9103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Atraumatic placement of a silk suture (ligature) around the second molar tooth leads to local accumulation of bacteria and gingival inflammation followed by destruction of tooth-supporting bone</a:t>
            </a: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19261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2938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0832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213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692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7</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028742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6100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92042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4456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8079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6762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13494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72080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(measured as bone loss;</a:t>
            </a:r>
          </a:p>
          <a:p>
            <a:endParaRPr lang="en-US" altLang="en-US" dirty="0">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7496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2124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291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8</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220900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4051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18320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60979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6669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3869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80943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18104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106</a:t>
            </a:fld>
            <a:endParaRPr lang="en-US"/>
          </a:p>
        </p:txBody>
      </p:sp>
    </p:spTree>
    <p:extLst>
      <p:ext uri="{BB962C8B-B14F-4D97-AF65-F5344CB8AC3E}">
        <p14:creationId xmlns:p14="http://schemas.microsoft.com/office/powerpoint/2010/main" val="563038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35080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677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11</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0619206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95379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effectLst/>
              </a:rPr>
              <a:t>A total of 334 patients (3.5%) in the alirocumab group and 392 patients (4.1%) in the placebo group died (hazard ratio, 0.85; 95% CI, 0.73 to 0.98). </a:t>
            </a:r>
          </a:p>
          <a:p>
            <a:r>
              <a:rPr lang="en-US" sz="1200" dirty="0">
                <a:effectLst/>
              </a:rPr>
              <a:t>The incidence of adverse events was similar in the two groups, with the exception of local injection-site reactions (3.8% in the alirocumab group vs. 2.1% in the placebo group).</a:t>
            </a:r>
            <a:endParaRPr lang="en-US" altLang="en-US" dirty="0">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61842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83477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34133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29789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34133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44330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3141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60305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2561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12</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3191073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47735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Gokhale M, </a:t>
            </a:r>
            <a:r>
              <a:rPr lang="en-US" sz="1200" b="0" i="0" u="none" strike="noStrike" kern="1200" baseline="0" dirty="0" err="1">
                <a:solidFill>
                  <a:schemeClr val="tx1"/>
                </a:solidFill>
                <a:latin typeface="Arial" charset="0"/>
                <a:ea typeface="+mn-ea"/>
                <a:cs typeface="+mn-cs"/>
              </a:rPr>
              <a:t>Girman</a:t>
            </a:r>
            <a:r>
              <a:rPr lang="en-US" sz="1200" b="0" i="0" u="none" strike="noStrike" kern="1200" baseline="0" dirty="0">
                <a:solidFill>
                  <a:schemeClr val="tx1"/>
                </a:solidFill>
                <a:latin typeface="Arial" charset="0"/>
                <a:ea typeface="+mn-ea"/>
                <a:cs typeface="+mn-cs"/>
              </a:rPr>
              <a:t> C, Chen Y, Pate V, Funk MJ, </a:t>
            </a:r>
            <a:r>
              <a:rPr lang="en-US" sz="1200" b="0" i="0" u="none" strike="noStrike" kern="1200" baseline="0" dirty="0" err="1">
                <a:solidFill>
                  <a:schemeClr val="tx1"/>
                </a:solidFill>
                <a:latin typeface="Arial" charset="0"/>
                <a:ea typeface="+mn-ea"/>
                <a:cs typeface="+mn-cs"/>
              </a:rPr>
              <a:t>Stürmer</a:t>
            </a:r>
            <a:r>
              <a:rPr lang="en-US" sz="1200" b="0" i="0" u="none" strike="noStrike" kern="1200" baseline="0" dirty="0">
                <a:solidFill>
                  <a:schemeClr val="tx1"/>
                </a:solidFill>
                <a:latin typeface="Arial" charset="0"/>
                <a:ea typeface="+mn-ea"/>
                <a:cs typeface="+mn-cs"/>
              </a:rPr>
              <a:t> T.</a:t>
            </a:r>
          </a:p>
          <a:p>
            <a:r>
              <a:rPr lang="en-US" sz="1200" b="0" i="0" u="none" strike="noStrike" kern="1200" baseline="0" dirty="0">
                <a:solidFill>
                  <a:schemeClr val="tx1"/>
                </a:solidFill>
                <a:latin typeface="Arial" charset="0"/>
                <a:ea typeface="+mn-ea"/>
                <a:cs typeface="+mn-cs"/>
              </a:rPr>
              <a:t>Comparison of diagnostic evaluations for cough among</a:t>
            </a:r>
          </a:p>
          <a:p>
            <a:r>
              <a:rPr lang="en-US" sz="1200" b="0" i="0" u="none" strike="noStrike" kern="1200" baseline="0" dirty="0">
                <a:solidFill>
                  <a:schemeClr val="tx1"/>
                </a:solidFill>
                <a:latin typeface="Arial" charset="0"/>
                <a:ea typeface="+mn-ea"/>
                <a:cs typeface="+mn-cs"/>
              </a:rPr>
              <a:t>initiators of angiotensin converting enzyme inhibitors and</a:t>
            </a:r>
          </a:p>
          <a:p>
            <a:r>
              <a:rPr lang="nl-NL" sz="1200" b="0" i="0" u="none" strike="noStrike" kern="1200" baseline="0" dirty="0">
                <a:solidFill>
                  <a:schemeClr val="tx1"/>
                </a:solidFill>
                <a:latin typeface="Arial" charset="0"/>
                <a:ea typeface="+mn-ea"/>
                <a:cs typeface="+mn-cs"/>
              </a:rPr>
              <a:t>angiotensin receptor blockers. </a:t>
            </a:r>
            <a:r>
              <a:rPr lang="nl-NL" sz="1200" b="0" i="1" u="none" strike="noStrike" kern="1200" baseline="0" dirty="0">
                <a:solidFill>
                  <a:schemeClr val="tx1"/>
                </a:solidFill>
                <a:latin typeface="Arial" charset="0"/>
                <a:ea typeface="+mn-ea"/>
                <a:cs typeface="+mn-cs"/>
              </a:rPr>
              <a:t>Pharmacoepidemiol Drug Saf</a:t>
            </a:r>
          </a:p>
          <a:p>
            <a:r>
              <a:rPr lang="en-US" sz="1200" b="0" i="0" u="none" strike="noStrike" kern="1200" baseline="0" dirty="0">
                <a:solidFill>
                  <a:schemeClr val="tx1"/>
                </a:solidFill>
                <a:latin typeface="Arial" charset="0"/>
                <a:ea typeface="+mn-ea"/>
                <a:cs typeface="+mn-cs"/>
              </a:rPr>
              <a:t>2016;25:512-20. doi:10.1002/pds.3977</a:t>
            </a:r>
            <a:endParaRPr lang="en-US" dirty="0"/>
          </a:p>
        </p:txBody>
      </p:sp>
      <p:sp>
        <p:nvSpPr>
          <p:cNvPr id="4" name="Slide Number Placeholder 3"/>
          <p:cNvSpPr>
            <a:spLocks noGrp="1"/>
          </p:cNvSpPr>
          <p:nvPr>
            <p:ph type="sldNum" sz="quarter" idx="5"/>
          </p:nvPr>
        </p:nvSpPr>
        <p:spPr/>
        <p:txBody>
          <a:bodyPr/>
          <a:lstStyle/>
          <a:p>
            <a:pPr>
              <a:defRPr/>
            </a:pPr>
            <a:fld id="{13A423B9-2DD4-436F-A2FC-661A8645FD89}" type="slidenum">
              <a:rPr lang="en-US" smtClean="0"/>
              <a:pPr>
                <a:defRPr/>
              </a:pPr>
              <a:t>127</a:t>
            </a:fld>
            <a:endParaRPr lang="en-US"/>
          </a:p>
        </p:txBody>
      </p:sp>
    </p:spTree>
    <p:extLst>
      <p:ext uri="{BB962C8B-B14F-4D97-AF65-F5344CB8AC3E}">
        <p14:creationId xmlns:p14="http://schemas.microsoft.com/office/powerpoint/2010/main" val="3588940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p:spPr>
        <p:txBody>
          <a:bodyPr/>
          <a:lstStyle/>
          <a:p>
            <a:r>
              <a:rPr lang="en-US" dirty="0"/>
              <a:t>significant excess of fatal cancers was observed in the </a:t>
            </a:r>
            <a:r>
              <a:rPr lang="en-US" b="1" dirty="0"/>
              <a:t>CHARM</a:t>
            </a:r>
            <a:r>
              <a:rPr lang="en-US" dirty="0"/>
              <a:t> study with the ARB </a:t>
            </a:r>
            <a:r>
              <a:rPr lang="en-US" b="1" dirty="0"/>
              <a:t>candesartan</a:t>
            </a:r>
            <a:r>
              <a:rPr lang="en-US" dirty="0"/>
              <a:t> (</a:t>
            </a:r>
            <a:r>
              <a:rPr lang="en-US" dirty="0" err="1"/>
              <a:t>Atacand</a:t>
            </a:r>
            <a:r>
              <a:rPr lang="en-US" dirty="0"/>
              <a:t>, AstraZeneca), published in 2003, but that the investigators concluded this finding was likely due to chance</a:t>
            </a:r>
          </a:p>
          <a:p>
            <a:r>
              <a:rPr lang="en-US" dirty="0"/>
              <a:t>New cancer data were available for 61 950 patients from five trials, including only three of the seven FDA-approved ARBs; most patients in this meta-analysis (85.7%) received </a:t>
            </a:r>
            <a:r>
              <a:rPr lang="en-US" b="1" dirty="0" err="1"/>
              <a:t>telmisartan</a:t>
            </a:r>
            <a:r>
              <a:rPr lang="en-US" dirty="0"/>
              <a:t> (</a:t>
            </a:r>
            <a:r>
              <a:rPr lang="en-US" dirty="0" err="1"/>
              <a:t>Micardis</a:t>
            </a:r>
            <a:r>
              <a:rPr lang="en-US" dirty="0"/>
              <a:t>, </a:t>
            </a:r>
            <a:r>
              <a:rPr lang="en-US" dirty="0" err="1"/>
              <a:t>Boehringer</a:t>
            </a:r>
            <a:r>
              <a:rPr lang="en-US" dirty="0"/>
              <a:t> </a:t>
            </a:r>
            <a:r>
              <a:rPr lang="en-US" dirty="0" err="1"/>
              <a:t>Ingelheim</a:t>
            </a:r>
            <a:r>
              <a:rPr lang="en-US" dirty="0"/>
              <a:t>) as the study drug; the other patients received </a:t>
            </a:r>
            <a:r>
              <a:rPr lang="en-US" b="1" dirty="0"/>
              <a:t>losartan</a:t>
            </a:r>
            <a:r>
              <a:rPr lang="en-US" dirty="0"/>
              <a:t> or candesartan. The five trials with new cancer data were </a:t>
            </a:r>
            <a:r>
              <a:rPr lang="en-US" b="1" dirty="0"/>
              <a:t>ONTARGET</a:t>
            </a:r>
            <a:r>
              <a:rPr lang="en-US" dirty="0"/>
              <a:t>, </a:t>
            </a:r>
            <a:r>
              <a:rPr lang="en-US" b="1" dirty="0"/>
              <a:t>PROFESS</a:t>
            </a:r>
            <a:r>
              <a:rPr lang="en-US" dirty="0"/>
              <a:t>, </a:t>
            </a:r>
            <a:r>
              <a:rPr lang="en-US" b="1" dirty="0"/>
              <a:t>LIFE</a:t>
            </a:r>
            <a:r>
              <a:rPr lang="en-US" dirty="0"/>
              <a:t>, </a:t>
            </a:r>
            <a:r>
              <a:rPr lang="en-US" b="1" dirty="0"/>
              <a:t>TRANSCEND</a:t>
            </a:r>
            <a:r>
              <a:rPr lang="en-US" dirty="0"/>
              <a:t>, and </a:t>
            </a:r>
            <a:r>
              <a:rPr lang="en-US" b="1" dirty="0"/>
              <a:t>CHARM-Overall</a:t>
            </a:r>
            <a:r>
              <a:rPr lang="en-US" dirty="0"/>
              <a:t>. In addition, data were available for cancer deaths in LIFE, TRANSCEND, </a:t>
            </a:r>
            <a:r>
              <a:rPr lang="en-US" b="1" dirty="0"/>
              <a:t>VALIANT</a:t>
            </a:r>
            <a:r>
              <a:rPr lang="en-US" dirty="0"/>
              <a:t>, and </a:t>
            </a:r>
            <a:r>
              <a:rPr lang="en-US" b="1" dirty="0"/>
              <a:t>Val-</a:t>
            </a:r>
            <a:r>
              <a:rPr lang="en-US" b="1" dirty="0" err="1"/>
              <a:t>HeFT</a:t>
            </a:r>
            <a:endParaRPr lang="en-US" b="1" dirty="0"/>
          </a:p>
          <a:p>
            <a:r>
              <a:rPr lang="en-US" dirty="0"/>
              <a:t>unknown whether other ARBs—</a:t>
            </a:r>
            <a:r>
              <a:rPr lang="en-US" b="1" dirty="0" err="1"/>
              <a:t>irbesartan</a:t>
            </a:r>
            <a:r>
              <a:rPr lang="en-US" dirty="0"/>
              <a:t> (Avapro, Bristol-Myers Squibb/Sanofi-Aventis), </a:t>
            </a:r>
            <a:r>
              <a:rPr lang="en-US" b="1" dirty="0"/>
              <a:t>valsartan</a:t>
            </a:r>
            <a:r>
              <a:rPr lang="en-US" dirty="0"/>
              <a:t> (</a:t>
            </a:r>
            <a:r>
              <a:rPr lang="en-US" dirty="0" err="1"/>
              <a:t>Diovan</a:t>
            </a:r>
            <a:r>
              <a:rPr lang="en-US" dirty="0"/>
              <a:t>, Novartis), </a:t>
            </a:r>
            <a:r>
              <a:rPr lang="en-US" b="1" dirty="0" err="1"/>
              <a:t>olmesartan</a:t>
            </a:r>
            <a:r>
              <a:rPr lang="en-US" dirty="0"/>
              <a:t> (Benicar, Daiichi Sankyo), and </a:t>
            </a:r>
            <a:r>
              <a:rPr lang="en-US" b="1" dirty="0" err="1"/>
              <a:t>eprosartan</a:t>
            </a:r>
            <a:r>
              <a:rPr lang="en-US" dirty="0"/>
              <a:t> (</a:t>
            </a:r>
            <a:r>
              <a:rPr lang="en-US" dirty="0" err="1"/>
              <a:t>Teveten</a:t>
            </a:r>
            <a:r>
              <a:rPr lang="en-US" dirty="0"/>
              <a:t>, Abbott)—are linked to a higher risk of new cancer incidence, the investigators say. "Given the limited data, it is not possible to draw conclusions about the exact risk of cancer associated with each ARB," they observe. </a:t>
            </a:r>
          </a:p>
          <a:p>
            <a:r>
              <a:rPr lang="en-US" dirty="0"/>
              <a:t>AT2-R. Still, we</a:t>
            </a:r>
            <a:r>
              <a:rPr lang="en-US" baseline="0" dirty="0"/>
              <a:t> </a:t>
            </a:r>
            <a:r>
              <a:rPr lang="en-US" dirty="0"/>
              <a:t>are far from really knowing this receptor. AT2-R –</a:t>
            </a:r>
            <a:r>
              <a:rPr lang="en-US" baseline="0" dirty="0"/>
              <a:t> </a:t>
            </a:r>
            <a:r>
              <a:rPr lang="en-US" dirty="0"/>
              <a:t>seems to span the regulation of </a:t>
            </a:r>
            <a:r>
              <a:rPr lang="en-US" dirty="0" err="1"/>
              <a:t>natriuresis</a:t>
            </a:r>
            <a:r>
              <a:rPr lang="en-US" dirty="0"/>
              <a:t>, body-temperature,</a:t>
            </a:r>
            <a:r>
              <a:rPr lang="en-US" baseline="0" dirty="0"/>
              <a:t> </a:t>
            </a:r>
            <a:r>
              <a:rPr lang="en-US" dirty="0"/>
              <a:t>blood-pressure, reproduction, embryonic development, cell</a:t>
            </a:r>
            <a:r>
              <a:rPr lang="en-US" baseline="0" dirty="0"/>
              <a:t> </a:t>
            </a:r>
            <a:r>
              <a:rPr lang="en-US" dirty="0"/>
              <a:t>differentiation, tissue repair and programmed cell death. AT2-R actions has also important clinical implications,</a:t>
            </a:r>
            <a:r>
              <a:rPr lang="en-US" baseline="0" dirty="0"/>
              <a:t> </a:t>
            </a:r>
            <a:r>
              <a:rPr lang="en-US" dirty="0"/>
              <a:t>because these actions are concomitantly either blocked</a:t>
            </a:r>
            <a:r>
              <a:rPr lang="en-US" baseline="0" dirty="0"/>
              <a:t> </a:t>
            </a:r>
            <a:r>
              <a:rPr lang="en-US" dirty="0"/>
              <a:t>(ACE-inhibitors) or stimulated (AT1-R-antagonists) – from Peptides 26 (2005) 1401–1409</a:t>
            </a:r>
            <a:r>
              <a:rPr lang="en-US" baseline="0" dirty="0"/>
              <a:t> </a:t>
            </a:r>
            <a:r>
              <a:rPr lang="en-US" dirty="0"/>
              <a:t>The AT2 receptor—A matter of love and hate</a:t>
            </a:r>
            <a:r>
              <a:rPr lang="en-US" baseline="0" dirty="0"/>
              <a:t> </a:t>
            </a:r>
            <a:r>
              <a:rPr lang="en-US" dirty="0"/>
              <a:t>U.M. </a:t>
            </a:r>
            <a:r>
              <a:rPr lang="en-US" dirty="0" err="1"/>
              <a:t>Steckelings</a:t>
            </a:r>
            <a:r>
              <a:rPr lang="en-US" dirty="0"/>
              <a:t> 1, E. </a:t>
            </a:r>
            <a:r>
              <a:rPr lang="en-US" dirty="0" err="1"/>
              <a:t>Kaschina</a:t>
            </a:r>
            <a:r>
              <a:rPr lang="en-US" dirty="0"/>
              <a:t> 1, Th. Unger ∗</a:t>
            </a:r>
          </a:p>
        </p:txBody>
      </p:sp>
      <p:sp>
        <p:nvSpPr>
          <p:cNvPr id="5124" name="Slide Number Placeholder 3"/>
          <p:cNvSpPr>
            <a:spLocks noGrp="1"/>
          </p:cNvSpPr>
          <p:nvPr>
            <p:ph type="sldNum" sz="quarter" idx="5"/>
          </p:nvPr>
        </p:nvSpPr>
        <p:spPr>
          <a:noFill/>
        </p:spPr>
        <p:txBody>
          <a:bodyPr/>
          <a:lstStyle/>
          <a:p>
            <a:fld id="{01C39CF5-BFC1-41D4-9515-84FF720DB297}" type="slidenum">
              <a:rPr lang="en-US" smtClean="0"/>
              <a:pPr/>
              <a:t>128</a:t>
            </a:fld>
            <a:endParaRPr lang="en-US"/>
          </a:p>
        </p:txBody>
      </p:sp>
    </p:spTree>
    <p:extLst>
      <p:ext uri="{BB962C8B-B14F-4D97-AF65-F5344CB8AC3E}">
        <p14:creationId xmlns:p14="http://schemas.microsoft.com/office/powerpoint/2010/main" val="12493603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a:p>
        </p:txBody>
      </p:sp>
      <p:sp>
        <p:nvSpPr>
          <p:cNvPr id="149508" name="Slide Number Placeholder 3"/>
          <p:cNvSpPr>
            <a:spLocks noGrp="1"/>
          </p:cNvSpPr>
          <p:nvPr>
            <p:ph type="sldNum" sz="quarter" idx="5"/>
          </p:nvPr>
        </p:nvSpPr>
        <p:spPr>
          <a:noFill/>
        </p:spPr>
        <p:txBody>
          <a:bodyPr/>
          <a:lstStyle/>
          <a:p>
            <a:fld id="{6CB52F24-F290-422F-8F03-E4AE7CF9094B}" type="slidenum">
              <a:rPr lang="en-US" smtClean="0"/>
              <a:pPr/>
              <a:t>129</a:t>
            </a:fld>
            <a:endParaRPr lang="en-US"/>
          </a:p>
        </p:txBody>
      </p:sp>
    </p:spTree>
    <p:extLst>
      <p:ext uri="{BB962C8B-B14F-4D97-AF65-F5344CB8AC3E}">
        <p14:creationId xmlns:p14="http://schemas.microsoft.com/office/powerpoint/2010/main" val="26862318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p:spPr>
        <p:txBody>
          <a:bodyPr/>
          <a:lstStyle/>
          <a:p>
            <a:r>
              <a:rPr lang="en-US" dirty="0" err="1"/>
              <a:t>Atacand</a:t>
            </a:r>
            <a:r>
              <a:rPr lang="en-US" dirty="0"/>
              <a:t> and </a:t>
            </a:r>
            <a:r>
              <a:rPr lang="en-US" dirty="0" err="1"/>
              <a:t>Micardis</a:t>
            </a:r>
            <a:endParaRPr lang="en-US" dirty="0"/>
          </a:p>
          <a:p>
            <a:r>
              <a:rPr lang="en-US"/>
              <a:t>liver (22%), colorectal (15%), lung (11%), and urologic cancer (6%)</a:t>
            </a:r>
          </a:p>
        </p:txBody>
      </p:sp>
      <p:sp>
        <p:nvSpPr>
          <p:cNvPr id="5124" name="Slide Number Placeholder 3"/>
          <p:cNvSpPr>
            <a:spLocks noGrp="1"/>
          </p:cNvSpPr>
          <p:nvPr>
            <p:ph type="sldNum" sz="quarter" idx="5"/>
          </p:nvPr>
        </p:nvSpPr>
        <p:spPr>
          <a:noFill/>
        </p:spPr>
        <p:txBody>
          <a:bodyPr/>
          <a:lstStyle/>
          <a:p>
            <a:fld id="{26FD86C3-F02E-4376-A279-FF175F96771F}" type="slidenum">
              <a:rPr lang="en-US" smtClean="0"/>
              <a:pPr/>
              <a:t>130</a:t>
            </a:fld>
            <a:endParaRPr lang="en-US"/>
          </a:p>
        </p:txBody>
      </p:sp>
    </p:spTree>
    <p:extLst>
      <p:ext uri="{BB962C8B-B14F-4D97-AF65-F5344CB8AC3E}">
        <p14:creationId xmlns:p14="http://schemas.microsoft.com/office/powerpoint/2010/main" val="17481871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Gokhale M, </a:t>
            </a:r>
            <a:r>
              <a:rPr lang="en-US" sz="1200" b="0" i="0" u="none" strike="noStrike" kern="1200" baseline="0" dirty="0" err="1">
                <a:solidFill>
                  <a:schemeClr val="tx1"/>
                </a:solidFill>
                <a:latin typeface="Arial" charset="0"/>
                <a:ea typeface="+mn-ea"/>
                <a:cs typeface="+mn-cs"/>
              </a:rPr>
              <a:t>Girman</a:t>
            </a:r>
            <a:r>
              <a:rPr lang="en-US" sz="1200" b="0" i="0" u="none" strike="noStrike" kern="1200" baseline="0" dirty="0">
                <a:solidFill>
                  <a:schemeClr val="tx1"/>
                </a:solidFill>
                <a:latin typeface="Arial" charset="0"/>
                <a:ea typeface="+mn-ea"/>
                <a:cs typeface="+mn-cs"/>
              </a:rPr>
              <a:t> C, Chen Y, Pate V, Funk MJ, </a:t>
            </a:r>
            <a:r>
              <a:rPr lang="en-US" sz="1200" b="0" i="0" u="none" strike="noStrike" kern="1200" baseline="0" dirty="0" err="1">
                <a:solidFill>
                  <a:schemeClr val="tx1"/>
                </a:solidFill>
                <a:latin typeface="Arial" charset="0"/>
                <a:ea typeface="+mn-ea"/>
                <a:cs typeface="+mn-cs"/>
              </a:rPr>
              <a:t>Stürmer</a:t>
            </a:r>
            <a:r>
              <a:rPr lang="en-US" sz="1200" b="0" i="0" u="none" strike="noStrike" kern="1200" baseline="0" dirty="0">
                <a:solidFill>
                  <a:schemeClr val="tx1"/>
                </a:solidFill>
                <a:latin typeface="Arial" charset="0"/>
                <a:ea typeface="+mn-ea"/>
                <a:cs typeface="+mn-cs"/>
              </a:rPr>
              <a:t> T.</a:t>
            </a:r>
          </a:p>
          <a:p>
            <a:r>
              <a:rPr lang="en-US" sz="1200" b="0" i="0" u="none" strike="noStrike" kern="1200" baseline="0" dirty="0">
                <a:solidFill>
                  <a:schemeClr val="tx1"/>
                </a:solidFill>
                <a:latin typeface="Arial" charset="0"/>
                <a:ea typeface="+mn-ea"/>
                <a:cs typeface="+mn-cs"/>
              </a:rPr>
              <a:t>Comparison of diagnostic evaluations for cough among</a:t>
            </a:r>
          </a:p>
          <a:p>
            <a:r>
              <a:rPr lang="en-US" sz="1200" b="0" i="0" u="none" strike="noStrike" kern="1200" baseline="0" dirty="0">
                <a:solidFill>
                  <a:schemeClr val="tx1"/>
                </a:solidFill>
                <a:latin typeface="Arial" charset="0"/>
                <a:ea typeface="+mn-ea"/>
                <a:cs typeface="+mn-cs"/>
              </a:rPr>
              <a:t>initiators of angiotensin converting enzyme inhibitors and</a:t>
            </a:r>
          </a:p>
          <a:p>
            <a:r>
              <a:rPr lang="nl-NL" sz="1200" b="0" i="0" u="none" strike="noStrike" kern="1200" baseline="0" dirty="0">
                <a:solidFill>
                  <a:schemeClr val="tx1"/>
                </a:solidFill>
                <a:latin typeface="Arial" charset="0"/>
                <a:ea typeface="+mn-ea"/>
                <a:cs typeface="+mn-cs"/>
              </a:rPr>
              <a:t>angiotensin receptor blockers. </a:t>
            </a:r>
            <a:r>
              <a:rPr lang="nl-NL" sz="1200" b="0" i="1" u="none" strike="noStrike" kern="1200" baseline="0" dirty="0">
                <a:solidFill>
                  <a:schemeClr val="tx1"/>
                </a:solidFill>
                <a:latin typeface="Arial" charset="0"/>
                <a:ea typeface="+mn-ea"/>
                <a:cs typeface="+mn-cs"/>
              </a:rPr>
              <a:t>Pharmacoepidemiol Drug Saf</a:t>
            </a:r>
          </a:p>
          <a:p>
            <a:r>
              <a:rPr lang="en-US" sz="1200" b="0" i="0" u="none" strike="noStrike" kern="1200" baseline="0" dirty="0">
                <a:solidFill>
                  <a:schemeClr val="tx1"/>
                </a:solidFill>
                <a:latin typeface="Arial" charset="0"/>
                <a:ea typeface="+mn-ea"/>
                <a:cs typeface="+mn-cs"/>
              </a:rPr>
              <a:t>2016;25:512-20. doi:10.1002/pds.3977</a:t>
            </a:r>
            <a:endParaRPr lang="en-US" dirty="0"/>
          </a:p>
        </p:txBody>
      </p:sp>
      <p:sp>
        <p:nvSpPr>
          <p:cNvPr id="4" name="Slide Number Placeholder 3"/>
          <p:cNvSpPr>
            <a:spLocks noGrp="1"/>
          </p:cNvSpPr>
          <p:nvPr>
            <p:ph type="sldNum" sz="quarter" idx="5"/>
          </p:nvPr>
        </p:nvSpPr>
        <p:spPr/>
        <p:txBody>
          <a:bodyPr/>
          <a:lstStyle/>
          <a:p>
            <a:pPr>
              <a:defRPr/>
            </a:pPr>
            <a:fld id="{13A423B9-2DD4-436F-A2FC-661A8645FD89}" type="slidenum">
              <a:rPr lang="en-US" smtClean="0"/>
              <a:pPr>
                <a:defRPr/>
              </a:pPr>
              <a:t>131</a:t>
            </a:fld>
            <a:endParaRPr lang="en-US"/>
          </a:p>
        </p:txBody>
      </p:sp>
    </p:spTree>
    <p:extLst>
      <p:ext uri="{BB962C8B-B14F-4D97-AF65-F5344CB8AC3E}">
        <p14:creationId xmlns:p14="http://schemas.microsoft.com/office/powerpoint/2010/main" val="1519512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DE48745D-B0A7-4323-910E-4297BD2D0380}"/>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C8C0D85C-6CC2-498C-8849-CD4C16988F72}"/>
              </a:ext>
            </a:extLst>
          </p:cNvPr>
          <p:cNvSpPr>
            <a:spLocks noGrp="1"/>
          </p:cNvSpPr>
          <p:nvPr>
            <p:ph type="body" idx="1"/>
          </p:nvPr>
        </p:nvSpPr>
        <p:spPr>
          <a:xfrm>
            <a:off x="1030465" y="4436772"/>
            <a:ext cx="4915393" cy="3534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novel 3-dimensional carotid ultrasound. Plaque areas from both carotid arteries were summed as the carotid plaque burden (cPB).</a:t>
            </a:r>
          </a:p>
          <a:p>
            <a:r>
              <a:rPr lang="en-US" altLang="en-US">
                <a:latin typeface="Times New Roman" panose="02020603050405020304" pitchFamily="18" charset="0"/>
              </a:rPr>
              <a:t>primary endpoint was the composite of major adverse cardiac events (MACE) (cardiovascular death, myocardial infarction, and ischemic stroke). A broader secondary MACE endpoint also included all-cause death, unstable angina, and coronary revascularization.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066"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806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7"/>
          <p:cNvSpPr>
            <a:spLocks noGrp="1" noChangeArrowheads="1"/>
          </p:cNvSpPr>
          <p:nvPr>
            <p:ph type="dt" sz="quarter"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r>
              <a:rPr lang="en-US"/>
              <a:t>Copyright Bale/Doneen Paradigm</a:t>
            </a:r>
          </a:p>
        </p:txBody>
      </p:sp>
      <p:pic>
        <p:nvPicPr>
          <p:cNvPr id="8" name="Picture 18"/>
          <p:cNvPicPr>
            <a:picLocks noChangeAspect="1" noChangeArrowheads="1"/>
          </p:cNvPicPr>
          <p:nvPr userDrawn="1"/>
        </p:nvPicPr>
        <p:blipFill>
          <a:blip r:embed="rId2" cstate="print"/>
          <a:srcRect/>
          <a:stretch>
            <a:fillRect/>
          </a:stretch>
        </p:blipFill>
        <p:spPr bwMode="auto">
          <a:xfrm>
            <a:off x="7848600" y="6324600"/>
            <a:ext cx="1143000" cy="3810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6CD6A28B-283C-4D60-BCC7-290062F1A4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0C932D9E-F20E-47C5-BAE8-13E8A7DB650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F0ED6EAE-D4B4-4563-8C1E-45993607603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4B591A5D-6829-4458-B796-5F4F59B4AE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4D749BE2-8B6C-4157-B542-0F75E2D8445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9" name="Rectangle 14"/>
          <p:cNvSpPr>
            <a:spLocks noGrp="1" noChangeArrowheads="1"/>
          </p:cNvSpPr>
          <p:nvPr>
            <p:ph type="sldNum" sz="quarter" idx="12"/>
          </p:nvPr>
        </p:nvSpPr>
        <p:spPr>
          <a:ln/>
        </p:spPr>
        <p:txBody>
          <a:bodyPr/>
          <a:lstStyle>
            <a:lvl1pPr>
              <a:defRPr/>
            </a:lvl1pPr>
          </a:lstStyle>
          <a:p>
            <a:pPr>
              <a:defRPr/>
            </a:pPr>
            <a:fld id="{DF2A4744-8F8E-418D-9792-C396353CA2B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5" name="Rectangle 14"/>
          <p:cNvSpPr>
            <a:spLocks noGrp="1" noChangeArrowheads="1"/>
          </p:cNvSpPr>
          <p:nvPr>
            <p:ph type="sldNum" sz="quarter" idx="12"/>
          </p:nvPr>
        </p:nvSpPr>
        <p:spPr>
          <a:ln/>
        </p:spPr>
        <p:txBody>
          <a:bodyPr/>
          <a:lstStyle>
            <a:lvl1pPr>
              <a:defRPr/>
            </a:lvl1pPr>
          </a:lstStyle>
          <a:p>
            <a:pPr>
              <a:defRPr/>
            </a:pPr>
            <a:fld id="{761BFCC7-0B5B-452E-BD3E-7142AEBAF3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4" name="Rectangle 14"/>
          <p:cNvSpPr>
            <a:spLocks noGrp="1" noChangeArrowheads="1"/>
          </p:cNvSpPr>
          <p:nvPr>
            <p:ph type="sldNum" sz="quarter" idx="12"/>
          </p:nvPr>
        </p:nvSpPr>
        <p:spPr>
          <a:ln/>
        </p:spPr>
        <p:txBody>
          <a:bodyPr/>
          <a:lstStyle>
            <a:lvl1pPr>
              <a:defRPr/>
            </a:lvl1pPr>
          </a:lstStyle>
          <a:p>
            <a:pPr>
              <a:defRPr/>
            </a:pPr>
            <a:fld id="{06B5C3EC-76E5-4656-A217-DDBCB0F86B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B0FA2A8F-C3F8-4998-8C50-3836D075D2E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C5AA8706-BCCA-4C2C-AE64-24A1A99044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2" name="Rectangle 12"/>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p>
        </p:txBody>
      </p:sp>
      <p:sp>
        <p:nvSpPr>
          <p:cNvPr id="87053" name="Rectangle 1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r>
              <a:rPr lang="en-US"/>
              <a:t>Copyright Bale/Doneen Paradigm</a:t>
            </a:r>
          </a:p>
        </p:txBody>
      </p:sp>
      <p:sp>
        <p:nvSpPr>
          <p:cNvPr id="87054" name="Rectangle 14"/>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047458C-D371-4C0B-BABF-89E861FA4706}" type="slidenum">
              <a:rPr lang="en-US"/>
              <a:pPr>
                <a:defRPr/>
              </a:pPr>
              <a:t>‹#›</a:t>
            </a:fld>
            <a:endParaRPr lang="en-US"/>
          </a:p>
        </p:txBody>
      </p:sp>
      <p:pic>
        <p:nvPicPr>
          <p:cNvPr id="1031" name="Picture 18"/>
          <p:cNvPicPr>
            <a:picLocks noChangeAspect="1" noChangeArrowheads="1"/>
          </p:cNvPicPr>
          <p:nvPr userDrawn="1"/>
        </p:nvPicPr>
        <p:blipFill>
          <a:blip r:embed="rId13" cstate="print"/>
          <a:srcRect/>
          <a:stretch>
            <a:fillRect/>
          </a:stretch>
        </p:blipFill>
        <p:spPr bwMode="auto">
          <a:xfrm>
            <a:off x="7848600" y="6324600"/>
            <a:ext cx="1143000" cy="3810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oleObject" Target="../embeddings/oleObject1.bin"/></Relationships>
</file>

<file path=ppt/slides/_rels/slide10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hyperlink" Target="https://gohealthytips.blogspot.com/2014/10/get-teeth-healthy-strong-white-clean.html"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hyperlink" Target="http://www.photos-public-domain.com/2012/10/16/health-the-word-health-set-in-concrete/"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www.theheart.org/article/viewDocument.do?document=http://www.thelancet.com"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www.theheart.org/article/viewDocument.do?document=http://www.thelancet.com/journals/lanonc/issue/current"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www.theheart.org/article/viewDocument.do?document=http://jco.ascopubs.org"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chemistry.stackexchange.com/questions/33453/periodic-table-groups-which-grouping-is-right"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truthvoice.com/2015/05/waco-police-massacre-14-cops-officers-fired-thousands-of-rounds-on-200-bikers-killing-9-wounding-18/shocked2bbaby/"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truthvoice.com/2015/05/waco-police-massacre-14-cops-officers-fired-thousands-of-rounds-on-200-bikers-killing-9-wounding-18/shocked2bbaby/"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mamaslegacycookbooks.com/problems-with-fish/"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the1709blog.blogspot.se/2014/01/breaking-news-eu-commission-had-serious.html"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06" y="-13531"/>
            <a:ext cx="8510588" cy="1325563"/>
          </a:xfrm>
        </p:spPr>
        <p:txBody>
          <a:bodyPr/>
          <a:lstStyle/>
          <a:p>
            <a:br>
              <a:rPr lang="en-US" dirty="0"/>
            </a:br>
            <a:r>
              <a:rPr lang="en-US" dirty="0"/>
              <a:t>Bale/Doneen Live </a:t>
            </a:r>
            <a:br>
              <a:rPr lang="en-US" dirty="0"/>
            </a:br>
            <a:r>
              <a:rPr lang="en-US" dirty="0"/>
              <a:t>Scientific Update Session </a:t>
            </a:r>
          </a:p>
        </p:txBody>
      </p:sp>
      <p:sp>
        <p:nvSpPr>
          <p:cNvPr id="3" name="Content Placeholder 2"/>
          <p:cNvSpPr>
            <a:spLocks noGrp="1"/>
          </p:cNvSpPr>
          <p:nvPr>
            <p:ph idx="1"/>
          </p:nvPr>
        </p:nvSpPr>
        <p:spPr>
          <a:xfrm>
            <a:off x="276225" y="1911993"/>
            <a:ext cx="5641975" cy="4422775"/>
          </a:xfrm>
        </p:spPr>
        <p:txBody>
          <a:bodyPr/>
          <a:lstStyle/>
          <a:p>
            <a:pPr marL="0" indent="0" algn="ctr">
              <a:buNone/>
            </a:pPr>
            <a:endParaRPr lang="en-US" dirty="0"/>
          </a:p>
          <a:p>
            <a:pPr marL="0" indent="0" algn="ctr">
              <a:buNone/>
            </a:pPr>
            <a:r>
              <a:rPr lang="en-US" dirty="0"/>
              <a:t>Amy Doneen DNP, ARNP</a:t>
            </a:r>
          </a:p>
          <a:p>
            <a:pPr marL="0" indent="0" algn="ctr">
              <a:buNone/>
            </a:pPr>
            <a:endParaRPr lang="en-US" dirty="0"/>
          </a:p>
          <a:p>
            <a:pPr marL="0" indent="0" algn="ctr">
              <a:buNone/>
            </a:pPr>
            <a:r>
              <a:rPr lang="en-US" dirty="0"/>
              <a:t>November 14, 2018</a:t>
            </a:r>
          </a:p>
          <a:p>
            <a:pPr marL="0" indent="0" algn="ctr">
              <a:buNone/>
            </a:pPr>
            <a:r>
              <a:rPr lang="en-US" dirty="0"/>
              <a:t>5:30-6:30 pm PST</a:t>
            </a:r>
          </a:p>
          <a:p>
            <a:pPr marL="0" indent="0" algn="ctr">
              <a:buNone/>
            </a:pPr>
            <a:endParaRPr lang="en-US" dirty="0"/>
          </a:p>
        </p:txBody>
      </p:sp>
      <p:sp>
        <p:nvSpPr>
          <p:cNvPr id="4" name="Footer Placeholder 3"/>
          <p:cNvSpPr>
            <a:spLocks noGrp="1"/>
          </p:cNvSpPr>
          <p:nvPr>
            <p:ph type="ftr" sz="quarter" idx="11"/>
          </p:nvPr>
        </p:nvSpPr>
        <p:spPr/>
        <p:txBody>
          <a:bodyPr/>
          <a:lstStyle/>
          <a:p>
            <a:pPr>
              <a:defRPr/>
            </a:pPr>
            <a:r>
              <a:rPr lang="en-US" dirty="0"/>
              <a:t>Copyright Bale/Doneen Paradigm</a:t>
            </a:r>
          </a:p>
        </p:txBody>
      </p:sp>
      <p:pic>
        <p:nvPicPr>
          <p:cNvPr id="6" name="Content Placeholder 5">
            <a:extLst>
              <a:ext uri="{FF2B5EF4-FFF2-40B4-BE49-F238E27FC236}">
                <a16:creationId xmlns:a16="http://schemas.microsoft.com/office/drawing/2014/main" id="{20D84278-19AB-4CCF-BF75-5703CC3DF7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780643" y="2209800"/>
            <a:ext cx="3084558" cy="2057400"/>
          </a:xfrm>
          <a:prstGeom prst="rect">
            <a:avLst/>
          </a:prstGeom>
          <a:noFill/>
          <a:ln w="9525">
            <a:noFill/>
            <a:miter lim="800000"/>
            <a:headEnd/>
            <a:tailEnd/>
          </a:ln>
          <a:effectLst/>
        </p:spPr>
      </p:pic>
    </p:spTree>
    <p:extLst>
      <p:ext uri="{BB962C8B-B14F-4D97-AF65-F5344CB8AC3E}">
        <p14:creationId xmlns:p14="http://schemas.microsoft.com/office/powerpoint/2010/main" val="374133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9910-F0B3-4EEB-A94F-373BB3F32F82}"/>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C2C14CCC-628E-4831-8E7C-5C783059E141}"/>
              </a:ext>
            </a:extLst>
          </p:cNvPr>
          <p:cNvSpPr>
            <a:spLocks noGrp="1"/>
          </p:cNvSpPr>
          <p:nvPr>
            <p:ph idx="1"/>
          </p:nvPr>
        </p:nvSpPr>
        <p:spPr/>
        <p:txBody>
          <a:bodyPr/>
          <a:lstStyle/>
          <a:p>
            <a:pPr>
              <a:defRPr/>
            </a:pPr>
            <a:endParaRPr lang="en-US" dirty="0"/>
          </a:p>
        </p:txBody>
      </p:sp>
      <p:sp>
        <p:nvSpPr>
          <p:cNvPr id="4" name="Footer Placeholder 3">
            <a:extLst>
              <a:ext uri="{FF2B5EF4-FFF2-40B4-BE49-F238E27FC236}">
                <a16:creationId xmlns:a16="http://schemas.microsoft.com/office/drawing/2014/main" id="{317E2F23-BC48-465F-A7F1-7C3667B584C6}"/>
              </a:ext>
            </a:extLst>
          </p:cNvPr>
          <p:cNvSpPr>
            <a:spLocks noGrp="1"/>
          </p:cNvSpPr>
          <p:nvPr>
            <p:ph type="ftr" sz="quarter" idx="11"/>
          </p:nvPr>
        </p:nvSpPr>
        <p:spPr/>
        <p:txBody>
          <a:bodyPr/>
          <a:lstStyle/>
          <a:p>
            <a:pPr>
              <a:defRPr/>
            </a:pPr>
            <a:r>
              <a:rPr lang="en-US"/>
              <a:t>Copyright Bale/Doneen Paradigm</a:t>
            </a:r>
          </a:p>
        </p:txBody>
      </p:sp>
      <p:pic>
        <p:nvPicPr>
          <p:cNvPr id="69637" name="Picture 2">
            <a:extLst>
              <a:ext uri="{FF2B5EF4-FFF2-40B4-BE49-F238E27FC236}">
                <a16:creationId xmlns:a16="http://schemas.microsoft.com/office/drawing/2014/main" id="{38BB1980-29AF-4F3E-A30A-405E5F365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8584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143002"/>
            <a:ext cx="8540750" cy="4623394"/>
          </a:xfrm>
        </p:spPr>
        <p:txBody>
          <a:bodyPr/>
          <a:lstStyle/>
          <a:p>
            <a:pPr marL="0" indent="0" algn="ctr">
              <a:buNone/>
            </a:pPr>
            <a:r>
              <a:rPr lang="en-US" sz="2800" dirty="0"/>
              <a:t>These pts have significantly reduced numbers of Th17 cells within gingival tissues as compared to age &amp; gender-matched healthy and periodontitis pts.</a:t>
            </a:r>
          </a:p>
          <a:p>
            <a:pPr marL="0" indent="0" algn="ctr">
              <a:buNone/>
            </a:pPr>
            <a:endParaRPr lang="en-US" sz="2800" dirty="0"/>
          </a:p>
          <a:p>
            <a:pPr marL="0" indent="0" algn="ctr">
              <a:buNone/>
            </a:pPr>
            <a:r>
              <a:rPr lang="en-US" sz="2800" dirty="0"/>
              <a:t>Due to this blunted tissue–Th17 cell response, 85% of these pts have recurrent oral candidiasis.</a:t>
            </a:r>
          </a:p>
          <a:p>
            <a:pPr marL="0" indent="0" algn="ctr">
              <a:buNone/>
            </a:pPr>
            <a:endParaRPr lang="en-US" sz="2800" dirty="0"/>
          </a:p>
          <a:p>
            <a:pPr marL="0" indent="0" algn="ctr">
              <a:buNone/>
            </a:pPr>
            <a:r>
              <a:rPr lang="en-US" sz="2800" dirty="0"/>
              <a:t>They are appropriate pts for investigating the consequences of Th17 cell deficiency in periodontal immunity and inflammation.</a:t>
            </a:r>
          </a:p>
        </p:txBody>
      </p:sp>
    </p:spTree>
    <p:extLst>
      <p:ext uri="{BB962C8B-B14F-4D97-AF65-F5344CB8AC3E}">
        <p14:creationId xmlns:p14="http://schemas.microsoft.com/office/powerpoint/2010/main" val="177372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47800"/>
            <a:ext cx="8540750" cy="4318596"/>
          </a:xfrm>
        </p:spPr>
        <p:txBody>
          <a:bodyPr/>
          <a:lstStyle/>
          <a:p>
            <a:pPr marL="0" indent="0" algn="ctr">
              <a:buNone/>
            </a:pPr>
            <a:r>
              <a:rPr lang="en-US" sz="2800" dirty="0"/>
              <a:t>35 AD-HIES pts were compared to age- or gender-matched healthy controls and periodontitis pts for presence and hx of periodontal inflammation and tissue destruction.</a:t>
            </a:r>
          </a:p>
          <a:p>
            <a:pPr marL="0" indent="0" algn="ctr">
              <a:buNone/>
            </a:pPr>
            <a:endParaRPr lang="en-US" sz="2800" dirty="0"/>
          </a:p>
          <a:p>
            <a:pPr marL="0" indent="0" algn="ctr">
              <a:buNone/>
            </a:pPr>
            <a:r>
              <a:rPr lang="en-US" sz="2800" dirty="0"/>
              <a:t>In glaring contrast to their susceptibility to oral fungal infection, AD-HIES pts did not demonstrate susceptibility to periodontal disease.</a:t>
            </a:r>
          </a:p>
        </p:txBody>
      </p:sp>
    </p:spTree>
    <p:extLst>
      <p:ext uri="{BB962C8B-B14F-4D97-AF65-F5344CB8AC3E}">
        <p14:creationId xmlns:p14="http://schemas.microsoft.com/office/powerpoint/2010/main" val="246153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5956"/>
            <a:ext cx="8540750" cy="4160440"/>
          </a:xfrm>
        </p:spPr>
        <p:txBody>
          <a:bodyPr/>
          <a:lstStyle/>
          <a:p>
            <a:pPr marL="0" indent="0" algn="ctr">
              <a:buNone/>
            </a:pPr>
            <a:r>
              <a:rPr lang="en-US" sz="2800" dirty="0"/>
              <a:t>These findings suggest that blunted Th17 cell responses confer protection from periodontal inflammatory disease.</a:t>
            </a:r>
          </a:p>
          <a:p>
            <a:pPr marL="0" indent="0" algn="ctr">
              <a:buNone/>
            </a:pPr>
            <a:endParaRPr lang="en-US" sz="2800" dirty="0"/>
          </a:p>
          <a:p>
            <a:pPr marL="0" indent="0" algn="ctr">
              <a:buNone/>
            </a:pPr>
            <a:r>
              <a:rPr lang="en-US" sz="2800" dirty="0"/>
              <a:t>This data reinforces the distinct roles of oral Th17 cells in immuno-protection and immunopathology.</a:t>
            </a:r>
          </a:p>
        </p:txBody>
      </p:sp>
    </p:spTree>
    <p:extLst>
      <p:ext uri="{BB962C8B-B14F-4D97-AF65-F5344CB8AC3E}">
        <p14:creationId xmlns:p14="http://schemas.microsoft.com/office/powerpoint/2010/main" val="26185441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6400"/>
            <a:ext cx="8540750" cy="4089996"/>
          </a:xfrm>
        </p:spPr>
        <p:txBody>
          <a:bodyPr/>
          <a:lstStyle/>
          <a:p>
            <a:pPr marL="0" indent="0" algn="ctr">
              <a:buNone/>
            </a:pPr>
            <a:r>
              <a:rPr lang="en-US" sz="2800" dirty="0"/>
              <a:t>The findings of this study are consistent with a key role for Th17 cells in oral inflammatory bone loss.</a:t>
            </a:r>
          </a:p>
          <a:p>
            <a:pPr marL="0" indent="0" algn="ctr">
              <a:buNone/>
            </a:pPr>
            <a:endParaRPr lang="en-US" sz="2800" dirty="0"/>
          </a:p>
          <a:p>
            <a:pPr marL="0" indent="0" algn="ctr">
              <a:buNone/>
            </a:pPr>
            <a:r>
              <a:rPr lang="en-US" sz="2800" dirty="0"/>
              <a:t>Our study indicates metronidazole is the antibiotic of choice in human periodontitis, because it classically targets </a:t>
            </a:r>
            <a:r>
              <a:rPr lang="en-US" sz="2800" b="1" u="sng" dirty="0"/>
              <a:t>anaerobes which appear to be the drivers of Th17 cell expansion.</a:t>
            </a:r>
          </a:p>
        </p:txBody>
      </p:sp>
    </p:spTree>
    <p:extLst>
      <p:ext uri="{BB962C8B-B14F-4D97-AF65-F5344CB8AC3E}">
        <p14:creationId xmlns:p14="http://schemas.microsoft.com/office/powerpoint/2010/main" val="40334009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947048"/>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3" name="Rectangle 2">
            <a:extLst>
              <a:ext uri="{FF2B5EF4-FFF2-40B4-BE49-F238E27FC236}">
                <a16:creationId xmlns:a16="http://schemas.microsoft.com/office/drawing/2014/main" id="{4D118EAE-32C6-4AEA-814D-AD1A9FDD504B}"/>
              </a:ext>
            </a:extLst>
          </p:cNvPr>
          <p:cNvSpPr/>
          <p:nvPr/>
        </p:nvSpPr>
        <p:spPr>
          <a:xfrm>
            <a:off x="266700" y="1520785"/>
            <a:ext cx="8610600" cy="3816429"/>
          </a:xfrm>
          <a:prstGeom prst="rect">
            <a:avLst/>
          </a:prstGeom>
        </p:spPr>
        <p:txBody>
          <a:bodyPr wrap="square">
            <a:spAutoFit/>
          </a:bodyPr>
          <a:lstStyle/>
          <a:p>
            <a:pPr marL="0" indent="0">
              <a:buNone/>
            </a:pPr>
            <a:r>
              <a:rPr lang="en-US" sz="2200" u="sng" dirty="0">
                <a:latin typeface="+mn-lt"/>
              </a:rPr>
              <a:t>BaleDoneen Take-Away</a:t>
            </a:r>
            <a:r>
              <a:rPr lang="en-US" sz="2200" dirty="0">
                <a:latin typeface="+mn-lt"/>
              </a:rPr>
              <a:t>:</a:t>
            </a:r>
          </a:p>
          <a:p>
            <a:pPr marL="0" indent="0">
              <a:buNone/>
            </a:pPr>
            <a:r>
              <a:rPr lang="en-US" sz="2200" dirty="0">
                <a:latin typeface="+mn-lt"/>
              </a:rPr>
              <a:t>1. Excellent NIH study further elucidating the immuno-pathology of 	periodontitis.</a:t>
            </a:r>
          </a:p>
          <a:p>
            <a:pPr marL="0" indent="0">
              <a:buNone/>
            </a:pPr>
            <a:r>
              <a:rPr lang="en-US" sz="2200" dirty="0">
                <a:latin typeface="+mn-lt"/>
              </a:rPr>
              <a:t>2. The adaptive immune system is important.</a:t>
            </a:r>
          </a:p>
          <a:p>
            <a:pPr marL="0" indent="0">
              <a:buNone/>
            </a:pPr>
            <a:r>
              <a:rPr lang="en-US" sz="2200" dirty="0">
                <a:latin typeface="+mn-lt"/>
              </a:rPr>
              <a:t>3. Conversion of Th17 cells from protective (candida) to harmful 	(periodontitis) is dependent on an increase in anaerobes in 	the gingival microbiome.</a:t>
            </a:r>
          </a:p>
          <a:p>
            <a:pPr marL="0" indent="0">
              <a:buNone/>
            </a:pPr>
            <a:r>
              <a:rPr lang="en-US" sz="2200" dirty="0">
                <a:latin typeface="+mn-lt"/>
              </a:rPr>
              <a:t>4. The expansion of Th17 cells is also dependent upon elevations in 	IL-6 &amp; IL-23 which can increase from innate immunity.</a:t>
            </a:r>
          </a:p>
          <a:p>
            <a:pPr marL="0" indent="0">
              <a:buNone/>
            </a:pPr>
            <a:r>
              <a:rPr lang="en-US" sz="2200" dirty="0">
                <a:latin typeface="+mn-lt"/>
              </a:rPr>
              <a:t>5. Study implies having oral thrush may be an indicator of lower 	risk for periodontitis.</a:t>
            </a:r>
          </a:p>
        </p:txBody>
      </p:sp>
    </p:spTree>
    <p:extLst>
      <p:ext uri="{BB962C8B-B14F-4D97-AF65-F5344CB8AC3E}">
        <p14:creationId xmlns:p14="http://schemas.microsoft.com/office/powerpoint/2010/main" val="181856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947048"/>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3" name="Rectangle 2">
            <a:extLst>
              <a:ext uri="{FF2B5EF4-FFF2-40B4-BE49-F238E27FC236}">
                <a16:creationId xmlns:a16="http://schemas.microsoft.com/office/drawing/2014/main" id="{4D118EAE-32C6-4AEA-814D-AD1A9FDD504B}"/>
              </a:ext>
            </a:extLst>
          </p:cNvPr>
          <p:cNvSpPr/>
          <p:nvPr/>
        </p:nvSpPr>
        <p:spPr>
          <a:xfrm>
            <a:off x="228600" y="916002"/>
            <a:ext cx="8610600" cy="5016758"/>
          </a:xfrm>
          <a:prstGeom prst="rect">
            <a:avLst/>
          </a:prstGeom>
        </p:spPr>
        <p:txBody>
          <a:bodyPr wrap="square">
            <a:spAutoFit/>
          </a:bodyPr>
          <a:lstStyle/>
          <a:p>
            <a:pPr marL="0" indent="0">
              <a:buNone/>
            </a:pPr>
            <a:r>
              <a:rPr lang="en-US" sz="2000" u="sng" dirty="0"/>
              <a:t>BaleDoneen Take-Away (</a:t>
            </a:r>
            <a:r>
              <a:rPr lang="en-US" sz="2000" u="sng" dirty="0" err="1"/>
              <a:t>cont</a:t>
            </a:r>
            <a:r>
              <a:rPr lang="en-US" sz="2000" u="sng" dirty="0"/>
              <a:t>)</a:t>
            </a:r>
          </a:p>
          <a:p>
            <a:pPr marL="0" indent="0">
              <a:buNone/>
            </a:pPr>
            <a:endParaRPr lang="en-US" sz="2000" u="sng" dirty="0"/>
          </a:p>
          <a:p>
            <a:pPr marL="0" indent="0">
              <a:buNone/>
            </a:pPr>
            <a:r>
              <a:rPr lang="en-US" sz="2000" dirty="0"/>
              <a:t>6. This study furthers the scientific knowledge about the pathologic 	mechanics of periodontitis.</a:t>
            </a:r>
          </a:p>
          <a:p>
            <a:pPr marL="0" indent="0">
              <a:buNone/>
            </a:pPr>
            <a:r>
              <a:rPr lang="en-US" sz="2000" dirty="0"/>
              <a:t>7. However, we already know the causes of systemic inflammation due to 	periodontal disease is multifactorial and complex (direct toxic 	effects, invasion of the arterial wall with pathogens, innate and 	adaptive immunity).</a:t>
            </a:r>
          </a:p>
          <a:p>
            <a:pPr marL="0" indent="0">
              <a:buNone/>
            </a:pPr>
            <a:r>
              <a:rPr lang="en-US" sz="2000" dirty="0"/>
              <a:t>8. Study gives an implication that with this new knowledge we can 	reach beyond pathogen control and manipulate the immune 	system (i.e. monoclonal antibodies for cytokines or Th17 cells) to 	control periodontitis; this can backfire.</a:t>
            </a:r>
          </a:p>
          <a:p>
            <a:pPr marL="0" indent="0">
              <a:buNone/>
            </a:pPr>
            <a:r>
              <a:rPr lang="en-US" sz="2000" dirty="0"/>
              <a:t>9. Creating new drugs and monoclonal antibodies to effect the 	immunopathology (antibody against Th17 cells) – may not be the 	answer due to the multitude of interactions – </a:t>
            </a:r>
            <a:r>
              <a:rPr lang="en-US" sz="2000" dirty="0" err="1"/>
              <a:t>tx</a:t>
            </a:r>
            <a:r>
              <a:rPr lang="en-US" sz="2000" dirty="0"/>
              <a:t> at the source – the 	pathogens!</a:t>
            </a:r>
          </a:p>
        </p:txBody>
      </p:sp>
    </p:spTree>
    <p:extLst>
      <p:ext uri="{BB962C8B-B14F-4D97-AF65-F5344CB8AC3E}">
        <p14:creationId xmlns:p14="http://schemas.microsoft.com/office/powerpoint/2010/main" val="126591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graphicFrame>
        <p:nvGraphicFramePr>
          <p:cNvPr id="1026" name="Object 2"/>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139" name="Acrobat Document" r:id="rId4" imgW="6480000" imgH="4860000" progId="AcroExch.Document.11">
                  <p:embed/>
                </p:oleObj>
              </mc:Choice>
              <mc:Fallback>
                <p:oleObj name="Acrobat Document" r:id="rId4" imgW="6480000" imgH="4860000" progId="AcroExch.Document.11">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0" name="Picture 9" descr="C:\Documents and Settings\Amy Doneen\My Documents\BaleDoneen Method\edfrog 1 - signed.jpg"/>
          <p:cNvPicPr>
            <a:picLocks noChangeAspect="1" noChangeArrowheads="1"/>
          </p:cNvPicPr>
          <p:nvPr/>
        </p:nvPicPr>
        <p:blipFill>
          <a:blip r:embed="rId6" cstate="print"/>
          <a:srcRect/>
          <a:stretch>
            <a:fillRect/>
          </a:stretch>
        </p:blipFill>
        <p:spPr bwMode="auto">
          <a:xfrm>
            <a:off x="6477000" y="838200"/>
            <a:ext cx="2667000" cy="5181600"/>
          </a:xfrm>
          <a:prstGeom prst="rect">
            <a:avLst/>
          </a:prstGeom>
          <a:noFill/>
          <a:ln w="9525">
            <a:noFill/>
            <a:miter lim="800000"/>
            <a:headEnd/>
            <a:tailEnd/>
          </a:ln>
        </p:spPr>
      </p:pic>
      <p:pic>
        <p:nvPicPr>
          <p:cNvPr id="7" name="Picture 10"/>
          <p:cNvPicPr>
            <a:picLocks noChangeAspect="1" noChangeArrowheads="1"/>
          </p:cNvPicPr>
          <p:nvPr/>
        </p:nvPicPr>
        <p:blipFill>
          <a:blip r:embed="rId7" cstate="print"/>
          <a:srcRect/>
          <a:stretch>
            <a:fillRect/>
          </a:stretch>
        </p:blipFill>
        <p:spPr bwMode="auto">
          <a:xfrm>
            <a:off x="228600" y="152400"/>
            <a:ext cx="1295400" cy="1339516"/>
          </a:xfrm>
          <a:prstGeom prst="rect">
            <a:avLst/>
          </a:prstGeom>
          <a:noFill/>
          <a:ln w="9525">
            <a:noFill/>
            <a:miter lim="800000"/>
            <a:headEnd/>
            <a:tailEnd/>
          </a:ln>
        </p:spPr>
      </p:pic>
    </p:spTree>
    <p:extLst>
      <p:ext uri="{BB962C8B-B14F-4D97-AF65-F5344CB8AC3E}">
        <p14:creationId xmlns:p14="http://schemas.microsoft.com/office/powerpoint/2010/main" val="25237510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57C2-AA37-4042-9C40-49AF4443D91E}"/>
              </a:ext>
            </a:extLst>
          </p:cNvPr>
          <p:cNvSpPr>
            <a:spLocks noGrp="1"/>
          </p:cNvSpPr>
          <p:nvPr>
            <p:ph type="title"/>
          </p:nvPr>
        </p:nvSpPr>
        <p:spPr>
          <a:xfrm>
            <a:off x="3505200" y="1219200"/>
            <a:ext cx="4267200" cy="1325563"/>
          </a:xfrm>
        </p:spPr>
        <p:txBody>
          <a:bodyPr/>
          <a:lstStyle/>
          <a:p>
            <a:r>
              <a:rPr lang="en-US" b="1" u="sng" dirty="0"/>
              <a:t>Treatment</a:t>
            </a:r>
            <a:br>
              <a:rPr lang="en-US" b="1" u="sng" dirty="0"/>
            </a:br>
            <a:r>
              <a:rPr lang="en-US" dirty="0"/>
              <a:t>PCSK9</a:t>
            </a:r>
          </a:p>
        </p:txBody>
      </p:sp>
      <p:sp>
        <p:nvSpPr>
          <p:cNvPr id="4" name="Footer Placeholder 3">
            <a:extLst>
              <a:ext uri="{FF2B5EF4-FFF2-40B4-BE49-F238E27FC236}">
                <a16:creationId xmlns:a16="http://schemas.microsoft.com/office/drawing/2014/main" id="{703B50CE-099E-4E2A-9C40-64EF8E1D34A6}"/>
              </a:ext>
            </a:extLst>
          </p:cNvPr>
          <p:cNvSpPr>
            <a:spLocks noGrp="1"/>
          </p:cNvSpPr>
          <p:nvPr>
            <p:ph type="ftr" sz="quarter" idx="11"/>
          </p:nvPr>
        </p:nvSpPr>
        <p:spPr/>
        <p:txBody>
          <a:bodyPr/>
          <a:lstStyle/>
          <a:p>
            <a:pPr>
              <a:defRPr/>
            </a:pPr>
            <a:r>
              <a:rPr lang="en-US"/>
              <a:t>Copyright Bale/Doneen Paradigm</a:t>
            </a:r>
          </a:p>
        </p:txBody>
      </p:sp>
      <p:pic>
        <p:nvPicPr>
          <p:cNvPr id="5" name="Picture 10">
            <a:extLst>
              <a:ext uri="{FF2B5EF4-FFF2-40B4-BE49-F238E27FC236}">
                <a16:creationId xmlns:a16="http://schemas.microsoft.com/office/drawing/2014/main" id="{F8AC7925-8F7E-4B84-A25F-1EEA99EC17D6}"/>
              </a:ext>
            </a:extLst>
          </p:cNvPr>
          <p:cNvPicPr>
            <a:picLocks noChangeAspect="1" noChangeArrowheads="1"/>
          </p:cNvPicPr>
          <p:nvPr/>
        </p:nvPicPr>
        <p:blipFill>
          <a:blip r:embed="rId2" cstate="print"/>
          <a:srcRect/>
          <a:stretch>
            <a:fillRect/>
          </a:stretch>
        </p:blipFill>
        <p:spPr bwMode="auto">
          <a:xfrm>
            <a:off x="304800" y="228600"/>
            <a:ext cx="2947616" cy="3048000"/>
          </a:xfrm>
          <a:prstGeom prst="rect">
            <a:avLst/>
          </a:prstGeom>
          <a:noFill/>
          <a:ln w="9525">
            <a:noFill/>
            <a:miter lim="800000"/>
            <a:headEnd/>
            <a:tailEnd/>
          </a:ln>
        </p:spPr>
      </p:pic>
      <p:pic>
        <p:nvPicPr>
          <p:cNvPr id="6" name="Content Placeholder 5">
            <a:extLst>
              <a:ext uri="{FF2B5EF4-FFF2-40B4-BE49-F238E27FC236}">
                <a16:creationId xmlns:a16="http://schemas.microsoft.com/office/drawing/2014/main" id="{B10B5431-430B-4440-A75E-F7C23E63CEA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r="6421"/>
          <a:stretch>
            <a:fillRect/>
          </a:stretch>
        </p:blipFill>
        <p:spPr>
          <a:xfrm>
            <a:off x="4038600" y="2652528"/>
            <a:ext cx="3513548" cy="3511233"/>
          </a:xfrm>
          <a:solidFill>
            <a:srgbClr val="FF0000"/>
          </a:solidFill>
        </p:spPr>
      </p:pic>
    </p:spTree>
    <p:extLst>
      <p:ext uri="{BB962C8B-B14F-4D97-AF65-F5344CB8AC3E}">
        <p14:creationId xmlns:p14="http://schemas.microsoft.com/office/powerpoint/2010/main" val="4325298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815"/>
            <a:ext cx="9144000" cy="838201"/>
          </a:xfrm>
        </p:spPr>
        <p:txBody>
          <a:bodyPr/>
          <a:lstStyle/>
          <a:p>
            <a:r>
              <a:rPr lang="en-US" sz="2800" dirty="0">
                <a:effectLst/>
              </a:rPr>
              <a:t>ODYSEE: Alirocumab reduces Cardiovascular Outcomes after Acute Coronary Syndrome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506561"/>
            <a:ext cx="8077200" cy="1477328"/>
          </a:xfrm>
          <a:prstGeom prst="rect">
            <a:avLst/>
          </a:prstGeom>
          <a:noFill/>
        </p:spPr>
        <p:txBody>
          <a:bodyPr wrap="square" rtlCol="0">
            <a:spAutoFit/>
          </a:bodyPr>
          <a:lstStyle/>
          <a:p>
            <a:pPr algn="ctr"/>
            <a:r>
              <a:rPr lang="en-US" dirty="0">
                <a:solidFill>
                  <a:srgbClr val="FFC000"/>
                </a:solidFill>
              </a:rPr>
              <a:t>Schwartz, G. G., Steg, P. G., </a:t>
            </a:r>
            <a:r>
              <a:rPr lang="en-US" dirty="0" err="1">
                <a:solidFill>
                  <a:srgbClr val="FFC000"/>
                </a:solidFill>
              </a:rPr>
              <a:t>Szarek</a:t>
            </a:r>
            <a:r>
              <a:rPr lang="en-US" dirty="0">
                <a:solidFill>
                  <a:srgbClr val="FFC000"/>
                </a:solidFill>
              </a:rPr>
              <a:t>, M., Bhatt, D. L., Bittner, V. A., Diaz, R., . . . </a:t>
            </a:r>
            <a:r>
              <a:rPr lang="en-US" dirty="0" err="1">
                <a:solidFill>
                  <a:srgbClr val="FFC000"/>
                </a:solidFill>
              </a:rPr>
              <a:t>Zeiher</a:t>
            </a:r>
            <a:r>
              <a:rPr lang="en-US" dirty="0">
                <a:solidFill>
                  <a:srgbClr val="FFC000"/>
                </a:solidFill>
              </a:rPr>
              <a:t>, A. M. Alirocumab and Cardiovascular Outcomes after Acute Coronary Syndrome.</a:t>
            </a:r>
            <a:r>
              <a:rPr lang="en-US" i="1" dirty="0">
                <a:solidFill>
                  <a:srgbClr val="FFC000"/>
                </a:solidFill>
              </a:rPr>
              <a:t> 0</a:t>
            </a:r>
            <a:r>
              <a:rPr lang="it-IT" dirty="0">
                <a:solidFill>
                  <a:srgbClr val="FFC000"/>
                </a:solidFill>
              </a:rPr>
              <a:t>(0), null. doi:10.1056/NEJMoa1801174</a:t>
            </a:r>
          </a:p>
          <a:p>
            <a:pPr algn="ctr"/>
            <a:endParaRPr lang="en-US" dirty="0">
              <a:solidFill>
                <a:srgbClr val="FFC000"/>
              </a:solidFill>
            </a:endParaRP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79629"/>
            <a:ext cx="8540750" cy="3657600"/>
          </a:xfrm>
        </p:spPr>
        <p:txBody>
          <a:bodyPr/>
          <a:lstStyle/>
          <a:p>
            <a:pPr marL="0" indent="0" algn="ctr">
              <a:buNone/>
            </a:pPr>
            <a:r>
              <a:rPr lang="en-US" sz="2800" dirty="0">
                <a:effectLst/>
              </a:rPr>
              <a:t>Patients who have had an acute coronary syndrome are at high risk for recurrent ischemic CV events. </a:t>
            </a:r>
          </a:p>
          <a:p>
            <a:pPr marL="0" indent="0" algn="ctr">
              <a:buNone/>
            </a:pPr>
            <a:endParaRPr lang="en-US" sz="2800" dirty="0">
              <a:effectLst/>
            </a:endParaRPr>
          </a:p>
          <a:p>
            <a:pPr marL="0" indent="0" algn="ctr">
              <a:buNone/>
            </a:pPr>
            <a:r>
              <a:rPr lang="en-US" sz="2800" dirty="0">
                <a:effectLst/>
              </a:rPr>
              <a:t>Aim: to determine whether alirocumab, a PCSK9, would improve CV outcomes after an ACS in patients receiving high-intensity statin therapy.</a:t>
            </a:r>
            <a:endParaRPr lang="en-US" sz="2800" u="sng" dirty="0">
              <a:effectLst/>
            </a:endParaRPr>
          </a:p>
        </p:txBody>
      </p:sp>
    </p:spTree>
    <p:extLst>
      <p:ext uri="{BB962C8B-B14F-4D97-AF65-F5344CB8AC3E}">
        <p14:creationId xmlns:p14="http://schemas.microsoft.com/office/powerpoint/2010/main" val="23601259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638800"/>
            <a:ext cx="8077200" cy="1477328"/>
          </a:xfrm>
          <a:prstGeom prst="rect">
            <a:avLst/>
          </a:prstGeom>
          <a:noFill/>
        </p:spPr>
        <p:txBody>
          <a:bodyPr wrap="square" rtlCol="0">
            <a:spAutoFit/>
          </a:bodyPr>
          <a:lstStyle/>
          <a:p>
            <a:pPr algn="ctr"/>
            <a:r>
              <a:rPr lang="en-US" dirty="0">
                <a:solidFill>
                  <a:srgbClr val="FFC000"/>
                </a:solidFill>
              </a:rPr>
              <a:t>Schwartz, G. G., Steg, P. G., </a:t>
            </a:r>
            <a:r>
              <a:rPr lang="en-US" dirty="0" err="1">
                <a:solidFill>
                  <a:srgbClr val="FFC000"/>
                </a:solidFill>
              </a:rPr>
              <a:t>Szarek</a:t>
            </a:r>
            <a:r>
              <a:rPr lang="en-US" dirty="0">
                <a:solidFill>
                  <a:srgbClr val="FFC000"/>
                </a:solidFill>
              </a:rPr>
              <a:t>, M., Bhatt, D. L., Bittner, V. A., Diaz, R., . . . </a:t>
            </a:r>
            <a:r>
              <a:rPr lang="en-US" dirty="0" err="1">
                <a:solidFill>
                  <a:srgbClr val="FFC000"/>
                </a:solidFill>
              </a:rPr>
              <a:t>Zeiher</a:t>
            </a:r>
            <a:r>
              <a:rPr lang="en-US" dirty="0">
                <a:solidFill>
                  <a:srgbClr val="FFC000"/>
                </a:solidFill>
              </a:rPr>
              <a:t>, A. M. Alirocumab and Cardiovascular Outcomes after Acute Coronary Syndrome.</a:t>
            </a:r>
            <a:r>
              <a:rPr lang="en-US" i="1" dirty="0">
                <a:solidFill>
                  <a:srgbClr val="FFC000"/>
                </a:solidFill>
              </a:rPr>
              <a:t> 0</a:t>
            </a:r>
            <a:r>
              <a:rPr lang="it-IT" dirty="0">
                <a:solidFill>
                  <a:srgbClr val="FFC000"/>
                </a:solidFill>
              </a:rPr>
              <a:t>(0), null. doi:10.1056/NEJMoa1801174</a:t>
            </a:r>
          </a:p>
          <a:p>
            <a:pPr algn="ctr"/>
            <a:endParaRPr lang="en-US" dirty="0">
              <a:solidFill>
                <a:srgbClr val="FFC000"/>
              </a:solidFill>
            </a:endParaRP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114300" y="1066800"/>
            <a:ext cx="8915400" cy="3657600"/>
          </a:xfrm>
        </p:spPr>
        <p:txBody>
          <a:bodyPr/>
          <a:lstStyle/>
          <a:p>
            <a:pPr marL="0" indent="0" algn="ctr">
              <a:buNone/>
            </a:pPr>
            <a:r>
              <a:rPr lang="en-US" sz="2800" dirty="0">
                <a:effectLst/>
              </a:rPr>
              <a:t>Multicenter, randomized, double-blind, placebo-controlled trial involving 18,924 patients who had an ACS 1 to 12 months earlier: </a:t>
            </a:r>
          </a:p>
          <a:p>
            <a:pPr marL="0" indent="0" algn="ctr">
              <a:buNone/>
            </a:pPr>
            <a:endParaRPr lang="en-US" sz="2800" dirty="0">
              <a:effectLst/>
            </a:endParaRPr>
          </a:p>
          <a:p>
            <a:pPr marL="0" indent="0" algn="ctr">
              <a:buNone/>
            </a:pPr>
            <a:r>
              <a:rPr lang="en-US" sz="2800" dirty="0">
                <a:effectLst/>
              </a:rPr>
              <a:t>LDL </a:t>
            </a:r>
            <a:r>
              <a:rPr lang="en-US" sz="2800" u="sng" dirty="0">
                <a:effectLst/>
              </a:rPr>
              <a:t>&gt;</a:t>
            </a:r>
            <a:r>
              <a:rPr lang="en-US" sz="2800" dirty="0">
                <a:effectLst/>
              </a:rPr>
              <a:t> 70 mg/dL or</a:t>
            </a:r>
          </a:p>
          <a:p>
            <a:pPr marL="0" indent="0" algn="ctr">
              <a:buNone/>
            </a:pPr>
            <a:r>
              <a:rPr lang="en-US" sz="2800" dirty="0">
                <a:effectLst/>
              </a:rPr>
              <a:t>non−HDL </a:t>
            </a:r>
            <a:r>
              <a:rPr lang="en-US" sz="2800" u="sng" dirty="0">
                <a:effectLst/>
              </a:rPr>
              <a:t>&gt;</a:t>
            </a:r>
            <a:r>
              <a:rPr lang="en-US" sz="2800" dirty="0">
                <a:effectLst/>
              </a:rPr>
              <a:t>100 mg per/dL or </a:t>
            </a:r>
          </a:p>
          <a:p>
            <a:pPr marL="0" indent="0" algn="ctr">
              <a:buNone/>
            </a:pPr>
            <a:r>
              <a:rPr lang="en-US" sz="2800" dirty="0">
                <a:effectLst/>
              </a:rPr>
              <a:t>Apo B </a:t>
            </a:r>
            <a:r>
              <a:rPr lang="en-US" sz="2800" u="sng" dirty="0">
                <a:effectLst/>
              </a:rPr>
              <a:t>&gt;</a:t>
            </a:r>
            <a:r>
              <a:rPr lang="en-US" sz="2800" dirty="0">
                <a:effectLst/>
              </a:rPr>
              <a:t> 80 mg/dL and </a:t>
            </a:r>
          </a:p>
          <a:p>
            <a:pPr marL="0" indent="0" algn="ctr">
              <a:buNone/>
            </a:pPr>
            <a:r>
              <a:rPr lang="en-US" sz="2800" dirty="0">
                <a:effectLst/>
              </a:rPr>
              <a:t>statin therapy at a high-intensity dose or at the maximum tolerated dose. </a:t>
            </a:r>
          </a:p>
          <a:p>
            <a:pPr marL="0" indent="0" algn="ctr">
              <a:buNone/>
            </a:pPr>
            <a:endParaRPr lang="en-US" sz="2000" dirty="0">
              <a:effectLst/>
            </a:endParaRPr>
          </a:p>
        </p:txBody>
      </p:sp>
      <p:sp>
        <p:nvSpPr>
          <p:cNvPr id="7" name="Title 1">
            <a:extLst>
              <a:ext uri="{FF2B5EF4-FFF2-40B4-BE49-F238E27FC236}">
                <a16:creationId xmlns:a16="http://schemas.microsoft.com/office/drawing/2014/main" id="{CB53897F-CFF7-4A5C-9E5C-77BB4262A109}"/>
              </a:ext>
            </a:extLst>
          </p:cNvPr>
          <p:cNvSpPr>
            <a:spLocks noGrp="1"/>
          </p:cNvSpPr>
          <p:nvPr>
            <p:ph type="title"/>
          </p:nvPr>
        </p:nvSpPr>
        <p:spPr>
          <a:xfrm>
            <a:off x="29497" y="117491"/>
            <a:ext cx="9144000" cy="838200"/>
          </a:xfrm>
        </p:spPr>
        <p:txBody>
          <a:bodyPr/>
          <a:lstStyle/>
          <a:p>
            <a:r>
              <a:rPr lang="en-US" sz="2800" dirty="0">
                <a:effectLst/>
              </a:rPr>
              <a:t>ODYSEE: Alirocumab reduces Cardiovascular Outcomes after Acute Coronary Syndrome</a:t>
            </a:r>
          </a:p>
        </p:txBody>
      </p:sp>
    </p:spTree>
    <p:extLst>
      <p:ext uri="{BB962C8B-B14F-4D97-AF65-F5344CB8AC3E}">
        <p14:creationId xmlns:p14="http://schemas.microsoft.com/office/powerpoint/2010/main" val="2468285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92298" y="5964754"/>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sp>
        <p:nvSpPr>
          <p:cNvPr id="3" name="Rectangle 2">
            <a:extLst>
              <a:ext uri="{FF2B5EF4-FFF2-40B4-BE49-F238E27FC236}">
                <a16:creationId xmlns:a16="http://schemas.microsoft.com/office/drawing/2014/main" id="{A052A171-3DCC-4627-B7B7-D014BA329E80}"/>
              </a:ext>
            </a:extLst>
          </p:cNvPr>
          <p:cNvSpPr/>
          <p:nvPr/>
        </p:nvSpPr>
        <p:spPr>
          <a:xfrm>
            <a:off x="381000" y="228600"/>
            <a:ext cx="8610600" cy="1384995"/>
          </a:xfrm>
          <a:prstGeom prst="rect">
            <a:avLst/>
          </a:prstGeom>
        </p:spPr>
        <p:txBody>
          <a:bodyPr wrap="square">
            <a:spAutoFit/>
          </a:bodyPr>
          <a:lstStyle/>
          <a:p>
            <a:pPr algn="ctr"/>
            <a:r>
              <a:rPr lang="en-US" sz="2800" dirty="0">
                <a:solidFill>
                  <a:schemeClr val="tx2"/>
                </a:solidFill>
              </a:rPr>
              <a:t>Top 10 Take-Home Messages to Reduce Risk of Atherosclerotic Cardiovascular Disease Through Cholesterol Management </a:t>
            </a:r>
          </a:p>
        </p:txBody>
      </p:sp>
      <p:sp>
        <p:nvSpPr>
          <p:cNvPr id="2" name="Rectangle 1">
            <a:extLst>
              <a:ext uri="{FF2B5EF4-FFF2-40B4-BE49-F238E27FC236}">
                <a16:creationId xmlns:a16="http://schemas.microsoft.com/office/drawing/2014/main" id="{DB788E25-D7F0-4161-B702-679B21B61350}"/>
              </a:ext>
            </a:extLst>
          </p:cNvPr>
          <p:cNvSpPr/>
          <p:nvPr/>
        </p:nvSpPr>
        <p:spPr>
          <a:xfrm>
            <a:off x="381000" y="1613595"/>
            <a:ext cx="8610600" cy="3693319"/>
          </a:xfrm>
          <a:prstGeom prst="rect">
            <a:avLst/>
          </a:prstGeom>
        </p:spPr>
        <p:txBody>
          <a:bodyPr wrap="square">
            <a:spAutoFit/>
          </a:bodyPr>
          <a:lstStyle/>
          <a:p>
            <a:r>
              <a:rPr lang="en-US" dirty="0"/>
              <a:t>7. In adults 40 to 75 years of age without DM and with LDL-C levels ≥70 mg/dL (≥1.8 mmol/L), at a 10-year ASCVD risk of ≥7.5%, start a moderate-intensity statin if a discussion of treatment options favors statin therapy. If statins are indicated, reduce LDL-C levels by ≥30%, and if 10-year risk is ≥20%, reduce LDL-C levels by ≥50%.</a:t>
            </a:r>
          </a:p>
          <a:p>
            <a:endParaRPr lang="en-US" dirty="0"/>
          </a:p>
          <a:p>
            <a:r>
              <a:rPr lang="en-US" dirty="0"/>
              <a:t>8. In adults 40 to 75 years of age without DM and 10-year risk of 7.5% to 19.9% (intermediate risk), risk-enhancing factors favor initiation of statin therapy </a:t>
            </a:r>
          </a:p>
          <a:p>
            <a:r>
              <a:rPr lang="en-US" dirty="0"/>
              <a:t>Risk enhancing factors include: family history of premature ASCVD, persistently, elevated LDL-C levels ≥160 mg/dL, metabolic syndrome, chronic kidney disease, history of preeclampsia or premature menopause (age&lt;40), psoriasis, chronic HIV, high-risk ethnic groups (e.g., South Asian), TG ≥175 mg/dL, apo B ≥130 mg/dL, </a:t>
            </a:r>
            <a:r>
              <a:rPr lang="en-US" dirty="0" err="1"/>
              <a:t>hsCRP</a:t>
            </a:r>
            <a:r>
              <a:rPr lang="en-US" dirty="0"/>
              <a:t> ≥2.0 mg/L, ABI &lt; 0.9, lipoprotein (a) ≥50 mg/dL.</a:t>
            </a:r>
          </a:p>
        </p:txBody>
      </p:sp>
      <p:sp>
        <p:nvSpPr>
          <p:cNvPr id="6" name="Rectangle 5">
            <a:extLst>
              <a:ext uri="{FF2B5EF4-FFF2-40B4-BE49-F238E27FC236}">
                <a16:creationId xmlns:a16="http://schemas.microsoft.com/office/drawing/2014/main" id="{D93E0543-37A0-4584-BBE6-213605C2A0FD}"/>
              </a:ext>
            </a:extLst>
          </p:cNvPr>
          <p:cNvSpPr/>
          <p:nvPr/>
        </p:nvSpPr>
        <p:spPr bwMode="auto">
          <a:xfrm>
            <a:off x="228600" y="3124200"/>
            <a:ext cx="8686800" cy="2743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2">
                  <a:lumMod val="50000"/>
                </a:schemeClr>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2">
                    <a:lumMod val="50000"/>
                  </a:schemeClr>
                </a:solidFill>
                <a:effectLst/>
                <a:latin typeface="Arial" charset="0"/>
              </a:rPr>
              <a:t>While it is pleasing to see the AHA recognize the inflammatory impact of these root causes – the guidelines suggest that statin therapy is the necessary treatment for these conditions and provide the potentially false hope that auto-immune inflammation and genetically inherited root causes - </a:t>
            </a:r>
            <a:r>
              <a:rPr kumimoji="0" lang="en-US" sz="2400" b="0" i="0" u="none" strike="noStrike" cap="none" normalizeH="0" baseline="0" dirty="0" err="1">
                <a:ln>
                  <a:noFill/>
                </a:ln>
                <a:solidFill>
                  <a:schemeClr val="bg2">
                    <a:lumMod val="50000"/>
                  </a:schemeClr>
                </a:solidFill>
                <a:effectLst/>
                <a:latin typeface="Arial" charset="0"/>
              </a:rPr>
              <a:t>Lipo</a:t>
            </a:r>
            <a:r>
              <a:rPr kumimoji="0" lang="en-US" sz="2400" b="0" i="0" u="none" strike="noStrike" cap="none" normalizeH="0" baseline="0" dirty="0">
                <a:ln>
                  <a:noFill/>
                </a:ln>
                <a:solidFill>
                  <a:schemeClr val="bg2">
                    <a:lumMod val="50000"/>
                  </a:schemeClr>
                </a:solidFill>
                <a:effectLst/>
                <a:latin typeface="Arial" charset="0"/>
              </a:rPr>
              <a:t>(a).  </a:t>
            </a:r>
          </a:p>
        </p:txBody>
      </p:sp>
    </p:spTree>
    <p:extLst>
      <p:ext uri="{BB962C8B-B14F-4D97-AF65-F5344CB8AC3E}">
        <p14:creationId xmlns:p14="http://schemas.microsoft.com/office/powerpoint/2010/main" val="28879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460375" y="5710084"/>
            <a:ext cx="8077200" cy="1477328"/>
          </a:xfrm>
          <a:prstGeom prst="rect">
            <a:avLst/>
          </a:prstGeom>
          <a:noFill/>
        </p:spPr>
        <p:txBody>
          <a:bodyPr wrap="square" rtlCol="0">
            <a:spAutoFit/>
          </a:bodyPr>
          <a:lstStyle/>
          <a:p>
            <a:pPr algn="ctr"/>
            <a:r>
              <a:rPr lang="en-US" dirty="0">
                <a:solidFill>
                  <a:srgbClr val="FFC000"/>
                </a:solidFill>
              </a:rPr>
              <a:t>Schwartz, G. G., Steg, P. G., </a:t>
            </a:r>
            <a:r>
              <a:rPr lang="en-US" dirty="0" err="1">
                <a:solidFill>
                  <a:srgbClr val="FFC000"/>
                </a:solidFill>
              </a:rPr>
              <a:t>Szarek</a:t>
            </a:r>
            <a:r>
              <a:rPr lang="en-US" dirty="0">
                <a:solidFill>
                  <a:srgbClr val="FFC000"/>
                </a:solidFill>
              </a:rPr>
              <a:t>, M., Bhatt, D. L., Bittner, V. A., Diaz, R., . . . </a:t>
            </a:r>
            <a:r>
              <a:rPr lang="en-US" dirty="0" err="1">
                <a:solidFill>
                  <a:srgbClr val="FFC000"/>
                </a:solidFill>
              </a:rPr>
              <a:t>Zeiher</a:t>
            </a:r>
            <a:r>
              <a:rPr lang="en-US" dirty="0">
                <a:solidFill>
                  <a:srgbClr val="FFC000"/>
                </a:solidFill>
              </a:rPr>
              <a:t>, A. M. Alirocumab and Cardiovascular Outcomes after Acute Coronary Syndrome.</a:t>
            </a:r>
            <a:r>
              <a:rPr lang="en-US" i="1" dirty="0">
                <a:solidFill>
                  <a:srgbClr val="FFC000"/>
                </a:solidFill>
              </a:rPr>
              <a:t> 0</a:t>
            </a:r>
            <a:r>
              <a:rPr lang="it-IT" dirty="0">
                <a:solidFill>
                  <a:srgbClr val="FFC000"/>
                </a:solidFill>
              </a:rPr>
              <a:t>(0), null. doi:10.1056/NEJMoa1801174</a:t>
            </a:r>
          </a:p>
          <a:p>
            <a:pPr algn="ctr"/>
            <a:endParaRPr lang="en-US" dirty="0">
              <a:solidFill>
                <a:srgbClr val="FFC000"/>
              </a:solidFill>
            </a:endParaRP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228600" y="914400"/>
            <a:ext cx="8540750" cy="3657600"/>
          </a:xfrm>
        </p:spPr>
        <p:txBody>
          <a:bodyPr/>
          <a:lstStyle/>
          <a:p>
            <a:pPr marL="0" indent="0" algn="ctr">
              <a:buNone/>
            </a:pPr>
            <a:r>
              <a:rPr lang="en-US" sz="2400" dirty="0">
                <a:effectLst/>
              </a:rPr>
              <a:t>Patients randomly assigned to receive alirocumab SQ at a dose of 75 mg (9462 patients) or matching placebo (9462 patients) every 2 weeks. </a:t>
            </a:r>
          </a:p>
          <a:p>
            <a:pPr marL="0" indent="0" algn="ctr">
              <a:buNone/>
            </a:pPr>
            <a:endParaRPr lang="en-US" sz="2400" dirty="0">
              <a:effectLst/>
            </a:endParaRPr>
          </a:p>
          <a:p>
            <a:pPr marL="0" indent="0" algn="ctr">
              <a:buNone/>
            </a:pPr>
            <a:r>
              <a:rPr lang="en-US" sz="2400" dirty="0">
                <a:effectLst/>
              </a:rPr>
              <a:t>The dose of alirocumab was adjusted under blinded conditions to target an LDL of 25 to 50 mg/dL. </a:t>
            </a:r>
          </a:p>
          <a:p>
            <a:pPr marL="0" indent="0" algn="ctr">
              <a:buNone/>
            </a:pPr>
            <a:endParaRPr lang="en-US" sz="2400" u="sng" dirty="0">
              <a:effectLst/>
            </a:endParaRPr>
          </a:p>
          <a:p>
            <a:pPr marL="0" indent="0" algn="ctr">
              <a:buNone/>
            </a:pPr>
            <a:r>
              <a:rPr lang="en-US" sz="2400" u="sng" dirty="0">
                <a:effectLst/>
              </a:rPr>
              <a:t>The primary end point</a:t>
            </a:r>
            <a:r>
              <a:rPr lang="en-US" sz="2400" dirty="0">
                <a:effectLst/>
              </a:rPr>
              <a:t>: </a:t>
            </a:r>
          </a:p>
          <a:p>
            <a:pPr marL="0" indent="0" algn="ctr">
              <a:buNone/>
            </a:pPr>
            <a:r>
              <a:rPr lang="en-US" sz="2400" dirty="0">
                <a:effectLst/>
              </a:rPr>
              <a:t>	Composite of death from CHD, nonfatal MI, fatal or nonfatal ischemic stroke, or unstable angina requiring hospitalization.</a:t>
            </a:r>
          </a:p>
          <a:p>
            <a:pPr marL="0" indent="0">
              <a:buNone/>
            </a:pPr>
            <a:endParaRPr lang="en-US" sz="1600" dirty="0">
              <a:effectLst/>
            </a:endParaRPr>
          </a:p>
        </p:txBody>
      </p:sp>
      <p:sp>
        <p:nvSpPr>
          <p:cNvPr id="7" name="Title 1">
            <a:extLst>
              <a:ext uri="{FF2B5EF4-FFF2-40B4-BE49-F238E27FC236}">
                <a16:creationId xmlns:a16="http://schemas.microsoft.com/office/drawing/2014/main" id="{7077AF3C-821B-4946-A293-CD1388D7A19F}"/>
              </a:ext>
            </a:extLst>
          </p:cNvPr>
          <p:cNvSpPr>
            <a:spLocks noGrp="1"/>
          </p:cNvSpPr>
          <p:nvPr>
            <p:ph type="title"/>
          </p:nvPr>
        </p:nvSpPr>
        <p:spPr>
          <a:xfrm>
            <a:off x="0" y="0"/>
            <a:ext cx="9144000" cy="838200"/>
          </a:xfrm>
        </p:spPr>
        <p:txBody>
          <a:bodyPr/>
          <a:lstStyle/>
          <a:p>
            <a:r>
              <a:rPr lang="en-US" sz="2800" dirty="0">
                <a:effectLst/>
              </a:rPr>
              <a:t>ODYSEE: Alirocumab reduces Cardiovascular Outcomes after Acute Coronary Syndrome</a:t>
            </a:r>
          </a:p>
        </p:txBody>
      </p:sp>
    </p:spTree>
    <p:extLst>
      <p:ext uri="{BB962C8B-B14F-4D97-AF65-F5344CB8AC3E}">
        <p14:creationId xmlns:p14="http://schemas.microsoft.com/office/powerpoint/2010/main" val="110618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506561"/>
            <a:ext cx="8077200" cy="1477328"/>
          </a:xfrm>
          <a:prstGeom prst="rect">
            <a:avLst/>
          </a:prstGeom>
          <a:noFill/>
        </p:spPr>
        <p:txBody>
          <a:bodyPr wrap="square" rtlCol="0">
            <a:spAutoFit/>
          </a:bodyPr>
          <a:lstStyle/>
          <a:p>
            <a:pPr algn="ctr"/>
            <a:r>
              <a:rPr lang="en-US" dirty="0">
                <a:solidFill>
                  <a:srgbClr val="FFC000"/>
                </a:solidFill>
              </a:rPr>
              <a:t>Schwartz, G. G., Steg, P. G., </a:t>
            </a:r>
            <a:r>
              <a:rPr lang="en-US" dirty="0" err="1">
                <a:solidFill>
                  <a:srgbClr val="FFC000"/>
                </a:solidFill>
              </a:rPr>
              <a:t>Szarek</a:t>
            </a:r>
            <a:r>
              <a:rPr lang="en-US" dirty="0">
                <a:solidFill>
                  <a:srgbClr val="FFC000"/>
                </a:solidFill>
              </a:rPr>
              <a:t>, M., Bhatt, D. L., Bittner, V. A., Diaz, R., . . . </a:t>
            </a:r>
            <a:r>
              <a:rPr lang="en-US" dirty="0" err="1">
                <a:solidFill>
                  <a:srgbClr val="FFC000"/>
                </a:solidFill>
              </a:rPr>
              <a:t>Zeiher</a:t>
            </a:r>
            <a:r>
              <a:rPr lang="en-US" dirty="0">
                <a:solidFill>
                  <a:srgbClr val="FFC000"/>
                </a:solidFill>
              </a:rPr>
              <a:t>, A. M. Alirocumab and Cardiovascular Outcomes after Acute Coronary Syndrome.</a:t>
            </a:r>
            <a:r>
              <a:rPr lang="en-US" i="1" dirty="0">
                <a:solidFill>
                  <a:srgbClr val="FFC000"/>
                </a:solidFill>
              </a:rPr>
              <a:t> 0</a:t>
            </a:r>
            <a:r>
              <a:rPr lang="it-IT" dirty="0">
                <a:solidFill>
                  <a:srgbClr val="FFC000"/>
                </a:solidFill>
              </a:rPr>
              <a:t>(0), null. doi:10.1056/NEJMoa1801174</a:t>
            </a:r>
          </a:p>
          <a:p>
            <a:pPr algn="ctr"/>
            <a:endParaRPr lang="en-US" dirty="0">
              <a:solidFill>
                <a:srgbClr val="FFC000"/>
              </a:solidFill>
            </a:endParaRP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228600" y="1524000"/>
            <a:ext cx="8540750" cy="3657600"/>
          </a:xfrm>
        </p:spPr>
        <p:txBody>
          <a:bodyPr/>
          <a:lstStyle/>
          <a:p>
            <a:pPr marL="0" indent="0" algn="ctr">
              <a:buNone/>
            </a:pPr>
            <a:r>
              <a:rPr lang="en-US" sz="2400" dirty="0">
                <a:effectLst/>
              </a:rPr>
              <a:t>The median duration of follow-up was 2.8 years. </a:t>
            </a:r>
          </a:p>
          <a:p>
            <a:pPr marL="0" indent="0" algn="ctr">
              <a:buNone/>
            </a:pPr>
            <a:endParaRPr lang="en-US" sz="2400" dirty="0">
              <a:effectLst/>
            </a:endParaRPr>
          </a:p>
          <a:p>
            <a:pPr marL="0" indent="0" algn="ctr">
              <a:buNone/>
            </a:pPr>
            <a:r>
              <a:rPr lang="en-US" sz="2400" dirty="0">
                <a:effectLst/>
              </a:rPr>
              <a:t>A composite primary end-point event occurred in:</a:t>
            </a:r>
          </a:p>
          <a:p>
            <a:pPr marL="0" indent="0" algn="ctr">
              <a:buNone/>
            </a:pPr>
            <a:r>
              <a:rPr lang="en-US" sz="2400" dirty="0">
                <a:effectLst/>
              </a:rPr>
              <a:t> 903 patients (9.5%) in the alirocumab group</a:t>
            </a:r>
          </a:p>
          <a:p>
            <a:pPr marL="0" indent="0" algn="ctr">
              <a:buNone/>
            </a:pPr>
            <a:r>
              <a:rPr lang="en-US" sz="2400" dirty="0">
                <a:effectLst/>
              </a:rPr>
              <a:t>1052 patients (11.1%) in the placebo group </a:t>
            </a:r>
          </a:p>
          <a:p>
            <a:pPr marL="0" indent="0" algn="ctr">
              <a:buNone/>
            </a:pPr>
            <a:r>
              <a:rPr lang="en-US" sz="2400" dirty="0">
                <a:effectLst/>
              </a:rPr>
              <a:t>(HR, 0.85; 95% CI, 0.78 to 0.93; P&lt;0.001) </a:t>
            </a:r>
          </a:p>
          <a:p>
            <a:pPr marL="0" indent="0" algn="ctr">
              <a:buNone/>
            </a:pPr>
            <a:endParaRPr lang="en-US" sz="2200" dirty="0">
              <a:effectLst/>
            </a:endParaRPr>
          </a:p>
        </p:txBody>
      </p:sp>
      <p:sp>
        <p:nvSpPr>
          <p:cNvPr id="7" name="Title 1">
            <a:extLst>
              <a:ext uri="{FF2B5EF4-FFF2-40B4-BE49-F238E27FC236}">
                <a16:creationId xmlns:a16="http://schemas.microsoft.com/office/drawing/2014/main" id="{B0CAEF64-58BD-4D38-B34C-2427C860BD39}"/>
              </a:ext>
            </a:extLst>
          </p:cNvPr>
          <p:cNvSpPr>
            <a:spLocks noGrp="1"/>
          </p:cNvSpPr>
          <p:nvPr>
            <p:ph type="title"/>
          </p:nvPr>
        </p:nvSpPr>
        <p:spPr>
          <a:xfrm>
            <a:off x="0" y="0"/>
            <a:ext cx="9144000" cy="838200"/>
          </a:xfrm>
        </p:spPr>
        <p:txBody>
          <a:bodyPr/>
          <a:lstStyle/>
          <a:p>
            <a:r>
              <a:rPr lang="en-US" sz="2800" dirty="0">
                <a:effectLst/>
              </a:rPr>
              <a:t>ODYSEE: Alirocumab reduces Cardiovascular Outcomes after Acute Coronary Syndrome</a:t>
            </a:r>
          </a:p>
        </p:txBody>
      </p:sp>
    </p:spTree>
    <p:extLst>
      <p:ext uri="{BB962C8B-B14F-4D97-AF65-F5344CB8AC3E}">
        <p14:creationId xmlns:p14="http://schemas.microsoft.com/office/powerpoint/2010/main" val="54179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609600" y="5562600"/>
            <a:ext cx="8077200" cy="1477328"/>
          </a:xfrm>
          <a:prstGeom prst="rect">
            <a:avLst/>
          </a:prstGeom>
          <a:noFill/>
        </p:spPr>
        <p:txBody>
          <a:bodyPr wrap="square" rtlCol="0">
            <a:spAutoFit/>
          </a:bodyPr>
          <a:lstStyle/>
          <a:p>
            <a:pPr algn="ctr"/>
            <a:r>
              <a:rPr lang="en-US" dirty="0">
                <a:solidFill>
                  <a:srgbClr val="FFC000"/>
                </a:solidFill>
              </a:rPr>
              <a:t>Schwartz, G. G., Steg, P. G., </a:t>
            </a:r>
            <a:r>
              <a:rPr lang="en-US" dirty="0" err="1">
                <a:solidFill>
                  <a:srgbClr val="FFC000"/>
                </a:solidFill>
              </a:rPr>
              <a:t>Szarek</a:t>
            </a:r>
            <a:r>
              <a:rPr lang="en-US" dirty="0">
                <a:solidFill>
                  <a:srgbClr val="FFC000"/>
                </a:solidFill>
              </a:rPr>
              <a:t>, M., Bhatt, D. L., Bittner, V. A., Diaz, R., . . . </a:t>
            </a:r>
            <a:r>
              <a:rPr lang="en-US" dirty="0" err="1">
                <a:solidFill>
                  <a:srgbClr val="FFC000"/>
                </a:solidFill>
              </a:rPr>
              <a:t>Zeiher</a:t>
            </a:r>
            <a:r>
              <a:rPr lang="en-US" dirty="0">
                <a:solidFill>
                  <a:srgbClr val="FFC000"/>
                </a:solidFill>
              </a:rPr>
              <a:t>, A. M. Alirocumab and Cardiovascular Outcomes after Acute Coronary Syndrome.</a:t>
            </a:r>
            <a:r>
              <a:rPr lang="en-US" i="1" dirty="0">
                <a:solidFill>
                  <a:srgbClr val="FFC000"/>
                </a:solidFill>
              </a:rPr>
              <a:t> 0</a:t>
            </a:r>
            <a:r>
              <a:rPr lang="it-IT" dirty="0">
                <a:solidFill>
                  <a:srgbClr val="FFC000"/>
                </a:solidFill>
              </a:rPr>
              <a:t>(0), null. doi:10.1056/NEJMoa1801174</a:t>
            </a:r>
          </a:p>
          <a:p>
            <a:pPr algn="ctr"/>
            <a:endParaRPr lang="en-US" dirty="0">
              <a:solidFill>
                <a:srgbClr val="FFC000"/>
              </a:solidFill>
            </a:endParaRPr>
          </a:p>
          <a:p>
            <a:pPr algn="ctr"/>
            <a:endParaRPr lang="en-US" i="1" dirty="0">
              <a:solidFill>
                <a:srgbClr val="FFC000"/>
              </a:solidFill>
            </a:endParaRPr>
          </a:p>
        </p:txBody>
      </p:sp>
      <p:pic>
        <p:nvPicPr>
          <p:cNvPr id="3" name="Content Placeholder 2">
            <a:extLst>
              <a:ext uri="{FF2B5EF4-FFF2-40B4-BE49-F238E27FC236}">
                <a16:creationId xmlns:a16="http://schemas.microsoft.com/office/drawing/2014/main" id="{C1A72B6F-DFEE-4BCF-8EEA-7D1825E60D59}"/>
              </a:ext>
            </a:extLst>
          </p:cNvPr>
          <p:cNvPicPr>
            <a:picLocks noGrp="1" noChangeAspect="1"/>
          </p:cNvPicPr>
          <p:nvPr>
            <p:ph idx="1"/>
          </p:nvPr>
        </p:nvPicPr>
        <p:blipFill>
          <a:blip r:embed="rId3"/>
          <a:stretch>
            <a:fillRect/>
          </a:stretch>
        </p:blipFill>
        <p:spPr>
          <a:xfrm>
            <a:off x="762000" y="990600"/>
            <a:ext cx="7391400" cy="4495800"/>
          </a:xfrm>
          <a:prstGeom prst="rect">
            <a:avLst/>
          </a:prstGeom>
        </p:spPr>
      </p:pic>
      <p:sp>
        <p:nvSpPr>
          <p:cNvPr id="7" name="Title 1">
            <a:extLst>
              <a:ext uri="{FF2B5EF4-FFF2-40B4-BE49-F238E27FC236}">
                <a16:creationId xmlns:a16="http://schemas.microsoft.com/office/drawing/2014/main" id="{458E22F5-F7B6-41B6-910E-7A87CADB1DD7}"/>
              </a:ext>
            </a:extLst>
          </p:cNvPr>
          <p:cNvSpPr>
            <a:spLocks noGrp="1"/>
          </p:cNvSpPr>
          <p:nvPr>
            <p:ph type="title"/>
          </p:nvPr>
        </p:nvSpPr>
        <p:spPr>
          <a:xfrm>
            <a:off x="0" y="0"/>
            <a:ext cx="9144000" cy="838200"/>
          </a:xfrm>
        </p:spPr>
        <p:txBody>
          <a:bodyPr/>
          <a:lstStyle/>
          <a:p>
            <a:r>
              <a:rPr lang="en-US" sz="2800" dirty="0">
                <a:effectLst/>
              </a:rPr>
              <a:t>ODYSEE: Alirocumab reduces Cardiovascular Outcomes after Acute Coronary Syndrome</a:t>
            </a:r>
          </a:p>
        </p:txBody>
      </p:sp>
    </p:spTree>
    <p:extLst>
      <p:ext uri="{BB962C8B-B14F-4D97-AF65-F5344CB8AC3E}">
        <p14:creationId xmlns:p14="http://schemas.microsoft.com/office/powerpoint/2010/main" val="38384721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506561"/>
            <a:ext cx="8077200" cy="1477328"/>
          </a:xfrm>
          <a:prstGeom prst="rect">
            <a:avLst/>
          </a:prstGeom>
          <a:noFill/>
        </p:spPr>
        <p:txBody>
          <a:bodyPr wrap="square" rtlCol="0">
            <a:spAutoFit/>
          </a:bodyPr>
          <a:lstStyle/>
          <a:p>
            <a:pPr algn="ctr"/>
            <a:r>
              <a:rPr lang="en-US" dirty="0">
                <a:solidFill>
                  <a:srgbClr val="FFC000"/>
                </a:solidFill>
              </a:rPr>
              <a:t>Schwartz, G. G., Steg, P. G., </a:t>
            </a:r>
            <a:r>
              <a:rPr lang="en-US" dirty="0" err="1">
                <a:solidFill>
                  <a:srgbClr val="FFC000"/>
                </a:solidFill>
              </a:rPr>
              <a:t>Szarek</a:t>
            </a:r>
            <a:r>
              <a:rPr lang="en-US" dirty="0">
                <a:solidFill>
                  <a:srgbClr val="FFC000"/>
                </a:solidFill>
              </a:rPr>
              <a:t>, M., Bhatt, D. L., Bittner, V. A., Diaz, R.,  </a:t>
            </a:r>
            <a:r>
              <a:rPr lang="en-US" dirty="0" err="1">
                <a:solidFill>
                  <a:srgbClr val="FFC000"/>
                </a:solidFill>
              </a:rPr>
              <a:t>Zeiher</a:t>
            </a:r>
            <a:r>
              <a:rPr lang="en-US" dirty="0">
                <a:solidFill>
                  <a:srgbClr val="FFC000"/>
                </a:solidFill>
              </a:rPr>
              <a:t>, A. M. Alirocumab and Cardiovascular Outcomes after Acute Coronary Syndrome.</a:t>
            </a:r>
            <a:r>
              <a:rPr lang="en-US" i="1" dirty="0">
                <a:solidFill>
                  <a:srgbClr val="FFC000"/>
                </a:solidFill>
              </a:rPr>
              <a:t> 0</a:t>
            </a:r>
            <a:r>
              <a:rPr lang="it-IT" dirty="0">
                <a:solidFill>
                  <a:srgbClr val="FFC000"/>
                </a:solidFill>
              </a:rPr>
              <a:t>(0), null. doi:10.1056/NEJMoa1801174</a:t>
            </a:r>
          </a:p>
          <a:p>
            <a:pPr algn="ctr"/>
            <a:endParaRPr lang="en-US" dirty="0">
              <a:solidFill>
                <a:srgbClr val="FFC000"/>
              </a:solidFill>
            </a:endParaRPr>
          </a:p>
          <a:p>
            <a:pPr algn="ctr"/>
            <a:endParaRPr lang="en-US" i="1" dirty="0">
              <a:solidFill>
                <a:srgbClr val="FFC000"/>
              </a:solidFill>
            </a:endParaRPr>
          </a:p>
        </p:txBody>
      </p:sp>
      <p:pic>
        <p:nvPicPr>
          <p:cNvPr id="3" name="Content Placeholder 2">
            <a:extLst>
              <a:ext uri="{FF2B5EF4-FFF2-40B4-BE49-F238E27FC236}">
                <a16:creationId xmlns:a16="http://schemas.microsoft.com/office/drawing/2014/main" id="{BE9617E2-C7B4-49DA-88D9-20CCBB3914F1}"/>
              </a:ext>
            </a:extLst>
          </p:cNvPr>
          <p:cNvPicPr>
            <a:picLocks noGrp="1" noChangeAspect="1"/>
          </p:cNvPicPr>
          <p:nvPr>
            <p:ph idx="1"/>
          </p:nvPr>
        </p:nvPicPr>
        <p:blipFill>
          <a:blip r:embed="rId3"/>
          <a:stretch>
            <a:fillRect/>
          </a:stretch>
        </p:blipFill>
        <p:spPr>
          <a:xfrm>
            <a:off x="1219200" y="914400"/>
            <a:ext cx="6553199" cy="4495800"/>
          </a:xfrm>
          <a:prstGeom prst="rect">
            <a:avLst/>
          </a:prstGeom>
        </p:spPr>
      </p:pic>
      <p:sp>
        <p:nvSpPr>
          <p:cNvPr id="7" name="Title 1">
            <a:extLst>
              <a:ext uri="{FF2B5EF4-FFF2-40B4-BE49-F238E27FC236}">
                <a16:creationId xmlns:a16="http://schemas.microsoft.com/office/drawing/2014/main" id="{17AD5024-19A8-429D-BB3A-5B6B55FBBAF8}"/>
              </a:ext>
            </a:extLst>
          </p:cNvPr>
          <p:cNvSpPr>
            <a:spLocks noGrp="1"/>
          </p:cNvSpPr>
          <p:nvPr>
            <p:ph type="title"/>
          </p:nvPr>
        </p:nvSpPr>
        <p:spPr>
          <a:xfrm>
            <a:off x="0" y="0"/>
            <a:ext cx="9144000" cy="838200"/>
          </a:xfrm>
        </p:spPr>
        <p:txBody>
          <a:bodyPr/>
          <a:lstStyle/>
          <a:p>
            <a:r>
              <a:rPr lang="en-US" sz="2800" dirty="0">
                <a:effectLst/>
              </a:rPr>
              <a:t>ODYSEE: Alirocumab reduces Cardiovascular Outcomes after Acute Coronary Syndrome</a:t>
            </a:r>
          </a:p>
        </p:txBody>
      </p:sp>
    </p:spTree>
    <p:extLst>
      <p:ext uri="{BB962C8B-B14F-4D97-AF65-F5344CB8AC3E}">
        <p14:creationId xmlns:p14="http://schemas.microsoft.com/office/powerpoint/2010/main" val="25198713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460375" y="5506561"/>
            <a:ext cx="8077200" cy="1477328"/>
          </a:xfrm>
          <a:prstGeom prst="rect">
            <a:avLst/>
          </a:prstGeom>
          <a:noFill/>
        </p:spPr>
        <p:txBody>
          <a:bodyPr wrap="square" rtlCol="0">
            <a:spAutoFit/>
          </a:bodyPr>
          <a:lstStyle/>
          <a:p>
            <a:pPr algn="ctr"/>
            <a:r>
              <a:rPr lang="en-US" dirty="0">
                <a:solidFill>
                  <a:srgbClr val="FFC000"/>
                </a:solidFill>
              </a:rPr>
              <a:t>Schwartz, G. G., Steg, P. G., </a:t>
            </a:r>
            <a:r>
              <a:rPr lang="en-US" dirty="0" err="1">
                <a:solidFill>
                  <a:srgbClr val="FFC000"/>
                </a:solidFill>
              </a:rPr>
              <a:t>Szarek</a:t>
            </a:r>
            <a:r>
              <a:rPr lang="en-US" dirty="0">
                <a:solidFill>
                  <a:srgbClr val="FFC000"/>
                </a:solidFill>
              </a:rPr>
              <a:t>, M., Bhatt, D. L., Bittner, V. A., Diaz, R., . . </a:t>
            </a:r>
            <a:r>
              <a:rPr lang="en-US" dirty="0" err="1">
                <a:solidFill>
                  <a:srgbClr val="FFC000"/>
                </a:solidFill>
              </a:rPr>
              <a:t>Zeiher</a:t>
            </a:r>
            <a:r>
              <a:rPr lang="en-US" dirty="0">
                <a:solidFill>
                  <a:srgbClr val="FFC000"/>
                </a:solidFill>
              </a:rPr>
              <a:t>, A. M. Alirocumab and Cardiovascular Outcomes after Acute Coronary Syndrome.</a:t>
            </a:r>
            <a:r>
              <a:rPr lang="en-US" i="1" dirty="0">
                <a:solidFill>
                  <a:srgbClr val="FFC000"/>
                </a:solidFill>
              </a:rPr>
              <a:t> 0</a:t>
            </a:r>
            <a:r>
              <a:rPr lang="it-IT" dirty="0">
                <a:solidFill>
                  <a:srgbClr val="FFC000"/>
                </a:solidFill>
              </a:rPr>
              <a:t>(0), null. doi:10.1056/NEJMoa1801174</a:t>
            </a:r>
          </a:p>
          <a:p>
            <a:pPr algn="ctr"/>
            <a:endParaRPr lang="en-US" dirty="0">
              <a:solidFill>
                <a:srgbClr val="FFC000"/>
              </a:solidFill>
            </a:endParaRP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228600" y="1143000"/>
            <a:ext cx="8540750" cy="3657600"/>
          </a:xfrm>
        </p:spPr>
        <p:txBody>
          <a:bodyPr/>
          <a:lstStyle/>
          <a:p>
            <a:pPr marL="0" indent="0">
              <a:buNone/>
            </a:pPr>
            <a:r>
              <a:rPr lang="en-US" sz="2000" u="sng" dirty="0">
                <a:effectLst/>
              </a:rPr>
              <a:t>BaleDoneen Take-Away</a:t>
            </a:r>
            <a:r>
              <a:rPr lang="en-US" sz="2000" dirty="0">
                <a:effectLst/>
              </a:rPr>
              <a:t>:</a:t>
            </a:r>
          </a:p>
          <a:p>
            <a:pPr marL="457200" indent="-457200">
              <a:buAutoNum type="arabicPeriod"/>
            </a:pPr>
            <a:r>
              <a:rPr lang="en-US" sz="2000" dirty="0">
                <a:effectLst/>
              </a:rPr>
              <a:t>One of my biggest concerns here is that a total of 334 patients (3.5% in the alirocumab group and 392 patients (4.1%) in the placebo group died in this 2.8 year trial (HR 0.85; 95% CI, 0,73 to 0.98).  </a:t>
            </a:r>
          </a:p>
          <a:p>
            <a:pPr marL="457200" indent="-457200">
              <a:buAutoNum type="arabicPeriod"/>
            </a:pPr>
            <a:r>
              <a:rPr lang="en-US" sz="2000" dirty="0">
                <a:effectLst/>
              </a:rPr>
              <a:t>Despite lowering LDL-C to extremely low levels in the </a:t>
            </a:r>
            <a:r>
              <a:rPr lang="en-US" sz="2000" dirty="0" err="1">
                <a:effectLst/>
              </a:rPr>
              <a:t>tx</a:t>
            </a:r>
            <a:r>
              <a:rPr lang="en-US" sz="2000" dirty="0">
                <a:effectLst/>
              </a:rPr>
              <a:t> arm – max dose statin plus Alirocumab, 9.5% of patients had </a:t>
            </a:r>
            <a:r>
              <a:rPr lang="en-US" sz="2000" dirty="0" err="1">
                <a:effectLst/>
              </a:rPr>
              <a:t>recivistic</a:t>
            </a:r>
            <a:r>
              <a:rPr lang="en-US" sz="2000" dirty="0">
                <a:effectLst/>
              </a:rPr>
              <a:t> events in 2.8 years. </a:t>
            </a:r>
          </a:p>
          <a:p>
            <a:pPr marL="457200" indent="-457200">
              <a:buAutoNum type="arabicPeriod"/>
            </a:pPr>
            <a:r>
              <a:rPr lang="en-US" sz="2000" dirty="0">
                <a:effectLst/>
              </a:rPr>
              <a:t>I would like to see </a:t>
            </a:r>
            <a:r>
              <a:rPr lang="en-US" sz="2000" dirty="0" err="1">
                <a:effectLst/>
              </a:rPr>
              <a:t>cIMT</a:t>
            </a:r>
            <a:r>
              <a:rPr lang="en-US" sz="2000" dirty="0">
                <a:effectLst/>
              </a:rPr>
              <a:t> data and inflammatory biomarker results in this study. </a:t>
            </a:r>
          </a:p>
          <a:p>
            <a:pPr marL="457200" indent="-457200">
              <a:buAutoNum type="arabicPeriod"/>
            </a:pPr>
            <a:r>
              <a:rPr lang="en-US" sz="2000" dirty="0">
                <a:effectLst/>
              </a:rPr>
              <a:t>Again – ALWAYS make sure ALL root causes are identified and treated.</a:t>
            </a:r>
          </a:p>
          <a:p>
            <a:pPr marL="457200" indent="-457200">
              <a:buAutoNum type="arabicPeriod"/>
            </a:pPr>
            <a:r>
              <a:rPr lang="en-US" sz="2000" dirty="0">
                <a:effectLst/>
              </a:rPr>
              <a:t>Does help eradicate the fear of ‘too low’ LDL to some degree.</a:t>
            </a:r>
          </a:p>
          <a:p>
            <a:pPr marL="457200" indent="-457200">
              <a:buAutoNum type="arabicPeriod"/>
            </a:pPr>
            <a:endParaRPr lang="en-US" sz="2000" dirty="0">
              <a:effectLst/>
            </a:endParaRPr>
          </a:p>
          <a:p>
            <a:pPr marL="457200" indent="-457200">
              <a:buAutoNum type="arabicPeriod"/>
            </a:pPr>
            <a:endParaRPr lang="en-US" sz="2000" dirty="0">
              <a:effectLst/>
            </a:endParaRPr>
          </a:p>
        </p:txBody>
      </p:sp>
      <p:sp>
        <p:nvSpPr>
          <p:cNvPr id="7" name="Title 1">
            <a:extLst>
              <a:ext uri="{FF2B5EF4-FFF2-40B4-BE49-F238E27FC236}">
                <a16:creationId xmlns:a16="http://schemas.microsoft.com/office/drawing/2014/main" id="{B5D077F8-BF63-4383-9911-C5F8905C8875}"/>
              </a:ext>
            </a:extLst>
          </p:cNvPr>
          <p:cNvSpPr>
            <a:spLocks noGrp="1"/>
          </p:cNvSpPr>
          <p:nvPr>
            <p:ph type="title"/>
          </p:nvPr>
        </p:nvSpPr>
        <p:spPr>
          <a:xfrm>
            <a:off x="0" y="0"/>
            <a:ext cx="9144000" cy="838200"/>
          </a:xfrm>
        </p:spPr>
        <p:txBody>
          <a:bodyPr/>
          <a:lstStyle/>
          <a:p>
            <a:r>
              <a:rPr lang="en-US" sz="2800" dirty="0">
                <a:effectLst/>
              </a:rPr>
              <a:t>ODYSEE: Alirocumab reduces Cardiovascular Outcomes after Acute Coronary Syndrome</a:t>
            </a:r>
          </a:p>
        </p:txBody>
      </p:sp>
    </p:spTree>
    <p:extLst>
      <p:ext uri="{BB962C8B-B14F-4D97-AF65-F5344CB8AC3E}">
        <p14:creationId xmlns:p14="http://schemas.microsoft.com/office/powerpoint/2010/main" val="367246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57C2-AA37-4042-9C40-49AF4443D91E}"/>
              </a:ext>
            </a:extLst>
          </p:cNvPr>
          <p:cNvSpPr>
            <a:spLocks noGrp="1"/>
          </p:cNvSpPr>
          <p:nvPr>
            <p:ph type="title"/>
          </p:nvPr>
        </p:nvSpPr>
        <p:spPr>
          <a:xfrm>
            <a:off x="3352800" y="1219200"/>
            <a:ext cx="5486400" cy="1325563"/>
          </a:xfrm>
        </p:spPr>
        <p:txBody>
          <a:bodyPr/>
          <a:lstStyle/>
          <a:p>
            <a:r>
              <a:rPr lang="en-US" b="1" u="sng" dirty="0"/>
              <a:t>Treatment</a:t>
            </a:r>
            <a:br>
              <a:rPr lang="en-US" b="1" u="sng" dirty="0"/>
            </a:br>
            <a:r>
              <a:rPr lang="en-US" dirty="0">
                <a:effectLst/>
              </a:rPr>
              <a:t>Periodontal Maintenance</a:t>
            </a:r>
          </a:p>
        </p:txBody>
      </p:sp>
      <p:sp>
        <p:nvSpPr>
          <p:cNvPr id="4" name="Footer Placeholder 3">
            <a:extLst>
              <a:ext uri="{FF2B5EF4-FFF2-40B4-BE49-F238E27FC236}">
                <a16:creationId xmlns:a16="http://schemas.microsoft.com/office/drawing/2014/main" id="{703B50CE-099E-4E2A-9C40-64EF8E1D34A6}"/>
              </a:ext>
            </a:extLst>
          </p:cNvPr>
          <p:cNvSpPr>
            <a:spLocks noGrp="1"/>
          </p:cNvSpPr>
          <p:nvPr>
            <p:ph type="ftr" sz="quarter" idx="11"/>
          </p:nvPr>
        </p:nvSpPr>
        <p:spPr/>
        <p:txBody>
          <a:bodyPr/>
          <a:lstStyle/>
          <a:p>
            <a:pPr>
              <a:defRPr/>
            </a:pPr>
            <a:r>
              <a:rPr lang="en-US"/>
              <a:t>Copyright Bale/Doneen Paradigm</a:t>
            </a:r>
          </a:p>
        </p:txBody>
      </p:sp>
      <p:pic>
        <p:nvPicPr>
          <p:cNvPr id="5" name="Picture 10">
            <a:extLst>
              <a:ext uri="{FF2B5EF4-FFF2-40B4-BE49-F238E27FC236}">
                <a16:creationId xmlns:a16="http://schemas.microsoft.com/office/drawing/2014/main" id="{F8AC7925-8F7E-4B84-A25F-1EEA99EC17D6}"/>
              </a:ext>
            </a:extLst>
          </p:cNvPr>
          <p:cNvPicPr>
            <a:picLocks noChangeAspect="1" noChangeArrowheads="1"/>
          </p:cNvPicPr>
          <p:nvPr/>
        </p:nvPicPr>
        <p:blipFill>
          <a:blip r:embed="rId2" cstate="print"/>
          <a:srcRect/>
          <a:stretch>
            <a:fillRect/>
          </a:stretch>
        </p:blipFill>
        <p:spPr bwMode="auto">
          <a:xfrm>
            <a:off x="304800" y="228600"/>
            <a:ext cx="2947616" cy="3048000"/>
          </a:xfrm>
          <a:prstGeom prst="rect">
            <a:avLst/>
          </a:prstGeom>
          <a:noFill/>
          <a:ln w="9525">
            <a:noFill/>
            <a:miter lim="800000"/>
            <a:headEnd/>
            <a:tailEnd/>
          </a:ln>
        </p:spPr>
      </p:pic>
      <p:pic>
        <p:nvPicPr>
          <p:cNvPr id="7" name="Content Placeholder 5">
            <a:extLst>
              <a:ext uri="{FF2B5EF4-FFF2-40B4-BE49-F238E27FC236}">
                <a16:creationId xmlns:a16="http://schemas.microsoft.com/office/drawing/2014/main" id="{DAC3FC7F-2AC5-443A-8709-0C095EE1B24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bwMode="auto">
          <a:xfrm>
            <a:off x="4419600" y="3048000"/>
            <a:ext cx="3471555" cy="2289175"/>
          </a:xfrm>
          <a:prstGeom prst="rect">
            <a:avLst/>
          </a:prstGeom>
          <a:noFill/>
          <a:ln w="9525">
            <a:noFill/>
            <a:miter lim="800000"/>
            <a:headEnd/>
            <a:tailEnd/>
          </a:ln>
          <a:effectLst/>
        </p:spPr>
      </p:pic>
    </p:spTree>
    <p:extLst>
      <p:ext uri="{BB962C8B-B14F-4D97-AF65-F5344CB8AC3E}">
        <p14:creationId xmlns:p14="http://schemas.microsoft.com/office/powerpoint/2010/main" val="9153785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44006"/>
          </a:xfrm>
        </p:spPr>
        <p:txBody>
          <a:bodyPr/>
          <a:lstStyle/>
          <a:p>
            <a:pPr>
              <a:defRPr/>
            </a:pPr>
            <a:r>
              <a:rPr lang="en-US" sz="3200" dirty="0" err="1"/>
              <a:t>PerioProtect</a:t>
            </a:r>
            <a:r>
              <a:rPr lang="en-US" sz="3200" dirty="0"/>
              <a:t> Tray Therapy for Treatment of Periodontal Disease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838131"/>
            <a:ext cx="8077200" cy="923330"/>
          </a:xfrm>
          <a:prstGeom prst="rect">
            <a:avLst/>
          </a:prstGeom>
          <a:noFill/>
        </p:spPr>
        <p:txBody>
          <a:bodyPr wrap="square" rtlCol="0">
            <a:spAutoFit/>
          </a:bodyPr>
          <a:lstStyle/>
          <a:p>
            <a:pPr algn="ctr"/>
            <a:r>
              <a:rPr lang="en-US" dirty="0">
                <a:solidFill>
                  <a:srgbClr val="FFC000"/>
                </a:solidFill>
              </a:rPr>
              <a:t>Keller DC. Chronic wound management of periodontal disease. </a:t>
            </a:r>
            <a:r>
              <a:rPr lang="en-US" i="1" dirty="0">
                <a:solidFill>
                  <a:srgbClr val="FFC000"/>
                </a:solidFill>
              </a:rPr>
              <a:t>Oral Biol Dent</a:t>
            </a:r>
            <a:r>
              <a:rPr lang="en-US" dirty="0">
                <a:solidFill>
                  <a:srgbClr val="FFC000"/>
                </a:solidFill>
              </a:rPr>
              <a:t>. 2018; 6:2. http://dx.doi.org/10.7243/2053-5775-6-2.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7400"/>
            <a:ext cx="8540750" cy="3556595"/>
          </a:xfrm>
        </p:spPr>
        <p:txBody>
          <a:bodyPr/>
          <a:lstStyle/>
          <a:p>
            <a:pPr marL="0" indent="0" algn="ctr">
              <a:buNone/>
            </a:pPr>
            <a:r>
              <a:rPr lang="en-US" sz="2800" dirty="0"/>
              <a:t>Periodontal disease is a chronic wound.</a:t>
            </a:r>
          </a:p>
          <a:p>
            <a:pPr marL="0" indent="0" algn="ctr">
              <a:buNone/>
            </a:pPr>
            <a:endParaRPr lang="en-US" sz="2800" dirty="0"/>
          </a:p>
          <a:p>
            <a:pPr marL="0" indent="0" algn="ctr">
              <a:buNone/>
            </a:pPr>
            <a:r>
              <a:rPr lang="en-US" sz="2800" dirty="0"/>
              <a:t>There are AMA guidelines established for chronic wound management.</a:t>
            </a:r>
          </a:p>
        </p:txBody>
      </p:sp>
    </p:spTree>
    <p:extLst>
      <p:ext uri="{BB962C8B-B14F-4D97-AF65-F5344CB8AC3E}">
        <p14:creationId xmlns:p14="http://schemas.microsoft.com/office/powerpoint/2010/main" val="32923284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30276"/>
          </a:xfrm>
        </p:spPr>
        <p:txBody>
          <a:bodyPr/>
          <a:lstStyle/>
          <a:p>
            <a:pPr>
              <a:defRPr/>
            </a:pPr>
            <a:r>
              <a:rPr lang="en-US" sz="3200" dirty="0" err="1"/>
              <a:t>PerioProtect</a:t>
            </a:r>
            <a:r>
              <a:rPr lang="en-US" sz="3200" dirty="0"/>
              <a:t> Tray Therapy for Treatment of Periodontal Disease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304472"/>
            <a:ext cx="8077200" cy="1477328"/>
          </a:xfrm>
          <a:prstGeom prst="rect">
            <a:avLst/>
          </a:prstGeom>
          <a:noFill/>
        </p:spPr>
        <p:txBody>
          <a:bodyPr wrap="square" rtlCol="0">
            <a:spAutoFit/>
          </a:bodyPr>
          <a:lstStyle/>
          <a:p>
            <a:pPr algn="ctr"/>
            <a:r>
              <a:rPr lang="en-US" dirty="0">
                <a:solidFill>
                  <a:srgbClr val="FFC000"/>
                </a:solidFill>
              </a:rPr>
              <a:t>Keller DC. Chronic wound management of periodontal disease. </a:t>
            </a:r>
            <a:r>
              <a:rPr lang="en-US" i="1" dirty="0">
                <a:solidFill>
                  <a:srgbClr val="FFC000"/>
                </a:solidFill>
              </a:rPr>
              <a:t>Oral Biol Dent</a:t>
            </a:r>
            <a:r>
              <a:rPr lang="en-US" dirty="0">
                <a:solidFill>
                  <a:srgbClr val="FFC000"/>
                </a:solidFill>
              </a:rPr>
              <a:t>. 2018; 6:2. http://dx.doi.org/10.7243/2053-5775-6-2. </a:t>
            </a:r>
          </a:p>
          <a:p>
            <a:pPr algn="ctr"/>
            <a:r>
              <a:rPr lang="en-US" dirty="0">
                <a:solidFill>
                  <a:srgbClr val="FFC000"/>
                </a:solidFill>
              </a:rPr>
              <a:t>*Keller DC and </a:t>
            </a:r>
            <a:r>
              <a:rPr lang="en-US" dirty="0" err="1">
                <a:solidFill>
                  <a:srgbClr val="FFC000"/>
                </a:solidFill>
              </a:rPr>
              <a:t>Buechel</a:t>
            </a:r>
            <a:r>
              <a:rPr lang="en-US" dirty="0">
                <a:solidFill>
                  <a:srgbClr val="FFC000"/>
                </a:solidFill>
              </a:rPr>
              <a:t> M. Direct medication delivery modifies the</a:t>
            </a:r>
          </a:p>
          <a:p>
            <a:pPr algn="ctr"/>
            <a:r>
              <a:rPr lang="en-US" dirty="0">
                <a:solidFill>
                  <a:srgbClr val="FFC000"/>
                </a:solidFill>
              </a:rPr>
              <a:t>periodontal biofilm. Oral Biol Dent. 2017; 5.</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990600"/>
            <a:ext cx="8540750" cy="4369990"/>
          </a:xfrm>
        </p:spPr>
        <p:txBody>
          <a:bodyPr/>
          <a:lstStyle/>
          <a:p>
            <a:pPr marL="0" indent="0" algn="ctr">
              <a:buNone/>
            </a:pPr>
            <a:r>
              <a:rPr lang="en-US" sz="2800" dirty="0"/>
              <a:t>The first step in chronic wound management is to reduce the pathogenic infectious agents.</a:t>
            </a:r>
          </a:p>
          <a:p>
            <a:pPr marL="0" indent="0" algn="ctr">
              <a:buNone/>
            </a:pPr>
            <a:endParaRPr lang="en-US" sz="2800" dirty="0"/>
          </a:p>
          <a:p>
            <a:pPr marL="0" indent="0" algn="ctr">
              <a:buNone/>
            </a:pPr>
            <a:r>
              <a:rPr lang="en-US" sz="2800" dirty="0"/>
              <a:t>In periodontal disease this equates to reducing the gram-negative anaerobic bacteria.</a:t>
            </a:r>
          </a:p>
          <a:p>
            <a:pPr marL="0" indent="0" algn="ctr">
              <a:buNone/>
            </a:pPr>
            <a:endParaRPr lang="en-US" sz="2800" dirty="0"/>
          </a:p>
          <a:p>
            <a:pPr marL="0" indent="0" algn="ctr">
              <a:buNone/>
            </a:pPr>
            <a:r>
              <a:rPr lang="en-US" sz="2800" dirty="0"/>
              <a:t>It has been shown </a:t>
            </a:r>
            <a:r>
              <a:rPr lang="en-US" sz="2800" dirty="0" err="1"/>
              <a:t>PerioProtect</a:t>
            </a:r>
            <a:r>
              <a:rPr lang="en-US" sz="2800" dirty="0"/>
              <a:t> trays with 1.7% hydrogen peroxide gel significantly reduce the biomass of these pathogens.*</a:t>
            </a:r>
          </a:p>
        </p:txBody>
      </p:sp>
    </p:spTree>
    <p:extLst>
      <p:ext uri="{BB962C8B-B14F-4D97-AF65-F5344CB8AC3E}">
        <p14:creationId xmlns:p14="http://schemas.microsoft.com/office/powerpoint/2010/main" val="28743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44006"/>
          </a:xfrm>
        </p:spPr>
        <p:txBody>
          <a:bodyPr/>
          <a:lstStyle/>
          <a:p>
            <a:pPr>
              <a:defRPr/>
            </a:pPr>
            <a:r>
              <a:rPr lang="en-US" sz="3200" dirty="0" err="1"/>
              <a:t>PerioProtect</a:t>
            </a:r>
            <a:r>
              <a:rPr lang="en-US" sz="3200" dirty="0"/>
              <a:t> Tray Therapy for Treatment of Periodontal Disease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4953000"/>
            <a:ext cx="8077200" cy="1754326"/>
          </a:xfrm>
          <a:prstGeom prst="rect">
            <a:avLst/>
          </a:prstGeom>
          <a:noFill/>
        </p:spPr>
        <p:txBody>
          <a:bodyPr wrap="square" rtlCol="0">
            <a:spAutoFit/>
          </a:bodyPr>
          <a:lstStyle/>
          <a:p>
            <a:pPr algn="ctr"/>
            <a:r>
              <a:rPr lang="en-US" dirty="0">
                <a:solidFill>
                  <a:srgbClr val="FFC000"/>
                </a:solidFill>
              </a:rPr>
              <a:t>Keller DC. Chronic wound management of periodontal disease. </a:t>
            </a:r>
            <a:r>
              <a:rPr lang="en-US" i="1" dirty="0">
                <a:solidFill>
                  <a:srgbClr val="FFC000"/>
                </a:solidFill>
              </a:rPr>
              <a:t>Oral Biol Dent</a:t>
            </a:r>
            <a:r>
              <a:rPr lang="en-US" dirty="0">
                <a:solidFill>
                  <a:srgbClr val="FFC000"/>
                </a:solidFill>
              </a:rPr>
              <a:t>. 2018; 6:2. http://dx.doi.org/10.7243/2053-5775-6-2. </a:t>
            </a:r>
          </a:p>
          <a:p>
            <a:pPr algn="ctr"/>
            <a:r>
              <a:rPr lang="en-US" dirty="0">
                <a:solidFill>
                  <a:srgbClr val="FFC000"/>
                </a:solidFill>
              </a:rPr>
              <a:t>*Keller DC and </a:t>
            </a:r>
            <a:r>
              <a:rPr lang="en-US" dirty="0" err="1">
                <a:solidFill>
                  <a:srgbClr val="FFC000"/>
                </a:solidFill>
              </a:rPr>
              <a:t>Buechel</a:t>
            </a:r>
            <a:r>
              <a:rPr lang="en-US" dirty="0">
                <a:solidFill>
                  <a:srgbClr val="FFC000"/>
                </a:solidFill>
              </a:rPr>
              <a:t> M. Periodontal treatment with direct medication</a:t>
            </a:r>
          </a:p>
          <a:p>
            <a:pPr algn="ctr"/>
            <a:r>
              <a:rPr lang="en-US" dirty="0">
                <a:solidFill>
                  <a:srgbClr val="FFC000"/>
                </a:solidFill>
              </a:rPr>
              <a:t>delivery of hydrogen peroxide and oxygen.                                                                  Oral health case Rep. 2017; 3:1.</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44006"/>
            <a:ext cx="8540750" cy="4369990"/>
          </a:xfrm>
        </p:spPr>
        <p:txBody>
          <a:bodyPr/>
          <a:lstStyle/>
          <a:p>
            <a:pPr marL="0" indent="0" algn="ctr">
              <a:buNone/>
            </a:pPr>
            <a:r>
              <a:rPr lang="en-US" sz="2800" dirty="0"/>
              <a:t>The second step in chronic wound management                    is debridement.</a:t>
            </a:r>
          </a:p>
          <a:p>
            <a:pPr marL="0" indent="0" algn="ctr">
              <a:buNone/>
            </a:pPr>
            <a:endParaRPr lang="en-US" sz="2800" dirty="0"/>
          </a:p>
          <a:p>
            <a:pPr marL="0" indent="0" algn="ctr">
              <a:buNone/>
            </a:pPr>
            <a:r>
              <a:rPr lang="en-US" sz="2800" dirty="0"/>
              <a:t>The hydrogen peroxide delivered in </a:t>
            </a:r>
            <a:r>
              <a:rPr lang="en-US" sz="2800" dirty="0" err="1"/>
              <a:t>PerioProtect</a:t>
            </a:r>
            <a:r>
              <a:rPr lang="en-US" sz="2800" dirty="0"/>
              <a:t> trays penetrates the oral biofilm, breaks down to water and oxygen and serves to debride the periodontal wound.*</a:t>
            </a:r>
          </a:p>
          <a:p>
            <a:pPr marL="0" indent="0" algn="ctr">
              <a:buNone/>
            </a:pPr>
            <a:endParaRPr lang="en-US" sz="2800" dirty="0"/>
          </a:p>
          <a:p>
            <a:pPr marL="0" indent="0" algn="ctr">
              <a:buNone/>
            </a:pPr>
            <a:endParaRPr lang="en-US" sz="2800" dirty="0"/>
          </a:p>
        </p:txBody>
      </p:sp>
    </p:spTree>
    <p:extLst>
      <p:ext uri="{BB962C8B-B14F-4D97-AF65-F5344CB8AC3E}">
        <p14:creationId xmlns:p14="http://schemas.microsoft.com/office/powerpoint/2010/main" val="21072196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44006"/>
          </a:xfrm>
        </p:spPr>
        <p:txBody>
          <a:bodyPr/>
          <a:lstStyle/>
          <a:p>
            <a:pPr>
              <a:defRPr/>
            </a:pPr>
            <a:r>
              <a:rPr lang="en-US" sz="3200" dirty="0" err="1"/>
              <a:t>PerioProtect</a:t>
            </a:r>
            <a:r>
              <a:rPr lang="en-US" sz="3200" dirty="0"/>
              <a:t> Tray Therapy for Treatment of Periodontal Disease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838131"/>
            <a:ext cx="8077200" cy="923330"/>
          </a:xfrm>
          <a:prstGeom prst="rect">
            <a:avLst/>
          </a:prstGeom>
          <a:noFill/>
        </p:spPr>
        <p:txBody>
          <a:bodyPr wrap="square" rtlCol="0">
            <a:spAutoFit/>
          </a:bodyPr>
          <a:lstStyle/>
          <a:p>
            <a:pPr algn="ctr"/>
            <a:r>
              <a:rPr lang="en-US" dirty="0">
                <a:solidFill>
                  <a:srgbClr val="FFC000"/>
                </a:solidFill>
              </a:rPr>
              <a:t>Keller DC. Chronic wound management of periodontal disease. </a:t>
            </a:r>
            <a:r>
              <a:rPr lang="en-US" i="1" dirty="0">
                <a:solidFill>
                  <a:srgbClr val="FFC000"/>
                </a:solidFill>
              </a:rPr>
              <a:t>Oral Biol Dent</a:t>
            </a:r>
            <a:r>
              <a:rPr lang="en-US" dirty="0">
                <a:solidFill>
                  <a:srgbClr val="FFC000"/>
                </a:solidFill>
              </a:rPr>
              <a:t>. 2018; 6:2. http://dx.doi.org/10.7243/2053-5775-6-2.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47800"/>
            <a:ext cx="8540750" cy="4166195"/>
          </a:xfrm>
        </p:spPr>
        <p:txBody>
          <a:bodyPr/>
          <a:lstStyle/>
          <a:p>
            <a:pPr marL="0" indent="0" algn="ctr">
              <a:buNone/>
            </a:pPr>
            <a:r>
              <a:rPr lang="en-US" sz="2800" dirty="0"/>
              <a:t>Reducing inflammation is also necessary for chronic wound therapy; compression is one way to do that. </a:t>
            </a:r>
          </a:p>
          <a:p>
            <a:pPr marL="0" indent="0" algn="ctr">
              <a:buNone/>
            </a:pPr>
            <a:endParaRPr lang="en-US" sz="2800" dirty="0"/>
          </a:p>
          <a:p>
            <a:pPr marL="0" indent="0" algn="ctr">
              <a:buNone/>
            </a:pPr>
            <a:r>
              <a:rPr lang="en-US" sz="2800" dirty="0" err="1"/>
              <a:t>PerioProtect</a:t>
            </a:r>
            <a:r>
              <a:rPr lang="en-US" sz="2800" dirty="0"/>
              <a:t> ® trays are custom designed to provide such compression and aids in the creation essentially a hyperbaric oxygen chamber for the periodontal tissue; this along with low dose doxycycline all result in decreased inflammation.</a:t>
            </a:r>
          </a:p>
        </p:txBody>
      </p:sp>
    </p:spTree>
    <p:extLst>
      <p:ext uri="{BB962C8B-B14F-4D97-AF65-F5344CB8AC3E}">
        <p14:creationId xmlns:p14="http://schemas.microsoft.com/office/powerpoint/2010/main" val="426604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92298" y="5964754"/>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sp>
        <p:nvSpPr>
          <p:cNvPr id="3" name="Rectangle 2">
            <a:extLst>
              <a:ext uri="{FF2B5EF4-FFF2-40B4-BE49-F238E27FC236}">
                <a16:creationId xmlns:a16="http://schemas.microsoft.com/office/drawing/2014/main" id="{A052A171-3DCC-4627-B7B7-D014BA329E80}"/>
              </a:ext>
            </a:extLst>
          </p:cNvPr>
          <p:cNvSpPr/>
          <p:nvPr/>
        </p:nvSpPr>
        <p:spPr>
          <a:xfrm>
            <a:off x="381000" y="228600"/>
            <a:ext cx="8610600" cy="1384995"/>
          </a:xfrm>
          <a:prstGeom prst="rect">
            <a:avLst/>
          </a:prstGeom>
        </p:spPr>
        <p:txBody>
          <a:bodyPr wrap="square">
            <a:spAutoFit/>
          </a:bodyPr>
          <a:lstStyle/>
          <a:p>
            <a:pPr algn="ctr"/>
            <a:r>
              <a:rPr lang="en-US" sz="2800" dirty="0">
                <a:solidFill>
                  <a:schemeClr val="tx2"/>
                </a:solidFill>
              </a:rPr>
              <a:t>Top 10 Take-Home Messages to Reduce Risk of Atherosclerotic Cardiovascular Disease Through Cholesterol Management </a:t>
            </a:r>
          </a:p>
        </p:txBody>
      </p:sp>
      <p:sp>
        <p:nvSpPr>
          <p:cNvPr id="2" name="Rectangle 1">
            <a:extLst>
              <a:ext uri="{FF2B5EF4-FFF2-40B4-BE49-F238E27FC236}">
                <a16:creationId xmlns:a16="http://schemas.microsoft.com/office/drawing/2014/main" id="{3E0F325F-5329-4C37-AB9B-C6BA922C70F9}"/>
              </a:ext>
            </a:extLst>
          </p:cNvPr>
          <p:cNvSpPr/>
          <p:nvPr/>
        </p:nvSpPr>
        <p:spPr>
          <a:xfrm>
            <a:off x="92298" y="1905000"/>
            <a:ext cx="9081753" cy="2585323"/>
          </a:xfrm>
          <a:prstGeom prst="rect">
            <a:avLst/>
          </a:prstGeom>
        </p:spPr>
        <p:txBody>
          <a:bodyPr wrap="square">
            <a:spAutoFit/>
          </a:bodyPr>
          <a:lstStyle/>
          <a:p>
            <a:r>
              <a:rPr lang="en-US" sz="2400" dirty="0"/>
              <a:t>9. In adults 40 to 75 years of age without DM and with LDL-C levels ≥70 mg/dL- 189 mg/dL (≥1.8-4.9 mmol/L), at a 10-year ASCVD risk of ≥7.5% to 19.9%, if a decision about statin therapy is uncertain, consider measuring CAC. </a:t>
            </a:r>
          </a:p>
          <a:p>
            <a:r>
              <a:rPr lang="en-US" sz="2400" dirty="0"/>
              <a:t>	CAC score of 1 to 99 favors statin therapy</a:t>
            </a:r>
          </a:p>
          <a:p>
            <a:r>
              <a:rPr lang="en-US" sz="2400" dirty="0"/>
              <a:t>	CAC score is ≥100 or ≥75th percentile – yes statin therapy </a:t>
            </a:r>
          </a:p>
          <a:p>
            <a:endParaRPr lang="en-US" dirty="0"/>
          </a:p>
        </p:txBody>
      </p:sp>
      <p:sp>
        <p:nvSpPr>
          <p:cNvPr id="5" name="Arrow: Right 4">
            <a:extLst>
              <a:ext uri="{FF2B5EF4-FFF2-40B4-BE49-F238E27FC236}">
                <a16:creationId xmlns:a16="http://schemas.microsoft.com/office/drawing/2014/main" id="{46F25124-10F7-42E4-995C-67D7C88A75C6}"/>
              </a:ext>
            </a:extLst>
          </p:cNvPr>
          <p:cNvSpPr/>
          <p:nvPr/>
        </p:nvSpPr>
        <p:spPr bwMode="auto">
          <a:xfrm rot="5400000">
            <a:off x="3326983" y="4064417"/>
            <a:ext cx="1697554" cy="210312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638411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44006"/>
          </a:xfrm>
        </p:spPr>
        <p:txBody>
          <a:bodyPr/>
          <a:lstStyle/>
          <a:p>
            <a:pPr>
              <a:defRPr/>
            </a:pPr>
            <a:r>
              <a:rPr lang="en-US" sz="3200" dirty="0" err="1"/>
              <a:t>PerioProtect</a:t>
            </a:r>
            <a:r>
              <a:rPr lang="en-US" sz="3200" dirty="0"/>
              <a:t> Tray Therapy for Treatment of Periodontal Disease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838131"/>
            <a:ext cx="8077200" cy="923330"/>
          </a:xfrm>
          <a:prstGeom prst="rect">
            <a:avLst/>
          </a:prstGeom>
          <a:noFill/>
        </p:spPr>
        <p:txBody>
          <a:bodyPr wrap="square" rtlCol="0">
            <a:spAutoFit/>
          </a:bodyPr>
          <a:lstStyle/>
          <a:p>
            <a:pPr algn="ctr"/>
            <a:r>
              <a:rPr lang="en-US" dirty="0">
                <a:solidFill>
                  <a:srgbClr val="FFC000"/>
                </a:solidFill>
              </a:rPr>
              <a:t>Keller DC. Chronic wound management of periodontal disease. </a:t>
            </a:r>
            <a:r>
              <a:rPr lang="en-US" i="1" dirty="0">
                <a:solidFill>
                  <a:srgbClr val="FFC000"/>
                </a:solidFill>
              </a:rPr>
              <a:t>Oral Biol Dent</a:t>
            </a:r>
            <a:r>
              <a:rPr lang="en-US" dirty="0">
                <a:solidFill>
                  <a:srgbClr val="FFC000"/>
                </a:solidFill>
              </a:rPr>
              <a:t>. 2018; 6:2. http://dx.doi.org/10.7243/2053-5775-6-2.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47800"/>
            <a:ext cx="8540750" cy="4166195"/>
          </a:xfrm>
        </p:spPr>
        <p:txBody>
          <a:bodyPr/>
          <a:lstStyle/>
          <a:p>
            <a:pPr marL="0" indent="0" algn="ctr">
              <a:buNone/>
            </a:pPr>
            <a:r>
              <a:rPr lang="en-US" sz="2800" dirty="0"/>
              <a:t>Chronic wound treatment requires maintenance to prevent the reoccurrence of infection.</a:t>
            </a:r>
          </a:p>
          <a:p>
            <a:pPr marL="0" indent="0" algn="ctr">
              <a:buNone/>
            </a:pPr>
            <a:endParaRPr lang="en-US" sz="2800" dirty="0"/>
          </a:p>
          <a:p>
            <a:pPr marL="0" indent="0" algn="ctr">
              <a:buNone/>
            </a:pPr>
            <a:r>
              <a:rPr lang="en-US" sz="2800" dirty="0"/>
              <a:t>Long term use of </a:t>
            </a:r>
            <a:r>
              <a:rPr lang="en-US" sz="2800" dirty="0" err="1"/>
              <a:t>PerioProtect</a:t>
            </a:r>
            <a:r>
              <a:rPr lang="en-US" sz="2800" dirty="0"/>
              <a:t> trays with direct delivery of hydrogen peroxide and low dose doxycycline will prevent reoccurrence of a significant biomass of the pathological bacteria.</a:t>
            </a:r>
          </a:p>
        </p:txBody>
      </p:sp>
    </p:spTree>
    <p:extLst>
      <p:ext uri="{BB962C8B-B14F-4D97-AF65-F5344CB8AC3E}">
        <p14:creationId xmlns:p14="http://schemas.microsoft.com/office/powerpoint/2010/main" val="23479124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44006"/>
          </a:xfrm>
        </p:spPr>
        <p:txBody>
          <a:bodyPr/>
          <a:lstStyle/>
          <a:p>
            <a:pPr>
              <a:defRPr/>
            </a:pPr>
            <a:r>
              <a:rPr lang="en-US" sz="3200" dirty="0" err="1"/>
              <a:t>PerioProtect</a:t>
            </a:r>
            <a:r>
              <a:rPr lang="en-US" sz="3200" dirty="0"/>
              <a:t> Tray Therapy for Treatment of Periodontal Disease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838131"/>
            <a:ext cx="8077200" cy="923330"/>
          </a:xfrm>
          <a:prstGeom prst="rect">
            <a:avLst/>
          </a:prstGeom>
          <a:noFill/>
        </p:spPr>
        <p:txBody>
          <a:bodyPr wrap="square" rtlCol="0">
            <a:spAutoFit/>
          </a:bodyPr>
          <a:lstStyle/>
          <a:p>
            <a:pPr algn="ctr"/>
            <a:r>
              <a:rPr lang="en-US" dirty="0">
                <a:solidFill>
                  <a:srgbClr val="FFC000"/>
                </a:solidFill>
              </a:rPr>
              <a:t>Keller DC. Chronic wound management of periodontal disease. </a:t>
            </a:r>
            <a:r>
              <a:rPr lang="en-US" i="1" dirty="0">
                <a:solidFill>
                  <a:srgbClr val="FFC000"/>
                </a:solidFill>
              </a:rPr>
              <a:t>Oral Biol Dent</a:t>
            </a:r>
            <a:r>
              <a:rPr lang="en-US" dirty="0">
                <a:solidFill>
                  <a:srgbClr val="FFC000"/>
                </a:solidFill>
              </a:rPr>
              <a:t>. 2018; 6:2. http://dx.doi.org/10.7243/2053-5775-6-2.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590800"/>
            <a:ext cx="8540750" cy="3023195"/>
          </a:xfrm>
        </p:spPr>
        <p:txBody>
          <a:bodyPr/>
          <a:lstStyle/>
          <a:p>
            <a:pPr marL="0" indent="0" algn="ctr">
              <a:buNone/>
            </a:pPr>
            <a:r>
              <a:rPr lang="en-US" sz="2800" dirty="0" err="1"/>
              <a:t>PerioProtect</a:t>
            </a:r>
            <a:r>
              <a:rPr lang="en-US" sz="2800" dirty="0"/>
              <a:t> tray therapy fits the guidelines of the AMA for chronic wound management.</a:t>
            </a:r>
          </a:p>
        </p:txBody>
      </p:sp>
    </p:spTree>
    <p:extLst>
      <p:ext uri="{BB962C8B-B14F-4D97-AF65-F5344CB8AC3E}">
        <p14:creationId xmlns:p14="http://schemas.microsoft.com/office/powerpoint/2010/main" val="34397324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57C2-AA37-4042-9C40-49AF4443D91E}"/>
              </a:ext>
            </a:extLst>
          </p:cNvPr>
          <p:cNvSpPr>
            <a:spLocks noGrp="1"/>
          </p:cNvSpPr>
          <p:nvPr>
            <p:ph type="title"/>
          </p:nvPr>
        </p:nvSpPr>
        <p:spPr>
          <a:xfrm>
            <a:off x="3352800" y="1219200"/>
            <a:ext cx="5486400" cy="1325563"/>
          </a:xfrm>
        </p:spPr>
        <p:txBody>
          <a:bodyPr/>
          <a:lstStyle/>
          <a:p>
            <a:r>
              <a:rPr lang="en-US" b="1" u="sng" dirty="0"/>
              <a:t>Treatment</a:t>
            </a:r>
            <a:br>
              <a:rPr lang="en-US" b="1" u="sng" dirty="0"/>
            </a:br>
            <a:r>
              <a:rPr lang="en-US" dirty="0">
                <a:effectLst/>
              </a:rPr>
              <a:t>ACE and Lung CA</a:t>
            </a:r>
          </a:p>
        </p:txBody>
      </p:sp>
      <p:sp>
        <p:nvSpPr>
          <p:cNvPr id="4" name="Footer Placeholder 3">
            <a:extLst>
              <a:ext uri="{FF2B5EF4-FFF2-40B4-BE49-F238E27FC236}">
                <a16:creationId xmlns:a16="http://schemas.microsoft.com/office/drawing/2014/main" id="{703B50CE-099E-4E2A-9C40-64EF8E1D34A6}"/>
              </a:ext>
            </a:extLst>
          </p:cNvPr>
          <p:cNvSpPr>
            <a:spLocks noGrp="1"/>
          </p:cNvSpPr>
          <p:nvPr>
            <p:ph type="ftr" sz="quarter" idx="11"/>
          </p:nvPr>
        </p:nvSpPr>
        <p:spPr/>
        <p:txBody>
          <a:bodyPr/>
          <a:lstStyle/>
          <a:p>
            <a:pPr>
              <a:defRPr/>
            </a:pPr>
            <a:r>
              <a:rPr lang="en-US"/>
              <a:t>Copyright Bale/Doneen Paradigm</a:t>
            </a:r>
          </a:p>
        </p:txBody>
      </p:sp>
      <p:pic>
        <p:nvPicPr>
          <p:cNvPr id="5" name="Picture 10">
            <a:extLst>
              <a:ext uri="{FF2B5EF4-FFF2-40B4-BE49-F238E27FC236}">
                <a16:creationId xmlns:a16="http://schemas.microsoft.com/office/drawing/2014/main" id="{F8AC7925-8F7E-4B84-A25F-1EEA99EC17D6}"/>
              </a:ext>
            </a:extLst>
          </p:cNvPr>
          <p:cNvPicPr>
            <a:picLocks noChangeAspect="1" noChangeArrowheads="1"/>
          </p:cNvPicPr>
          <p:nvPr/>
        </p:nvPicPr>
        <p:blipFill>
          <a:blip r:embed="rId2" cstate="print"/>
          <a:srcRect/>
          <a:stretch>
            <a:fillRect/>
          </a:stretch>
        </p:blipFill>
        <p:spPr bwMode="auto">
          <a:xfrm>
            <a:off x="304800" y="228600"/>
            <a:ext cx="2947616" cy="3048000"/>
          </a:xfrm>
          <a:prstGeom prst="rect">
            <a:avLst/>
          </a:prstGeom>
          <a:noFill/>
          <a:ln w="9525">
            <a:noFill/>
            <a:miter lim="800000"/>
            <a:headEnd/>
            <a:tailEnd/>
          </a:ln>
        </p:spPr>
      </p:pic>
      <p:pic>
        <p:nvPicPr>
          <p:cNvPr id="7" name="Content Placeholder 5">
            <a:extLst>
              <a:ext uri="{FF2B5EF4-FFF2-40B4-BE49-F238E27FC236}">
                <a16:creationId xmlns:a16="http://schemas.microsoft.com/office/drawing/2014/main" id="{8E40ED79-9655-4E04-A882-C899A4D8CAA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bwMode="auto">
          <a:xfrm>
            <a:off x="4150519" y="2743200"/>
            <a:ext cx="3890962" cy="2593975"/>
          </a:xfrm>
          <a:prstGeom prst="rect">
            <a:avLst/>
          </a:prstGeom>
          <a:noFill/>
          <a:ln w="9525">
            <a:noFill/>
            <a:miter lim="800000"/>
            <a:headEnd/>
            <a:tailEnd/>
          </a:ln>
          <a:effectLst/>
        </p:spPr>
      </p:pic>
    </p:spTree>
    <p:extLst>
      <p:ext uri="{BB962C8B-B14F-4D97-AF65-F5344CB8AC3E}">
        <p14:creationId xmlns:p14="http://schemas.microsoft.com/office/powerpoint/2010/main" val="30464794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262C-6233-4F81-86D6-069881C6A0F6}"/>
              </a:ext>
            </a:extLst>
          </p:cNvPr>
          <p:cNvSpPr>
            <a:spLocks noGrp="1"/>
          </p:cNvSpPr>
          <p:nvPr>
            <p:ph type="title"/>
          </p:nvPr>
        </p:nvSpPr>
        <p:spPr>
          <a:xfrm>
            <a:off x="228600" y="2286000"/>
            <a:ext cx="8510588" cy="1325563"/>
          </a:xfrm>
        </p:spPr>
        <p:txBody>
          <a:bodyPr/>
          <a:lstStyle/>
          <a:p>
            <a:r>
              <a:rPr lang="en-US" dirty="0"/>
              <a:t>RAAS and Lung Cancer?</a:t>
            </a:r>
          </a:p>
        </p:txBody>
      </p:sp>
      <p:sp>
        <p:nvSpPr>
          <p:cNvPr id="4" name="Footer Placeholder 3">
            <a:extLst>
              <a:ext uri="{FF2B5EF4-FFF2-40B4-BE49-F238E27FC236}">
                <a16:creationId xmlns:a16="http://schemas.microsoft.com/office/drawing/2014/main" id="{6B4C03E7-F216-467E-8694-4B8479383A03}"/>
              </a:ext>
            </a:extLst>
          </p:cNvPr>
          <p:cNvSpPr>
            <a:spLocks noGrp="1"/>
          </p:cNvSpPr>
          <p:nvPr>
            <p:ph type="ftr" sz="quarter" idx="11"/>
          </p:nvPr>
        </p:nvSpPr>
        <p:spPr/>
        <p:txBody>
          <a:bodyPr/>
          <a:lstStyle/>
          <a:p>
            <a:r>
              <a:rPr lang="en-US"/>
              <a:t>Copyright Bale/Doneen Paradigm</a:t>
            </a:r>
          </a:p>
        </p:txBody>
      </p:sp>
    </p:spTree>
    <p:extLst>
      <p:ext uri="{BB962C8B-B14F-4D97-AF65-F5344CB8AC3E}">
        <p14:creationId xmlns:p14="http://schemas.microsoft.com/office/powerpoint/2010/main" val="20299897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A5B6-0B21-44BB-B3E5-E6DE1D5B9EB4}"/>
              </a:ext>
            </a:extLst>
          </p:cNvPr>
          <p:cNvSpPr>
            <a:spLocks noGrp="1"/>
          </p:cNvSpPr>
          <p:nvPr>
            <p:ph type="title"/>
          </p:nvPr>
        </p:nvSpPr>
        <p:spPr>
          <a:xfrm>
            <a:off x="301625" y="228601"/>
            <a:ext cx="8510588" cy="609600"/>
          </a:xfrm>
        </p:spPr>
        <p:txBody>
          <a:bodyPr/>
          <a:lstStyle/>
          <a:p>
            <a:r>
              <a:rPr lang="en-US" dirty="0"/>
              <a:t>RAAS and Lung Cancer?</a:t>
            </a:r>
          </a:p>
        </p:txBody>
      </p:sp>
      <p:sp>
        <p:nvSpPr>
          <p:cNvPr id="4" name="Footer Placeholder 3">
            <a:extLst>
              <a:ext uri="{FF2B5EF4-FFF2-40B4-BE49-F238E27FC236}">
                <a16:creationId xmlns:a16="http://schemas.microsoft.com/office/drawing/2014/main" id="{684A3687-E494-4E8C-AF61-7AFB2E384327}"/>
              </a:ext>
            </a:extLst>
          </p:cNvPr>
          <p:cNvSpPr>
            <a:spLocks noGrp="1"/>
          </p:cNvSpPr>
          <p:nvPr>
            <p:ph type="ftr" sz="quarter" idx="11"/>
          </p:nvPr>
        </p:nvSpPr>
        <p:spPr/>
        <p:txBody>
          <a:bodyPr/>
          <a:lstStyle/>
          <a:p>
            <a:r>
              <a:rPr lang="en-US"/>
              <a:t>Copyright Bale/Doneen Paradigm</a:t>
            </a:r>
          </a:p>
        </p:txBody>
      </p:sp>
      <p:sp>
        <p:nvSpPr>
          <p:cNvPr id="6" name="TextBox 5">
            <a:extLst>
              <a:ext uri="{FF2B5EF4-FFF2-40B4-BE49-F238E27FC236}">
                <a16:creationId xmlns:a16="http://schemas.microsoft.com/office/drawing/2014/main" id="{F5A031CC-188A-4A03-A363-1B939FC5E661}"/>
              </a:ext>
            </a:extLst>
          </p:cNvPr>
          <p:cNvSpPr txBox="1"/>
          <p:nvPr/>
        </p:nvSpPr>
        <p:spPr>
          <a:xfrm>
            <a:off x="457200" y="6036746"/>
            <a:ext cx="6622390" cy="369332"/>
          </a:xfrm>
          <a:prstGeom prst="rect">
            <a:avLst/>
          </a:prstGeom>
          <a:noFill/>
        </p:spPr>
        <p:txBody>
          <a:bodyPr wrap="none" rtlCol="0">
            <a:spAutoFit/>
          </a:bodyPr>
          <a:lstStyle/>
          <a:p>
            <a:r>
              <a:rPr lang="en-US" dirty="0">
                <a:solidFill>
                  <a:srgbClr val="FFC000"/>
                </a:solidFill>
              </a:rPr>
              <a:t> Hicks, B., </a:t>
            </a:r>
            <a:r>
              <a:rPr lang="en-US" dirty="0" err="1">
                <a:solidFill>
                  <a:srgbClr val="FFC000"/>
                </a:solidFill>
              </a:rPr>
              <a:t>Filion</a:t>
            </a:r>
            <a:r>
              <a:rPr lang="en-US" dirty="0">
                <a:solidFill>
                  <a:srgbClr val="FFC000"/>
                </a:solidFill>
              </a:rPr>
              <a:t>, K., Yin, H., et al. BMJ 2018; 363; Oct 24, 2018</a:t>
            </a:r>
          </a:p>
        </p:txBody>
      </p:sp>
      <p:sp>
        <p:nvSpPr>
          <p:cNvPr id="3" name="Rectangle 2">
            <a:extLst>
              <a:ext uri="{FF2B5EF4-FFF2-40B4-BE49-F238E27FC236}">
                <a16:creationId xmlns:a16="http://schemas.microsoft.com/office/drawing/2014/main" id="{081F2A33-2407-456A-8285-4A9047E4D179}"/>
              </a:ext>
            </a:extLst>
          </p:cNvPr>
          <p:cNvSpPr/>
          <p:nvPr/>
        </p:nvSpPr>
        <p:spPr>
          <a:xfrm>
            <a:off x="114300" y="1295400"/>
            <a:ext cx="8915400" cy="3785652"/>
          </a:xfrm>
          <a:prstGeom prst="rect">
            <a:avLst/>
          </a:prstGeom>
        </p:spPr>
        <p:txBody>
          <a:bodyPr wrap="square">
            <a:spAutoFit/>
          </a:bodyPr>
          <a:lstStyle/>
          <a:p>
            <a:pPr algn="ctr"/>
            <a:r>
              <a:rPr lang="en-US" sz="2000" dirty="0">
                <a:latin typeface="+mn-lt"/>
              </a:rPr>
              <a:t>The cohort included 992 061 patients followed for a mean of 6.4 (SD 4.7) years beyond the one year post-cohort entry latency period. </a:t>
            </a:r>
          </a:p>
          <a:p>
            <a:pPr algn="ctr"/>
            <a:endParaRPr lang="en-US" sz="2000" dirty="0">
              <a:latin typeface="+mn-lt"/>
            </a:endParaRPr>
          </a:p>
          <a:p>
            <a:pPr algn="ctr"/>
            <a:r>
              <a:rPr lang="en-US" sz="2000" dirty="0">
                <a:latin typeface="+mn-lt"/>
              </a:rPr>
              <a:t>During the follow-up period, 335,135 patients were treated with ACEIs, 29 008 with ARB’s, and 101 637 with both ACEIs and ARB’s. </a:t>
            </a:r>
          </a:p>
          <a:p>
            <a:pPr algn="ctr"/>
            <a:endParaRPr lang="en-US" sz="2000" dirty="0">
              <a:latin typeface="+mn-lt"/>
            </a:endParaRPr>
          </a:p>
          <a:p>
            <a:pPr algn="ctr"/>
            <a:r>
              <a:rPr lang="en-US" sz="2000" dirty="0">
                <a:latin typeface="+mn-lt"/>
              </a:rPr>
              <a:t>The three most commonly used ACEIs were ramipril (26%; </a:t>
            </a:r>
            <a:r>
              <a:rPr lang="fr-FR" sz="2000" dirty="0">
                <a:latin typeface="+mn-lt"/>
              </a:rPr>
              <a:t>257 420 patients) </a:t>
            </a:r>
            <a:r>
              <a:rPr lang="fr-FR" sz="2000" dirty="0" err="1">
                <a:latin typeface="+mn-lt"/>
              </a:rPr>
              <a:t>lisinopril</a:t>
            </a:r>
            <a:r>
              <a:rPr lang="fr-FR" sz="2000" dirty="0">
                <a:latin typeface="+mn-lt"/>
              </a:rPr>
              <a:t> (12%; 120 641 patients), </a:t>
            </a:r>
            <a:r>
              <a:rPr lang="en-US" sz="2000" dirty="0">
                <a:latin typeface="+mn-lt"/>
              </a:rPr>
              <a:t>and perindopril (7%; 70 955 patients). </a:t>
            </a:r>
          </a:p>
          <a:p>
            <a:pPr algn="ctr"/>
            <a:endParaRPr lang="en-US" sz="2000" dirty="0">
              <a:latin typeface="+mn-lt"/>
            </a:endParaRPr>
          </a:p>
          <a:p>
            <a:pPr algn="ctr"/>
            <a:r>
              <a:rPr lang="en-US" sz="2000" dirty="0">
                <a:latin typeface="+mn-lt"/>
              </a:rPr>
              <a:t>Overall, 7952 patients were newly diagnosed as having lung cancer during 6,350,584 person years of follow-up, generating a crude incidence rate of 1.3 (95% confidence interval 1.2 to 1.3) per 1000 person years.</a:t>
            </a:r>
          </a:p>
        </p:txBody>
      </p:sp>
    </p:spTree>
    <p:extLst>
      <p:ext uri="{BB962C8B-B14F-4D97-AF65-F5344CB8AC3E}">
        <p14:creationId xmlns:p14="http://schemas.microsoft.com/office/powerpoint/2010/main" val="394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A5B6-0B21-44BB-B3E5-E6DE1D5B9EB4}"/>
              </a:ext>
            </a:extLst>
          </p:cNvPr>
          <p:cNvSpPr>
            <a:spLocks noGrp="1"/>
          </p:cNvSpPr>
          <p:nvPr>
            <p:ph type="title"/>
          </p:nvPr>
        </p:nvSpPr>
        <p:spPr>
          <a:xfrm>
            <a:off x="301625" y="228601"/>
            <a:ext cx="8510588" cy="685800"/>
          </a:xfrm>
        </p:spPr>
        <p:txBody>
          <a:bodyPr/>
          <a:lstStyle/>
          <a:p>
            <a:r>
              <a:rPr lang="en-US" dirty="0"/>
              <a:t>RAAS and Lung Cancer?</a:t>
            </a:r>
          </a:p>
        </p:txBody>
      </p:sp>
      <p:pic>
        <p:nvPicPr>
          <p:cNvPr id="5" name="Content Placeholder 4">
            <a:extLst>
              <a:ext uri="{FF2B5EF4-FFF2-40B4-BE49-F238E27FC236}">
                <a16:creationId xmlns:a16="http://schemas.microsoft.com/office/drawing/2014/main" id="{863C493E-3DD1-4DBB-BD16-249C56008885}"/>
              </a:ext>
            </a:extLst>
          </p:cNvPr>
          <p:cNvPicPr>
            <a:picLocks noGrp="1" noChangeAspect="1"/>
          </p:cNvPicPr>
          <p:nvPr>
            <p:ph idx="1"/>
          </p:nvPr>
        </p:nvPicPr>
        <p:blipFill>
          <a:blip r:embed="rId2"/>
          <a:stretch>
            <a:fillRect/>
          </a:stretch>
        </p:blipFill>
        <p:spPr>
          <a:xfrm>
            <a:off x="228600" y="1066800"/>
            <a:ext cx="8540750" cy="4953000"/>
          </a:xfrm>
          <a:prstGeom prst="rect">
            <a:avLst/>
          </a:prstGeom>
        </p:spPr>
      </p:pic>
      <p:sp>
        <p:nvSpPr>
          <p:cNvPr id="4" name="Footer Placeholder 3">
            <a:extLst>
              <a:ext uri="{FF2B5EF4-FFF2-40B4-BE49-F238E27FC236}">
                <a16:creationId xmlns:a16="http://schemas.microsoft.com/office/drawing/2014/main" id="{684A3687-E494-4E8C-AF61-7AFB2E384327}"/>
              </a:ext>
            </a:extLst>
          </p:cNvPr>
          <p:cNvSpPr>
            <a:spLocks noGrp="1"/>
          </p:cNvSpPr>
          <p:nvPr>
            <p:ph type="ftr" sz="quarter" idx="11"/>
          </p:nvPr>
        </p:nvSpPr>
        <p:spPr/>
        <p:txBody>
          <a:bodyPr/>
          <a:lstStyle/>
          <a:p>
            <a:r>
              <a:rPr lang="en-US"/>
              <a:t>Copyright Bale/Doneen Paradigm</a:t>
            </a:r>
          </a:p>
        </p:txBody>
      </p:sp>
      <p:sp>
        <p:nvSpPr>
          <p:cNvPr id="6" name="TextBox 5">
            <a:extLst>
              <a:ext uri="{FF2B5EF4-FFF2-40B4-BE49-F238E27FC236}">
                <a16:creationId xmlns:a16="http://schemas.microsoft.com/office/drawing/2014/main" id="{F5A031CC-188A-4A03-A363-1B939FC5E661}"/>
              </a:ext>
            </a:extLst>
          </p:cNvPr>
          <p:cNvSpPr txBox="1"/>
          <p:nvPr/>
        </p:nvSpPr>
        <p:spPr>
          <a:xfrm>
            <a:off x="457200" y="6036746"/>
            <a:ext cx="6622390" cy="369332"/>
          </a:xfrm>
          <a:prstGeom prst="rect">
            <a:avLst/>
          </a:prstGeom>
          <a:noFill/>
        </p:spPr>
        <p:txBody>
          <a:bodyPr wrap="none" rtlCol="0">
            <a:spAutoFit/>
          </a:bodyPr>
          <a:lstStyle/>
          <a:p>
            <a:r>
              <a:rPr lang="en-US" dirty="0">
                <a:solidFill>
                  <a:srgbClr val="FFC000"/>
                </a:solidFill>
              </a:rPr>
              <a:t> Hicks, B., </a:t>
            </a:r>
            <a:r>
              <a:rPr lang="en-US" dirty="0" err="1">
                <a:solidFill>
                  <a:srgbClr val="FFC000"/>
                </a:solidFill>
              </a:rPr>
              <a:t>Filion</a:t>
            </a:r>
            <a:r>
              <a:rPr lang="en-US" dirty="0">
                <a:solidFill>
                  <a:srgbClr val="FFC000"/>
                </a:solidFill>
              </a:rPr>
              <a:t>, K., Yin, H., et al. BMJ 2018; 363; Oct 24, 2018</a:t>
            </a:r>
          </a:p>
        </p:txBody>
      </p:sp>
    </p:spTree>
    <p:extLst>
      <p:ext uri="{BB962C8B-B14F-4D97-AF65-F5344CB8AC3E}">
        <p14:creationId xmlns:p14="http://schemas.microsoft.com/office/powerpoint/2010/main" val="28433202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7D91-C4FA-4454-B803-33DB82764B3A}"/>
              </a:ext>
            </a:extLst>
          </p:cNvPr>
          <p:cNvSpPr>
            <a:spLocks noGrp="1"/>
          </p:cNvSpPr>
          <p:nvPr>
            <p:ph type="title"/>
          </p:nvPr>
        </p:nvSpPr>
        <p:spPr>
          <a:xfrm>
            <a:off x="301625" y="228601"/>
            <a:ext cx="8510588" cy="762000"/>
          </a:xfrm>
        </p:spPr>
        <p:txBody>
          <a:bodyPr/>
          <a:lstStyle/>
          <a:p>
            <a:r>
              <a:rPr lang="en-US" dirty="0"/>
              <a:t>RAAS and Lung Cancer?</a:t>
            </a:r>
          </a:p>
        </p:txBody>
      </p:sp>
      <p:pic>
        <p:nvPicPr>
          <p:cNvPr id="5" name="Content Placeholder 4">
            <a:extLst>
              <a:ext uri="{FF2B5EF4-FFF2-40B4-BE49-F238E27FC236}">
                <a16:creationId xmlns:a16="http://schemas.microsoft.com/office/drawing/2014/main" id="{7A1FBF8B-4CF2-4AF7-965F-6C6186C86992}"/>
              </a:ext>
            </a:extLst>
          </p:cNvPr>
          <p:cNvPicPr>
            <a:picLocks noGrp="1" noChangeAspect="1"/>
          </p:cNvPicPr>
          <p:nvPr>
            <p:ph idx="1"/>
          </p:nvPr>
        </p:nvPicPr>
        <p:blipFill>
          <a:blip r:embed="rId2"/>
          <a:stretch>
            <a:fillRect/>
          </a:stretch>
        </p:blipFill>
        <p:spPr>
          <a:xfrm>
            <a:off x="533400" y="1066800"/>
            <a:ext cx="8077200" cy="4724400"/>
          </a:xfrm>
          <a:prstGeom prst="rect">
            <a:avLst/>
          </a:prstGeom>
        </p:spPr>
      </p:pic>
      <p:sp>
        <p:nvSpPr>
          <p:cNvPr id="4" name="Footer Placeholder 3">
            <a:extLst>
              <a:ext uri="{FF2B5EF4-FFF2-40B4-BE49-F238E27FC236}">
                <a16:creationId xmlns:a16="http://schemas.microsoft.com/office/drawing/2014/main" id="{C2D4223F-A530-4034-862D-2DB7ADDCB01D}"/>
              </a:ext>
            </a:extLst>
          </p:cNvPr>
          <p:cNvSpPr>
            <a:spLocks noGrp="1"/>
          </p:cNvSpPr>
          <p:nvPr>
            <p:ph type="ftr" sz="quarter" idx="11"/>
          </p:nvPr>
        </p:nvSpPr>
        <p:spPr/>
        <p:txBody>
          <a:bodyPr/>
          <a:lstStyle/>
          <a:p>
            <a:r>
              <a:rPr lang="en-US"/>
              <a:t>Copyright Bale/Doneen Paradigm</a:t>
            </a:r>
          </a:p>
        </p:txBody>
      </p:sp>
      <p:sp>
        <p:nvSpPr>
          <p:cNvPr id="6" name="TextBox 5">
            <a:extLst>
              <a:ext uri="{FF2B5EF4-FFF2-40B4-BE49-F238E27FC236}">
                <a16:creationId xmlns:a16="http://schemas.microsoft.com/office/drawing/2014/main" id="{80557F8B-DF55-4747-AE08-BD354A539B61}"/>
              </a:ext>
            </a:extLst>
          </p:cNvPr>
          <p:cNvSpPr txBox="1"/>
          <p:nvPr/>
        </p:nvSpPr>
        <p:spPr>
          <a:xfrm>
            <a:off x="457200" y="6036746"/>
            <a:ext cx="6622390" cy="369332"/>
          </a:xfrm>
          <a:prstGeom prst="rect">
            <a:avLst/>
          </a:prstGeom>
          <a:noFill/>
        </p:spPr>
        <p:txBody>
          <a:bodyPr wrap="none" rtlCol="0">
            <a:spAutoFit/>
          </a:bodyPr>
          <a:lstStyle/>
          <a:p>
            <a:r>
              <a:rPr lang="en-US" dirty="0">
                <a:solidFill>
                  <a:srgbClr val="FFC000"/>
                </a:solidFill>
              </a:rPr>
              <a:t> Hicks, B., </a:t>
            </a:r>
            <a:r>
              <a:rPr lang="en-US" dirty="0" err="1">
                <a:solidFill>
                  <a:srgbClr val="FFC000"/>
                </a:solidFill>
              </a:rPr>
              <a:t>Filion</a:t>
            </a:r>
            <a:r>
              <a:rPr lang="en-US" dirty="0">
                <a:solidFill>
                  <a:srgbClr val="FFC000"/>
                </a:solidFill>
              </a:rPr>
              <a:t>, K., Yin, H., et al. BMJ 2018; 363; Oct 24, 2018</a:t>
            </a:r>
          </a:p>
        </p:txBody>
      </p:sp>
    </p:spTree>
    <p:extLst>
      <p:ext uri="{BB962C8B-B14F-4D97-AF65-F5344CB8AC3E}">
        <p14:creationId xmlns:p14="http://schemas.microsoft.com/office/powerpoint/2010/main" val="11054149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7D91-C4FA-4454-B803-33DB82764B3A}"/>
              </a:ext>
            </a:extLst>
          </p:cNvPr>
          <p:cNvSpPr>
            <a:spLocks noGrp="1"/>
          </p:cNvSpPr>
          <p:nvPr>
            <p:ph type="title"/>
          </p:nvPr>
        </p:nvSpPr>
        <p:spPr>
          <a:xfrm>
            <a:off x="301625" y="228602"/>
            <a:ext cx="8510588" cy="353456"/>
          </a:xfrm>
        </p:spPr>
        <p:txBody>
          <a:bodyPr/>
          <a:lstStyle/>
          <a:p>
            <a:r>
              <a:rPr lang="en-US" dirty="0"/>
              <a:t>RAAS and Lung Cancer?</a:t>
            </a:r>
          </a:p>
        </p:txBody>
      </p:sp>
      <p:sp>
        <p:nvSpPr>
          <p:cNvPr id="4" name="Footer Placeholder 3">
            <a:extLst>
              <a:ext uri="{FF2B5EF4-FFF2-40B4-BE49-F238E27FC236}">
                <a16:creationId xmlns:a16="http://schemas.microsoft.com/office/drawing/2014/main" id="{C2D4223F-A530-4034-862D-2DB7ADDCB01D}"/>
              </a:ext>
            </a:extLst>
          </p:cNvPr>
          <p:cNvSpPr>
            <a:spLocks noGrp="1"/>
          </p:cNvSpPr>
          <p:nvPr>
            <p:ph type="ftr" sz="quarter" idx="11"/>
          </p:nvPr>
        </p:nvSpPr>
        <p:spPr/>
        <p:txBody>
          <a:bodyPr/>
          <a:lstStyle/>
          <a:p>
            <a:r>
              <a:rPr lang="en-US"/>
              <a:t>Copyright Bale/Doneen Paradigm</a:t>
            </a:r>
          </a:p>
        </p:txBody>
      </p:sp>
      <p:sp>
        <p:nvSpPr>
          <p:cNvPr id="6" name="TextBox 5">
            <a:extLst>
              <a:ext uri="{FF2B5EF4-FFF2-40B4-BE49-F238E27FC236}">
                <a16:creationId xmlns:a16="http://schemas.microsoft.com/office/drawing/2014/main" id="{80557F8B-DF55-4747-AE08-BD354A539B61}"/>
              </a:ext>
            </a:extLst>
          </p:cNvPr>
          <p:cNvSpPr txBox="1"/>
          <p:nvPr/>
        </p:nvSpPr>
        <p:spPr>
          <a:xfrm>
            <a:off x="457200" y="6172200"/>
            <a:ext cx="6622390" cy="369332"/>
          </a:xfrm>
          <a:prstGeom prst="rect">
            <a:avLst/>
          </a:prstGeom>
          <a:noFill/>
        </p:spPr>
        <p:txBody>
          <a:bodyPr wrap="none" rtlCol="0">
            <a:spAutoFit/>
          </a:bodyPr>
          <a:lstStyle/>
          <a:p>
            <a:r>
              <a:rPr lang="en-US" dirty="0">
                <a:solidFill>
                  <a:srgbClr val="FFC000"/>
                </a:solidFill>
              </a:rPr>
              <a:t> Hicks, B., </a:t>
            </a:r>
            <a:r>
              <a:rPr lang="en-US" dirty="0" err="1">
                <a:solidFill>
                  <a:srgbClr val="FFC000"/>
                </a:solidFill>
              </a:rPr>
              <a:t>Filion</a:t>
            </a:r>
            <a:r>
              <a:rPr lang="en-US" dirty="0">
                <a:solidFill>
                  <a:srgbClr val="FFC000"/>
                </a:solidFill>
              </a:rPr>
              <a:t>, K., Yin, H., et al. BMJ 2018; 363; Oct 24, 2018</a:t>
            </a:r>
          </a:p>
        </p:txBody>
      </p:sp>
      <p:sp>
        <p:nvSpPr>
          <p:cNvPr id="7" name="Content Placeholder 6">
            <a:extLst>
              <a:ext uri="{FF2B5EF4-FFF2-40B4-BE49-F238E27FC236}">
                <a16:creationId xmlns:a16="http://schemas.microsoft.com/office/drawing/2014/main" id="{F336F232-7CF7-4A35-8D22-1B2018C60012}"/>
              </a:ext>
            </a:extLst>
          </p:cNvPr>
          <p:cNvSpPr>
            <a:spLocks noGrp="1"/>
          </p:cNvSpPr>
          <p:nvPr>
            <p:ph idx="1"/>
          </p:nvPr>
        </p:nvSpPr>
        <p:spPr>
          <a:xfrm>
            <a:off x="76200" y="655083"/>
            <a:ext cx="8689975" cy="4956175"/>
          </a:xfrm>
        </p:spPr>
        <p:txBody>
          <a:bodyPr/>
          <a:lstStyle/>
          <a:p>
            <a:pPr marL="0" indent="0">
              <a:buNone/>
            </a:pPr>
            <a:r>
              <a:rPr lang="en-US" sz="2000" u="sng" dirty="0">
                <a:effectLst/>
              </a:rPr>
              <a:t>BaleDoneen Take-Away:</a:t>
            </a:r>
          </a:p>
          <a:p>
            <a:pPr marL="0" indent="0">
              <a:buNone/>
            </a:pPr>
            <a:r>
              <a:rPr lang="en-US" sz="2000" dirty="0">
                <a:effectLst/>
              </a:rPr>
              <a:t>1. Several concerns – one being that &gt;100k patients were on both ACE-I 	and ARBs – we know that the kidneys cannot tolerate this – lungs? </a:t>
            </a:r>
          </a:p>
          <a:p>
            <a:pPr marL="0" indent="0">
              <a:buNone/>
            </a:pPr>
            <a:r>
              <a:rPr lang="en-US" sz="2000" dirty="0">
                <a:effectLst/>
              </a:rPr>
              <a:t>2. I am curious as to the Haptoglobin status of these patients – Hp2 	carriers (</a:t>
            </a:r>
            <a:r>
              <a:rPr lang="en-US" sz="2000" dirty="0" err="1">
                <a:effectLst/>
              </a:rPr>
              <a:t>zonulin</a:t>
            </a:r>
            <a:r>
              <a:rPr lang="en-US" sz="2000" dirty="0">
                <a:effectLst/>
              </a:rPr>
              <a:t> and leaky barriers – including respiratory)</a:t>
            </a:r>
          </a:p>
          <a:p>
            <a:pPr marL="0" indent="0">
              <a:buNone/>
            </a:pPr>
            <a:r>
              <a:rPr lang="en-US" sz="2000" dirty="0">
                <a:effectLst/>
              </a:rPr>
              <a:t>3. One additional thought – patients are NOT getting routine CXRs 	anymore – seems like a reasonable baseline and follow-up.  </a:t>
            </a:r>
          </a:p>
          <a:p>
            <a:pPr marL="0" indent="0">
              <a:buNone/>
            </a:pPr>
            <a:r>
              <a:rPr lang="en-US" sz="2000" dirty="0">
                <a:effectLst/>
              </a:rPr>
              <a:t>4. Only one study was specifically designed to investigate this association. 	In this well conducted study, ACEIs was not associated 	with an 	increased risk of lung cancer (HR 0.99, 0.84 to 1.16), compared 	with angiotensin receptor blockers. </a:t>
            </a:r>
          </a:p>
          <a:p>
            <a:pPr marL="0" indent="0">
              <a:buNone/>
            </a:pPr>
            <a:r>
              <a:rPr lang="en-US" sz="1600" i="1" kern="1200" dirty="0">
                <a:solidFill>
                  <a:srgbClr val="FFC000"/>
                </a:solidFill>
                <a:effectLst/>
                <a:latin typeface="Arial" charset="0"/>
              </a:rPr>
              <a:t>	Gokhale M, </a:t>
            </a:r>
            <a:r>
              <a:rPr lang="en-US" sz="1600" i="1" kern="1200" dirty="0" err="1">
                <a:solidFill>
                  <a:srgbClr val="FFC000"/>
                </a:solidFill>
                <a:effectLst/>
                <a:latin typeface="Arial" charset="0"/>
              </a:rPr>
              <a:t>Girman</a:t>
            </a:r>
            <a:r>
              <a:rPr lang="en-US" sz="1600" i="1" kern="1200" dirty="0">
                <a:solidFill>
                  <a:srgbClr val="FFC000"/>
                </a:solidFill>
                <a:effectLst/>
                <a:latin typeface="Arial" charset="0"/>
              </a:rPr>
              <a:t> C, Chen Y, Pate V, Funk MJ, </a:t>
            </a:r>
            <a:r>
              <a:rPr lang="en-US" sz="1600" i="1" kern="1200" dirty="0" err="1">
                <a:solidFill>
                  <a:srgbClr val="FFC000"/>
                </a:solidFill>
                <a:effectLst/>
                <a:latin typeface="Arial" charset="0"/>
              </a:rPr>
              <a:t>Stürmer</a:t>
            </a:r>
            <a:r>
              <a:rPr lang="en-US" sz="1600" i="1" kern="1200" dirty="0">
                <a:solidFill>
                  <a:srgbClr val="FFC000"/>
                </a:solidFill>
                <a:effectLst/>
                <a:latin typeface="Arial" charset="0"/>
              </a:rPr>
              <a:t> T. Comparison of 	diagnostic evaluations for cough among initiators of angiotensin converting enzyme 	inhibitors and </a:t>
            </a:r>
            <a:r>
              <a:rPr lang="nl-NL" sz="1600" i="1" kern="1200" dirty="0">
                <a:solidFill>
                  <a:srgbClr val="FFC000"/>
                </a:solidFill>
                <a:effectLst/>
                <a:latin typeface="Arial" charset="0"/>
              </a:rPr>
              <a:t>angiotensin receptor blockers. Pharmacoepidemiol Drug Saf 	</a:t>
            </a:r>
            <a:r>
              <a:rPr lang="en-US" sz="1600" i="1" kern="1200" dirty="0">
                <a:solidFill>
                  <a:srgbClr val="FFC000"/>
                </a:solidFill>
                <a:effectLst/>
                <a:latin typeface="Arial" charset="0"/>
              </a:rPr>
              <a:t>2016;25:512-20.</a:t>
            </a:r>
            <a:r>
              <a:rPr lang="en-US" sz="1600" i="1" kern="1200" dirty="0">
                <a:latin typeface="Arial" charset="0"/>
              </a:rPr>
              <a:t> </a:t>
            </a:r>
          </a:p>
        </p:txBody>
      </p:sp>
    </p:spTree>
    <p:extLst>
      <p:ext uri="{BB962C8B-B14F-4D97-AF65-F5344CB8AC3E}">
        <p14:creationId xmlns:p14="http://schemas.microsoft.com/office/powerpoint/2010/main" val="23208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pPr>
              <a:defRPr/>
            </a:pPr>
            <a:r>
              <a:rPr lang="en-US" sz="3600" dirty="0"/>
              <a:t>ARBs Associated with Increased Lung Cancer Risk</a:t>
            </a:r>
          </a:p>
        </p:txBody>
      </p:sp>
      <p:sp>
        <p:nvSpPr>
          <p:cNvPr id="3" name="Content Placeholder 2"/>
          <p:cNvSpPr>
            <a:spLocks noGrp="1"/>
          </p:cNvSpPr>
          <p:nvPr>
            <p:ph idx="1"/>
          </p:nvPr>
        </p:nvSpPr>
        <p:spPr>
          <a:xfrm>
            <a:off x="301625" y="1371600"/>
            <a:ext cx="8842375" cy="4727575"/>
          </a:xfrm>
        </p:spPr>
        <p:txBody>
          <a:bodyPr/>
          <a:lstStyle/>
          <a:p>
            <a:pPr>
              <a:defRPr/>
            </a:pPr>
            <a:r>
              <a:rPr lang="en-US" sz="2400" dirty="0"/>
              <a:t>Meta-analysis five trials with 61,950 new cancers</a:t>
            </a:r>
          </a:p>
          <a:p>
            <a:pPr>
              <a:defRPr/>
            </a:pPr>
            <a:r>
              <a:rPr lang="en-US" sz="2400" dirty="0"/>
              <a:t>25% increased risk of lung cancer with ARBs</a:t>
            </a:r>
          </a:p>
          <a:p>
            <a:pPr>
              <a:buFont typeface="Wingdings" pitchFamily="2" charset="2"/>
              <a:buNone/>
              <a:defRPr/>
            </a:pPr>
            <a:r>
              <a:rPr lang="sv-SE" sz="2400" dirty="0"/>
              <a:t>            (0.9% vs 0.7%; RR 1.25; p=0.01)</a:t>
            </a:r>
            <a:endParaRPr lang="en-US" sz="2400" dirty="0"/>
          </a:p>
          <a:p>
            <a:pPr>
              <a:defRPr/>
            </a:pPr>
            <a:r>
              <a:rPr lang="en-US" sz="2400" dirty="0"/>
              <a:t>NNT for four years to cause one lung CA -105</a:t>
            </a:r>
          </a:p>
          <a:p>
            <a:pPr>
              <a:defRPr/>
            </a:pPr>
            <a:r>
              <a:rPr lang="en-US" sz="2400" dirty="0"/>
              <a:t>No link to breast or prostate cancer</a:t>
            </a:r>
          </a:p>
          <a:p>
            <a:pPr>
              <a:defRPr/>
            </a:pPr>
            <a:r>
              <a:rPr lang="en-US" sz="2400" dirty="0">
                <a:solidFill>
                  <a:srgbClr val="FFFF00"/>
                </a:solidFill>
              </a:rPr>
              <a:t>ARBs</a:t>
            </a:r>
            <a:r>
              <a:rPr lang="en-US" sz="2400" dirty="0"/>
              <a:t> block AT- 1 receptors and </a:t>
            </a:r>
            <a:r>
              <a:rPr lang="en-US" sz="2400" dirty="0">
                <a:solidFill>
                  <a:srgbClr val="FFFF00"/>
                </a:solidFill>
              </a:rPr>
              <a:t>stimulate AT- 2 receptors —it is known this can stimulate tumor angiogenesis</a:t>
            </a:r>
          </a:p>
          <a:p>
            <a:pPr>
              <a:defRPr/>
            </a:pPr>
            <a:r>
              <a:rPr lang="en-US" sz="2400" dirty="0">
                <a:solidFill>
                  <a:srgbClr val="FFFF00"/>
                </a:solidFill>
              </a:rPr>
              <a:t>Lung is very rich in angiotensin 2 receptors </a:t>
            </a:r>
            <a:r>
              <a:rPr lang="en-US" sz="2400" dirty="0"/>
              <a:t>with a huge surface area in blood vessels  </a:t>
            </a:r>
            <a:r>
              <a:rPr lang="en-US" sz="2400" dirty="0">
                <a:solidFill>
                  <a:srgbClr val="FFFF00"/>
                </a:solidFill>
              </a:rPr>
              <a:t>(ACEI-block AT-2 R)</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3077" name="TextBox 4"/>
          <p:cNvSpPr txBox="1">
            <a:spLocks noChangeArrowheads="1"/>
          </p:cNvSpPr>
          <p:nvPr/>
        </p:nvSpPr>
        <p:spPr bwMode="auto">
          <a:xfrm>
            <a:off x="609600" y="5638800"/>
            <a:ext cx="14312900" cy="646113"/>
          </a:xfrm>
          <a:prstGeom prst="rect">
            <a:avLst/>
          </a:prstGeom>
          <a:noFill/>
          <a:ln w="9525">
            <a:noFill/>
            <a:miter lim="800000"/>
            <a:headEnd/>
            <a:tailEnd/>
          </a:ln>
        </p:spPr>
        <p:txBody>
          <a:bodyPr>
            <a:spAutoFit/>
          </a:bodyPr>
          <a:lstStyle/>
          <a:p>
            <a:r>
              <a:rPr lang="en-US">
                <a:solidFill>
                  <a:srgbClr val="FFC000"/>
                </a:solidFill>
              </a:rPr>
              <a:t>Sipahi I, et. al., </a:t>
            </a:r>
            <a:r>
              <a:rPr lang="en-US" i="1">
                <a:solidFill>
                  <a:srgbClr val="FFC000"/>
                </a:solidFill>
              </a:rPr>
              <a:t>Lancet Oncol</a:t>
            </a:r>
            <a:r>
              <a:rPr lang="en-US">
                <a:solidFill>
                  <a:srgbClr val="FFC000"/>
                </a:solidFill>
              </a:rPr>
              <a:t> 6/13/2010; DOI:10.1016/S1470-2045(10)70106-6. </a:t>
            </a:r>
          </a:p>
          <a:p>
            <a:r>
              <a:rPr lang="en-US">
                <a:solidFill>
                  <a:srgbClr val="FFC000"/>
                </a:solidFill>
              </a:rPr>
              <a:t>Available at </a:t>
            </a:r>
            <a:r>
              <a:rPr lang="en-US">
                <a:solidFill>
                  <a:srgbClr val="FFC000"/>
                </a:solidFill>
                <a:hlinkClick r:id="rId3" action="ppaction://hlinkfile"/>
              </a:rPr>
              <a:t>http://www.thelancet.com</a:t>
            </a:r>
            <a:endParaRPr lang="en-US">
              <a:solidFill>
                <a:srgbClr val="FFC000"/>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10588" cy="685800"/>
          </a:xfrm>
        </p:spPr>
        <p:txBody>
          <a:bodyPr/>
          <a:lstStyle/>
          <a:p>
            <a:pPr>
              <a:defRPr/>
            </a:pPr>
            <a:r>
              <a:rPr lang="en-US" sz="3600" dirty="0"/>
              <a:t>ARBs and Cancer Risk: Another Signal</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Content Placeholder 4"/>
          <p:cNvSpPr>
            <a:spLocks noGrp="1"/>
          </p:cNvSpPr>
          <p:nvPr>
            <p:ph idx="1"/>
          </p:nvPr>
        </p:nvSpPr>
        <p:spPr>
          <a:xfrm>
            <a:off x="301625" y="1219200"/>
            <a:ext cx="8540750" cy="3810000"/>
          </a:xfrm>
        </p:spPr>
        <p:txBody>
          <a:bodyPr/>
          <a:lstStyle/>
          <a:p>
            <a:pPr>
              <a:defRPr/>
            </a:pPr>
            <a:r>
              <a:rPr lang="en-US" sz="2400" dirty="0"/>
              <a:t>Meta-analysis; 325,000 subjects; 70 hypertensive therapy trials from 1974 to 2008; average follow-up 3.5 yrs. </a:t>
            </a:r>
          </a:p>
          <a:p>
            <a:pPr>
              <a:defRPr/>
            </a:pPr>
            <a:r>
              <a:rPr lang="en-US" sz="2400" dirty="0"/>
              <a:t>Multiple anti-</a:t>
            </a:r>
            <a:r>
              <a:rPr lang="en-US" sz="2400" dirty="0" err="1"/>
              <a:t>hypertensives</a:t>
            </a:r>
            <a:r>
              <a:rPr lang="en-US" sz="2400" dirty="0"/>
              <a:t>; cancer not </a:t>
            </a:r>
            <a:r>
              <a:rPr lang="en-US" sz="2400" dirty="0" err="1"/>
              <a:t>prespecified</a:t>
            </a:r>
            <a:r>
              <a:rPr lang="en-US" sz="2400" dirty="0"/>
              <a:t> end point</a:t>
            </a:r>
          </a:p>
          <a:p>
            <a:pPr>
              <a:defRPr/>
            </a:pPr>
            <a:r>
              <a:rPr lang="en-US" sz="2400" dirty="0">
                <a:solidFill>
                  <a:srgbClr val="FFFF00"/>
                </a:solidFill>
              </a:rPr>
              <a:t>Only significant association was with ACEI – ARB combination therapy</a:t>
            </a:r>
          </a:p>
          <a:p>
            <a:pPr>
              <a:buFont typeface="Wingdings" pitchFamily="2" charset="2"/>
              <a:buNone/>
              <a:defRPr/>
            </a:pPr>
            <a:r>
              <a:rPr lang="en-US" sz="2400" dirty="0">
                <a:solidFill>
                  <a:srgbClr val="FFFF00"/>
                </a:solidFill>
              </a:rPr>
              <a:t>            14% increased cancer risk – p=0.004 </a:t>
            </a:r>
          </a:p>
          <a:p>
            <a:pPr>
              <a:defRPr/>
            </a:pPr>
            <a:r>
              <a:rPr lang="en-US" sz="2400" dirty="0">
                <a:solidFill>
                  <a:srgbClr val="FFFF00"/>
                </a:solidFill>
              </a:rPr>
              <a:t>ACEIs are known not to increase cancer risk</a:t>
            </a:r>
          </a:p>
          <a:p>
            <a:pPr>
              <a:defRPr/>
            </a:pPr>
            <a:r>
              <a:rPr lang="en-US" sz="2400" dirty="0"/>
              <a:t>Bottom line: FDA is reviewing all the ARB data</a:t>
            </a:r>
          </a:p>
        </p:txBody>
      </p:sp>
      <p:sp>
        <p:nvSpPr>
          <p:cNvPr id="65541" name="TextBox 5"/>
          <p:cNvSpPr txBox="1">
            <a:spLocks noChangeArrowheads="1"/>
          </p:cNvSpPr>
          <p:nvPr/>
        </p:nvSpPr>
        <p:spPr bwMode="auto">
          <a:xfrm>
            <a:off x="609600" y="5410200"/>
            <a:ext cx="8464550" cy="646113"/>
          </a:xfrm>
          <a:prstGeom prst="rect">
            <a:avLst/>
          </a:prstGeom>
          <a:noFill/>
          <a:ln w="9525">
            <a:noFill/>
            <a:miter lim="800000"/>
            <a:headEnd/>
            <a:tailEnd/>
          </a:ln>
        </p:spPr>
        <p:txBody>
          <a:bodyPr wrap="none">
            <a:spAutoFit/>
          </a:bodyPr>
          <a:lstStyle/>
          <a:p>
            <a:r>
              <a:rPr lang="en-US">
                <a:solidFill>
                  <a:srgbClr val="FFC000"/>
                </a:solidFill>
              </a:rPr>
              <a:t>Bangalore S, et al. </a:t>
            </a:r>
            <a:r>
              <a:rPr lang="en-US" i="1">
                <a:solidFill>
                  <a:srgbClr val="FFC000"/>
                </a:solidFill>
              </a:rPr>
              <a:t>Lancet Oncol</a:t>
            </a:r>
            <a:r>
              <a:rPr lang="en-US">
                <a:solidFill>
                  <a:srgbClr val="FFC000"/>
                </a:solidFill>
              </a:rPr>
              <a:t> 11/2010; DOI:10.1016/S1470-2045(10)70260-6. </a:t>
            </a:r>
          </a:p>
          <a:p>
            <a:r>
              <a:rPr lang="en-US">
                <a:solidFill>
                  <a:srgbClr val="FFC000"/>
                </a:solidFill>
              </a:rPr>
              <a:t>Available at: </a:t>
            </a:r>
            <a:r>
              <a:rPr lang="en-US">
                <a:solidFill>
                  <a:srgbClr val="FFC000"/>
                </a:solidFill>
                <a:hlinkClick r:id="rId3" action="ppaction://hlinkfile"/>
              </a:rPr>
              <a:t>http://www.thelancet.com/journals/lanonc/issue/current</a:t>
            </a:r>
            <a:endParaRPr lang="en-US">
              <a:solidFill>
                <a:srgbClr val="FFC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3BD0-6AA2-4EEB-866B-EBC4E60644A4}"/>
              </a:ext>
            </a:extLst>
          </p:cNvPr>
          <p:cNvSpPr>
            <a:spLocks noGrp="1"/>
          </p:cNvSpPr>
          <p:nvPr>
            <p:ph type="title"/>
          </p:nvPr>
        </p:nvSpPr>
        <p:spPr>
          <a:xfrm>
            <a:off x="0" y="0"/>
            <a:ext cx="9144000" cy="1143000"/>
          </a:xfrm>
        </p:spPr>
        <p:txBody>
          <a:bodyPr/>
          <a:lstStyle/>
          <a:p>
            <a:pPr>
              <a:defRPr/>
            </a:pPr>
            <a:r>
              <a:rPr lang="en-US" sz="3600" dirty="0"/>
              <a:t>Subclinical Atherosclerosis Enhances CV Risk Prediction: Background</a:t>
            </a:r>
          </a:p>
        </p:txBody>
      </p:sp>
      <p:sp>
        <p:nvSpPr>
          <p:cNvPr id="4" name="Footer Placeholder 3">
            <a:extLst>
              <a:ext uri="{FF2B5EF4-FFF2-40B4-BE49-F238E27FC236}">
                <a16:creationId xmlns:a16="http://schemas.microsoft.com/office/drawing/2014/main" id="{F31B6014-3232-4C5E-B30D-FE80A605E7F5}"/>
              </a:ext>
            </a:extLst>
          </p:cNvPr>
          <p:cNvSpPr>
            <a:spLocks noGrp="1"/>
          </p:cNvSpPr>
          <p:nvPr>
            <p:ph type="ftr" sz="quarter" idx="11"/>
          </p:nvPr>
        </p:nvSpPr>
        <p:spPr/>
        <p:txBody>
          <a:bodyPr/>
          <a:lstStyle/>
          <a:p>
            <a:pPr>
              <a:defRPr/>
            </a:pPr>
            <a:r>
              <a:rPr lang="en-US" dirty="0">
                <a:solidFill>
                  <a:srgbClr val="FFFFFF"/>
                </a:solidFill>
              </a:rPr>
              <a:t>Copyright Bale/Doneen Paradigm</a:t>
            </a:r>
          </a:p>
        </p:txBody>
      </p:sp>
      <p:sp>
        <p:nvSpPr>
          <p:cNvPr id="73732" name="TextBox 4">
            <a:extLst>
              <a:ext uri="{FF2B5EF4-FFF2-40B4-BE49-F238E27FC236}">
                <a16:creationId xmlns:a16="http://schemas.microsoft.com/office/drawing/2014/main" id="{6CF83738-2BB3-4035-AED2-C6BE9EFC8F58}"/>
              </a:ext>
            </a:extLst>
          </p:cNvPr>
          <p:cNvSpPr txBox="1">
            <a:spLocks noChangeArrowheads="1"/>
          </p:cNvSpPr>
          <p:nvPr/>
        </p:nvSpPr>
        <p:spPr bwMode="auto">
          <a:xfrm>
            <a:off x="0" y="55626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1006475">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ea typeface="MS PGothic" panose="020B0600070205080204" pitchFamily="34" charset="-128"/>
              </a:defRPr>
            </a:lvl1pPr>
            <a:lvl2pPr marL="742950" indent="-285750" defTabSz="100647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defTabSz="1006475">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defTabSz="1006475">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1006475">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defTabSz="1006475"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defTabSz="1006475"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defTabSz="1006475"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defTabSz="1006475"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
                <a:srgbClr val="000000"/>
              </a:buClr>
              <a:buFont typeface="Wingdings" panose="05000000000000000000" pitchFamily="2" charset="2"/>
              <a:buNone/>
            </a:pPr>
            <a:endParaRPr lang="en-US" altLang="en-US" sz="1800">
              <a:solidFill>
                <a:srgbClr val="FFC000"/>
              </a:solidFill>
            </a:endParaRPr>
          </a:p>
        </p:txBody>
      </p:sp>
      <p:sp>
        <p:nvSpPr>
          <p:cNvPr id="6" name="Content Placeholder 5">
            <a:extLst>
              <a:ext uri="{FF2B5EF4-FFF2-40B4-BE49-F238E27FC236}">
                <a16:creationId xmlns:a16="http://schemas.microsoft.com/office/drawing/2014/main" id="{DAE27D78-AB8D-4750-B0C5-C8F82953F9BC}"/>
              </a:ext>
            </a:extLst>
          </p:cNvPr>
          <p:cNvSpPr>
            <a:spLocks noGrp="1"/>
          </p:cNvSpPr>
          <p:nvPr>
            <p:ph idx="1"/>
          </p:nvPr>
        </p:nvSpPr>
        <p:spPr>
          <a:xfrm>
            <a:off x="301625" y="1981200"/>
            <a:ext cx="8540750" cy="3327400"/>
          </a:xfrm>
        </p:spPr>
        <p:txBody>
          <a:bodyPr/>
          <a:lstStyle/>
          <a:p>
            <a:pPr marL="0" indent="0" algn="ctr">
              <a:buFont typeface="Wingdings" panose="05000000000000000000" pitchFamily="2" charset="2"/>
              <a:buNone/>
              <a:defRPr/>
            </a:pPr>
            <a:r>
              <a:rPr lang="en-US" sz="2800" dirty="0"/>
              <a:t>Most initial cardiac events do not occur among those considered “high risk” by risk factor scores.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current approach of risk stratification needs enhancement.</a:t>
            </a:r>
          </a:p>
        </p:txBody>
      </p:sp>
      <p:sp>
        <p:nvSpPr>
          <p:cNvPr id="73734" name="TextBox 2">
            <a:extLst>
              <a:ext uri="{FF2B5EF4-FFF2-40B4-BE49-F238E27FC236}">
                <a16:creationId xmlns:a16="http://schemas.microsoft.com/office/drawing/2014/main" id="{599C4D50-F8B7-416E-9358-08E5BAB05AC9}"/>
              </a:ext>
            </a:extLst>
          </p:cNvPr>
          <p:cNvSpPr txBox="1">
            <a:spLocks noChangeArrowheads="1"/>
          </p:cNvSpPr>
          <p:nvPr/>
        </p:nvSpPr>
        <p:spPr bwMode="auto">
          <a:xfrm>
            <a:off x="301625" y="5553075"/>
            <a:ext cx="8540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pPr>
            <a:r>
              <a:rPr lang="en-US" altLang="en-US" sz="1800">
                <a:solidFill>
                  <a:srgbClr val="FFC000"/>
                </a:solidFill>
              </a:rPr>
              <a:t>Baber, U., et. al. (2015). Prevalence, Impact, and Predictive Value of Detecting Subclinical Coronary and Carotid Atherosclerosis in Asymptomatic AdultsThe BioImage Study. </a:t>
            </a:r>
            <a:r>
              <a:rPr lang="en-US" altLang="en-US" sz="1800" i="1">
                <a:solidFill>
                  <a:srgbClr val="FFC000"/>
                </a:solidFill>
              </a:rPr>
              <a:t>J Am Coll Cardiol, 65</a:t>
            </a:r>
            <a:r>
              <a:rPr lang="en-US" altLang="en-US" sz="1800">
                <a:solidFill>
                  <a:srgbClr val="FFC000"/>
                </a:solidFill>
              </a:rPr>
              <a:t>(11), 1065-1074.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0"/>
          </a:xfrm>
        </p:spPr>
        <p:txBody>
          <a:bodyPr/>
          <a:lstStyle/>
          <a:p>
            <a:pPr>
              <a:defRPr/>
            </a:pPr>
            <a:r>
              <a:rPr lang="en-US" sz="3600" b="1" dirty="0" err="1"/>
              <a:t>Candesartan</a:t>
            </a:r>
            <a:r>
              <a:rPr lang="en-US" sz="3600" b="1" dirty="0"/>
              <a:t> and</a:t>
            </a:r>
            <a:r>
              <a:rPr lang="en-US" sz="3600" dirty="0"/>
              <a:t> </a:t>
            </a:r>
            <a:r>
              <a:rPr lang="en-US" sz="3600" b="1" dirty="0" err="1"/>
              <a:t>Telmisartan</a:t>
            </a:r>
            <a:r>
              <a:rPr lang="en-US" sz="3600" b="1" dirty="0"/>
              <a:t> Associated with Increased Cancer Risk</a:t>
            </a:r>
            <a:endParaRPr lang="en-US" sz="3600" dirty="0"/>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6" name="Content Placeholder 5"/>
          <p:cNvSpPr>
            <a:spLocks noGrp="1"/>
          </p:cNvSpPr>
          <p:nvPr>
            <p:ph idx="1"/>
          </p:nvPr>
        </p:nvSpPr>
        <p:spPr>
          <a:xfrm>
            <a:off x="301625" y="1295401"/>
            <a:ext cx="8540750" cy="4419600"/>
          </a:xfrm>
        </p:spPr>
        <p:txBody>
          <a:bodyPr/>
          <a:lstStyle/>
          <a:p>
            <a:pPr>
              <a:defRPr/>
            </a:pPr>
            <a:r>
              <a:rPr lang="en-US" sz="2800" dirty="0"/>
              <a:t>Epidemiological case-control study 21,750 new diabetics; </a:t>
            </a:r>
            <a:r>
              <a:rPr lang="en-US" sz="2800" dirty="0" err="1"/>
              <a:t>tx’ed</a:t>
            </a:r>
            <a:r>
              <a:rPr lang="en-US" sz="2800" dirty="0"/>
              <a:t> with ARB mean 603 days; 1,281 incident cancer cases</a:t>
            </a:r>
          </a:p>
          <a:p>
            <a:pPr>
              <a:buNone/>
              <a:defRPr/>
            </a:pPr>
            <a:endParaRPr lang="en-US" sz="2800" dirty="0"/>
          </a:p>
          <a:p>
            <a:pPr>
              <a:defRPr/>
            </a:pPr>
            <a:r>
              <a:rPr lang="en-US" sz="2800" dirty="0" err="1"/>
              <a:t>Candesartan</a:t>
            </a:r>
            <a:r>
              <a:rPr lang="en-US" sz="2800" dirty="0"/>
              <a:t> associated with a 79% increased risk (OR 1.79; 95% CI 1.05-3.06)</a:t>
            </a:r>
          </a:p>
          <a:p>
            <a:pPr>
              <a:buNone/>
              <a:defRPr/>
            </a:pPr>
            <a:endParaRPr lang="en-US" sz="2800" dirty="0"/>
          </a:p>
          <a:p>
            <a:pPr>
              <a:defRPr/>
            </a:pPr>
            <a:r>
              <a:rPr lang="en-US" sz="2800" dirty="0" err="1"/>
              <a:t>Telmisartan</a:t>
            </a:r>
            <a:r>
              <a:rPr lang="en-US" sz="2800" dirty="0"/>
              <a:t> was associated with a trend toward increased risk (OR 1.54; 95% CI 0.97-2.43). </a:t>
            </a:r>
          </a:p>
        </p:txBody>
      </p:sp>
      <p:sp>
        <p:nvSpPr>
          <p:cNvPr id="5" name="TextBox 4"/>
          <p:cNvSpPr txBox="1"/>
          <p:nvPr/>
        </p:nvSpPr>
        <p:spPr>
          <a:xfrm>
            <a:off x="304800" y="5638800"/>
            <a:ext cx="11300246" cy="707886"/>
          </a:xfrm>
          <a:prstGeom prst="rect">
            <a:avLst/>
          </a:prstGeom>
          <a:noFill/>
        </p:spPr>
        <p:txBody>
          <a:bodyPr wrap="square" rtlCol="0">
            <a:spAutoFit/>
          </a:bodyPr>
          <a:lstStyle/>
          <a:p>
            <a:r>
              <a:rPr lang="en-US" sz="2000" dirty="0">
                <a:solidFill>
                  <a:srgbClr val="FFC000"/>
                </a:solidFill>
              </a:rPr>
              <a:t>Chang CH,  et. al. </a:t>
            </a:r>
            <a:r>
              <a:rPr lang="en-US" sz="2000" i="1" dirty="0">
                <a:solidFill>
                  <a:srgbClr val="FFC000"/>
                </a:solidFill>
              </a:rPr>
              <a:t>J </a:t>
            </a:r>
            <a:r>
              <a:rPr lang="en-US" sz="2000" i="1" dirty="0" err="1">
                <a:solidFill>
                  <a:srgbClr val="FFC000"/>
                </a:solidFill>
              </a:rPr>
              <a:t>Clin</a:t>
            </a:r>
            <a:r>
              <a:rPr lang="en-US" sz="2000" i="1" dirty="0">
                <a:solidFill>
                  <a:srgbClr val="FFC000"/>
                </a:solidFill>
              </a:rPr>
              <a:t> </a:t>
            </a:r>
            <a:r>
              <a:rPr lang="en-US" sz="2000" i="1" dirty="0" err="1">
                <a:solidFill>
                  <a:srgbClr val="FFC000"/>
                </a:solidFill>
              </a:rPr>
              <a:t>Oncol</a:t>
            </a:r>
            <a:r>
              <a:rPr lang="en-US" sz="2000" dirty="0">
                <a:solidFill>
                  <a:srgbClr val="FFC000"/>
                </a:solidFill>
              </a:rPr>
              <a:t> 6/20/2011; DOI 10.1200/JCO.2011.35.1908. </a:t>
            </a:r>
          </a:p>
          <a:p>
            <a:r>
              <a:rPr lang="en-US" sz="2000" dirty="0">
                <a:solidFill>
                  <a:srgbClr val="FFC000"/>
                </a:solidFill>
              </a:rPr>
              <a:t>Available at: </a:t>
            </a:r>
            <a:r>
              <a:rPr lang="en-US" sz="2000" dirty="0">
                <a:solidFill>
                  <a:srgbClr val="FFC000"/>
                </a:solidFill>
                <a:hlinkClick r:id="rId3" action="ppaction://hlinkfile"/>
              </a:rPr>
              <a:t>http://jco.ascopubs.org</a:t>
            </a:r>
            <a:endParaRPr lang="en-US" sz="2000" dirty="0">
              <a:solidFill>
                <a:srgbClr val="FFC000"/>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7D91-C4FA-4454-B803-33DB82764B3A}"/>
              </a:ext>
            </a:extLst>
          </p:cNvPr>
          <p:cNvSpPr>
            <a:spLocks noGrp="1"/>
          </p:cNvSpPr>
          <p:nvPr>
            <p:ph type="title"/>
          </p:nvPr>
        </p:nvSpPr>
        <p:spPr>
          <a:xfrm>
            <a:off x="301625" y="228602"/>
            <a:ext cx="8510588" cy="353456"/>
          </a:xfrm>
        </p:spPr>
        <p:txBody>
          <a:bodyPr/>
          <a:lstStyle/>
          <a:p>
            <a:r>
              <a:rPr lang="en-US" dirty="0"/>
              <a:t>RAAS and Lung Cancer?</a:t>
            </a:r>
          </a:p>
        </p:txBody>
      </p:sp>
      <p:sp>
        <p:nvSpPr>
          <p:cNvPr id="4" name="Footer Placeholder 3">
            <a:extLst>
              <a:ext uri="{FF2B5EF4-FFF2-40B4-BE49-F238E27FC236}">
                <a16:creationId xmlns:a16="http://schemas.microsoft.com/office/drawing/2014/main" id="{C2D4223F-A530-4034-862D-2DB7ADDCB01D}"/>
              </a:ext>
            </a:extLst>
          </p:cNvPr>
          <p:cNvSpPr>
            <a:spLocks noGrp="1"/>
          </p:cNvSpPr>
          <p:nvPr>
            <p:ph type="ftr" sz="quarter" idx="11"/>
          </p:nvPr>
        </p:nvSpPr>
        <p:spPr/>
        <p:txBody>
          <a:bodyPr/>
          <a:lstStyle/>
          <a:p>
            <a:r>
              <a:rPr lang="en-US"/>
              <a:t>Copyright Bale/Doneen Paradigm</a:t>
            </a:r>
          </a:p>
        </p:txBody>
      </p:sp>
      <p:sp>
        <p:nvSpPr>
          <p:cNvPr id="6" name="TextBox 5">
            <a:extLst>
              <a:ext uri="{FF2B5EF4-FFF2-40B4-BE49-F238E27FC236}">
                <a16:creationId xmlns:a16="http://schemas.microsoft.com/office/drawing/2014/main" id="{80557F8B-DF55-4747-AE08-BD354A539B61}"/>
              </a:ext>
            </a:extLst>
          </p:cNvPr>
          <p:cNvSpPr txBox="1"/>
          <p:nvPr/>
        </p:nvSpPr>
        <p:spPr>
          <a:xfrm>
            <a:off x="457200" y="6172200"/>
            <a:ext cx="6622390" cy="369332"/>
          </a:xfrm>
          <a:prstGeom prst="rect">
            <a:avLst/>
          </a:prstGeom>
          <a:noFill/>
        </p:spPr>
        <p:txBody>
          <a:bodyPr wrap="none" rtlCol="0">
            <a:spAutoFit/>
          </a:bodyPr>
          <a:lstStyle/>
          <a:p>
            <a:r>
              <a:rPr lang="en-US" dirty="0">
                <a:solidFill>
                  <a:srgbClr val="FFC000"/>
                </a:solidFill>
              </a:rPr>
              <a:t> Hicks, B., </a:t>
            </a:r>
            <a:r>
              <a:rPr lang="en-US" dirty="0" err="1">
                <a:solidFill>
                  <a:srgbClr val="FFC000"/>
                </a:solidFill>
              </a:rPr>
              <a:t>Filion</a:t>
            </a:r>
            <a:r>
              <a:rPr lang="en-US" dirty="0">
                <a:solidFill>
                  <a:srgbClr val="FFC000"/>
                </a:solidFill>
              </a:rPr>
              <a:t>, K., Yin, H., et al. BMJ 2018; 363; Oct 24, 2018</a:t>
            </a:r>
          </a:p>
        </p:txBody>
      </p:sp>
      <p:sp>
        <p:nvSpPr>
          <p:cNvPr id="7" name="Content Placeholder 6">
            <a:extLst>
              <a:ext uri="{FF2B5EF4-FFF2-40B4-BE49-F238E27FC236}">
                <a16:creationId xmlns:a16="http://schemas.microsoft.com/office/drawing/2014/main" id="{F336F232-7CF7-4A35-8D22-1B2018C60012}"/>
              </a:ext>
            </a:extLst>
          </p:cNvPr>
          <p:cNvSpPr>
            <a:spLocks noGrp="1"/>
          </p:cNvSpPr>
          <p:nvPr>
            <p:ph idx="1"/>
          </p:nvPr>
        </p:nvSpPr>
        <p:spPr>
          <a:xfrm>
            <a:off x="76200" y="655083"/>
            <a:ext cx="8689975" cy="4956175"/>
          </a:xfrm>
        </p:spPr>
        <p:txBody>
          <a:bodyPr/>
          <a:lstStyle/>
          <a:p>
            <a:pPr marL="0" indent="0">
              <a:buNone/>
            </a:pPr>
            <a:r>
              <a:rPr lang="en-US" sz="2000" u="sng" dirty="0">
                <a:effectLst/>
              </a:rPr>
              <a:t>BaleDoneen Take-Away:</a:t>
            </a:r>
          </a:p>
          <a:p>
            <a:pPr marL="0" indent="0">
              <a:buNone/>
            </a:pPr>
            <a:r>
              <a:rPr lang="en-US" sz="2000" dirty="0">
                <a:effectLst/>
              </a:rPr>
              <a:t>1. Several concerns – one being that &gt;100k patients were on both ACE-I 	and ARBs – we know that the kidneys cannot tolerate this – lungs? </a:t>
            </a:r>
          </a:p>
          <a:p>
            <a:pPr marL="0" indent="0">
              <a:buNone/>
            </a:pPr>
            <a:r>
              <a:rPr lang="en-US" sz="2000" dirty="0">
                <a:effectLst/>
              </a:rPr>
              <a:t>2. I am curious as to the Haptoglobin status of these patients – Hp2 	carriers (</a:t>
            </a:r>
            <a:r>
              <a:rPr lang="en-US" sz="2000" dirty="0" err="1">
                <a:effectLst/>
              </a:rPr>
              <a:t>zonulin</a:t>
            </a:r>
            <a:r>
              <a:rPr lang="en-US" sz="2000" dirty="0">
                <a:effectLst/>
              </a:rPr>
              <a:t> and leaky barriers – including respiratory)</a:t>
            </a:r>
          </a:p>
          <a:p>
            <a:pPr marL="0" indent="0">
              <a:buNone/>
            </a:pPr>
            <a:r>
              <a:rPr lang="en-US" sz="2000" dirty="0">
                <a:effectLst/>
              </a:rPr>
              <a:t>3. One additional thought – patients are NOT getting routine CXRs 	anymore – seems like a reasonable baseline and follow-up.  </a:t>
            </a:r>
          </a:p>
          <a:p>
            <a:pPr marL="0" indent="0">
              <a:buNone/>
            </a:pPr>
            <a:r>
              <a:rPr lang="en-US" sz="2000" dirty="0">
                <a:effectLst/>
              </a:rPr>
              <a:t>4. Only one study was specifically designed to investigate this association. 	In this well conducted study, ACEIs was not associated 	with an 	increased risk of lung cancer (HR 0.99, 0.84 to 1.16), compared 	with angiotensin receptor blockers. </a:t>
            </a:r>
          </a:p>
          <a:p>
            <a:pPr marL="0" indent="0">
              <a:buNone/>
            </a:pPr>
            <a:r>
              <a:rPr lang="en-US" sz="1600" i="1" kern="1200" dirty="0">
                <a:solidFill>
                  <a:srgbClr val="FFC000"/>
                </a:solidFill>
                <a:effectLst/>
                <a:latin typeface="Arial" charset="0"/>
              </a:rPr>
              <a:t>	Gokhale M, </a:t>
            </a:r>
            <a:r>
              <a:rPr lang="en-US" sz="1600" i="1" kern="1200" dirty="0" err="1">
                <a:solidFill>
                  <a:srgbClr val="FFC000"/>
                </a:solidFill>
                <a:effectLst/>
                <a:latin typeface="Arial" charset="0"/>
              </a:rPr>
              <a:t>Girman</a:t>
            </a:r>
            <a:r>
              <a:rPr lang="en-US" sz="1600" i="1" kern="1200" dirty="0">
                <a:solidFill>
                  <a:srgbClr val="FFC000"/>
                </a:solidFill>
                <a:effectLst/>
                <a:latin typeface="Arial" charset="0"/>
              </a:rPr>
              <a:t> C, Chen Y, Pate V, Funk MJ, </a:t>
            </a:r>
            <a:r>
              <a:rPr lang="en-US" sz="1600" i="1" kern="1200" dirty="0" err="1">
                <a:solidFill>
                  <a:srgbClr val="FFC000"/>
                </a:solidFill>
                <a:effectLst/>
                <a:latin typeface="Arial" charset="0"/>
              </a:rPr>
              <a:t>Stürmer</a:t>
            </a:r>
            <a:r>
              <a:rPr lang="en-US" sz="1600" i="1" kern="1200" dirty="0">
                <a:solidFill>
                  <a:srgbClr val="FFC000"/>
                </a:solidFill>
                <a:effectLst/>
                <a:latin typeface="Arial" charset="0"/>
              </a:rPr>
              <a:t> T. Comparison of 	diagnostic evaluations for cough among initiators of angiotensin converting enzyme 	inhibitors and </a:t>
            </a:r>
            <a:r>
              <a:rPr lang="nl-NL" sz="1600" i="1" kern="1200" dirty="0">
                <a:solidFill>
                  <a:srgbClr val="FFC000"/>
                </a:solidFill>
                <a:effectLst/>
                <a:latin typeface="Arial" charset="0"/>
              </a:rPr>
              <a:t>angiotensin receptor blockers. Pharmacoepidemiol Drug Saf 	</a:t>
            </a:r>
            <a:r>
              <a:rPr lang="en-US" sz="1600" i="1" kern="1200" dirty="0">
                <a:solidFill>
                  <a:srgbClr val="FFC000"/>
                </a:solidFill>
                <a:effectLst/>
                <a:latin typeface="Arial" charset="0"/>
              </a:rPr>
              <a:t>2016;25:512-20.</a:t>
            </a:r>
            <a:r>
              <a:rPr lang="en-US" sz="1600" i="1" kern="1200" dirty="0">
                <a:latin typeface="Arial" charset="0"/>
              </a:rPr>
              <a:t> </a:t>
            </a:r>
          </a:p>
          <a:p>
            <a:pPr marL="0" indent="0">
              <a:buNone/>
            </a:pPr>
            <a:r>
              <a:rPr lang="en-US" sz="2000" dirty="0">
                <a:effectLst/>
              </a:rPr>
              <a:t>5. Further research needed.  With ACE-I superiority over ARBs in MI reduction, particularly in DM population – not ready to jump at this point. </a:t>
            </a:r>
          </a:p>
        </p:txBody>
      </p:sp>
    </p:spTree>
    <p:extLst>
      <p:ext uri="{BB962C8B-B14F-4D97-AF65-F5344CB8AC3E}">
        <p14:creationId xmlns:p14="http://schemas.microsoft.com/office/powerpoint/2010/main" val="96366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92C2C-623F-4029-B90D-CBAE6E03F0F2}"/>
              </a:ext>
            </a:extLst>
          </p:cNvPr>
          <p:cNvSpPr>
            <a:spLocks noGrp="1"/>
          </p:cNvSpPr>
          <p:nvPr>
            <p:ph type="title"/>
          </p:nvPr>
        </p:nvSpPr>
        <p:spPr/>
        <p:txBody>
          <a:bodyPr/>
          <a:lstStyle/>
          <a:p>
            <a:r>
              <a:rPr lang="en-US" dirty="0"/>
              <a:t>Get more info on </a:t>
            </a:r>
            <a:r>
              <a:rPr lang="en-US"/>
              <a:t>upcoming BaleDoneen events!</a:t>
            </a:r>
            <a:endParaRPr lang="en-US" dirty="0"/>
          </a:p>
        </p:txBody>
      </p:sp>
      <p:sp>
        <p:nvSpPr>
          <p:cNvPr id="3" name="Content Placeholder 2">
            <a:extLst>
              <a:ext uri="{FF2B5EF4-FFF2-40B4-BE49-F238E27FC236}">
                <a16:creationId xmlns:a16="http://schemas.microsoft.com/office/drawing/2014/main" id="{5A7BE038-F148-4C4E-A393-9C0D38D5DA90}"/>
              </a:ext>
            </a:extLst>
          </p:cNvPr>
          <p:cNvSpPr>
            <a:spLocks noGrp="1"/>
          </p:cNvSpPr>
          <p:nvPr>
            <p:ph idx="1"/>
          </p:nvPr>
        </p:nvSpPr>
        <p:spPr/>
        <p:txBody>
          <a:bodyPr/>
          <a:lstStyle/>
          <a:p>
            <a:pPr marL="0" indent="0" algn="ctr">
              <a:buNone/>
            </a:pPr>
            <a:r>
              <a:rPr lang="en-US" dirty="0"/>
              <a:t>Text the word </a:t>
            </a:r>
            <a:r>
              <a:rPr lang="en-US" b="1" dirty="0"/>
              <a:t>SAVE</a:t>
            </a:r>
            <a:r>
              <a:rPr lang="en-US" dirty="0"/>
              <a:t> </a:t>
            </a:r>
          </a:p>
          <a:p>
            <a:pPr marL="0" indent="0" algn="ctr">
              <a:buNone/>
            </a:pPr>
            <a:endParaRPr lang="en-US" dirty="0"/>
          </a:p>
          <a:p>
            <a:pPr marL="0" indent="0" algn="ctr">
              <a:buNone/>
            </a:pPr>
            <a:r>
              <a:rPr lang="en-US" dirty="0"/>
              <a:t>to 972-600-0248 </a:t>
            </a:r>
          </a:p>
          <a:p>
            <a:pPr marL="0" indent="0" algn="ctr">
              <a:buNone/>
            </a:pPr>
            <a:endParaRPr lang="en-US" dirty="0"/>
          </a:p>
          <a:p>
            <a:pPr marL="0" indent="0" algn="ctr">
              <a:buNone/>
            </a:pPr>
            <a:r>
              <a:rPr lang="en-US" dirty="0"/>
              <a:t>to stay connected to BaleDoneen!</a:t>
            </a:r>
          </a:p>
        </p:txBody>
      </p:sp>
      <p:sp>
        <p:nvSpPr>
          <p:cNvPr id="4" name="Footer Placeholder 3">
            <a:extLst>
              <a:ext uri="{FF2B5EF4-FFF2-40B4-BE49-F238E27FC236}">
                <a16:creationId xmlns:a16="http://schemas.microsoft.com/office/drawing/2014/main" id="{F6FD9895-9F01-4ECE-A6E8-AB78779BD194}"/>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6308018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0903-EE2B-4FBD-B17E-B674244B0E54}"/>
              </a:ext>
            </a:extLst>
          </p:cNvPr>
          <p:cNvSpPr>
            <a:spLocks noGrp="1"/>
          </p:cNvSpPr>
          <p:nvPr>
            <p:ph type="title"/>
          </p:nvPr>
        </p:nvSpPr>
        <p:spPr>
          <a:xfrm>
            <a:off x="301625" y="228601"/>
            <a:ext cx="8510588" cy="685799"/>
          </a:xfrm>
        </p:spPr>
        <p:txBody>
          <a:bodyPr/>
          <a:lstStyle/>
          <a:p>
            <a:r>
              <a:rPr lang="en-US" sz="3200" dirty="0"/>
              <a:t>Make sure and get signed up for the 2019 reunion NOW! It will be a historic event!</a:t>
            </a:r>
          </a:p>
        </p:txBody>
      </p:sp>
      <p:pic>
        <p:nvPicPr>
          <p:cNvPr id="7" name="Picture 6">
            <a:extLst>
              <a:ext uri="{FF2B5EF4-FFF2-40B4-BE49-F238E27FC236}">
                <a16:creationId xmlns:a16="http://schemas.microsoft.com/office/drawing/2014/main" id="{5A3479E0-3071-4F63-8B22-A8C13022B88B}"/>
              </a:ext>
            </a:extLst>
          </p:cNvPr>
          <p:cNvPicPr>
            <a:picLocks noChangeAspect="1"/>
          </p:cNvPicPr>
          <p:nvPr/>
        </p:nvPicPr>
        <p:blipFill>
          <a:blip r:embed="rId2"/>
          <a:stretch>
            <a:fillRect/>
          </a:stretch>
        </p:blipFill>
        <p:spPr>
          <a:xfrm>
            <a:off x="1676400" y="1058289"/>
            <a:ext cx="5686661" cy="5562600"/>
          </a:xfrm>
          <a:prstGeom prst="rect">
            <a:avLst/>
          </a:prstGeom>
        </p:spPr>
      </p:pic>
    </p:spTree>
    <p:extLst>
      <p:ext uri="{BB962C8B-B14F-4D97-AF65-F5344CB8AC3E}">
        <p14:creationId xmlns:p14="http://schemas.microsoft.com/office/powerpoint/2010/main" val="4255237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9B52-F4CB-4C0C-8197-95AE965AE9C8}"/>
              </a:ext>
            </a:extLst>
          </p:cNvPr>
          <p:cNvSpPr>
            <a:spLocks noGrp="1"/>
          </p:cNvSpPr>
          <p:nvPr>
            <p:ph type="title"/>
          </p:nvPr>
        </p:nvSpPr>
        <p:spPr>
          <a:xfrm>
            <a:off x="0" y="0"/>
            <a:ext cx="9144000" cy="1143000"/>
          </a:xfrm>
        </p:spPr>
        <p:txBody>
          <a:bodyPr/>
          <a:lstStyle/>
          <a:p>
            <a:pPr>
              <a:defRPr/>
            </a:pPr>
            <a:r>
              <a:rPr lang="en-US" sz="3600" dirty="0"/>
              <a:t>Subclinical Atherosclerosis Enhances CV Risk Prediction</a:t>
            </a:r>
          </a:p>
        </p:txBody>
      </p:sp>
      <p:sp>
        <p:nvSpPr>
          <p:cNvPr id="4" name="Footer Placeholder 3">
            <a:extLst>
              <a:ext uri="{FF2B5EF4-FFF2-40B4-BE49-F238E27FC236}">
                <a16:creationId xmlns:a16="http://schemas.microsoft.com/office/drawing/2014/main" id="{08FF1033-8B1E-4745-9D27-A51DB55C0EFE}"/>
              </a:ext>
            </a:extLst>
          </p:cNvPr>
          <p:cNvSpPr>
            <a:spLocks noGrp="1"/>
          </p:cNvSpPr>
          <p:nvPr>
            <p:ph type="ftr" sz="quarter" idx="11"/>
          </p:nvPr>
        </p:nvSpPr>
        <p:spPr/>
        <p:txBody>
          <a:bodyPr/>
          <a:lstStyle/>
          <a:p>
            <a:pPr>
              <a:defRPr/>
            </a:pPr>
            <a:r>
              <a:rPr lang="en-US" dirty="0">
                <a:solidFill>
                  <a:srgbClr val="FFFFFF"/>
                </a:solidFill>
              </a:rPr>
              <a:t>Copyright Bale/Doneen Paradigm</a:t>
            </a:r>
          </a:p>
        </p:txBody>
      </p:sp>
      <p:sp>
        <p:nvSpPr>
          <p:cNvPr id="6" name="Content Placeholder 5">
            <a:extLst>
              <a:ext uri="{FF2B5EF4-FFF2-40B4-BE49-F238E27FC236}">
                <a16:creationId xmlns:a16="http://schemas.microsoft.com/office/drawing/2014/main" id="{0A52988C-5B01-4E15-AF69-0B56C7B00CFD}"/>
              </a:ext>
            </a:extLst>
          </p:cNvPr>
          <p:cNvSpPr>
            <a:spLocks noGrp="1"/>
          </p:cNvSpPr>
          <p:nvPr>
            <p:ph idx="1"/>
          </p:nvPr>
        </p:nvSpPr>
        <p:spPr>
          <a:xfrm>
            <a:off x="301625" y="1447800"/>
            <a:ext cx="8540750" cy="4392613"/>
          </a:xfrm>
        </p:spPr>
        <p:txBody>
          <a:bodyPr/>
          <a:lstStyle/>
          <a:p>
            <a:pPr marL="0" indent="0" algn="ctr">
              <a:buFont typeface="Wingdings" panose="05000000000000000000" pitchFamily="2" charset="2"/>
              <a:buNone/>
              <a:defRPr/>
            </a:pPr>
            <a:r>
              <a:rPr lang="en-US" sz="2800" dirty="0"/>
              <a:t>Rates of events increased with greater </a:t>
            </a:r>
          </a:p>
          <a:p>
            <a:pPr marL="0" indent="0" algn="ctr">
              <a:buFont typeface="Wingdings" panose="05000000000000000000" pitchFamily="2" charset="2"/>
              <a:buNone/>
              <a:defRPr/>
            </a:pPr>
            <a:r>
              <a:rPr lang="en-US" sz="2800" dirty="0"/>
              <a:t>CAC or carotid Plaque Burden.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Detecting subclinical carotid or coronary</a:t>
            </a:r>
          </a:p>
          <a:p>
            <a:pPr marL="0" indent="0" algn="ctr">
              <a:buFont typeface="Wingdings" panose="05000000000000000000" pitchFamily="2" charset="2"/>
              <a:buNone/>
              <a:defRPr/>
            </a:pPr>
            <a:r>
              <a:rPr lang="en-US" sz="2800" dirty="0"/>
              <a:t>atherosclerosis identifies healthy individuals at</a:t>
            </a:r>
          </a:p>
          <a:p>
            <a:pPr marL="0" indent="0" algn="ctr">
              <a:buFont typeface="Wingdings" panose="05000000000000000000" pitchFamily="2" charset="2"/>
              <a:buNone/>
              <a:defRPr/>
            </a:pPr>
            <a:r>
              <a:rPr lang="en-US" sz="2800" dirty="0"/>
              <a:t>increased risk for adverse events and can enhance </a:t>
            </a:r>
            <a:r>
              <a:rPr lang="en-US" sz="2800" dirty="0" err="1"/>
              <a:t>pt</a:t>
            </a:r>
            <a:r>
              <a:rPr lang="en-US" sz="2800" dirty="0"/>
              <a:t> management decisions.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p:txBody>
      </p:sp>
      <p:sp>
        <p:nvSpPr>
          <p:cNvPr id="75781" name="TextBox 2">
            <a:extLst>
              <a:ext uri="{FF2B5EF4-FFF2-40B4-BE49-F238E27FC236}">
                <a16:creationId xmlns:a16="http://schemas.microsoft.com/office/drawing/2014/main" id="{1B33EC5A-A19F-4144-8B08-7D06C0B02705}"/>
              </a:ext>
            </a:extLst>
          </p:cNvPr>
          <p:cNvSpPr txBox="1">
            <a:spLocks noChangeArrowheads="1"/>
          </p:cNvSpPr>
          <p:nvPr/>
        </p:nvSpPr>
        <p:spPr bwMode="auto">
          <a:xfrm>
            <a:off x="301625" y="6096000"/>
            <a:ext cx="8540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pPr>
            <a:r>
              <a:rPr lang="en-US" altLang="en-US" sz="1800">
                <a:solidFill>
                  <a:srgbClr val="FFC000"/>
                </a:solidFill>
              </a:rPr>
              <a:t>Baber, U., et. al. (2015). </a:t>
            </a:r>
            <a:r>
              <a:rPr lang="en-US" altLang="en-US" sz="1800" i="1">
                <a:solidFill>
                  <a:srgbClr val="FFC000"/>
                </a:solidFill>
              </a:rPr>
              <a:t>J Am Coll Cardiol, 65</a:t>
            </a:r>
            <a:r>
              <a:rPr lang="en-US" altLang="en-US" sz="1800">
                <a:solidFill>
                  <a:srgbClr val="FFC000"/>
                </a:solidFill>
              </a:rPr>
              <a:t>(11), 1065-1074.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B0A7E-566B-4B16-BDDC-3690E767D3A0}"/>
              </a:ext>
            </a:extLst>
          </p:cNvPr>
          <p:cNvSpPr>
            <a:spLocks noGrp="1"/>
          </p:cNvSpPr>
          <p:nvPr>
            <p:ph type="title"/>
          </p:nvPr>
        </p:nvSpPr>
        <p:spPr>
          <a:xfrm>
            <a:off x="0" y="0"/>
            <a:ext cx="9144000" cy="1219200"/>
          </a:xfrm>
        </p:spPr>
        <p:txBody>
          <a:bodyPr/>
          <a:lstStyle/>
          <a:p>
            <a:pPr>
              <a:defRPr/>
            </a:pPr>
            <a:r>
              <a:rPr lang="en-US" sz="3600" dirty="0"/>
              <a:t>US Screening for ASVD May Enhance CV Risk Assessment and Management</a:t>
            </a:r>
          </a:p>
        </p:txBody>
      </p:sp>
      <p:sp>
        <p:nvSpPr>
          <p:cNvPr id="3" name="Content Placeholder 2">
            <a:extLst>
              <a:ext uri="{FF2B5EF4-FFF2-40B4-BE49-F238E27FC236}">
                <a16:creationId xmlns:a16="http://schemas.microsoft.com/office/drawing/2014/main" id="{EF9D56CA-682E-4466-BE63-020E2FC7805A}"/>
              </a:ext>
            </a:extLst>
          </p:cNvPr>
          <p:cNvSpPr>
            <a:spLocks noGrp="1"/>
          </p:cNvSpPr>
          <p:nvPr>
            <p:ph idx="1"/>
          </p:nvPr>
        </p:nvSpPr>
        <p:spPr>
          <a:xfrm>
            <a:off x="301625" y="1785938"/>
            <a:ext cx="8689975" cy="3700462"/>
          </a:xfrm>
        </p:spPr>
        <p:txBody>
          <a:bodyPr/>
          <a:lstStyle/>
          <a:p>
            <a:pPr marL="0" indent="0" algn="ctr">
              <a:buFont typeface="Wingdings" panose="05000000000000000000" pitchFamily="2" charset="2"/>
              <a:buNone/>
              <a:defRPr/>
            </a:pPr>
            <a:r>
              <a:rPr lang="en-US" sz="2800" dirty="0"/>
              <a:t>The presence and size of subclinical carotid and femoral plaques have a strong association                    with CHD and stroke risk.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They can be used to reclassify                                                      an  individual’s CV risk.</a:t>
            </a:r>
          </a:p>
        </p:txBody>
      </p:sp>
      <p:sp>
        <p:nvSpPr>
          <p:cNvPr id="4" name="Footer Placeholder 3">
            <a:extLst>
              <a:ext uri="{FF2B5EF4-FFF2-40B4-BE49-F238E27FC236}">
                <a16:creationId xmlns:a16="http://schemas.microsoft.com/office/drawing/2014/main" id="{5E6B4997-70A6-4628-B83E-B8C3A2B50F6F}"/>
              </a:ext>
            </a:extLst>
          </p:cNvPr>
          <p:cNvSpPr>
            <a:spLocks noGrp="1"/>
          </p:cNvSpPr>
          <p:nvPr>
            <p:ph type="ftr" sz="quarter" idx="11"/>
          </p:nvPr>
        </p:nvSpPr>
        <p:spPr/>
        <p:txBody>
          <a:bodyPr/>
          <a:lstStyle/>
          <a:p>
            <a:pPr>
              <a:defRPr/>
            </a:pPr>
            <a:r>
              <a:rPr lang="en-US">
                <a:solidFill>
                  <a:srgbClr val="FFFFFF"/>
                </a:solidFill>
              </a:rPr>
              <a:t>Copyright Bale/Doneen Paradigm</a:t>
            </a:r>
          </a:p>
        </p:txBody>
      </p:sp>
      <p:sp>
        <p:nvSpPr>
          <p:cNvPr id="77829" name="TextBox 4">
            <a:extLst>
              <a:ext uri="{FF2B5EF4-FFF2-40B4-BE49-F238E27FC236}">
                <a16:creationId xmlns:a16="http://schemas.microsoft.com/office/drawing/2014/main" id="{398BE59F-5315-40D0-BBA1-9772EFF32BE3}"/>
              </a:ext>
            </a:extLst>
          </p:cNvPr>
          <p:cNvSpPr txBox="1">
            <a:spLocks noChangeArrowheads="1"/>
          </p:cNvSpPr>
          <p:nvPr/>
        </p:nvSpPr>
        <p:spPr bwMode="auto">
          <a:xfrm>
            <a:off x="301625" y="5678488"/>
            <a:ext cx="868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pPr>
            <a:r>
              <a:rPr lang="en-US" altLang="en-US" sz="1800">
                <a:solidFill>
                  <a:srgbClr val="FFC000"/>
                </a:solidFill>
              </a:rPr>
              <a:t>Nicolaides, A., &amp; Panayiotou, A. G. (2016). Screening for Atherosclerotic Cardiovascular Risk Using Ultrasound∗. </a:t>
            </a:r>
            <a:r>
              <a:rPr lang="en-US" altLang="en-US" sz="1800" i="1">
                <a:solidFill>
                  <a:srgbClr val="FFC000"/>
                </a:solidFill>
              </a:rPr>
              <a:t>J Am Coll Cardiol, 67</a:t>
            </a:r>
            <a:r>
              <a:rPr lang="en-US" altLang="en-US" sz="1800">
                <a:solidFill>
                  <a:srgbClr val="FFC000"/>
                </a:solidFill>
              </a:rPr>
              <a:t>(11), 1275-1277.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CA7B-9563-44A4-88F3-8144C3A87238}"/>
              </a:ext>
            </a:extLst>
          </p:cNvPr>
          <p:cNvSpPr>
            <a:spLocks noGrp="1"/>
          </p:cNvSpPr>
          <p:nvPr>
            <p:ph type="title"/>
          </p:nvPr>
        </p:nvSpPr>
        <p:spPr>
          <a:xfrm>
            <a:off x="0" y="0"/>
            <a:ext cx="9144000" cy="1143000"/>
          </a:xfrm>
        </p:spPr>
        <p:txBody>
          <a:bodyPr/>
          <a:lstStyle/>
          <a:p>
            <a:pPr>
              <a:defRPr/>
            </a:pPr>
            <a:r>
              <a:rPr lang="en-US" sz="3600" dirty="0"/>
              <a:t>ASVD Presence is a Continuum of Risk:</a:t>
            </a:r>
            <a:br>
              <a:rPr lang="en-US" sz="3600" dirty="0"/>
            </a:br>
            <a:r>
              <a:rPr lang="en-US" sz="3600" dirty="0"/>
              <a:t>Implications for Defining CAD</a:t>
            </a:r>
          </a:p>
        </p:txBody>
      </p:sp>
      <p:sp>
        <p:nvSpPr>
          <p:cNvPr id="3" name="Content Placeholder 2">
            <a:extLst>
              <a:ext uri="{FF2B5EF4-FFF2-40B4-BE49-F238E27FC236}">
                <a16:creationId xmlns:a16="http://schemas.microsoft.com/office/drawing/2014/main" id="{FEC2B222-CC4A-4E28-8111-17D3A8B48207}"/>
              </a:ext>
            </a:extLst>
          </p:cNvPr>
          <p:cNvSpPr>
            <a:spLocks noGrp="1"/>
          </p:cNvSpPr>
          <p:nvPr>
            <p:ph idx="1"/>
          </p:nvPr>
        </p:nvSpPr>
        <p:spPr>
          <a:xfrm>
            <a:off x="533400" y="1524000"/>
            <a:ext cx="8001000" cy="3657600"/>
          </a:xfrm>
        </p:spPr>
        <p:txBody>
          <a:bodyPr/>
          <a:lstStyle/>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Risk stratification should be determined by the presence, extent, and location of ASVD.</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Allocation of therapy should depend on presence of disease as opposed to simply its                            degree of stenosis.</a:t>
            </a:r>
          </a:p>
          <a:p>
            <a:pPr marL="0" indent="0" algn="ctr">
              <a:buFont typeface="Wingdings" panose="05000000000000000000" pitchFamily="2" charset="2"/>
              <a:buNone/>
              <a:defRPr/>
            </a:pPr>
            <a:endParaRPr lang="en-US" sz="2800" dirty="0"/>
          </a:p>
        </p:txBody>
      </p:sp>
      <p:sp>
        <p:nvSpPr>
          <p:cNvPr id="4" name="Footer Placeholder 3">
            <a:extLst>
              <a:ext uri="{FF2B5EF4-FFF2-40B4-BE49-F238E27FC236}">
                <a16:creationId xmlns:a16="http://schemas.microsoft.com/office/drawing/2014/main" id="{9B1A1865-B6A1-43D2-B14C-1F9B7C1A6B0F}"/>
              </a:ext>
            </a:extLst>
          </p:cNvPr>
          <p:cNvSpPr>
            <a:spLocks noGrp="1"/>
          </p:cNvSpPr>
          <p:nvPr>
            <p:ph type="ftr" sz="quarter" idx="11"/>
          </p:nvPr>
        </p:nvSpPr>
        <p:spPr/>
        <p:txBody>
          <a:bodyPr/>
          <a:lstStyle/>
          <a:p>
            <a:pPr fontAlgn="auto">
              <a:spcBef>
                <a:spcPts val="0"/>
              </a:spcBef>
              <a:spcAft>
                <a:spcPts val="0"/>
              </a:spcAft>
              <a:defRPr/>
            </a:pPr>
            <a:r>
              <a:rPr lang="en-US">
                <a:solidFill>
                  <a:srgbClr val="FFFFFF"/>
                </a:solidFill>
                <a:latin typeface="Arial"/>
                <a:ea typeface="+mn-ea"/>
              </a:rPr>
              <a:t>Copyright Bale/Doneen Paradigm</a:t>
            </a:r>
          </a:p>
        </p:txBody>
      </p:sp>
      <p:sp>
        <p:nvSpPr>
          <p:cNvPr id="139269" name="TextBox 4">
            <a:extLst>
              <a:ext uri="{FF2B5EF4-FFF2-40B4-BE49-F238E27FC236}">
                <a16:creationId xmlns:a16="http://schemas.microsoft.com/office/drawing/2014/main" id="{EB60C506-2B29-4E3B-BDA3-0AEEDD9B0C1B}"/>
              </a:ext>
            </a:extLst>
          </p:cNvPr>
          <p:cNvSpPr txBox="1">
            <a:spLocks noChangeArrowheads="1"/>
          </p:cNvSpPr>
          <p:nvPr/>
        </p:nvSpPr>
        <p:spPr bwMode="auto">
          <a:xfrm>
            <a:off x="533400" y="5954713"/>
            <a:ext cx="800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ClrTx/>
              <a:buFontTx/>
              <a:buNone/>
              <a:defRPr/>
            </a:pPr>
            <a:r>
              <a:rPr lang="en-US" altLang="en-US" sz="1800" dirty="0" err="1">
                <a:solidFill>
                  <a:srgbClr val="FFC000"/>
                </a:solidFill>
                <a:ea typeface="+mn-ea"/>
              </a:rPr>
              <a:t>Arbab-Zadeh</a:t>
            </a:r>
            <a:r>
              <a:rPr lang="en-US" altLang="en-US" sz="1800" dirty="0">
                <a:solidFill>
                  <a:srgbClr val="FFC000"/>
                </a:solidFill>
                <a:ea typeface="+mn-ea"/>
              </a:rPr>
              <a:t>, A., &amp; </a:t>
            </a:r>
            <a:r>
              <a:rPr lang="en-US" altLang="en-US" sz="1800" dirty="0" err="1">
                <a:solidFill>
                  <a:srgbClr val="FFC000"/>
                </a:solidFill>
                <a:ea typeface="+mn-ea"/>
              </a:rPr>
              <a:t>Fuster</a:t>
            </a:r>
            <a:r>
              <a:rPr lang="en-US" altLang="en-US" sz="1800" dirty="0">
                <a:solidFill>
                  <a:srgbClr val="FFC000"/>
                </a:solidFill>
                <a:ea typeface="+mn-ea"/>
              </a:rPr>
              <a:t>, V. (2016). </a:t>
            </a:r>
            <a:r>
              <a:rPr lang="en-US" altLang="en-US" sz="1800" i="1" dirty="0">
                <a:solidFill>
                  <a:srgbClr val="FFC000"/>
                </a:solidFill>
                <a:ea typeface="+mn-ea"/>
              </a:rPr>
              <a:t>J Am Coll </a:t>
            </a:r>
            <a:r>
              <a:rPr lang="en-US" altLang="en-US" sz="1800" i="1" dirty="0" err="1">
                <a:solidFill>
                  <a:srgbClr val="FFC000"/>
                </a:solidFill>
                <a:ea typeface="+mn-ea"/>
              </a:rPr>
              <a:t>Cardiol</a:t>
            </a:r>
            <a:r>
              <a:rPr lang="en-US" altLang="en-US" sz="1800" i="1" dirty="0">
                <a:solidFill>
                  <a:srgbClr val="FFC000"/>
                </a:solidFill>
                <a:ea typeface="+mn-ea"/>
              </a:rPr>
              <a:t>, 68</a:t>
            </a:r>
            <a:r>
              <a:rPr lang="en-US" altLang="en-US" sz="1800" dirty="0">
                <a:solidFill>
                  <a:srgbClr val="FFC000"/>
                </a:solidFill>
                <a:ea typeface="+mn-ea"/>
              </a:rPr>
              <a:t>(22), 2467-2478.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5A8AA-C34D-4612-8E0B-3A30BDB8F9A8}"/>
              </a:ext>
            </a:extLst>
          </p:cNvPr>
          <p:cNvSpPr>
            <a:spLocks noGrp="1"/>
          </p:cNvSpPr>
          <p:nvPr>
            <p:ph type="title"/>
          </p:nvPr>
        </p:nvSpPr>
        <p:spPr>
          <a:xfrm>
            <a:off x="0" y="257175"/>
            <a:ext cx="9144000" cy="990600"/>
          </a:xfrm>
        </p:spPr>
        <p:txBody>
          <a:bodyPr/>
          <a:lstStyle/>
          <a:p>
            <a:pPr>
              <a:defRPr/>
            </a:pPr>
            <a:r>
              <a:rPr lang="en-US" sz="3600" dirty="0"/>
              <a:t>The Majority of Coronary Plaque Volume is Un-calcified</a:t>
            </a:r>
          </a:p>
        </p:txBody>
      </p:sp>
      <p:sp>
        <p:nvSpPr>
          <p:cNvPr id="3" name="Content Placeholder 2">
            <a:extLst>
              <a:ext uri="{FF2B5EF4-FFF2-40B4-BE49-F238E27FC236}">
                <a16:creationId xmlns:a16="http://schemas.microsoft.com/office/drawing/2014/main" id="{4B72DD5E-EE74-4404-A231-5036583903E8}"/>
              </a:ext>
            </a:extLst>
          </p:cNvPr>
          <p:cNvSpPr>
            <a:spLocks noGrp="1"/>
          </p:cNvSpPr>
          <p:nvPr>
            <p:ph idx="1"/>
          </p:nvPr>
        </p:nvSpPr>
        <p:spPr>
          <a:xfrm>
            <a:off x="301625" y="1828800"/>
            <a:ext cx="8540750" cy="4113213"/>
          </a:xfrm>
        </p:spPr>
        <p:txBody>
          <a:bodyPr/>
          <a:lstStyle/>
          <a:p>
            <a:pPr marL="0" indent="0" algn="ctr">
              <a:buFont typeface="Wingdings" panose="05000000000000000000" pitchFamily="2" charset="2"/>
              <a:buNone/>
              <a:defRPr/>
            </a:pPr>
            <a:r>
              <a:rPr lang="en-US" sz="2800" dirty="0"/>
              <a:t>NCP in subjects &lt;55yo accounted for &gt;70% of plaque in males; &gt;80% females</a:t>
            </a:r>
          </a:p>
          <a:p>
            <a:pPr algn="ctr">
              <a:defRPr/>
            </a:pPr>
            <a:endParaRPr lang="en-US" sz="2800" dirty="0"/>
          </a:p>
          <a:p>
            <a:pPr marL="0" indent="0" algn="ctr">
              <a:buFont typeface="Wingdings" panose="05000000000000000000" pitchFamily="2" charset="2"/>
              <a:buNone/>
              <a:defRPr/>
            </a:pPr>
            <a:r>
              <a:rPr lang="en-US" sz="2800" dirty="0"/>
              <a:t>Coronary calcification is a late manifestation of atherosclerosis. </a:t>
            </a:r>
          </a:p>
          <a:p>
            <a:pPr marL="0" indent="0">
              <a:buFont typeface="Wingdings" panose="05000000000000000000" pitchFamily="2" charset="2"/>
              <a:buNone/>
              <a:defRPr/>
            </a:pPr>
            <a:endParaRPr lang="en-US" sz="2800" dirty="0"/>
          </a:p>
          <a:p>
            <a:pPr marL="0" indent="0">
              <a:buFont typeface="Wingdings" panose="05000000000000000000" pitchFamily="2" charset="2"/>
              <a:buNone/>
              <a:defRPr/>
            </a:pPr>
            <a:endParaRPr lang="en-US" sz="2800" dirty="0"/>
          </a:p>
        </p:txBody>
      </p:sp>
      <p:sp>
        <p:nvSpPr>
          <p:cNvPr id="4" name="Footer Placeholder 3">
            <a:extLst>
              <a:ext uri="{FF2B5EF4-FFF2-40B4-BE49-F238E27FC236}">
                <a16:creationId xmlns:a16="http://schemas.microsoft.com/office/drawing/2014/main" id="{7A673D48-95AA-412C-94A8-76B6DBCDC115}"/>
              </a:ext>
            </a:extLst>
          </p:cNvPr>
          <p:cNvSpPr>
            <a:spLocks noGrp="1"/>
          </p:cNvSpPr>
          <p:nvPr>
            <p:ph type="ftr" sz="quarter" idx="11"/>
          </p:nvPr>
        </p:nvSpPr>
        <p:spPr/>
        <p:txBody>
          <a:bodyPr/>
          <a:lstStyle/>
          <a:p>
            <a:pPr>
              <a:defRPr/>
            </a:pPr>
            <a:r>
              <a:rPr lang="en-US"/>
              <a:t>Copyright Bale/Doneen Paradigm</a:t>
            </a:r>
          </a:p>
        </p:txBody>
      </p:sp>
      <p:sp>
        <p:nvSpPr>
          <p:cNvPr id="132101" name="TextBox 4">
            <a:extLst>
              <a:ext uri="{FF2B5EF4-FFF2-40B4-BE49-F238E27FC236}">
                <a16:creationId xmlns:a16="http://schemas.microsoft.com/office/drawing/2014/main" id="{C15FCE47-5A99-479B-8D69-E3270CF4535F}"/>
              </a:ext>
            </a:extLst>
          </p:cNvPr>
          <p:cNvSpPr txBox="1">
            <a:spLocks noChangeArrowheads="1"/>
          </p:cNvSpPr>
          <p:nvPr/>
        </p:nvSpPr>
        <p:spPr bwMode="auto">
          <a:xfrm>
            <a:off x="301625" y="5638800"/>
            <a:ext cx="8540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pPr>
            <a:r>
              <a:rPr lang="en-US" altLang="en-US" sz="1800">
                <a:solidFill>
                  <a:srgbClr val="FFC000"/>
                </a:solidFill>
              </a:rPr>
              <a:t>Kral, B. G., et. al. (2014). Noncalcified Coronary Plaque Volumes in Healthy People with a Family History of Early-Onset Coronary Artery Disease. </a:t>
            </a:r>
            <a:r>
              <a:rPr lang="en-US" altLang="en-US" sz="1800" i="1">
                <a:solidFill>
                  <a:srgbClr val="FFC000"/>
                </a:solidFill>
              </a:rPr>
              <a:t>Circ Cardiovasc Imaging</a:t>
            </a:r>
            <a:r>
              <a:rPr lang="en-US" altLang="en-US" sz="1800">
                <a:solidFill>
                  <a:srgbClr val="FFC000"/>
                </a:solidFill>
              </a:rPr>
              <a:t>. doi: 10.1161/CIRCIMAGING.113.000980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92298" y="5964754"/>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sp>
        <p:nvSpPr>
          <p:cNvPr id="3" name="Rectangle 2">
            <a:extLst>
              <a:ext uri="{FF2B5EF4-FFF2-40B4-BE49-F238E27FC236}">
                <a16:creationId xmlns:a16="http://schemas.microsoft.com/office/drawing/2014/main" id="{A052A171-3DCC-4627-B7B7-D014BA329E80}"/>
              </a:ext>
            </a:extLst>
          </p:cNvPr>
          <p:cNvSpPr/>
          <p:nvPr/>
        </p:nvSpPr>
        <p:spPr>
          <a:xfrm>
            <a:off x="381000" y="228600"/>
            <a:ext cx="8610600" cy="1384995"/>
          </a:xfrm>
          <a:prstGeom prst="rect">
            <a:avLst/>
          </a:prstGeom>
        </p:spPr>
        <p:txBody>
          <a:bodyPr wrap="square">
            <a:spAutoFit/>
          </a:bodyPr>
          <a:lstStyle/>
          <a:p>
            <a:pPr algn="ctr"/>
            <a:r>
              <a:rPr lang="en-US" sz="2800" dirty="0">
                <a:solidFill>
                  <a:schemeClr val="tx2"/>
                </a:solidFill>
              </a:rPr>
              <a:t>Top 10 Take-Home Messages to Reduce Risk of Atherosclerotic Cardiovascular Disease Through Cholesterol Management </a:t>
            </a:r>
          </a:p>
        </p:txBody>
      </p:sp>
      <p:sp>
        <p:nvSpPr>
          <p:cNvPr id="2" name="Rectangle 1">
            <a:extLst>
              <a:ext uri="{FF2B5EF4-FFF2-40B4-BE49-F238E27FC236}">
                <a16:creationId xmlns:a16="http://schemas.microsoft.com/office/drawing/2014/main" id="{3E0F325F-5329-4C37-AB9B-C6BA922C70F9}"/>
              </a:ext>
            </a:extLst>
          </p:cNvPr>
          <p:cNvSpPr/>
          <p:nvPr/>
        </p:nvSpPr>
        <p:spPr>
          <a:xfrm>
            <a:off x="304800" y="1919747"/>
            <a:ext cx="8557872" cy="2677656"/>
          </a:xfrm>
          <a:prstGeom prst="rect">
            <a:avLst/>
          </a:prstGeom>
        </p:spPr>
        <p:txBody>
          <a:bodyPr wrap="square">
            <a:spAutoFit/>
          </a:bodyPr>
          <a:lstStyle/>
          <a:p>
            <a:r>
              <a:rPr lang="en-US" sz="2400" dirty="0"/>
              <a:t>10. Assess adherence and percentage response to LDL-C–lowering medications and lifestyle changes with repeat lipid measurement 4 to 12 weeks after statin initiation or dose adjustment, repeated every 3 to 12 months as needed. </a:t>
            </a:r>
          </a:p>
          <a:p>
            <a:endParaRPr lang="en-US" sz="2400" dirty="0"/>
          </a:p>
          <a:p>
            <a:r>
              <a:rPr lang="en-US" sz="2400" dirty="0"/>
              <a:t>Define responses to lifestyle and statin therapy by percentage reductions in LDL-C levels compared with baseline. </a:t>
            </a:r>
          </a:p>
        </p:txBody>
      </p:sp>
      <p:sp>
        <p:nvSpPr>
          <p:cNvPr id="6" name="Rectangle 5">
            <a:extLst>
              <a:ext uri="{FF2B5EF4-FFF2-40B4-BE49-F238E27FC236}">
                <a16:creationId xmlns:a16="http://schemas.microsoft.com/office/drawing/2014/main" id="{73615C85-7406-4138-9AAC-39A4E15D5087}"/>
              </a:ext>
            </a:extLst>
          </p:cNvPr>
          <p:cNvSpPr/>
          <p:nvPr/>
        </p:nvSpPr>
        <p:spPr bwMode="auto">
          <a:xfrm>
            <a:off x="190500" y="1637913"/>
            <a:ext cx="8763000" cy="428835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8" name="Picture 5">
            <a:extLst>
              <a:ext uri="{FF2B5EF4-FFF2-40B4-BE49-F238E27FC236}">
                <a16:creationId xmlns:a16="http://schemas.microsoft.com/office/drawing/2014/main" id="{E781759C-843E-4A9B-B302-0A5313F676C0}"/>
              </a:ext>
            </a:extLst>
          </p:cNvPr>
          <p:cNvPicPr>
            <a:picLocks noGrp="1" noChangeAspect="1" noChangeArrowheads="1"/>
          </p:cNvPicPr>
          <p:nvPr>
            <p:ph idx="1"/>
          </p:nvPr>
        </p:nvPicPr>
        <p:blipFill>
          <a:blip r:embed="rId3" cstate="print"/>
          <a:srcRect/>
          <a:stretch>
            <a:fillRect/>
          </a:stretch>
        </p:blipFill>
        <p:spPr bwMode="auto">
          <a:xfrm>
            <a:off x="762000" y="1719927"/>
            <a:ext cx="7543799" cy="4124325"/>
          </a:xfrm>
          <a:prstGeom prst="rect">
            <a:avLst/>
          </a:prstGeom>
          <a:noFill/>
          <a:ln w="9525">
            <a:noFill/>
            <a:miter lim="800000"/>
            <a:headEnd/>
            <a:tailEnd/>
          </a:ln>
        </p:spPr>
      </p:pic>
    </p:spTree>
    <p:extLst>
      <p:ext uri="{BB962C8B-B14F-4D97-AF65-F5344CB8AC3E}">
        <p14:creationId xmlns:p14="http://schemas.microsoft.com/office/powerpoint/2010/main" val="303637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8839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182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652574"/>
            <a:ext cx="8385175" cy="4422775"/>
          </a:xfrm>
        </p:spPr>
        <p:txBody>
          <a:bodyPr/>
          <a:lstStyle/>
          <a:p>
            <a:pPr marL="0" indent="0">
              <a:buNone/>
            </a:pPr>
            <a:r>
              <a:rPr lang="en-US" sz="2000" b="1" u="sng" dirty="0">
                <a:effectLst/>
              </a:rPr>
              <a:t>Guideline Updates this week</a:t>
            </a:r>
          </a:p>
          <a:p>
            <a:pPr marL="0" indent="0">
              <a:buNone/>
            </a:pPr>
            <a:r>
              <a:rPr lang="en-US" sz="2000" dirty="0">
                <a:effectLst/>
              </a:rPr>
              <a:t>1. ACC/AHA Guidelines – 11.10.2018</a:t>
            </a:r>
          </a:p>
          <a:p>
            <a:pPr marL="0" indent="0">
              <a:buNone/>
            </a:pPr>
            <a:r>
              <a:rPr lang="en-US" sz="2000" dirty="0">
                <a:effectLst/>
              </a:rPr>
              <a:t>2. AHA Exercise Update -  11.11.2018</a:t>
            </a:r>
          </a:p>
          <a:p>
            <a:pPr marL="0" indent="0">
              <a:buNone/>
            </a:pPr>
            <a:endParaRPr lang="en-US" sz="2000" b="1" u="sng" dirty="0">
              <a:effectLst/>
            </a:endParaRPr>
          </a:p>
          <a:p>
            <a:pPr marL="0" indent="0">
              <a:buNone/>
            </a:pPr>
            <a:r>
              <a:rPr lang="en-US" sz="2000" b="1" u="sng" dirty="0">
                <a:effectLst/>
              </a:rPr>
              <a:t>Red Flags</a:t>
            </a:r>
          </a:p>
          <a:p>
            <a:pPr marL="0" indent="0">
              <a:buNone/>
            </a:pPr>
            <a:r>
              <a:rPr lang="en-US" sz="2000" dirty="0">
                <a:effectLst/>
              </a:rPr>
              <a:t>3.  Heavy Metals</a:t>
            </a:r>
          </a:p>
          <a:p>
            <a:pPr marL="0" indent="0">
              <a:buNone/>
            </a:pPr>
            <a:endParaRPr lang="en-US" sz="2000" b="1" u="sng" dirty="0">
              <a:effectLst/>
            </a:endParaRPr>
          </a:p>
          <a:p>
            <a:pPr marL="0" indent="0">
              <a:buNone/>
            </a:pPr>
            <a:r>
              <a:rPr lang="en-US" sz="2000" b="1" u="sng" dirty="0">
                <a:effectLst/>
              </a:rPr>
              <a:t>Roots</a:t>
            </a:r>
          </a:p>
          <a:p>
            <a:pPr marL="0" indent="0">
              <a:buNone/>
            </a:pPr>
            <a:r>
              <a:rPr lang="en-US" sz="2000" dirty="0">
                <a:effectLst/>
              </a:rPr>
              <a:t>4. Periodontal Disease</a:t>
            </a:r>
          </a:p>
          <a:p>
            <a:pPr marL="0" indent="0">
              <a:buNone/>
            </a:pPr>
            <a:endParaRPr lang="en-US" sz="2000" b="1" u="sng" dirty="0">
              <a:effectLst/>
            </a:endParaRPr>
          </a:p>
          <a:p>
            <a:pPr marL="0" indent="0">
              <a:buNone/>
            </a:pPr>
            <a:r>
              <a:rPr lang="en-US" sz="2000" b="1" u="sng" dirty="0">
                <a:effectLst/>
              </a:rPr>
              <a:t>Treatment</a:t>
            </a:r>
          </a:p>
          <a:p>
            <a:pPr marL="0" indent="0">
              <a:buNone/>
            </a:pPr>
            <a:r>
              <a:rPr lang="en-US" sz="2000" dirty="0">
                <a:effectLst/>
              </a:rPr>
              <a:t>5. ACE-I &amp; Lung Cancer?</a:t>
            </a:r>
          </a:p>
          <a:p>
            <a:pPr marL="0" indent="0">
              <a:buNone/>
            </a:pPr>
            <a:r>
              <a:rPr lang="en-US" sz="2000" dirty="0">
                <a:effectLst/>
              </a:rPr>
              <a:t>6. PCSk-9</a:t>
            </a:r>
          </a:p>
          <a:p>
            <a:pPr marL="0" indent="0">
              <a:buNone/>
            </a:pPr>
            <a:r>
              <a:rPr lang="en-US" sz="2000" dirty="0">
                <a:effectLst/>
              </a:rPr>
              <a:t>7. PD treatment</a:t>
            </a:r>
          </a:p>
          <a:p>
            <a:endParaRPr lang="en-US" dirty="0"/>
          </a:p>
        </p:txBody>
      </p:sp>
      <p:pic>
        <p:nvPicPr>
          <p:cNvPr id="3074" name="Picture 2" descr="Image result for cartoon teacher pointing to agenda">
            <a:extLst>
              <a:ext uri="{FF2B5EF4-FFF2-40B4-BE49-F238E27FC236}">
                <a16:creationId xmlns:a16="http://schemas.microsoft.com/office/drawing/2014/main" id="{186871C1-6F74-43AF-8A29-5F4CF9E15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9826" y="1770699"/>
            <a:ext cx="3536950" cy="38394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59C0B8-5D43-46DD-B5AA-428BEF70E5EA}"/>
              </a:ext>
            </a:extLst>
          </p:cNvPr>
          <p:cNvSpPr txBox="1"/>
          <p:nvPr/>
        </p:nvSpPr>
        <p:spPr>
          <a:xfrm rot="20427265">
            <a:off x="5088150" y="2117205"/>
            <a:ext cx="2278175" cy="1200329"/>
          </a:xfrm>
          <a:prstGeom prst="rect">
            <a:avLst/>
          </a:prstGeom>
          <a:noFill/>
        </p:spPr>
        <p:txBody>
          <a:bodyPr wrap="square" rtlCol="0">
            <a:spAutoFit/>
          </a:bodyPr>
          <a:lstStyle/>
          <a:p>
            <a:pPr algn="ctr"/>
            <a:r>
              <a:rPr lang="en-US" dirty="0">
                <a:latin typeface="Lucida Handwriting" panose="03010101010101010101" pitchFamily="66" charset="0"/>
              </a:rPr>
              <a:t>Agenda for November 2018</a:t>
            </a:r>
          </a:p>
          <a:p>
            <a:pPr algn="ctr"/>
            <a:r>
              <a:rPr lang="en-US" dirty="0">
                <a:latin typeface="Lucida Handwriting" panose="03010101010101010101" pitchFamily="66" charset="0"/>
              </a:rPr>
              <a:t>Scientific Update Session</a:t>
            </a:r>
          </a:p>
        </p:txBody>
      </p:sp>
      <p:pic>
        <p:nvPicPr>
          <p:cNvPr id="9" name="Picture 6" descr="Image result for images so little time">
            <a:extLst>
              <a:ext uri="{FF2B5EF4-FFF2-40B4-BE49-F238E27FC236}">
                <a16:creationId xmlns:a16="http://schemas.microsoft.com/office/drawing/2014/main" id="{64D25EE3-E3B7-4C16-B81E-3B0A86594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433" y="3962400"/>
            <a:ext cx="2319167" cy="164773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630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761" y="228985"/>
            <a:ext cx="8510400" cy="504053"/>
          </a:xfrm>
        </p:spPr>
        <p:txBody>
          <a:bodyPr/>
          <a:lstStyle/>
          <a:p>
            <a:pPr>
              <a:defRPr/>
            </a:pPr>
            <a:r>
              <a:rPr lang="en-US" dirty="0"/>
              <a:t>Inflammation is Causal- 2012</a:t>
            </a:r>
          </a:p>
        </p:txBody>
      </p:sp>
      <p:sp>
        <p:nvSpPr>
          <p:cNvPr id="4" name="Footer Placeholder 3"/>
          <p:cNvSpPr>
            <a:spLocks noGrp="1"/>
          </p:cNvSpPr>
          <p:nvPr>
            <p:ph type="ftr" sz="quarter" idx="11"/>
          </p:nvPr>
        </p:nvSpPr>
        <p:spPr/>
        <p:txBody>
          <a:bodyPr/>
          <a:lstStyle/>
          <a:p>
            <a:pPr>
              <a:defRPr/>
            </a:pPr>
            <a:r>
              <a:rPr lang="en-US" dirty="0"/>
              <a:t>Copyright Bale/Doneen Paradigm</a:t>
            </a:r>
          </a:p>
        </p:txBody>
      </p:sp>
      <p:sp>
        <p:nvSpPr>
          <p:cNvPr id="53252" name="Rectangle 5"/>
          <p:cNvSpPr>
            <a:spLocks noChangeArrowheads="1"/>
          </p:cNvSpPr>
          <p:nvPr/>
        </p:nvSpPr>
        <p:spPr bwMode="auto">
          <a:xfrm>
            <a:off x="381601" y="4191000"/>
            <a:ext cx="8762400" cy="264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79239" rIns="0" bIns="0" anchor="ctr">
            <a:spAutoFit/>
          </a:bodyPr>
          <a:lstStyle>
            <a:lvl1pPr defTabSz="1006475" eaLnBrk="0">
              <a:spcBef>
                <a:spcPct val="20000"/>
              </a:spcBef>
              <a:buClr>
                <a:schemeClr val="hlink"/>
              </a:buClr>
              <a:buChar char="§"/>
              <a:tabLst>
                <a:tab pos="722313" algn="l"/>
                <a:tab pos="1446213" algn="l"/>
                <a:tab pos="2170113" algn="l"/>
                <a:tab pos="2894013" algn="l"/>
                <a:tab pos="3617913" algn="l"/>
              </a:tabLst>
              <a:defRPr sz="3500">
                <a:solidFill>
                  <a:schemeClr val="tx1"/>
                </a:solidFill>
                <a:latin typeface="Arial" pitchFamily="34" charset="0"/>
              </a:defRPr>
            </a:lvl1pPr>
            <a:lvl2pPr marL="817563" indent="-314325" defTabSz="1006475" eaLnBrk="0">
              <a:spcBef>
                <a:spcPct val="20000"/>
              </a:spcBef>
              <a:buChar char="–"/>
              <a:tabLst>
                <a:tab pos="722313" algn="l"/>
                <a:tab pos="1446213" algn="l"/>
                <a:tab pos="2170113" algn="l"/>
                <a:tab pos="2894013" algn="l"/>
                <a:tab pos="3617913" algn="l"/>
              </a:tabLst>
              <a:defRPr sz="3100">
                <a:solidFill>
                  <a:schemeClr val="tx1"/>
                </a:solidFill>
                <a:latin typeface="Arial" pitchFamily="34" charset="0"/>
              </a:defRPr>
            </a:lvl2pPr>
            <a:lvl3pPr marL="1258888" indent="-250825" defTabSz="1006475" eaLnBrk="0">
              <a:spcBef>
                <a:spcPct val="20000"/>
              </a:spcBef>
              <a:buClr>
                <a:schemeClr val="hlink"/>
              </a:buClr>
              <a:buChar char="§"/>
              <a:tabLst>
                <a:tab pos="722313" algn="l"/>
                <a:tab pos="1446213" algn="l"/>
                <a:tab pos="2170113" algn="l"/>
                <a:tab pos="2894013" algn="l"/>
                <a:tab pos="3617913" algn="l"/>
              </a:tabLst>
              <a:defRPr sz="2600">
                <a:solidFill>
                  <a:schemeClr val="tx1"/>
                </a:solidFill>
                <a:latin typeface="Arial" pitchFamily="34" charset="0"/>
              </a:defRPr>
            </a:lvl3pPr>
            <a:lvl4pPr marL="1763713" indent="-250825" defTabSz="1006475" eaLnBrk="0">
              <a:spcBef>
                <a:spcPct val="20000"/>
              </a:spcBef>
              <a:buChar char="–"/>
              <a:tabLst>
                <a:tab pos="722313" algn="l"/>
                <a:tab pos="1446213" algn="l"/>
                <a:tab pos="2170113" algn="l"/>
                <a:tab pos="2894013" algn="l"/>
                <a:tab pos="3617913" algn="l"/>
              </a:tabLst>
              <a:defRPr sz="2200">
                <a:solidFill>
                  <a:schemeClr val="tx1"/>
                </a:solidFill>
                <a:latin typeface="Arial" pitchFamily="34" charset="0"/>
              </a:defRPr>
            </a:lvl4pPr>
            <a:lvl5pPr marL="2266950" indent="-250825" defTabSz="1006475" eaLnBrk="0">
              <a:spcBef>
                <a:spcPct val="20000"/>
              </a:spcBef>
              <a:buClr>
                <a:schemeClr val="hlink"/>
              </a:buClr>
              <a:buChar char="§"/>
              <a:tabLst>
                <a:tab pos="722313" algn="l"/>
                <a:tab pos="1446213" algn="l"/>
                <a:tab pos="2170113" algn="l"/>
                <a:tab pos="2894013" algn="l"/>
                <a:tab pos="3617913" algn="l"/>
              </a:tabLst>
              <a:defRPr sz="2200">
                <a:solidFill>
                  <a:schemeClr val="tx1"/>
                </a:solidFill>
                <a:latin typeface="Arial" pitchFamily="34" charset="0"/>
              </a:defRPr>
            </a:lvl5pPr>
            <a:lvl6pPr marL="2724150" indent="-250825" defTabSz="1006475" eaLnBrk="0" fontAlgn="base" hangingPunct="0">
              <a:spcBef>
                <a:spcPct val="20000"/>
              </a:spcBef>
              <a:spcAft>
                <a:spcPct val="0"/>
              </a:spcAft>
              <a:buClr>
                <a:schemeClr val="hlink"/>
              </a:buClr>
              <a:buFont typeface="Wingdings" pitchFamily="2" charset="2"/>
              <a:buChar char="§"/>
              <a:tabLst>
                <a:tab pos="722313" algn="l"/>
                <a:tab pos="1446213" algn="l"/>
                <a:tab pos="2170113" algn="l"/>
                <a:tab pos="2894013" algn="l"/>
                <a:tab pos="3617913" algn="l"/>
              </a:tabLst>
              <a:defRPr sz="2200">
                <a:solidFill>
                  <a:schemeClr val="tx1"/>
                </a:solidFill>
                <a:latin typeface="Arial" pitchFamily="34" charset="0"/>
              </a:defRPr>
            </a:lvl6pPr>
            <a:lvl7pPr marL="3181350" indent="-250825" defTabSz="1006475" eaLnBrk="0" fontAlgn="base" hangingPunct="0">
              <a:spcBef>
                <a:spcPct val="20000"/>
              </a:spcBef>
              <a:spcAft>
                <a:spcPct val="0"/>
              </a:spcAft>
              <a:buClr>
                <a:schemeClr val="hlink"/>
              </a:buClr>
              <a:buFont typeface="Wingdings" pitchFamily="2" charset="2"/>
              <a:buChar char="§"/>
              <a:tabLst>
                <a:tab pos="722313" algn="l"/>
                <a:tab pos="1446213" algn="l"/>
                <a:tab pos="2170113" algn="l"/>
                <a:tab pos="2894013" algn="l"/>
                <a:tab pos="3617913" algn="l"/>
              </a:tabLst>
              <a:defRPr sz="2200">
                <a:solidFill>
                  <a:schemeClr val="tx1"/>
                </a:solidFill>
                <a:latin typeface="Arial" pitchFamily="34" charset="0"/>
              </a:defRPr>
            </a:lvl7pPr>
            <a:lvl8pPr marL="3638550" indent="-250825" defTabSz="1006475" eaLnBrk="0" fontAlgn="base" hangingPunct="0">
              <a:spcBef>
                <a:spcPct val="20000"/>
              </a:spcBef>
              <a:spcAft>
                <a:spcPct val="0"/>
              </a:spcAft>
              <a:buClr>
                <a:schemeClr val="hlink"/>
              </a:buClr>
              <a:buFont typeface="Wingdings" pitchFamily="2" charset="2"/>
              <a:buChar char="§"/>
              <a:tabLst>
                <a:tab pos="722313" algn="l"/>
                <a:tab pos="1446213" algn="l"/>
                <a:tab pos="2170113" algn="l"/>
                <a:tab pos="2894013" algn="l"/>
                <a:tab pos="3617913" algn="l"/>
              </a:tabLst>
              <a:defRPr sz="2200">
                <a:solidFill>
                  <a:schemeClr val="tx1"/>
                </a:solidFill>
                <a:latin typeface="Arial" pitchFamily="34" charset="0"/>
              </a:defRPr>
            </a:lvl8pPr>
            <a:lvl9pPr marL="4095750" indent="-250825" defTabSz="1006475" eaLnBrk="0" fontAlgn="base" hangingPunct="0">
              <a:spcBef>
                <a:spcPct val="20000"/>
              </a:spcBef>
              <a:spcAft>
                <a:spcPct val="0"/>
              </a:spcAft>
              <a:buClr>
                <a:schemeClr val="hlink"/>
              </a:buClr>
              <a:buFont typeface="Wingdings" pitchFamily="2" charset="2"/>
              <a:buChar char="§"/>
              <a:tabLst>
                <a:tab pos="722313" algn="l"/>
                <a:tab pos="1446213" algn="l"/>
                <a:tab pos="2170113" algn="l"/>
                <a:tab pos="2894013" algn="l"/>
                <a:tab pos="3617913" algn="l"/>
              </a:tabLst>
              <a:defRPr sz="2200">
                <a:solidFill>
                  <a:schemeClr val="tx1"/>
                </a:solidFill>
                <a:latin typeface="Arial" pitchFamily="34" charset="0"/>
              </a:defRPr>
            </a:lvl9pPr>
          </a:lstStyle>
          <a:p>
            <a:pPr algn="ctr">
              <a:lnSpc>
                <a:spcPct val="100000"/>
              </a:lnSpc>
              <a:spcBef>
                <a:spcPct val="0"/>
              </a:spcBef>
              <a:buClrTx/>
              <a:buSzTx/>
              <a:buFont typeface="Wingdings" pitchFamily="2" charset="2"/>
              <a:buNone/>
            </a:pPr>
            <a:r>
              <a:rPr lang="en-US" altLang="en-US" sz="2000" dirty="0">
                <a:solidFill>
                  <a:srgbClr val="FFC000"/>
                </a:solidFill>
              </a:rPr>
              <a:t>The interleukin-6 receptor as a target for prevention of coronary heart disease: a </a:t>
            </a:r>
            <a:r>
              <a:rPr lang="en-US" altLang="en-US" sz="2000" dirty="0" err="1">
                <a:solidFill>
                  <a:srgbClr val="FFC000"/>
                </a:solidFill>
              </a:rPr>
              <a:t>mendelian</a:t>
            </a:r>
            <a:r>
              <a:rPr lang="en-US" altLang="en-US" sz="2000" dirty="0">
                <a:solidFill>
                  <a:srgbClr val="FFC000"/>
                </a:solidFill>
              </a:rPr>
              <a:t> </a:t>
            </a:r>
            <a:r>
              <a:rPr lang="en-US" altLang="en-US" sz="2000" dirty="0" err="1">
                <a:solidFill>
                  <a:srgbClr val="FFC000"/>
                </a:solidFill>
              </a:rPr>
              <a:t>randomisation</a:t>
            </a:r>
            <a:r>
              <a:rPr lang="en-US" altLang="en-US" sz="2000" dirty="0">
                <a:solidFill>
                  <a:srgbClr val="FFC000"/>
                </a:solidFill>
              </a:rPr>
              <a:t> analysis.                                               </a:t>
            </a:r>
            <a:r>
              <a:rPr lang="en-US" altLang="en-US" sz="2000" i="1" dirty="0">
                <a:solidFill>
                  <a:srgbClr val="FFC000"/>
                </a:solidFill>
              </a:rPr>
              <a:t>The Lancet, 379</a:t>
            </a:r>
            <a:r>
              <a:rPr lang="pt-BR" altLang="en-US" sz="2000" dirty="0">
                <a:solidFill>
                  <a:srgbClr val="FFC000"/>
                </a:solidFill>
              </a:rPr>
              <a:t>(9822), 1214-1224. </a:t>
            </a:r>
          </a:p>
          <a:p>
            <a:pPr algn="ctr">
              <a:lnSpc>
                <a:spcPct val="100000"/>
              </a:lnSpc>
              <a:spcBef>
                <a:spcPct val="0"/>
              </a:spcBef>
              <a:buClrTx/>
              <a:buSzTx/>
              <a:buFont typeface="Wingdings" pitchFamily="2" charset="2"/>
              <a:buNone/>
            </a:pPr>
            <a:endParaRPr lang="pt-BR" altLang="en-US" sz="2000" dirty="0">
              <a:solidFill>
                <a:srgbClr val="FFC000"/>
              </a:solidFill>
            </a:endParaRPr>
          </a:p>
          <a:p>
            <a:pPr algn="ctr">
              <a:lnSpc>
                <a:spcPct val="100000"/>
              </a:lnSpc>
              <a:spcBef>
                <a:spcPct val="0"/>
              </a:spcBef>
              <a:buClrTx/>
              <a:buSzTx/>
              <a:buFont typeface="Wingdings" pitchFamily="2" charset="2"/>
              <a:buNone/>
            </a:pPr>
            <a:r>
              <a:rPr lang="en-US" altLang="en-US" sz="2000" i="1" dirty="0">
                <a:solidFill>
                  <a:srgbClr val="FFC000"/>
                </a:solidFill>
              </a:rPr>
              <a:t>IL6R Genetics Consortium and Emerging Risk Factors Collaboration, </a:t>
            </a:r>
            <a:r>
              <a:rPr lang="en-US" altLang="en-US" sz="2000" dirty="0">
                <a:solidFill>
                  <a:srgbClr val="FFC000"/>
                </a:solidFill>
              </a:rPr>
              <a:t>Dr </a:t>
            </a:r>
            <a:r>
              <a:rPr lang="en-US" altLang="en-US" sz="2000" dirty="0" err="1">
                <a:solidFill>
                  <a:srgbClr val="FFC000"/>
                </a:solidFill>
              </a:rPr>
              <a:t>Nadeem</a:t>
            </a:r>
            <a:r>
              <a:rPr lang="en-US" altLang="en-US" sz="2000" dirty="0">
                <a:solidFill>
                  <a:srgbClr val="FFC000"/>
                </a:solidFill>
              </a:rPr>
              <a:t> </a:t>
            </a:r>
            <a:r>
              <a:rPr lang="en-US" altLang="en-US" sz="2000" dirty="0" err="1">
                <a:solidFill>
                  <a:srgbClr val="FFC000"/>
                </a:solidFill>
              </a:rPr>
              <a:t>Sarwar</a:t>
            </a:r>
            <a:r>
              <a:rPr lang="en-US" altLang="en-US" sz="2000" dirty="0">
                <a:solidFill>
                  <a:srgbClr val="FFC000"/>
                </a:solidFill>
              </a:rPr>
              <a:t>, Dr Adam S Butterworth, et. al.                                                   </a:t>
            </a:r>
            <a:r>
              <a:rPr lang="en-US" altLang="en-US" sz="2000" i="1" dirty="0">
                <a:solidFill>
                  <a:srgbClr val="FFC000"/>
                </a:solidFill>
              </a:rPr>
              <a:t>Lancet 3/31/2012; 379: 1205–13</a:t>
            </a:r>
            <a:endParaRPr lang="en-US" altLang="en-US" sz="2000" dirty="0">
              <a:solidFill>
                <a:srgbClr val="FFC000"/>
              </a:solidFill>
            </a:endParaRPr>
          </a:p>
          <a:p>
            <a:pPr>
              <a:lnSpc>
                <a:spcPct val="100000"/>
              </a:lnSpc>
              <a:spcBef>
                <a:spcPct val="0"/>
              </a:spcBef>
              <a:buClrTx/>
              <a:buSzTx/>
              <a:buFont typeface="Wingdings" pitchFamily="2" charset="2"/>
              <a:buNone/>
            </a:pPr>
            <a:endParaRPr lang="en-US" altLang="en-US" sz="2000" dirty="0">
              <a:solidFill>
                <a:srgbClr val="FFC000"/>
              </a:solidFill>
            </a:endParaRPr>
          </a:p>
        </p:txBody>
      </p:sp>
      <p:pic>
        <p:nvPicPr>
          <p:cNvPr id="53253" name="Content Placeholder 5" descr="http://www.vtualerts.com/wp-content/uploads/2013/01/confirmed.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329761" y="1055684"/>
            <a:ext cx="4397520" cy="1752600"/>
          </a:xfr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628" t="8004" r="6486" b="30739"/>
          <a:stretch/>
        </p:blipFill>
        <p:spPr>
          <a:xfrm>
            <a:off x="4953000" y="2328848"/>
            <a:ext cx="4035720" cy="17494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555" y="67271"/>
            <a:ext cx="8496658" cy="999530"/>
          </a:xfrm>
        </p:spPr>
        <p:txBody>
          <a:bodyPr/>
          <a:lstStyle/>
          <a:p>
            <a:r>
              <a:rPr lang="en-US" sz="3200" dirty="0">
                <a:effectLst/>
              </a:rPr>
              <a:t>CANTOS- Anti-inflammatory Therapy Reduces CV Risk</a:t>
            </a:r>
          </a:p>
        </p:txBody>
      </p:sp>
      <p:sp>
        <p:nvSpPr>
          <p:cNvPr id="6" name="Rectangle 5"/>
          <p:cNvSpPr/>
          <p:nvPr/>
        </p:nvSpPr>
        <p:spPr>
          <a:xfrm>
            <a:off x="243107" y="5096470"/>
            <a:ext cx="8537575" cy="923330"/>
          </a:xfrm>
          <a:prstGeom prst="rect">
            <a:avLst/>
          </a:prstGeom>
        </p:spPr>
        <p:txBody>
          <a:bodyPr wrap="square">
            <a:spAutoFit/>
          </a:bodyPr>
          <a:lstStyle/>
          <a:p>
            <a:pPr algn="ctr"/>
            <a:r>
              <a:rPr lang="en-US" dirty="0" err="1">
                <a:solidFill>
                  <a:srgbClr val="FFC000"/>
                </a:solidFill>
              </a:rPr>
              <a:t>Ridker</a:t>
            </a:r>
            <a:r>
              <a:rPr lang="en-US" dirty="0">
                <a:solidFill>
                  <a:srgbClr val="FFC000"/>
                </a:solidFill>
              </a:rPr>
              <a:t>, P., </a:t>
            </a:r>
            <a:r>
              <a:rPr lang="en-US" dirty="0" err="1">
                <a:solidFill>
                  <a:srgbClr val="FFC000"/>
                </a:solidFill>
              </a:rPr>
              <a:t>Thuren</a:t>
            </a:r>
            <a:r>
              <a:rPr lang="en-US" dirty="0">
                <a:solidFill>
                  <a:srgbClr val="FFC000"/>
                </a:solidFill>
              </a:rPr>
              <a:t>, E., </a:t>
            </a:r>
            <a:r>
              <a:rPr lang="en-US" dirty="0" err="1">
                <a:solidFill>
                  <a:srgbClr val="FFC000"/>
                </a:solidFill>
              </a:rPr>
              <a:t>MacFadyen</a:t>
            </a:r>
            <a:r>
              <a:rPr lang="en-US" dirty="0">
                <a:solidFill>
                  <a:srgbClr val="FFC000"/>
                </a:solidFill>
              </a:rPr>
              <a:t>, T., et al. (2017). </a:t>
            </a:r>
            <a:r>
              <a:rPr lang="en-US" dirty="0" err="1">
                <a:solidFill>
                  <a:srgbClr val="FFC000"/>
                </a:solidFill>
              </a:rPr>
              <a:t>Antiinflammatory</a:t>
            </a:r>
            <a:r>
              <a:rPr lang="en-US" dirty="0">
                <a:solidFill>
                  <a:srgbClr val="FFC000"/>
                </a:solidFill>
              </a:rPr>
              <a:t> therapy with canakinumab for atherosclerotic disease.  The New </a:t>
            </a:r>
            <a:r>
              <a:rPr lang="en-US" dirty="0" err="1">
                <a:solidFill>
                  <a:srgbClr val="FFC000"/>
                </a:solidFill>
              </a:rPr>
              <a:t>Eng</a:t>
            </a:r>
            <a:r>
              <a:rPr lang="en-US" dirty="0">
                <a:solidFill>
                  <a:srgbClr val="FFC000"/>
                </a:solidFill>
              </a:rPr>
              <a:t> J of Med. DOI:10.1056/NEJMoa1707914</a:t>
            </a:r>
            <a:endParaRPr lang="en-US" dirty="0"/>
          </a:p>
        </p:txBody>
      </p:sp>
      <p:sp>
        <p:nvSpPr>
          <p:cNvPr id="4" name="TextBox 3">
            <a:extLst>
              <a:ext uri="{FF2B5EF4-FFF2-40B4-BE49-F238E27FC236}">
                <a16:creationId xmlns:a16="http://schemas.microsoft.com/office/drawing/2014/main" id="{61C21CEC-B37A-4B00-A658-B2FC6A763172}"/>
              </a:ext>
            </a:extLst>
          </p:cNvPr>
          <p:cNvSpPr txBox="1"/>
          <p:nvPr/>
        </p:nvSpPr>
        <p:spPr>
          <a:xfrm>
            <a:off x="457200" y="1671459"/>
            <a:ext cx="8496657" cy="3662541"/>
          </a:xfrm>
          <a:prstGeom prst="rect">
            <a:avLst/>
          </a:prstGeom>
          <a:noFill/>
        </p:spPr>
        <p:txBody>
          <a:bodyPr wrap="square" rtlCol="0">
            <a:spAutoFit/>
          </a:bodyPr>
          <a:lstStyle/>
          <a:p>
            <a:pPr algn="ctr"/>
            <a:r>
              <a:rPr lang="en-US" sz="2800" dirty="0"/>
              <a:t>10,061 post MI pts; 80% post coronary intervention; 74% male; mean age 61; vast majority on optimal medical therapy; CRP</a:t>
            </a:r>
            <a:r>
              <a:rPr lang="en-US" sz="2800" u="sng" dirty="0"/>
              <a:t>&gt; </a:t>
            </a:r>
            <a:r>
              <a:rPr lang="en-US" sz="2800" dirty="0"/>
              <a:t>2 (mean 4.2).</a:t>
            </a:r>
          </a:p>
          <a:p>
            <a:pPr algn="ctr"/>
            <a:endParaRPr lang="en-US" sz="2800" dirty="0"/>
          </a:p>
          <a:p>
            <a:pPr algn="ctr"/>
            <a:r>
              <a:rPr lang="en-US" sz="2800" dirty="0"/>
              <a:t>Randomized to monoclonal antibody to IL-1 beta or placebo; followed 3.7 </a:t>
            </a:r>
            <a:r>
              <a:rPr lang="en-US" sz="2800" dirty="0" err="1"/>
              <a:t>yrs</a:t>
            </a:r>
            <a:r>
              <a:rPr lang="en-US" sz="2800" dirty="0"/>
              <a:t> for CV outcomes.</a:t>
            </a:r>
          </a:p>
          <a:p>
            <a:pPr algn="ctr"/>
            <a:endParaRPr lang="en-US" sz="2800" dirty="0"/>
          </a:p>
          <a:p>
            <a:endParaRPr lang="en-US" dirty="0"/>
          </a:p>
          <a:p>
            <a:endParaRPr lang="en-US" dirty="0"/>
          </a:p>
        </p:txBody>
      </p:sp>
    </p:spTree>
    <p:extLst>
      <p:ext uri="{BB962C8B-B14F-4D97-AF65-F5344CB8AC3E}">
        <p14:creationId xmlns:p14="http://schemas.microsoft.com/office/powerpoint/2010/main" val="182713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555" y="67271"/>
            <a:ext cx="8496658" cy="999530"/>
          </a:xfrm>
        </p:spPr>
        <p:txBody>
          <a:bodyPr/>
          <a:lstStyle/>
          <a:p>
            <a:r>
              <a:rPr lang="en-US" sz="3200" dirty="0">
                <a:effectLst/>
              </a:rPr>
              <a:t>CANTOS- Anti-inflammatory Therapy Reduces CV Risk</a:t>
            </a:r>
          </a:p>
        </p:txBody>
      </p:sp>
      <p:sp>
        <p:nvSpPr>
          <p:cNvPr id="6" name="Rectangle 5"/>
          <p:cNvSpPr/>
          <p:nvPr/>
        </p:nvSpPr>
        <p:spPr>
          <a:xfrm>
            <a:off x="239919" y="4563070"/>
            <a:ext cx="8537575" cy="923330"/>
          </a:xfrm>
          <a:prstGeom prst="rect">
            <a:avLst/>
          </a:prstGeom>
        </p:spPr>
        <p:txBody>
          <a:bodyPr wrap="square">
            <a:spAutoFit/>
          </a:bodyPr>
          <a:lstStyle/>
          <a:p>
            <a:pPr algn="ctr"/>
            <a:r>
              <a:rPr lang="en-US" dirty="0" err="1">
                <a:solidFill>
                  <a:srgbClr val="FFC000"/>
                </a:solidFill>
              </a:rPr>
              <a:t>Ridker</a:t>
            </a:r>
            <a:r>
              <a:rPr lang="en-US" dirty="0">
                <a:solidFill>
                  <a:srgbClr val="FFC000"/>
                </a:solidFill>
              </a:rPr>
              <a:t>, P., </a:t>
            </a:r>
            <a:r>
              <a:rPr lang="en-US" dirty="0" err="1">
                <a:solidFill>
                  <a:srgbClr val="FFC000"/>
                </a:solidFill>
              </a:rPr>
              <a:t>Thuren</a:t>
            </a:r>
            <a:r>
              <a:rPr lang="en-US" dirty="0">
                <a:solidFill>
                  <a:srgbClr val="FFC000"/>
                </a:solidFill>
              </a:rPr>
              <a:t>, E., </a:t>
            </a:r>
            <a:r>
              <a:rPr lang="en-US" dirty="0" err="1">
                <a:solidFill>
                  <a:srgbClr val="FFC000"/>
                </a:solidFill>
              </a:rPr>
              <a:t>MacFadyen</a:t>
            </a:r>
            <a:r>
              <a:rPr lang="en-US" dirty="0">
                <a:solidFill>
                  <a:srgbClr val="FFC000"/>
                </a:solidFill>
              </a:rPr>
              <a:t>, T., et al. (2017). </a:t>
            </a:r>
            <a:r>
              <a:rPr lang="en-US" dirty="0" err="1">
                <a:solidFill>
                  <a:srgbClr val="FFC000"/>
                </a:solidFill>
              </a:rPr>
              <a:t>Antiinflammatory</a:t>
            </a:r>
            <a:r>
              <a:rPr lang="en-US" dirty="0">
                <a:solidFill>
                  <a:srgbClr val="FFC000"/>
                </a:solidFill>
              </a:rPr>
              <a:t> therapy with canakinumab for atherosclerotic disease.  The New </a:t>
            </a:r>
            <a:r>
              <a:rPr lang="en-US" dirty="0" err="1">
                <a:solidFill>
                  <a:srgbClr val="FFC000"/>
                </a:solidFill>
              </a:rPr>
              <a:t>Eng</a:t>
            </a:r>
            <a:r>
              <a:rPr lang="en-US" dirty="0">
                <a:solidFill>
                  <a:srgbClr val="FFC000"/>
                </a:solidFill>
              </a:rPr>
              <a:t> J of Med. DOI:10.1056/NEJMoa1707914</a:t>
            </a:r>
            <a:endParaRPr lang="en-US" dirty="0"/>
          </a:p>
        </p:txBody>
      </p:sp>
      <p:sp>
        <p:nvSpPr>
          <p:cNvPr id="4" name="TextBox 3">
            <a:extLst>
              <a:ext uri="{FF2B5EF4-FFF2-40B4-BE49-F238E27FC236}">
                <a16:creationId xmlns:a16="http://schemas.microsoft.com/office/drawing/2014/main" id="{61C21CEC-B37A-4B00-A658-B2FC6A763172}"/>
              </a:ext>
            </a:extLst>
          </p:cNvPr>
          <p:cNvSpPr txBox="1"/>
          <p:nvPr/>
        </p:nvSpPr>
        <p:spPr>
          <a:xfrm>
            <a:off x="457200" y="2099608"/>
            <a:ext cx="8496657" cy="1938992"/>
          </a:xfrm>
          <a:prstGeom prst="rect">
            <a:avLst/>
          </a:prstGeom>
          <a:noFill/>
        </p:spPr>
        <p:txBody>
          <a:bodyPr wrap="square" rtlCol="0">
            <a:spAutoFit/>
          </a:bodyPr>
          <a:lstStyle/>
          <a:p>
            <a:pPr algn="ctr"/>
            <a:r>
              <a:rPr lang="en-US" sz="2800" dirty="0"/>
              <a:t>Higher dose of medication significantly reduced incidence of non-fatal MI &amp; stroke and CV death 14% without any change in cholesterol.</a:t>
            </a:r>
          </a:p>
          <a:p>
            <a:endParaRPr lang="en-US" dirty="0"/>
          </a:p>
          <a:p>
            <a:endParaRPr lang="en-US" dirty="0"/>
          </a:p>
        </p:txBody>
      </p:sp>
    </p:spTree>
    <p:extLst>
      <p:ext uri="{BB962C8B-B14F-4D97-AF65-F5344CB8AC3E}">
        <p14:creationId xmlns:p14="http://schemas.microsoft.com/office/powerpoint/2010/main" val="2344109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077200" cy="1066800"/>
          </a:xfrm>
        </p:spPr>
        <p:txBody>
          <a:bodyPr/>
          <a:lstStyle/>
          <a:p>
            <a:pPr>
              <a:defRPr/>
            </a:pPr>
            <a:r>
              <a:rPr lang="en-US" sz="3600" dirty="0"/>
              <a:t>Inflammation and Atherosclerosis - The End of a Controversy</a:t>
            </a:r>
          </a:p>
        </p:txBody>
      </p:sp>
      <p:sp>
        <p:nvSpPr>
          <p:cNvPr id="3" name="Content Placeholder 2"/>
          <p:cNvSpPr>
            <a:spLocks noGrp="1"/>
          </p:cNvSpPr>
          <p:nvPr>
            <p:ph idx="1"/>
          </p:nvPr>
        </p:nvSpPr>
        <p:spPr>
          <a:xfrm>
            <a:off x="533400" y="2057400"/>
            <a:ext cx="8001000" cy="3429000"/>
          </a:xfrm>
        </p:spPr>
        <p:txBody>
          <a:bodyPr/>
          <a:lstStyle/>
          <a:p>
            <a:pPr marL="0" indent="0" algn="ctr">
              <a:buNone/>
              <a:defRPr/>
            </a:pPr>
            <a:r>
              <a:rPr lang="en-US" sz="2800" dirty="0"/>
              <a:t>The CANTOS trial establishes beyond doubt that inflammation is a treatable pathogenic mechanism in atherosclerosis.</a:t>
            </a:r>
          </a:p>
          <a:p>
            <a:pPr marL="0" indent="0" algn="ctr">
              <a:buFont typeface="Wingdings" panose="05000000000000000000" pitchFamily="2" charset="2"/>
              <a:buNone/>
              <a:defRPr/>
            </a:pPr>
            <a:endParaRPr lang="en-US" sz="28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609600" y="5105400"/>
            <a:ext cx="8077200" cy="1077218"/>
          </a:xfrm>
          <a:prstGeom prst="rect">
            <a:avLst/>
          </a:prstGeom>
          <a:noFill/>
        </p:spPr>
        <p:txBody>
          <a:bodyPr wrap="square" rtlCol="0">
            <a:spAutoFit/>
          </a:bodyPr>
          <a:lstStyle/>
          <a:p>
            <a:pPr algn="ctr"/>
            <a:r>
              <a:rPr lang="en-US" dirty="0">
                <a:solidFill>
                  <a:srgbClr val="FFC000"/>
                </a:solidFill>
              </a:rPr>
              <a:t>Hansson, G. K. (2017). Inflammation and Atherosclerosis - The End of a Controversy. </a:t>
            </a:r>
            <a:r>
              <a:rPr lang="en-US" i="1" dirty="0">
                <a:solidFill>
                  <a:srgbClr val="FFC000"/>
                </a:solidFill>
              </a:rPr>
              <a:t>Circulation</a:t>
            </a:r>
            <a:r>
              <a:rPr lang="en-US" dirty="0">
                <a:solidFill>
                  <a:srgbClr val="FFC000"/>
                </a:solidFill>
              </a:rPr>
              <a:t>. doi:10.1161/</a:t>
            </a:r>
            <a:r>
              <a:rPr lang="en-US" dirty="0" err="1">
                <a:solidFill>
                  <a:srgbClr val="FFC000"/>
                </a:solidFill>
              </a:rPr>
              <a:t>circulationaha</a:t>
            </a:r>
            <a:r>
              <a:rPr lang="en-US" dirty="0">
                <a:solidFill>
                  <a:srgbClr val="FFC000"/>
                </a:solidFill>
              </a:rPr>
              <a:t>.</a:t>
            </a:r>
          </a:p>
          <a:p>
            <a:pPr algn="ctr"/>
            <a:r>
              <a:rPr lang="en-US" sz="2800" dirty="0">
                <a:solidFill>
                  <a:srgbClr val="FFC000"/>
                </a:solidFill>
              </a:rPr>
              <a:t>Published online 09/15/2017</a:t>
            </a:r>
          </a:p>
        </p:txBody>
      </p:sp>
    </p:spTree>
    <p:extLst>
      <p:ext uri="{BB962C8B-B14F-4D97-AF65-F5344CB8AC3E}">
        <p14:creationId xmlns:p14="http://schemas.microsoft.com/office/powerpoint/2010/main" val="1202144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06" y="298757"/>
            <a:ext cx="8510588" cy="762000"/>
          </a:xfrm>
        </p:spPr>
        <p:txBody>
          <a:bodyPr/>
          <a:lstStyle/>
          <a:p>
            <a:r>
              <a:rPr lang="en-US" dirty="0"/>
              <a:t>Inflammation is causal AND can be monitored!</a:t>
            </a:r>
          </a:p>
        </p:txBody>
      </p:sp>
      <p:sp>
        <p:nvSpPr>
          <p:cNvPr id="3" name="Content Placeholder 2"/>
          <p:cNvSpPr>
            <a:spLocks noGrp="1"/>
          </p:cNvSpPr>
          <p:nvPr>
            <p:ph idx="1"/>
          </p:nvPr>
        </p:nvSpPr>
        <p:spPr>
          <a:xfrm>
            <a:off x="838199" y="762000"/>
            <a:ext cx="7772401" cy="5486400"/>
          </a:xfrm>
        </p:spPr>
        <p:txBody>
          <a:bodyPr/>
          <a:lstStyle/>
          <a:p>
            <a:pPr marL="0" indent="0" algn="ctr">
              <a:buNone/>
            </a:pPr>
            <a:endParaRPr lang="en-US" sz="2800" dirty="0"/>
          </a:p>
          <a:p>
            <a:pPr marL="0" indent="0" algn="ctr">
              <a:buNone/>
            </a:pPr>
            <a:endParaRPr lang="en-US" sz="2800" dirty="0"/>
          </a:p>
          <a:p>
            <a:pPr marL="0" indent="0" algn="ctr">
              <a:buNone/>
            </a:pPr>
            <a:r>
              <a:rPr lang="en-US" sz="2800" u="sng" dirty="0"/>
              <a:t>Tests to monitor routinely:</a:t>
            </a:r>
          </a:p>
          <a:p>
            <a:pPr marL="0" indent="0" algn="ctr">
              <a:buNone/>
            </a:pPr>
            <a:r>
              <a:rPr lang="en-US" sz="2800" dirty="0"/>
              <a:t>F2 - </a:t>
            </a:r>
            <a:r>
              <a:rPr lang="en-US" sz="2800" dirty="0" err="1"/>
              <a:t>isoprostane</a:t>
            </a:r>
            <a:r>
              <a:rPr lang="en-US" sz="2800" dirty="0"/>
              <a:t> –urine</a:t>
            </a:r>
          </a:p>
          <a:p>
            <a:pPr marL="0" indent="0" algn="ctr">
              <a:buNone/>
            </a:pPr>
            <a:r>
              <a:rPr lang="en-US" sz="2800" dirty="0"/>
              <a:t>MACR –urine</a:t>
            </a:r>
          </a:p>
          <a:p>
            <a:pPr marL="0" indent="0" algn="ctr">
              <a:buNone/>
            </a:pPr>
            <a:r>
              <a:rPr lang="en-US" sz="2800" dirty="0"/>
              <a:t>LpPLA2 – serum</a:t>
            </a:r>
          </a:p>
          <a:p>
            <a:pPr marL="0" indent="0" algn="ctr">
              <a:buNone/>
            </a:pPr>
            <a:r>
              <a:rPr lang="en-US" sz="2800" dirty="0"/>
              <a:t>MPO - serum</a:t>
            </a:r>
          </a:p>
          <a:p>
            <a:pPr marL="0" indent="0" algn="ctr">
              <a:buNone/>
            </a:pPr>
            <a:r>
              <a:rPr lang="en-US" sz="2800" dirty="0" err="1"/>
              <a:t>hs</a:t>
            </a:r>
            <a:r>
              <a:rPr lang="en-US" sz="2800" dirty="0"/>
              <a:t>-CRP -serum</a:t>
            </a:r>
          </a:p>
          <a:p>
            <a:pPr marL="0" indent="0" algn="ctr">
              <a:buNone/>
            </a:pPr>
            <a:r>
              <a:rPr lang="en-US" sz="2800" dirty="0"/>
              <a:t>fibrinogen - serum </a:t>
            </a:r>
          </a:p>
          <a:p>
            <a:pPr>
              <a:buNone/>
            </a:pPr>
            <a:endParaRPr lang="en-US" dirty="0"/>
          </a:p>
          <a:p>
            <a:endParaRPr lang="en-US" dirty="0"/>
          </a:p>
        </p:txBody>
      </p:sp>
      <p:sp>
        <p:nvSpPr>
          <p:cNvPr id="4" name="Footer Placeholder 3"/>
          <p:cNvSpPr>
            <a:spLocks noGrp="1"/>
          </p:cNvSpPr>
          <p:nvPr>
            <p:ph type="ftr" sz="quarter" idx="11"/>
          </p:nvPr>
        </p:nvSpPr>
        <p:spPr/>
        <p:txBody>
          <a:bodyPr/>
          <a:lstStyle/>
          <a:p>
            <a:pPr>
              <a:defRPr/>
            </a:pPr>
            <a:r>
              <a:rPr lang="en-US" dirty="0">
                <a:solidFill>
                  <a:srgbClr val="FFFFFF"/>
                </a:solidFill>
              </a:rPr>
              <a:t>Copyright Bale/Doneen Paradigm</a:t>
            </a:r>
          </a:p>
        </p:txBody>
      </p:sp>
    </p:spTree>
    <p:extLst>
      <p:ext uri="{BB962C8B-B14F-4D97-AF65-F5344CB8AC3E}">
        <p14:creationId xmlns:p14="http://schemas.microsoft.com/office/powerpoint/2010/main" val="1859674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92298" y="5964754"/>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sp>
        <p:nvSpPr>
          <p:cNvPr id="3" name="Rectangle 2">
            <a:extLst>
              <a:ext uri="{FF2B5EF4-FFF2-40B4-BE49-F238E27FC236}">
                <a16:creationId xmlns:a16="http://schemas.microsoft.com/office/drawing/2014/main" id="{A052A171-3DCC-4627-B7B7-D014BA329E80}"/>
              </a:ext>
            </a:extLst>
          </p:cNvPr>
          <p:cNvSpPr/>
          <p:nvPr/>
        </p:nvSpPr>
        <p:spPr>
          <a:xfrm>
            <a:off x="381000" y="228600"/>
            <a:ext cx="8610600" cy="1384995"/>
          </a:xfrm>
          <a:prstGeom prst="rect">
            <a:avLst/>
          </a:prstGeom>
        </p:spPr>
        <p:txBody>
          <a:bodyPr wrap="square">
            <a:spAutoFit/>
          </a:bodyPr>
          <a:lstStyle/>
          <a:p>
            <a:pPr algn="ctr"/>
            <a:r>
              <a:rPr lang="en-US" sz="2800" dirty="0">
                <a:solidFill>
                  <a:schemeClr val="tx2"/>
                </a:solidFill>
              </a:rPr>
              <a:t>Top 10 Take-Home Messages to Reduce Risk of Atherosclerotic Cardiovascular Disease Through Cholesterol Management </a:t>
            </a:r>
          </a:p>
        </p:txBody>
      </p:sp>
      <p:sp>
        <p:nvSpPr>
          <p:cNvPr id="5" name="Rectangle 4">
            <a:extLst>
              <a:ext uri="{FF2B5EF4-FFF2-40B4-BE49-F238E27FC236}">
                <a16:creationId xmlns:a16="http://schemas.microsoft.com/office/drawing/2014/main" id="{7192538A-EFCE-480B-8293-77B7F5ED8427}"/>
              </a:ext>
            </a:extLst>
          </p:cNvPr>
          <p:cNvSpPr/>
          <p:nvPr/>
        </p:nvSpPr>
        <p:spPr>
          <a:xfrm>
            <a:off x="304800" y="1752600"/>
            <a:ext cx="8763000" cy="1754326"/>
          </a:xfrm>
          <a:prstGeom prst="rect">
            <a:avLst/>
          </a:prstGeom>
        </p:spPr>
        <p:txBody>
          <a:bodyPr wrap="square">
            <a:spAutoFit/>
          </a:bodyPr>
          <a:lstStyle/>
          <a:p>
            <a:r>
              <a:rPr lang="en-US" u="sng" dirty="0"/>
              <a:t>BaleDoneen Take-Away:</a:t>
            </a:r>
          </a:p>
          <a:p>
            <a:endParaRPr lang="en-US" dirty="0"/>
          </a:p>
          <a:p>
            <a:pPr marL="342900" indent="-342900">
              <a:buAutoNum type="arabicPeriod"/>
            </a:pPr>
            <a:r>
              <a:rPr lang="en-US" dirty="0"/>
              <a:t>Baseline LDL and LDL reduction are NOT predictive! Let’s look at some historical data to support this statement -  </a:t>
            </a:r>
          </a:p>
          <a:p>
            <a:endParaRPr lang="en-US" dirty="0"/>
          </a:p>
          <a:p>
            <a:endParaRPr lang="en-US" dirty="0"/>
          </a:p>
        </p:txBody>
      </p:sp>
    </p:spTree>
    <p:extLst>
      <p:ext uri="{BB962C8B-B14F-4D97-AF65-F5344CB8AC3E}">
        <p14:creationId xmlns:p14="http://schemas.microsoft.com/office/powerpoint/2010/main" val="42847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40" name="Text Box 2504"/>
          <p:cNvSpPr txBox="1">
            <a:spLocks noChangeArrowheads="1"/>
          </p:cNvSpPr>
          <p:nvPr/>
        </p:nvSpPr>
        <p:spPr bwMode="auto">
          <a:xfrm>
            <a:off x="990600" y="4419600"/>
            <a:ext cx="7772400" cy="1192213"/>
          </a:xfrm>
          <a:prstGeom prst="rect">
            <a:avLst/>
          </a:prstGeom>
          <a:noFill/>
          <a:ln w="9525">
            <a:noFill/>
            <a:miter lim="800000"/>
            <a:headEnd/>
            <a:tailEnd/>
          </a:ln>
          <a:effectLst/>
        </p:spPr>
        <p:txBody>
          <a:bodyPr>
            <a:spAutoFit/>
          </a:bodyPr>
          <a:lstStyle/>
          <a:p>
            <a:pPr>
              <a:spcBef>
                <a:spcPct val="50000"/>
              </a:spcBef>
            </a:pPr>
            <a:r>
              <a:rPr lang="en-US" dirty="0">
                <a:solidFill>
                  <a:srgbClr val="FFFFFF"/>
                </a:solidFill>
                <a:latin typeface="Verdana" pitchFamily="34" charset="0"/>
                <a:cs typeface="Times New Roman" pitchFamily="18" charset="0"/>
              </a:rPr>
              <a:t>EPIC- Norfolk data &gt; 25,000 pts.; followed 6 yrs.</a:t>
            </a:r>
          </a:p>
          <a:p>
            <a:pPr>
              <a:spcBef>
                <a:spcPct val="50000"/>
              </a:spcBef>
            </a:pPr>
            <a:r>
              <a:rPr lang="en-US" dirty="0">
                <a:solidFill>
                  <a:srgbClr val="FFFFFF"/>
                </a:solidFill>
                <a:latin typeface="Verdana" pitchFamily="34" charset="0"/>
                <a:cs typeface="Times New Roman" pitchFamily="18" charset="0"/>
              </a:rPr>
              <a:t>1003 cases with 1885 matched controls</a:t>
            </a:r>
          </a:p>
          <a:p>
            <a:pPr>
              <a:spcBef>
                <a:spcPct val="50000"/>
              </a:spcBef>
            </a:pPr>
            <a:endParaRPr lang="en-US" dirty="0">
              <a:solidFill>
                <a:srgbClr val="FFA31B"/>
              </a:solidFill>
              <a:latin typeface="Verdana" pitchFamily="34" charset="0"/>
              <a:cs typeface="Times New Roman" pitchFamily="18" charset="0"/>
            </a:endParaRPr>
          </a:p>
        </p:txBody>
      </p:sp>
      <p:sp>
        <p:nvSpPr>
          <p:cNvPr id="43804" name="Text Box 3868"/>
          <p:cNvSpPr txBox="1">
            <a:spLocks noChangeArrowheads="1"/>
          </p:cNvSpPr>
          <p:nvPr/>
        </p:nvSpPr>
        <p:spPr bwMode="auto">
          <a:xfrm>
            <a:off x="990600" y="6248400"/>
            <a:ext cx="8001000" cy="457200"/>
          </a:xfrm>
          <a:prstGeom prst="rect">
            <a:avLst/>
          </a:prstGeom>
          <a:noFill/>
          <a:ln w="9525">
            <a:noFill/>
            <a:miter lim="800000"/>
            <a:headEnd/>
            <a:tailEnd/>
          </a:ln>
          <a:effectLst/>
        </p:spPr>
        <p:txBody>
          <a:bodyPr>
            <a:spAutoFit/>
          </a:bodyPr>
          <a:lstStyle/>
          <a:p>
            <a:pPr>
              <a:spcBef>
                <a:spcPct val="50000"/>
              </a:spcBef>
            </a:pPr>
            <a:endParaRPr lang="en-US">
              <a:solidFill>
                <a:srgbClr val="FFFFFF"/>
              </a:solidFill>
            </a:endParaRPr>
          </a:p>
        </p:txBody>
      </p:sp>
      <p:sp>
        <p:nvSpPr>
          <p:cNvPr id="54375" name="Rectangle 4199"/>
          <p:cNvSpPr>
            <a:spLocks noGrp="1" noChangeArrowheads="1"/>
          </p:cNvSpPr>
          <p:nvPr>
            <p:ph type="title"/>
          </p:nvPr>
        </p:nvSpPr>
        <p:spPr>
          <a:xfrm>
            <a:off x="457200" y="1676400"/>
            <a:ext cx="8305800" cy="1600200"/>
          </a:xfrm>
        </p:spPr>
        <p:txBody>
          <a:bodyPr/>
          <a:lstStyle/>
          <a:p>
            <a:r>
              <a:rPr lang="en-US" sz="2000" b="1" dirty="0">
                <a:solidFill>
                  <a:schemeClr val="tx1"/>
                </a:solidFill>
                <a:cs typeface="Times New Roman" pitchFamily="18" charset="0"/>
              </a:rPr>
              <a:t>ORs by quartile for future CAD after taking into account the Framingham risk score</a:t>
            </a:r>
            <a:r>
              <a:rPr lang="en-US" sz="2400" b="1" dirty="0">
                <a:solidFill>
                  <a:srgbClr val="FFA31B"/>
                </a:solidFill>
                <a:cs typeface="Arial" charset="0"/>
              </a:rPr>
              <a:t> </a:t>
            </a:r>
          </a:p>
        </p:txBody>
      </p:sp>
      <p:graphicFrame>
        <p:nvGraphicFramePr>
          <p:cNvPr id="54532" name="Group 4356"/>
          <p:cNvGraphicFramePr>
            <a:graphicFrameLocks noGrp="1"/>
          </p:cNvGraphicFramePr>
          <p:nvPr>
            <p:extLst/>
          </p:nvPr>
        </p:nvGraphicFramePr>
        <p:xfrm>
          <a:off x="990600" y="2895600"/>
          <a:ext cx="6172200" cy="1485900"/>
        </p:xfrm>
        <a:graphic>
          <a:graphicData uri="http://schemas.openxmlformats.org/drawingml/2006/table">
            <a:tbl>
              <a:tblPr/>
              <a:tblGrid>
                <a:gridCol w="1981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tblGrid>
              <a:tr h="495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Verdana" pitchFamily="34" charset="0"/>
                          <a:cs typeface="Times New Roman" pitchFamily="18" charset="0"/>
                        </a:rPr>
                        <a:t>Measure </a:t>
                      </a: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1</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Verdana" pitchFamily="34" charset="0"/>
                          <a:cs typeface="Times New Roman" pitchFamily="18" charset="0"/>
                        </a:rPr>
                        <a:t>2</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3</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4</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p</a:t>
                      </a: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95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Verdana" pitchFamily="34" charset="0"/>
                          <a:cs typeface="Times New Roman" pitchFamily="18" charset="0"/>
                        </a:rPr>
                        <a:t>LDL-C </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1.00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1.17</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1.09</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1.24</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0.15</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95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LDL-P </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1.00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1.10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1.22</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Verdana" pitchFamily="34" charset="0"/>
                          <a:cs typeface="Times New Roman" pitchFamily="18" charset="0"/>
                        </a:rPr>
                        <a:t>1.34</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Verdana" pitchFamily="34" charset="0"/>
                          <a:cs typeface="Times New Roman" pitchFamily="18" charset="0"/>
                        </a:rPr>
                        <a:t>0.02</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4484" name="Line 4308"/>
          <p:cNvSpPr>
            <a:spLocks noChangeShapeType="1"/>
          </p:cNvSpPr>
          <p:nvPr/>
        </p:nvSpPr>
        <p:spPr bwMode="auto">
          <a:xfrm>
            <a:off x="1066800" y="4419600"/>
            <a:ext cx="6019800" cy="0"/>
          </a:xfrm>
          <a:prstGeom prst="line">
            <a:avLst/>
          </a:prstGeom>
          <a:noFill/>
          <a:ln w="28575">
            <a:solidFill>
              <a:srgbClr val="FFA31B"/>
            </a:solidFill>
            <a:round/>
            <a:headEnd/>
            <a:tailEnd/>
          </a:ln>
          <a:effectLst/>
        </p:spPr>
        <p:txBody>
          <a:bodyPr/>
          <a:lstStyle/>
          <a:p>
            <a:endParaRPr lang="en-US">
              <a:solidFill>
                <a:srgbClr val="FFFFFF"/>
              </a:solidFill>
            </a:endParaRPr>
          </a:p>
        </p:txBody>
      </p:sp>
      <p:sp>
        <p:nvSpPr>
          <p:cNvPr id="54485" name="Line 4309"/>
          <p:cNvSpPr>
            <a:spLocks noChangeShapeType="1"/>
          </p:cNvSpPr>
          <p:nvPr/>
        </p:nvSpPr>
        <p:spPr bwMode="auto">
          <a:xfrm>
            <a:off x="1066800" y="3352800"/>
            <a:ext cx="6019800" cy="0"/>
          </a:xfrm>
          <a:prstGeom prst="line">
            <a:avLst/>
          </a:prstGeom>
          <a:noFill/>
          <a:ln w="28575">
            <a:solidFill>
              <a:srgbClr val="FFA31B"/>
            </a:solidFill>
            <a:round/>
            <a:headEnd/>
            <a:tailEnd/>
          </a:ln>
          <a:effectLst/>
        </p:spPr>
        <p:txBody>
          <a:bodyPr/>
          <a:lstStyle/>
          <a:p>
            <a:endParaRPr lang="en-US">
              <a:solidFill>
                <a:srgbClr val="FFFFFF"/>
              </a:solidFill>
            </a:endParaRPr>
          </a:p>
        </p:txBody>
      </p:sp>
      <p:sp>
        <p:nvSpPr>
          <p:cNvPr id="54533" name="Text Box 4357"/>
          <p:cNvSpPr txBox="1">
            <a:spLocks noChangeArrowheads="1"/>
          </p:cNvSpPr>
          <p:nvPr/>
        </p:nvSpPr>
        <p:spPr bwMode="auto">
          <a:xfrm>
            <a:off x="0" y="0"/>
            <a:ext cx="9144000" cy="1323439"/>
          </a:xfrm>
          <a:prstGeom prst="rect">
            <a:avLst/>
          </a:prstGeom>
          <a:noFill/>
          <a:ln w="9525">
            <a:noFill/>
            <a:miter lim="800000"/>
            <a:headEnd/>
            <a:tailEnd/>
          </a:ln>
          <a:effectLst/>
        </p:spPr>
        <p:txBody>
          <a:bodyPr>
            <a:spAutoFit/>
          </a:bodyPr>
          <a:lstStyle/>
          <a:p>
            <a:pPr algn="ctr"/>
            <a:r>
              <a:rPr lang="en-US" sz="4000" dirty="0">
                <a:solidFill>
                  <a:srgbClr val="B7E7FF"/>
                </a:solidFill>
              </a:rPr>
              <a:t>LDL-C Does Not Predict CAD Risk:</a:t>
            </a:r>
          </a:p>
          <a:p>
            <a:pPr algn="ctr"/>
            <a:r>
              <a:rPr lang="en-US" sz="4000" dirty="0">
                <a:solidFill>
                  <a:srgbClr val="B7E7FF"/>
                </a:solidFill>
              </a:rPr>
              <a:t>LDL Particle Number Does</a:t>
            </a:r>
          </a:p>
        </p:txBody>
      </p:sp>
      <p:sp>
        <p:nvSpPr>
          <p:cNvPr id="2" name="TextBox 1">
            <a:extLst>
              <a:ext uri="{FF2B5EF4-FFF2-40B4-BE49-F238E27FC236}">
                <a16:creationId xmlns:a16="http://schemas.microsoft.com/office/drawing/2014/main" id="{C44B05D5-BAA3-42C6-A5D9-CDFFD494F907}"/>
              </a:ext>
            </a:extLst>
          </p:cNvPr>
          <p:cNvSpPr txBox="1"/>
          <p:nvPr/>
        </p:nvSpPr>
        <p:spPr>
          <a:xfrm>
            <a:off x="457201" y="5352871"/>
            <a:ext cx="8305800" cy="1200329"/>
          </a:xfrm>
          <a:prstGeom prst="rect">
            <a:avLst/>
          </a:prstGeom>
          <a:noFill/>
        </p:spPr>
        <p:txBody>
          <a:bodyPr wrap="square" rtlCol="0">
            <a:spAutoFit/>
          </a:bodyPr>
          <a:lstStyle/>
          <a:p>
            <a:pPr algn="ctr"/>
            <a:r>
              <a:rPr lang="en-US" dirty="0">
                <a:solidFill>
                  <a:srgbClr val="FFC000"/>
                </a:solidFill>
              </a:rPr>
              <a:t>El </a:t>
            </a:r>
            <a:r>
              <a:rPr lang="en-US" dirty="0" err="1">
                <a:solidFill>
                  <a:srgbClr val="FFC000"/>
                </a:solidFill>
              </a:rPr>
              <a:t>Harchaoui</a:t>
            </a:r>
            <a:r>
              <a:rPr lang="en-US" dirty="0">
                <a:solidFill>
                  <a:srgbClr val="FFC000"/>
                </a:solidFill>
              </a:rPr>
              <a:t>, et. al. (2007). Value of Low-Density Lipoprotein Particle Number and Size as Predictors of Coronary Artery Disease in Apparently Healthy Men and Women: The EPIC-Norfolk Prospective Population Study.                                    </a:t>
            </a:r>
            <a:r>
              <a:rPr lang="en-US" i="1" dirty="0">
                <a:solidFill>
                  <a:srgbClr val="FFC000"/>
                </a:solidFill>
              </a:rPr>
              <a:t>J Am Coll </a:t>
            </a:r>
            <a:r>
              <a:rPr lang="en-US" i="1" dirty="0" err="1">
                <a:solidFill>
                  <a:srgbClr val="FFC000"/>
                </a:solidFill>
              </a:rPr>
              <a:t>Cardiol</a:t>
            </a:r>
            <a:r>
              <a:rPr lang="en-US" i="1" dirty="0">
                <a:solidFill>
                  <a:srgbClr val="FFC000"/>
                </a:solidFill>
              </a:rPr>
              <a:t>, 49</a:t>
            </a:r>
            <a:r>
              <a:rPr lang="en-US" dirty="0">
                <a:solidFill>
                  <a:srgbClr val="FFC000"/>
                </a:solidFill>
              </a:rPr>
              <a:t>(5), 547-553. </a:t>
            </a:r>
            <a:endParaRPr lang="en-US" i="1" dirty="0">
              <a:solidFill>
                <a:srgbClr val="FFC000"/>
              </a:solidFill>
            </a:endParaRPr>
          </a:p>
        </p:txBody>
      </p:sp>
    </p:spTree>
    <p:extLst>
      <p:ext uri="{BB962C8B-B14F-4D97-AF65-F5344CB8AC3E}">
        <p14:creationId xmlns:p14="http://schemas.microsoft.com/office/powerpoint/2010/main" val="3063617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pPr>
              <a:defRPr/>
            </a:pPr>
            <a:r>
              <a:rPr lang="en-US" sz="3600" dirty="0"/>
              <a:t>Baseline LDL-C Not Associated with CV Events in Jupiter</a:t>
            </a:r>
          </a:p>
        </p:txBody>
      </p:sp>
      <p:sp>
        <p:nvSpPr>
          <p:cNvPr id="3" name="Content Placeholder 2"/>
          <p:cNvSpPr>
            <a:spLocks noGrp="1"/>
          </p:cNvSpPr>
          <p:nvPr>
            <p:ph idx="1"/>
          </p:nvPr>
        </p:nvSpPr>
        <p:spPr>
          <a:xfrm>
            <a:off x="301625" y="1371600"/>
            <a:ext cx="8689975" cy="3498850"/>
          </a:xfrm>
        </p:spPr>
        <p:txBody>
          <a:bodyPr/>
          <a:lstStyle/>
          <a:p>
            <a:pPr marL="0" indent="0" algn="ctr">
              <a:buFont typeface="Wingdings" panose="05000000000000000000" pitchFamily="2" charset="2"/>
              <a:buNone/>
              <a:defRPr/>
            </a:pPr>
            <a:r>
              <a:rPr lang="en-US" sz="2800" dirty="0"/>
              <a:t>In the placebo arm baseline LDL-C was not associated with CV events</a:t>
            </a:r>
          </a:p>
          <a:p>
            <a:pPr marL="0" indent="0" algn="ctr">
              <a:buFont typeface="Wingdings" panose="05000000000000000000" pitchFamily="2" charset="2"/>
              <a:buNone/>
              <a:defRPr/>
            </a:pPr>
            <a:r>
              <a:rPr lang="en-US" sz="2800" dirty="0"/>
              <a:t>HR per SD- 1.03 (95% CI, 0.88-1.21) p=0.71</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In contrast, </a:t>
            </a:r>
            <a:r>
              <a:rPr lang="en-US" sz="2800" dirty="0" err="1"/>
              <a:t>apoB</a:t>
            </a:r>
            <a:r>
              <a:rPr lang="en-US" sz="2800" dirty="0"/>
              <a:t>, TG, VLDL, LDL-p, non-HDL were associated with CV events                                                   with p values ~ 0.001</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215045" name="TextBox 4"/>
          <p:cNvSpPr txBox="1">
            <a:spLocks noChangeArrowheads="1"/>
          </p:cNvSpPr>
          <p:nvPr/>
        </p:nvSpPr>
        <p:spPr bwMode="auto">
          <a:xfrm>
            <a:off x="152400" y="5954713"/>
            <a:ext cx="883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Mora, S., et. al. (2015). </a:t>
            </a:r>
            <a:r>
              <a:rPr lang="en-US" altLang="en-US" sz="1800" i="1">
                <a:solidFill>
                  <a:srgbClr val="FFC000"/>
                </a:solidFill>
              </a:rPr>
              <a:t>Circulation</a:t>
            </a:r>
            <a:r>
              <a:rPr lang="en-US" altLang="en-US" sz="1800">
                <a:solidFill>
                  <a:srgbClr val="FFC000"/>
                </a:solidFill>
              </a:rPr>
              <a:t>. doi:10.1161/circulationaha.115.016857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a:t>Copyright Bale/Doneen Paradigm</a:t>
            </a:r>
          </a:p>
        </p:txBody>
      </p:sp>
      <p:sp>
        <p:nvSpPr>
          <p:cNvPr id="1740802" name="Rectangle 2"/>
          <p:cNvSpPr>
            <a:spLocks noGrp="1" noRot="1" noChangeArrowheads="1"/>
          </p:cNvSpPr>
          <p:nvPr>
            <p:ph type="title"/>
          </p:nvPr>
        </p:nvSpPr>
        <p:spPr>
          <a:xfrm>
            <a:off x="0" y="0"/>
            <a:ext cx="9144000" cy="1371600"/>
          </a:xfrm>
        </p:spPr>
        <p:txBody>
          <a:bodyPr/>
          <a:lstStyle/>
          <a:p>
            <a:pPr eaLnBrk="1" hangingPunct="1">
              <a:defRPr/>
            </a:pPr>
            <a:r>
              <a:rPr lang="en-GB" sz="3600" dirty="0"/>
              <a:t>ASCOT: Atorvastatin Trial Summary                   and Conclusions</a:t>
            </a:r>
            <a:endParaRPr lang="en-US" sz="3600" dirty="0"/>
          </a:p>
        </p:txBody>
      </p:sp>
      <p:sp>
        <p:nvSpPr>
          <p:cNvPr id="1740803" name="Rectangle 3"/>
          <p:cNvSpPr>
            <a:spLocks noGrp="1" noRot="1" noChangeArrowheads="1"/>
          </p:cNvSpPr>
          <p:nvPr>
            <p:ph type="body" idx="1"/>
          </p:nvPr>
        </p:nvSpPr>
        <p:spPr>
          <a:xfrm>
            <a:off x="762000" y="1512253"/>
            <a:ext cx="7916863" cy="3853497"/>
          </a:xfrm>
        </p:spPr>
        <p:txBody>
          <a:bodyPr/>
          <a:lstStyle/>
          <a:p>
            <a:pPr marL="0" indent="0" algn="ctr" eaLnBrk="1" hangingPunct="1">
              <a:buNone/>
              <a:defRPr/>
            </a:pPr>
            <a:r>
              <a:rPr lang="en-GB" dirty="0"/>
              <a:t>Risk reductions for CHD events were unrelated to baseline cholesterol levels.</a:t>
            </a:r>
          </a:p>
          <a:p>
            <a:pPr algn="ctr" eaLnBrk="1" hangingPunct="1">
              <a:buNone/>
              <a:defRPr/>
            </a:pPr>
            <a:endParaRPr lang="en-GB" dirty="0"/>
          </a:p>
          <a:p>
            <a:pPr marL="0" indent="0" algn="ctr" eaLnBrk="1" hangingPunct="1">
              <a:buNone/>
              <a:defRPr/>
            </a:pPr>
            <a:r>
              <a:rPr lang="en-GB" dirty="0"/>
              <a:t>Risk reductions were consistent across the whole range of cholesterol.</a:t>
            </a:r>
          </a:p>
        </p:txBody>
      </p:sp>
      <p:sp>
        <p:nvSpPr>
          <p:cNvPr id="11269" name="Text Box 4"/>
          <p:cNvSpPr txBox="1">
            <a:spLocks noChangeArrowheads="1"/>
          </p:cNvSpPr>
          <p:nvPr/>
        </p:nvSpPr>
        <p:spPr bwMode="auto">
          <a:xfrm>
            <a:off x="1195388" y="5368925"/>
            <a:ext cx="6632575" cy="569913"/>
          </a:xfrm>
          <a:prstGeom prst="rect">
            <a:avLst/>
          </a:prstGeom>
          <a:noFill/>
          <a:ln w="9525" algn="ctr">
            <a:noFill/>
            <a:miter lim="800000"/>
            <a:headEnd/>
            <a:tailEnd/>
          </a:ln>
        </p:spPr>
        <p:txBody>
          <a:bodyPr lIns="18288" tIns="18288" rIns="18288" bIns="18288">
            <a:spAutoFit/>
          </a:bodyPr>
          <a:lstStyle/>
          <a:p>
            <a:pPr eaLnBrk="0" hangingPunct="0">
              <a:spcBef>
                <a:spcPct val="50000"/>
              </a:spcBef>
            </a:pPr>
            <a:endParaRPr lang="en-US" sz="1400" b="1">
              <a:solidFill>
                <a:srgbClr val="FF0000"/>
              </a:solidFill>
              <a:latin typeface="Helvetica" pitchFamily="34" charset="0"/>
            </a:endParaRPr>
          </a:p>
          <a:p>
            <a:pPr eaLnBrk="0" hangingPunct="0">
              <a:spcBef>
                <a:spcPct val="50000"/>
              </a:spcBef>
            </a:pPr>
            <a:endParaRPr lang="en-US" sz="1400" b="1">
              <a:solidFill>
                <a:schemeClr val="tx2"/>
              </a:solidFill>
              <a:latin typeface="Helvetica" pitchFamily="34" charset="0"/>
            </a:endParaRPr>
          </a:p>
        </p:txBody>
      </p:sp>
      <p:sp>
        <p:nvSpPr>
          <p:cNvPr id="11270" name="Text Box 5"/>
          <p:cNvSpPr txBox="1">
            <a:spLocks noChangeArrowheads="1"/>
          </p:cNvSpPr>
          <p:nvPr/>
        </p:nvSpPr>
        <p:spPr bwMode="auto">
          <a:xfrm>
            <a:off x="381000" y="4923472"/>
            <a:ext cx="8297863" cy="1477328"/>
          </a:xfrm>
          <a:prstGeom prst="rect">
            <a:avLst/>
          </a:prstGeom>
          <a:noFill/>
          <a:ln w="9525">
            <a:noFill/>
            <a:miter lim="800000"/>
            <a:headEnd/>
            <a:tailEnd/>
          </a:ln>
        </p:spPr>
        <p:txBody>
          <a:bodyPr wrap="square" anchor="b">
            <a:spAutoFit/>
          </a:bodyPr>
          <a:lstStyle/>
          <a:p>
            <a:pPr algn="ctr" eaLnBrk="0" hangingPunct="0">
              <a:spcBef>
                <a:spcPct val="50000"/>
              </a:spcBef>
            </a:pPr>
            <a:r>
              <a:rPr lang="en-US" dirty="0">
                <a:solidFill>
                  <a:schemeClr val="hlink"/>
                </a:solidFill>
              </a:rPr>
              <a:t>Sever, P. S., et. al. (2003). Prevention of coronary and stroke events with atorvastatin in hypertensive patients who have average or lower-than-average cholesterol concentrations, in the Anglo-Scandinavian Cardiac Outcomes Trial--Lipid Lowering Arm (ASCOT-LLA): a </a:t>
            </a:r>
            <a:r>
              <a:rPr lang="en-US" dirty="0" err="1">
                <a:solidFill>
                  <a:schemeClr val="hlink"/>
                </a:solidFill>
              </a:rPr>
              <a:t>multicentre</a:t>
            </a:r>
            <a:r>
              <a:rPr lang="en-US" dirty="0">
                <a:solidFill>
                  <a:schemeClr val="hlink"/>
                </a:solidFill>
              </a:rPr>
              <a:t> </a:t>
            </a:r>
            <a:r>
              <a:rPr lang="en-US" dirty="0" err="1">
                <a:solidFill>
                  <a:schemeClr val="hlink"/>
                </a:solidFill>
              </a:rPr>
              <a:t>randomised</a:t>
            </a:r>
            <a:r>
              <a:rPr lang="en-US" dirty="0">
                <a:solidFill>
                  <a:schemeClr val="hlink"/>
                </a:solidFill>
              </a:rPr>
              <a:t> controlled trial. </a:t>
            </a:r>
            <a:r>
              <a:rPr lang="en-US" i="1" dirty="0">
                <a:solidFill>
                  <a:schemeClr val="hlink"/>
                </a:solidFill>
              </a:rPr>
              <a:t>Lancet, 361</a:t>
            </a:r>
            <a:r>
              <a:rPr lang="pt-BR" dirty="0">
                <a:solidFill>
                  <a:schemeClr val="hlink"/>
                </a:solidFill>
              </a:rPr>
              <a:t>(9364), 1149-1158. </a:t>
            </a:r>
            <a:endParaRPr lang="en-US" i="1" dirty="0">
              <a:solidFill>
                <a:schemeClr val="hlink"/>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a:t>Copyright Bale/Doneen Paradigm</a:t>
            </a:r>
          </a:p>
        </p:txBody>
      </p:sp>
      <p:sp>
        <p:nvSpPr>
          <p:cNvPr id="1850370" name="Rectangle 2"/>
          <p:cNvSpPr>
            <a:spLocks noGrp="1" noRot="1" noChangeArrowheads="1"/>
          </p:cNvSpPr>
          <p:nvPr>
            <p:ph type="title"/>
          </p:nvPr>
        </p:nvSpPr>
        <p:spPr>
          <a:xfrm>
            <a:off x="0" y="152400"/>
            <a:ext cx="9144000" cy="1371600"/>
          </a:xfrm>
        </p:spPr>
        <p:txBody>
          <a:bodyPr/>
          <a:lstStyle/>
          <a:p>
            <a:pPr eaLnBrk="1" hangingPunct="1">
              <a:defRPr/>
            </a:pPr>
            <a:r>
              <a:rPr lang="en-US" sz="3600" b="1" dirty="0"/>
              <a:t>Statins Beneficial Even if LDL is                  Very Low </a:t>
            </a:r>
            <a:br>
              <a:rPr lang="en-US" sz="3600" dirty="0"/>
            </a:br>
            <a:endParaRPr lang="en-US" sz="3600" dirty="0"/>
          </a:p>
        </p:txBody>
      </p:sp>
      <p:sp>
        <p:nvSpPr>
          <p:cNvPr id="1850371" name="Rectangle 3"/>
          <p:cNvSpPr>
            <a:spLocks noGrp="1" noRot="1" noChangeArrowheads="1"/>
          </p:cNvSpPr>
          <p:nvPr>
            <p:ph type="body" idx="1"/>
          </p:nvPr>
        </p:nvSpPr>
        <p:spPr>
          <a:xfrm>
            <a:off x="609600" y="1524000"/>
            <a:ext cx="7924800" cy="4114800"/>
          </a:xfrm>
        </p:spPr>
        <p:txBody>
          <a:bodyPr/>
          <a:lstStyle/>
          <a:p>
            <a:pPr marL="0" indent="0" algn="ctr" eaLnBrk="1" hangingPunct="1">
              <a:lnSpc>
                <a:spcPct val="90000"/>
              </a:lnSpc>
              <a:buNone/>
              <a:defRPr/>
            </a:pPr>
            <a:r>
              <a:rPr lang="en-US" sz="2800" dirty="0"/>
              <a:t>4295 pts.; average age 65; 50% DM &amp; or CAD; 2 yr. follow-up </a:t>
            </a:r>
          </a:p>
          <a:p>
            <a:pPr algn="ctr" eaLnBrk="1" hangingPunct="1">
              <a:lnSpc>
                <a:spcPct val="90000"/>
              </a:lnSpc>
              <a:buFont typeface="Wingdings" pitchFamily="2" charset="2"/>
              <a:buNone/>
              <a:defRPr/>
            </a:pPr>
            <a:endParaRPr lang="en-US" sz="2800" dirty="0"/>
          </a:p>
          <a:p>
            <a:pPr marL="0" indent="0" algn="ctr" eaLnBrk="1" hangingPunct="1">
              <a:lnSpc>
                <a:spcPct val="90000"/>
              </a:lnSpc>
              <a:buNone/>
              <a:defRPr/>
            </a:pPr>
            <a:r>
              <a:rPr lang="en-US" sz="2800" dirty="0"/>
              <a:t>60% of pts with LDL levels &lt;60 mg/</a:t>
            </a:r>
            <a:r>
              <a:rPr lang="en-US" sz="2800" dirty="0" err="1"/>
              <a:t>dL</a:t>
            </a:r>
            <a:r>
              <a:rPr lang="en-US" sz="2800" dirty="0"/>
              <a:t> prescribed </a:t>
            </a:r>
            <a:r>
              <a:rPr lang="en-US" sz="2800" dirty="0" err="1"/>
              <a:t>statins</a:t>
            </a:r>
            <a:endParaRPr lang="en-US" sz="2800" dirty="0"/>
          </a:p>
          <a:p>
            <a:pPr algn="ctr" eaLnBrk="1" hangingPunct="1">
              <a:lnSpc>
                <a:spcPct val="90000"/>
              </a:lnSpc>
              <a:defRPr/>
            </a:pPr>
            <a:endParaRPr lang="en-US" sz="2800" dirty="0"/>
          </a:p>
          <a:p>
            <a:pPr marL="0" indent="0" algn="ctr" eaLnBrk="1" hangingPunct="1">
              <a:lnSpc>
                <a:spcPct val="90000"/>
              </a:lnSpc>
              <a:buNone/>
              <a:defRPr/>
            </a:pPr>
            <a:r>
              <a:rPr lang="en-US" sz="2800" dirty="0" err="1"/>
              <a:t>Statin</a:t>
            </a:r>
            <a:r>
              <a:rPr lang="en-US" sz="2800" dirty="0"/>
              <a:t> </a:t>
            </a:r>
            <a:r>
              <a:rPr lang="en-US" sz="2800" dirty="0" err="1"/>
              <a:t>rx</a:t>
            </a:r>
            <a:r>
              <a:rPr lang="en-US" sz="2800" dirty="0"/>
              <a:t> reduced mortality 35%</a:t>
            </a:r>
          </a:p>
          <a:p>
            <a:pPr eaLnBrk="1" hangingPunct="1">
              <a:lnSpc>
                <a:spcPct val="90000"/>
              </a:lnSpc>
              <a:buFont typeface="Wingdings" pitchFamily="2" charset="2"/>
              <a:buNone/>
              <a:defRPr/>
            </a:pPr>
            <a:endParaRPr lang="en-US" sz="2400" dirty="0"/>
          </a:p>
        </p:txBody>
      </p:sp>
      <p:sp>
        <p:nvSpPr>
          <p:cNvPr id="12293" name="Text Box 4"/>
          <p:cNvSpPr txBox="1">
            <a:spLocks noChangeArrowheads="1"/>
          </p:cNvSpPr>
          <p:nvPr/>
        </p:nvSpPr>
        <p:spPr bwMode="auto">
          <a:xfrm>
            <a:off x="457201" y="5105400"/>
            <a:ext cx="8229600" cy="1015663"/>
          </a:xfrm>
          <a:prstGeom prst="rect">
            <a:avLst/>
          </a:prstGeom>
          <a:noFill/>
          <a:ln w="9525">
            <a:noFill/>
            <a:miter lim="800000"/>
            <a:headEnd/>
            <a:tailEnd/>
          </a:ln>
        </p:spPr>
        <p:txBody>
          <a:bodyPr wrap="square">
            <a:spAutoFit/>
          </a:bodyPr>
          <a:lstStyle/>
          <a:p>
            <a:pPr algn="ctr" eaLnBrk="0" hangingPunct="0"/>
            <a:r>
              <a:rPr lang="en-US" sz="2000" dirty="0">
                <a:solidFill>
                  <a:schemeClr val="hlink"/>
                </a:solidFill>
              </a:rPr>
              <a:t>Leeper, N. J., et. al. (2007). Statin use in patients with extremely low low-density lipoprotein levels is associated with improved survival. </a:t>
            </a:r>
            <a:r>
              <a:rPr lang="en-US" sz="2000" i="1" dirty="0">
                <a:solidFill>
                  <a:schemeClr val="hlink"/>
                </a:solidFill>
              </a:rPr>
              <a:t>Circulation, 116</a:t>
            </a:r>
            <a:r>
              <a:rPr lang="en-US" sz="2000" dirty="0">
                <a:solidFill>
                  <a:schemeClr val="hlink"/>
                </a:solidFill>
              </a:rPr>
              <a:t>(6), 613-618.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 much can be destructive</a:t>
            </a:r>
          </a:p>
        </p:txBody>
      </p:sp>
      <p:pic>
        <p:nvPicPr>
          <p:cNvPr id="5" name="Content Placeholder 4" descr="overloaded.jpg"/>
          <p:cNvPicPr>
            <a:picLocks noGrp="1" noChangeAspect="1"/>
          </p:cNvPicPr>
          <p:nvPr>
            <p:ph idx="1"/>
          </p:nvPr>
        </p:nvPicPr>
        <p:blipFill>
          <a:blip r:embed="rId3" cstate="print"/>
          <a:stretch>
            <a:fillRect/>
          </a:stretch>
        </p:blipFill>
        <p:spPr>
          <a:xfrm>
            <a:off x="990600" y="1371600"/>
            <a:ext cx="7162800" cy="4659312"/>
          </a:xfrm>
        </p:spPr>
      </p:pic>
      <p:sp>
        <p:nvSpPr>
          <p:cNvPr id="4" name="Footer Placeholder 3"/>
          <p:cNvSpPr>
            <a:spLocks noGrp="1"/>
          </p:cNvSpPr>
          <p:nvPr>
            <p:ph type="ftr" sz="quarter" idx="11"/>
          </p:nvPr>
        </p:nvSpPr>
        <p:spPr/>
        <p:txBody>
          <a:bodyPr/>
          <a:lstStyle/>
          <a:p>
            <a:pPr>
              <a:defRPr/>
            </a:pPr>
            <a:r>
              <a:rPr lang="en-US"/>
              <a:t>Copyright Bale/Doneen Paradigm</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863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B8A4-30F2-490C-BFAB-9E2AECEDE77D}"/>
              </a:ext>
            </a:extLst>
          </p:cNvPr>
          <p:cNvSpPr>
            <a:spLocks noGrp="1"/>
          </p:cNvSpPr>
          <p:nvPr>
            <p:ph type="title"/>
          </p:nvPr>
        </p:nvSpPr>
        <p:spPr>
          <a:xfrm>
            <a:off x="301625" y="228601"/>
            <a:ext cx="8510588" cy="914400"/>
          </a:xfrm>
        </p:spPr>
        <p:txBody>
          <a:bodyPr/>
          <a:lstStyle/>
          <a:p>
            <a:r>
              <a:rPr lang="en-US" sz="3200" dirty="0"/>
              <a:t>Degree of LDL Lowering Unrelated to Event Reduction – WOSCOPS</a:t>
            </a:r>
          </a:p>
        </p:txBody>
      </p:sp>
      <p:sp>
        <p:nvSpPr>
          <p:cNvPr id="4" name="Footer Placeholder 3">
            <a:extLst>
              <a:ext uri="{FF2B5EF4-FFF2-40B4-BE49-F238E27FC236}">
                <a16:creationId xmlns:a16="http://schemas.microsoft.com/office/drawing/2014/main" id="{AA94E7BD-3508-40EE-AED5-4F179BB40D01}"/>
              </a:ext>
            </a:extLst>
          </p:cNvPr>
          <p:cNvSpPr>
            <a:spLocks noGrp="1"/>
          </p:cNvSpPr>
          <p:nvPr>
            <p:ph type="ftr" sz="quarter" idx="11"/>
          </p:nvPr>
        </p:nvSpPr>
        <p:spPr/>
        <p:txBody>
          <a:bodyPr/>
          <a:lstStyle/>
          <a:p>
            <a:pPr>
              <a:defRPr/>
            </a:pPr>
            <a:r>
              <a:rPr lang="en-US"/>
              <a:t>Copyright Bale/Doneen Paradigm</a:t>
            </a:r>
          </a:p>
        </p:txBody>
      </p:sp>
      <p:sp>
        <p:nvSpPr>
          <p:cNvPr id="7" name="TextBox 4">
            <a:extLst>
              <a:ext uri="{FF2B5EF4-FFF2-40B4-BE49-F238E27FC236}">
                <a16:creationId xmlns:a16="http://schemas.microsoft.com/office/drawing/2014/main" id="{84C60F24-0B6D-445F-9169-D9D3F2D57993}"/>
              </a:ext>
            </a:extLst>
          </p:cNvPr>
          <p:cNvSpPr txBox="1">
            <a:spLocks noChangeArrowheads="1"/>
          </p:cNvSpPr>
          <p:nvPr/>
        </p:nvSpPr>
        <p:spPr bwMode="auto">
          <a:xfrm>
            <a:off x="304800" y="4895671"/>
            <a:ext cx="8510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rgbClr val="FFC000"/>
                </a:solidFill>
              </a:rPr>
              <a:t>Vallejo-Vax, A., Robertson, M., </a:t>
            </a:r>
            <a:r>
              <a:rPr lang="en-US" altLang="en-US" sz="1800" dirty="0" err="1">
                <a:solidFill>
                  <a:srgbClr val="FFC000"/>
                </a:solidFill>
              </a:rPr>
              <a:t>Catapano</a:t>
            </a:r>
            <a:r>
              <a:rPr lang="en-US" altLang="en-US" sz="1800" dirty="0">
                <a:solidFill>
                  <a:srgbClr val="FFC000"/>
                </a:solidFill>
              </a:rPr>
              <a:t>, A., et al. (2017). LDL-cholesterol lowering for the primary prevention of cardiovascular disease among men</a:t>
            </a:r>
          </a:p>
          <a:p>
            <a:pPr algn="ctr">
              <a:spcBef>
                <a:spcPct val="0"/>
              </a:spcBef>
              <a:buClrTx/>
              <a:buFontTx/>
              <a:buNone/>
            </a:pPr>
            <a:r>
              <a:rPr lang="en-US" altLang="en-US" sz="1800" dirty="0">
                <a:solidFill>
                  <a:srgbClr val="FFC000"/>
                </a:solidFill>
              </a:rPr>
              <a:t>with primary elevations of LDL.  WOSCOPS 20 year f/u. Circulation AHA.117.027966.</a:t>
            </a:r>
          </a:p>
        </p:txBody>
      </p:sp>
      <p:sp>
        <p:nvSpPr>
          <p:cNvPr id="8" name="Content Placeholder 7">
            <a:extLst>
              <a:ext uri="{FF2B5EF4-FFF2-40B4-BE49-F238E27FC236}">
                <a16:creationId xmlns:a16="http://schemas.microsoft.com/office/drawing/2014/main" id="{6B9E975C-D9A7-41B6-9360-CAEDDCDCE241}"/>
              </a:ext>
            </a:extLst>
          </p:cNvPr>
          <p:cNvSpPr>
            <a:spLocks noGrp="1"/>
          </p:cNvSpPr>
          <p:nvPr>
            <p:ph idx="1"/>
          </p:nvPr>
        </p:nvSpPr>
        <p:spPr>
          <a:xfrm>
            <a:off x="304800" y="1524000"/>
            <a:ext cx="8458200" cy="4422775"/>
          </a:xfrm>
        </p:spPr>
        <p:txBody>
          <a:bodyPr/>
          <a:lstStyle/>
          <a:p>
            <a:pPr marL="0" indent="0" algn="ctr">
              <a:buNone/>
            </a:pPr>
            <a:r>
              <a:rPr lang="en-US" sz="2400" dirty="0">
                <a:effectLst/>
              </a:rPr>
              <a:t>Post-hoc analysis from the West of Scotland Coronary Prevention Study (WOSCOPS) randomized, placebo-controlled trial 4.9 </a:t>
            </a:r>
            <a:r>
              <a:rPr lang="en-US" sz="2400" dirty="0" err="1">
                <a:effectLst/>
              </a:rPr>
              <a:t>yr</a:t>
            </a:r>
            <a:r>
              <a:rPr lang="en-US" sz="2400" dirty="0">
                <a:effectLst/>
              </a:rPr>
              <a:t> follow-up.</a:t>
            </a:r>
          </a:p>
          <a:p>
            <a:pPr marL="0" indent="0" algn="ctr">
              <a:buNone/>
            </a:pPr>
            <a:endParaRPr lang="en-US" sz="2400" dirty="0">
              <a:effectLst/>
            </a:endParaRPr>
          </a:p>
          <a:p>
            <a:pPr marL="0" indent="0" algn="ctr">
              <a:buNone/>
            </a:pPr>
            <a:r>
              <a:rPr lang="en-US" sz="2400" dirty="0">
                <a:effectLst/>
              </a:rPr>
              <a:t>Primary prevention of CHD among 2,560 pts                                  with LDL-C </a:t>
            </a:r>
            <a:r>
              <a:rPr lang="en-US" sz="2400" u="sng" dirty="0">
                <a:effectLst/>
              </a:rPr>
              <a:t>&gt;</a:t>
            </a:r>
            <a:r>
              <a:rPr lang="en-US" sz="2400" dirty="0">
                <a:effectLst/>
              </a:rPr>
              <a:t>190 mg/</a:t>
            </a:r>
            <a:r>
              <a:rPr lang="en-US" sz="2400" dirty="0" err="1">
                <a:effectLst/>
              </a:rPr>
              <a:t>dL</a:t>
            </a:r>
            <a:r>
              <a:rPr lang="en-US" sz="2400" dirty="0">
                <a:effectLst/>
              </a:rPr>
              <a:t> without pre-existing ASVD.</a:t>
            </a:r>
          </a:p>
          <a:p>
            <a:pPr marL="0" indent="0" algn="ctr">
              <a:buNone/>
            </a:pPr>
            <a:endParaRPr lang="en-US" sz="2400" dirty="0">
              <a:effectLst/>
            </a:endParaRPr>
          </a:p>
          <a:p>
            <a:pPr marL="0" indent="0">
              <a:buNone/>
            </a:pPr>
            <a:endParaRPr lang="en-US" sz="1800" dirty="0">
              <a:effectLst/>
            </a:endParaRPr>
          </a:p>
        </p:txBody>
      </p:sp>
    </p:spTree>
    <p:extLst>
      <p:ext uri="{BB962C8B-B14F-4D97-AF65-F5344CB8AC3E}">
        <p14:creationId xmlns:p14="http://schemas.microsoft.com/office/powerpoint/2010/main" val="1414446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B8A4-30F2-490C-BFAB-9E2AECEDE77D}"/>
              </a:ext>
            </a:extLst>
          </p:cNvPr>
          <p:cNvSpPr>
            <a:spLocks noGrp="1"/>
          </p:cNvSpPr>
          <p:nvPr>
            <p:ph type="title"/>
          </p:nvPr>
        </p:nvSpPr>
        <p:spPr>
          <a:xfrm>
            <a:off x="301625" y="228601"/>
            <a:ext cx="8510588" cy="914400"/>
          </a:xfrm>
        </p:spPr>
        <p:txBody>
          <a:bodyPr/>
          <a:lstStyle/>
          <a:p>
            <a:r>
              <a:rPr lang="en-US" sz="3200" dirty="0"/>
              <a:t>LDL Lowering Unrelated to Event Reduction </a:t>
            </a:r>
          </a:p>
        </p:txBody>
      </p:sp>
      <p:sp>
        <p:nvSpPr>
          <p:cNvPr id="4" name="Footer Placeholder 3">
            <a:extLst>
              <a:ext uri="{FF2B5EF4-FFF2-40B4-BE49-F238E27FC236}">
                <a16:creationId xmlns:a16="http://schemas.microsoft.com/office/drawing/2014/main" id="{AA94E7BD-3508-40EE-AED5-4F179BB40D01}"/>
              </a:ext>
            </a:extLst>
          </p:cNvPr>
          <p:cNvSpPr>
            <a:spLocks noGrp="1"/>
          </p:cNvSpPr>
          <p:nvPr>
            <p:ph type="ftr" sz="quarter" idx="11"/>
          </p:nvPr>
        </p:nvSpPr>
        <p:spPr/>
        <p:txBody>
          <a:bodyPr/>
          <a:lstStyle/>
          <a:p>
            <a:pPr>
              <a:defRPr/>
            </a:pPr>
            <a:r>
              <a:rPr lang="en-US"/>
              <a:t>Copyright Bale/Doneen Paradigm</a:t>
            </a:r>
          </a:p>
        </p:txBody>
      </p:sp>
      <p:sp>
        <p:nvSpPr>
          <p:cNvPr id="7" name="TextBox 4">
            <a:extLst>
              <a:ext uri="{FF2B5EF4-FFF2-40B4-BE49-F238E27FC236}">
                <a16:creationId xmlns:a16="http://schemas.microsoft.com/office/drawing/2014/main" id="{84C60F24-0B6D-445F-9169-D9D3F2D57993}"/>
              </a:ext>
            </a:extLst>
          </p:cNvPr>
          <p:cNvSpPr txBox="1">
            <a:spLocks noChangeArrowheads="1"/>
          </p:cNvSpPr>
          <p:nvPr/>
        </p:nvSpPr>
        <p:spPr bwMode="auto">
          <a:xfrm>
            <a:off x="388826" y="5334000"/>
            <a:ext cx="8510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rgbClr val="FFC000"/>
                </a:solidFill>
              </a:rPr>
              <a:t>Vallejo-Vax, A., Robertson, M., </a:t>
            </a:r>
            <a:r>
              <a:rPr lang="en-US" altLang="en-US" sz="1800" dirty="0" err="1">
                <a:solidFill>
                  <a:srgbClr val="FFC000"/>
                </a:solidFill>
              </a:rPr>
              <a:t>Catapano</a:t>
            </a:r>
            <a:r>
              <a:rPr lang="en-US" altLang="en-US" sz="1800" dirty="0">
                <a:solidFill>
                  <a:srgbClr val="FFC000"/>
                </a:solidFill>
              </a:rPr>
              <a:t>, A., et al. (2017). LDL-cholesterol lowering for the primary prevention of cardiovascular disease </a:t>
            </a:r>
            <a:r>
              <a:rPr lang="en-US" altLang="en-US" sz="1800" dirty="0" err="1">
                <a:solidFill>
                  <a:srgbClr val="FFC000"/>
                </a:solidFill>
              </a:rPr>
              <a:t>mong</a:t>
            </a:r>
            <a:r>
              <a:rPr lang="en-US" altLang="en-US" sz="1800" dirty="0">
                <a:solidFill>
                  <a:srgbClr val="FFC000"/>
                </a:solidFill>
              </a:rPr>
              <a:t> men</a:t>
            </a:r>
          </a:p>
          <a:p>
            <a:pPr algn="ctr">
              <a:spcBef>
                <a:spcPct val="0"/>
              </a:spcBef>
              <a:buClrTx/>
              <a:buFontTx/>
              <a:buNone/>
            </a:pPr>
            <a:r>
              <a:rPr lang="en-US" altLang="en-US" sz="1800" dirty="0">
                <a:solidFill>
                  <a:srgbClr val="FFC000"/>
                </a:solidFill>
              </a:rPr>
              <a:t> with primary elevations of LDL.  WOSCOPS 20 year f/u. Circulation AHA.117.027966.</a:t>
            </a:r>
          </a:p>
        </p:txBody>
      </p:sp>
      <p:sp>
        <p:nvSpPr>
          <p:cNvPr id="3" name="TextBox 2">
            <a:extLst>
              <a:ext uri="{FF2B5EF4-FFF2-40B4-BE49-F238E27FC236}">
                <a16:creationId xmlns:a16="http://schemas.microsoft.com/office/drawing/2014/main" id="{A926D7A6-EA84-40AB-82F7-F4E8A88F8C83}"/>
              </a:ext>
            </a:extLst>
          </p:cNvPr>
          <p:cNvSpPr txBox="1"/>
          <p:nvPr/>
        </p:nvSpPr>
        <p:spPr>
          <a:xfrm>
            <a:off x="1066800" y="3733800"/>
            <a:ext cx="6858000" cy="923330"/>
          </a:xfrm>
          <a:prstGeom prst="rect">
            <a:avLst/>
          </a:prstGeom>
          <a:noFill/>
        </p:spPr>
        <p:txBody>
          <a:bodyPr wrap="square" rtlCol="0">
            <a:spAutoFit/>
          </a:bodyPr>
          <a:lstStyle/>
          <a:p>
            <a:pPr algn="ctr"/>
            <a:r>
              <a:rPr lang="en-US" dirty="0">
                <a:solidFill>
                  <a:schemeClr val="bg1"/>
                </a:solidFill>
              </a:rPr>
              <a:t>Important BDM Message – statins reduce inflammation – the same risk reduction was obtained when LDL was treated to between 145 to &lt;174 as those on treatment with &lt;145!!</a:t>
            </a:r>
          </a:p>
        </p:txBody>
      </p:sp>
      <p:pic>
        <p:nvPicPr>
          <p:cNvPr id="10" name="Content Placeholder 9">
            <a:extLst>
              <a:ext uri="{FF2B5EF4-FFF2-40B4-BE49-F238E27FC236}">
                <a16:creationId xmlns:a16="http://schemas.microsoft.com/office/drawing/2014/main" id="{71E78763-12F8-4866-AE61-2367C4A283AA}"/>
              </a:ext>
            </a:extLst>
          </p:cNvPr>
          <p:cNvPicPr>
            <a:picLocks noGrp="1" noChangeAspect="1"/>
          </p:cNvPicPr>
          <p:nvPr>
            <p:ph idx="1"/>
          </p:nvPr>
        </p:nvPicPr>
        <p:blipFill rotWithShape="1">
          <a:blip r:embed="rId2"/>
          <a:srcRect t="62025" r="41202" b="12132"/>
          <a:stretch/>
        </p:blipFill>
        <p:spPr>
          <a:xfrm>
            <a:off x="1066800" y="2354803"/>
            <a:ext cx="6553199" cy="1745636"/>
          </a:xfrm>
          <a:prstGeom prst="rect">
            <a:avLst/>
          </a:prstGeom>
        </p:spPr>
      </p:pic>
      <p:pic>
        <p:nvPicPr>
          <p:cNvPr id="6" name="Picture 5">
            <a:extLst>
              <a:ext uri="{FF2B5EF4-FFF2-40B4-BE49-F238E27FC236}">
                <a16:creationId xmlns:a16="http://schemas.microsoft.com/office/drawing/2014/main" id="{474B7CF1-1750-4302-AB6C-A495AAADBB13}"/>
              </a:ext>
            </a:extLst>
          </p:cNvPr>
          <p:cNvPicPr>
            <a:picLocks noChangeAspect="1"/>
          </p:cNvPicPr>
          <p:nvPr/>
        </p:nvPicPr>
        <p:blipFill>
          <a:blip r:embed="rId3"/>
          <a:stretch>
            <a:fillRect/>
          </a:stretch>
        </p:blipFill>
        <p:spPr>
          <a:xfrm>
            <a:off x="1066800" y="1583873"/>
            <a:ext cx="6553200" cy="770930"/>
          </a:xfrm>
          <a:prstGeom prst="rect">
            <a:avLst/>
          </a:prstGeom>
        </p:spPr>
      </p:pic>
      <p:sp>
        <p:nvSpPr>
          <p:cNvPr id="8" name="TextBox 7">
            <a:extLst>
              <a:ext uri="{FF2B5EF4-FFF2-40B4-BE49-F238E27FC236}">
                <a16:creationId xmlns:a16="http://schemas.microsoft.com/office/drawing/2014/main" id="{FED63EEF-2BED-4BA3-9C87-DD8B5E449F44}"/>
              </a:ext>
            </a:extLst>
          </p:cNvPr>
          <p:cNvSpPr txBox="1"/>
          <p:nvPr/>
        </p:nvSpPr>
        <p:spPr>
          <a:xfrm>
            <a:off x="533400" y="4287679"/>
            <a:ext cx="7924800" cy="707886"/>
          </a:xfrm>
          <a:prstGeom prst="rect">
            <a:avLst/>
          </a:prstGeom>
          <a:solidFill>
            <a:schemeClr val="accent6">
              <a:lumMod val="50000"/>
            </a:schemeClr>
          </a:solidFill>
        </p:spPr>
        <p:txBody>
          <a:bodyPr wrap="square" rtlCol="0">
            <a:spAutoFit/>
          </a:bodyPr>
          <a:lstStyle/>
          <a:p>
            <a:pPr algn="ctr"/>
            <a:r>
              <a:rPr lang="en-US" sz="2000" dirty="0"/>
              <a:t>The same risk reduction was obtained when LDL was treated to between 145 to &lt;174 as those on treatment with &lt;145!!</a:t>
            </a:r>
          </a:p>
        </p:txBody>
      </p:sp>
    </p:spTree>
    <p:extLst>
      <p:ext uri="{BB962C8B-B14F-4D97-AF65-F5344CB8AC3E}">
        <p14:creationId xmlns:p14="http://schemas.microsoft.com/office/powerpoint/2010/main" val="1110298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92298" y="5964754"/>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sp>
        <p:nvSpPr>
          <p:cNvPr id="3" name="Rectangle 2">
            <a:extLst>
              <a:ext uri="{FF2B5EF4-FFF2-40B4-BE49-F238E27FC236}">
                <a16:creationId xmlns:a16="http://schemas.microsoft.com/office/drawing/2014/main" id="{A052A171-3DCC-4627-B7B7-D014BA329E80}"/>
              </a:ext>
            </a:extLst>
          </p:cNvPr>
          <p:cNvSpPr/>
          <p:nvPr/>
        </p:nvSpPr>
        <p:spPr>
          <a:xfrm>
            <a:off x="381000" y="228600"/>
            <a:ext cx="8610600" cy="1384995"/>
          </a:xfrm>
          <a:prstGeom prst="rect">
            <a:avLst/>
          </a:prstGeom>
        </p:spPr>
        <p:txBody>
          <a:bodyPr wrap="square">
            <a:spAutoFit/>
          </a:bodyPr>
          <a:lstStyle/>
          <a:p>
            <a:pPr algn="ctr"/>
            <a:r>
              <a:rPr lang="en-US" sz="2800" dirty="0">
                <a:solidFill>
                  <a:schemeClr val="tx2"/>
                </a:solidFill>
              </a:rPr>
              <a:t>Top 10 Take-Home Messages to Reduce Risk of Atherosclerotic Cardiovascular Disease Through Cholesterol Management </a:t>
            </a:r>
          </a:p>
        </p:txBody>
      </p:sp>
      <p:sp>
        <p:nvSpPr>
          <p:cNvPr id="5" name="Rectangle 4">
            <a:extLst>
              <a:ext uri="{FF2B5EF4-FFF2-40B4-BE49-F238E27FC236}">
                <a16:creationId xmlns:a16="http://schemas.microsoft.com/office/drawing/2014/main" id="{7192538A-EFCE-480B-8293-77B7F5ED8427}"/>
              </a:ext>
            </a:extLst>
          </p:cNvPr>
          <p:cNvSpPr/>
          <p:nvPr/>
        </p:nvSpPr>
        <p:spPr>
          <a:xfrm>
            <a:off x="304800" y="1752600"/>
            <a:ext cx="8763000" cy="2585323"/>
          </a:xfrm>
          <a:prstGeom prst="rect">
            <a:avLst/>
          </a:prstGeom>
        </p:spPr>
        <p:txBody>
          <a:bodyPr wrap="square">
            <a:spAutoFit/>
          </a:bodyPr>
          <a:lstStyle/>
          <a:p>
            <a:r>
              <a:rPr lang="en-US" u="sng" dirty="0"/>
              <a:t>BaleDoneen Take-Away:</a:t>
            </a:r>
          </a:p>
          <a:p>
            <a:endParaRPr lang="en-US" dirty="0"/>
          </a:p>
          <a:p>
            <a:pPr marL="342900" indent="-342900">
              <a:buAutoNum type="arabicPeriod"/>
            </a:pPr>
            <a:r>
              <a:rPr lang="en-US" dirty="0"/>
              <a:t>Baseline LDL and LDL reduction are NOT predictive! </a:t>
            </a:r>
          </a:p>
          <a:p>
            <a:pPr marL="342900" indent="-342900">
              <a:buAutoNum type="arabicPeriod"/>
            </a:pPr>
            <a:endParaRPr lang="en-US" dirty="0"/>
          </a:p>
          <a:p>
            <a:pPr marL="342900" indent="-342900">
              <a:buAutoNum type="arabicPeriod"/>
            </a:pPr>
            <a:r>
              <a:rPr lang="en-US" dirty="0"/>
              <a:t>Statins have OTHER benefits that go beyond LDL reduction and…….will love to learn what the additive benefits of PCSK-9s have on vascular activity/inflammation.  </a:t>
            </a:r>
          </a:p>
          <a:p>
            <a:endParaRPr lang="en-US" dirty="0"/>
          </a:p>
          <a:p>
            <a:endParaRPr lang="en-US" dirty="0"/>
          </a:p>
        </p:txBody>
      </p:sp>
    </p:spTree>
    <p:extLst>
      <p:ext uri="{BB962C8B-B14F-4D97-AF65-F5344CB8AC3E}">
        <p14:creationId xmlns:p14="http://schemas.microsoft.com/office/powerpoint/2010/main" val="89884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1"/>
          </p:nvPr>
        </p:nvSpPr>
        <p:spPr/>
        <p:txBody>
          <a:bodyPr/>
          <a:lstStyle/>
          <a:p>
            <a:pPr>
              <a:defRPr/>
            </a:pPr>
            <a:r>
              <a:rPr lang="en-US"/>
              <a:t>Copyright Bale/Doneen Paradigm</a:t>
            </a:r>
          </a:p>
        </p:txBody>
      </p:sp>
      <p:sp>
        <p:nvSpPr>
          <p:cNvPr id="20483" name="Rectangle 2"/>
          <p:cNvSpPr>
            <a:spLocks noChangeArrowheads="1"/>
          </p:cNvSpPr>
          <p:nvPr/>
        </p:nvSpPr>
        <p:spPr bwMode="auto">
          <a:xfrm>
            <a:off x="514350" y="544513"/>
            <a:ext cx="8191500" cy="5768975"/>
          </a:xfrm>
          <a:prstGeom prst="rect">
            <a:avLst/>
          </a:prstGeom>
          <a:noFill/>
          <a:ln w="9525">
            <a:noFill/>
            <a:miter lim="800000"/>
            <a:headEnd/>
            <a:tailEnd/>
          </a:ln>
        </p:spPr>
        <p:txBody>
          <a:bodyPr lIns="90488" tIns="44450" rIns="90488" bIns="44450"/>
          <a:lstStyle/>
          <a:p>
            <a:pPr algn="ctr">
              <a:lnSpc>
                <a:spcPct val="140000"/>
              </a:lnSpc>
              <a:spcBef>
                <a:spcPct val="20000"/>
              </a:spcBef>
              <a:spcAft>
                <a:spcPct val="20000"/>
              </a:spcAft>
            </a:pPr>
            <a:r>
              <a:rPr lang="en-US" sz="2400" dirty="0">
                <a:solidFill>
                  <a:srgbClr val="FFFF00"/>
                </a:solidFill>
                <a:latin typeface="Verdana" pitchFamily="34" charset="0"/>
              </a:rPr>
              <a:t>Reduces inflammation </a:t>
            </a:r>
            <a:r>
              <a:rPr lang="en-US" sz="2400" dirty="0">
                <a:latin typeface="Verdana" pitchFamily="34" charset="0"/>
              </a:rPr>
              <a:t>inside the artery</a:t>
            </a:r>
          </a:p>
          <a:p>
            <a:pPr algn="ctr">
              <a:lnSpc>
                <a:spcPct val="140000"/>
              </a:lnSpc>
              <a:spcBef>
                <a:spcPct val="20000"/>
              </a:spcBef>
              <a:spcAft>
                <a:spcPct val="20000"/>
              </a:spcAft>
            </a:pPr>
            <a:r>
              <a:rPr lang="en-US" sz="2400" dirty="0">
                <a:solidFill>
                  <a:srgbClr val="FFFF00"/>
                </a:solidFill>
                <a:latin typeface="Verdana" pitchFamily="34" charset="0"/>
              </a:rPr>
              <a:t>Reduces</a:t>
            </a:r>
            <a:r>
              <a:rPr lang="en-US" sz="2400" dirty="0">
                <a:latin typeface="Verdana" pitchFamily="34" charset="0"/>
              </a:rPr>
              <a:t> </a:t>
            </a:r>
            <a:r>
              <a:rPr lang="en-US" sz="2400" dirty="0">
                <a:solidFill>
                  <a:srgbClr val="FFFF00"/>
                </a:solidFill>
                <a:latin typeface="Verdana" pitchFamily="34" charset="0"/>
              </a:rPr>
              <a:t>LDL getting engulfed by the WBCs</a:t>
            </a:r>
          </a:p>
          <a:p>
            <a:pPr marL="342900" indent="-342900" algn="ctr">
              <a:lnSpc>
                <a:spcPct val="90000"/>
              </a:lnSpc>
              <a:spcBef>
                <a:spcPct val="20000"/>
              </a:spcBef>
            </a:pPr>
            <a:endParaRPr lang="en-US" sz="2400" dirty="0"/>
          </a:p>
          <a:p>
            <a:pPr algn="ctr" eaLnBrk="0" hangingPunct="0"/>
            <a:r>
              <a:rPr lang="en-US" sz="2400" dirty="0">
                <a:solidFill>
                  <a:srgbClr val="FFFF00"/>
                </a:solidFill>
              </a:rPr>
              <a:t>Reduces WBCs adhering to the endothelium</a:t>
            </a:r>
          </a:p>
          <a:p>
            <a:pPr marL="342900" indent="-342900" algn="ctr" eaLnBrk="0" hangingPunct="0"/>
            <a:endParaRPr lang="en-US" sz="2400" dirty="0"/>
          </a:p>
          <a:p>
            <a:pPr algn="ctr" eaLnBrk="0" hangingPunct="0"/>
            <a:r>
              <a:rPr lang="en-US" sz="2400" dirty="0">
                <a:solidFill>
                  <a:srgbClr val="FFFF00"/>
                </a:solidFill>
              </a:rPr>
              <a:t>Makes plaque less likely to rupture by</a:t>
            </a:r>
          </a:p>
          <a:p>
            <a:pPr marL="742950" lvl="1" indent="-285750" algn="ctr" eaLnBrk="0" hangingPunct="0"/>
            <a:r>
              <a:rPr lang="en-US" sz="2400" dirty="0"/>
              <a:t>         decreasing content of  cholesterol in plaque; reducing inflammation in the plaque; strengthening the fibrous cap</a:t>
            </a:r>
          </a:p>
          <a:p>
            <a:pPr marL="742950" lvl="1" indent="-285750" algn="ctr" eaLnBrk="0" hangingPunct="0"/>
            <a:endParaRPr lang="en-US" sz="2400" dirty="0">
              <a:latin typeface="Verdana" pitchFamily="34" charset="0"/>
            </a:endParaRPr>
          </a:p>
          <a:p>
            <a:pPr marL="742950" lvl="1" indent="-285750" algn="ctr" eaLnBrk="0" hangingPunct="0"/>
            <a:r>
              <a:rPr lang="en-US" sz="2400" dirty="0">
                <a:solidFill>
                  <a:srgbClr val="FFFF00"/>
                </a:solidFill>
                <a:latin typeface="Verdana" pitchFamily="34" charset="0"/>
              </a:rPr>
              <a:t>Reduces risk of forming a clot</a:t>
            </a:r>
          </a:p>
          <a:p>
            <a:pPr marL="742950" lvl="1" indent="-285750" algn="ctr" eaLnBrk="0" hangingPunct="0"/>
            <a:endParaRPr lang="en-US" sz="2000" dirty="0">
              <a:latin typeface="Verdana" pitchFamily="34" charset="0"/>
            </a:endParaRPr>
          </a:p>
        </p:txBody>
      </p:sp>
      <p:sp>
        <p:nvSpPr>
          <p:cNvPr id="20484" name="Rectangle 3"/>
          <p:cNvSpPr>
            <a:spLocks noChangeArrowheads="1"/>
          </p:cNvSpPr>
          <p:nvPr/>
        </p:nvSpPr>
        <p:spPr bwMode="auto">
          <a:xfrm>
            <a:off x="152400" y="0"/>
            <a:ext cx="8763000" cy="544513"/>
          </a:xfrm>
          <a:prstGeom prst="rect">
            <a:avLst/>
          </a:prstGeom>
          <a:noFill/>
          <a:ln w="9525">
            <a:noFill/>
            <a:miter lim="800000"/>
            <a:headEnd/>
            <a:tailEnd/>
          </a:ln>
        </p:spPr>
        <p:txBody>
          <a:bodyPr lIns="92075" tIns="46038" rIns="92075" bIns="46038" anchor="ctr" anchorCtr="1"/>
          <a:lstStyle/>
          <a:p>
            <a:pPr algn="ctr" eaLnBrk="0" hangingPunct="0"/>
            <a:r>
              <a:rPr lang="en-US" sz="3200" dirty="0">
                <a:solidFill>
                  <a:schemeClr val="tx2"/>
                </a:solidFill>
                <a:latin typeface="Verdana" pitchFamily="34" charset="0"/>
              </a:rPr>
              <a:t>Effects of Statins Beyond Cholesterol</a:t>
            </a:r>
          </a:p>
        </p:txBody>
      </p:sp>
      <p:sp>
        <p:nvSpPr>
          <p:cNvPr id="20485" name="Text Box 4"/>
          <p:cNvSpPr txBox="1">
            <a:spLocks noChangeArrowheads="1"/>
          </p:cNvSpPr>
          <p:nvPr/>
        </p:nvSpPr>
        <p:spPr bwMode="auto">
          <a:xfrm>
            <a:off x="517524" y="5341406"/>
            <a:ext cx="8397875" cy="1440394"/>
          </a:xfrm>
          <a:prstGeom prst="rect">
            <a:avLst/>
          </a:prstGeom>
          <a:noFill/>
          <a:ln w="9525">
            <a:noFill/>
            <a:miter lim="800000"/>
            <a:headEnd/>
            <a:tailEnd/>
          </a:ln>
        </p:spPr>
        <p:txBody>
          <a:bodyPr wrap="square">
            <a:spAutoFit/>
          </a:bodyPr>
          <a:lstStyle/>
          <a:p>
            <a:pPr algn="ctr" eaLnBrk="0" hangingPunct="0">
              <a:lnSpc>
                <a:spcPct val="70000"/>
              </a:lnSpc>
              <a:spcBef>
                <a:spcPct val="30000"/>
              </a:spcBef>
            </a:pPr>
            <a:r>
              <a:rPr lang="en-US" dirty="0">
                <a:solidFill>
                  <a:schemeClr val="hlink"/>
                </a:solidFill>
                <a:latin typeface="Verdana" pitchFamily="34" charset="0"/>
                <a:cs typeface="Times New Roman" pitchFamily="18" charset="0"/>
              </a:rPr>
              <a:t>Rosenson R, et al. </a:t>
            </a:r>
            <a:r>
              <a:rPr lang="en-US" i="1" dirty="0">
                <a:solidFill>
                  <a:schemeClr val="hlink"/>
                </a:solidFill>
                <a:latin typeface="Verdana" pitchFamily="34" charset="0"/>
                <a:cs typeface="Times New Roman" pitchFamily="18" charset="0"/>
              </a:rPr>
              <a:t>JAMA</a:t>
            </a:r>
            <a:r>
              <a:rPr lang="en-US" dirty="0">
                <a:solidFill>
                  <a:schemeClr val="hlink"/>
                </a:solidFill>
                <a:latin typeface="Verdana" pitchFamily="34" charset="0"/>
                <a:cs typeface="Times New Roman" pitchFamily="18" charset="0"/>
              </a:rPr>
              <a:t>. 1998;279:1643-1650</a:t>
            </a:r>
          </a:p>
          <a:p>
            <a:pPr algn="ctr" eaLnBrk="0" hangingPunct="0">
              <a:lnSpc>
                <a:spcPct val="70000"/>
              </a:lnSpc>
              <a:spcBef>
                <a:spcPct val="30000"/>
              </a:spcBef>
            </a:pPr>
            <a:r>
              <a:rPr lang="en-US" dirty="0" err="1">
                <a:solidFill>
                  <a:schemeClr val="hlink"/>
                </a:solidFill>
                <a:latin typeface="Verdana" pitchFamily="34" charset="0"/>
                <a:cs typeface="Times New Roman" pitchFamily="18" charset="0"/>
              </a:rPr>
              <a:t>Gotto</a:t>
            </a:r>
            <a:r>
              <a:rPr lang="en-US" dirty="0">
                <a:solidFill>
                  <a:schemeClr val="hlink"/>
                </a:solidFill>
                <a:latin typeface="Verdana" pitchFamily="34" charset="0"/>
                <a:cs typeface="Times New Roman" pitchFamily="18" charset="0"/>
              </a:rPr>
              <a:t> AM, et al. </a:t>
            </a:r>
            <a:r>
              <a:rPr lang="en-US" i="1" dirty="0" err="1">
                <a:solidFill>
                  <a:schemeClr val="hlink"/>
                </a:solidFill>
                <a:latin typeface="Verdana" pitchFamily="34" charset="0"/>
                <a:cs typeface="Times New Roman" pitchFamily="18" charset="0"/>
              </a:rPr>
              <a:t>Curr</a:t>
            </a:r>
            <a:r>
              <a:rPr lang="en-US" i="1" dirty="0">
                <a:solidFill>
                  <a:schemeClr val="hlink"/>
                </a:solidFill>
                <a:latin typeface="Verdana" pitchFamily="34" charset="0"/>
                <a:cs typeface="Times New Roman" pitchFamily="18" charset="0"/>
              </a:rPr>
              <a:t> </a:t>
            </a:r>
            <a:r>
              <a:rPr lang="en-US" i="1" dirty="0" err="1">
                <a:solidFill>
                  <a:schemeClr val="hlink"/>
                </a:solidFill>
                <a:latin typeface="Verdana" pitchFamily="34" charset="0"/>
                <a:cs typeface="Times New Roman" pitchFamily="18" charset="0"/>
              </a:rPr>
              <a:t>Opin</a:t>
            </a:r>
            <a:r>
              <a:rPr lang="en-US" i="1" dirty="0">
                <a:solidFill>
                  <a:schemeClr val="hlink"/>
                </a:solidFill>
                <a:latin typeface="Verdana" pitchFamily="34" charset="0"/>
                <a:cs typeface="Times New Roman" pitchFamily="18" charset="0"/>
              </a:rPr>
              <a:t> Lipidology</a:t>
            </a:r>
            <a:r>
              <a:rPr lang="en-US" dirty="0">
                <a:solidFill>
                  <a:schemeClr val="hlink"/>
                </a:solidFill>
                <a:latin typeface="Verdana" pitchFamily="34" charset="0"/>
                <a:cs typeface="Times New Roman" pitchFamily="18" charset="0"/>
              </a:rPr>
              <a:t>. 2001;12:391-394 </a:t>
            </a:r>
          </a:p>
          <a:p>
            <a:pPr algn="ctr" eaLnBrk="0" hangingPunct="0">
              <a:lnSpc>
                <a:spcPct val="70000"/>
              </a:lnSpc>
              <a:spcBef>
                <a:spcPct val="30000"/>
              </a:spcBef>
            </a:pPr>
            <a:r>
              <a:rPr lang="en-US" dirty="0" err="1">
                <a:solidFill>
                  <a:schemeClr val="hlink"/>
                </a:solidFill>
                <a:latin typeface="Verdana" pitchFamily="34" charset="0"/>
                <a:cs typeface="Times New Roman" pitchFamily="18" charset="0"/>
              </a:rPr>
              <a:t>Maron</a:t>
            </a:r>
            <a:r>
              <a:rPr lang="en-US" dirty="0">
                <a:solidFill>
                  <a:schemeClr val="hlink"/>
                </a:solidFill>
                <a:latin typeface="Verdana" pitchFamily="34" charset="0"/>
                <a:cs typeface="Times New Roman" pitchFamily="18" charset="0"/>
              </a:rPr>
              <a:t> DJ, et al. </a:t>
            </a:r>
            <a:r>
              <a:rPr lang="en-US" i="1" dirty="0">
                <a:solidFill>
                  <a:schemeClr val="hlink"/>
                </a:solidFill>
                <a:latin typeface="Verdana" pitchFamily="34" charset="0"/>
                <a:cs typeface="Times New Roman" pitchFamily="18" charset="0"/>
              </a:rPr>
              <a:t>Circulation.</a:t>
            </a:r>
            <a:r>
              <a:rPr lang="en-US" dirty="0">
                <a:solidFill>
                  <a:schemeClr val="hlink"/>
                </a:solidFill>
                <a:latin typeface="Verdana" pitchFamily="34" charset="0"/>
                <a:cs typeface="Times New Roman" pitchFamily="18" charset="0"/>
              </a:rPr>
              <a:t> 2000;101:207-213 </a:t>
            </a:r>
          </a:p>
          <a:p>
            <a:pPr algn="ctr" eaLnBrk="0" hangingPunct="0">
              <a:lnSpc>
                <a:spcPct val="70000"/>
              </a:lnSpc>
              <a:spcBef>
                <a:spcPct val="30000"/>
              </a:spcBef>
            </a:pPr>
            <a:r>
              <a:rPr lang="en-US" dirty="0">
                <a:solidFill>
                  <a:schemeClr val="hlink"/>
                </a:solidFill>
                <a:latin typeface="Verdana" pitchFamily="34" charset="0"/>
                <a:cs typeface="Times New Roman" pitchFamily="18" charset="0"/>
              </a:rPr>
              <a:t>White CM. </a:t>
            </a:r>
            <a:r>
              <a:rPr lang="en-US" i="1" dirty="0">
                <a:solidFill>
                  <a:schemeClr val="hlink"/>
                </a:solidFill>
                <a:latin typeface="Verdana" pitchFamily="34" charset="0"/>
                <a:cs typeface="Times New Roman" pitchFamily="18" charset="0"/>
              </a:rPr>
              <a:t>J </a:t>
            </a:r>
            <a:r>
              <a:rPr lang="en-US" i="1" dirty="0" err="1">
                <a:solidFill>
                  <a:schemeClr val="hlink"/>
                </a:solidFill>
                <a:latin typeface="Verdana" pitchFamily="34" charset="0"/>
                <a:cs typeface="Times New Roman" pitchFamily="18" charset="0"/>
              </a:rPr>
              <a:t>Clin</a:t>
            </a:r>
            <a:r>
              <a:rPr lang="en-US" i="1" dirty="0">
                <a:solidFill>
                  <a:schemeClr val="hlink"/>
                </a:solidFill>
                <a:latin typeface="Verdana" pitchFamily="34" charset="0"/>
                <a:cs typeface="Times New Roman" pitchFamily="18" charset="0"/>
              </a:rPr>
              <a:t> </a:t>
            </a:r>
            <a:r>
              <a:rPr lang="en-US" i="1" dirty="0" err="1">
                <a:solidFill>
                  <a:schemeClr val="hlink"/>
                </a:solidFill>
                <a:latin typeface="Verdana" pitchFamily="34" charset="0"/>
                <a:cs typeface="Times New Roman" pitchFamily="18" charset="0"/>
              </a:rPr>
              <a:t>Pharmacol</a:t>
            </a:r>
            <a:r>
              <a:rPr lang="en-US" dirty="0">
                <a:solidFill>
                  <a:schemeClr val="hlink"/>
                </a:solidFill>
                <a:latin typeface="Verdana" pitchFamily="34" charset="0"/>
                <a:cs typeface="Times New Roman" pitchFamily="18" charset="0"/>
              </a:rPr>
              <a:t>. 1999;39:111-118</a:t>
            </a:r>
          </a:p>
          <a:p>
            <a:pPr>
              <a:spcBef>
                <a:spcPct val="50000"/>
              </a:spcBef>
            </a:pPr>
            <a:endParaRPr lang="en-US" sz="1400" dirty="0">
              <a:solidFill>
                <a:schemeClr val="hlink"/>
              </a:solidFill>
              <a:latin typeface="Verdana" pitchFamily="34" charset="0"/>
            </a:endParaRPr>
          </a:p>
        </p:txBody>
      </p:sp>
    </p:spTree>
    <p:extLst>
      <p:ext uri="{BB962C8B-B14F-4D97-AF65-F5344CB8AC3E}">
        <p14:creationId xmlns:p14="http://schemas.microsoft.com/office/powerpoint/2010/main" val="14763003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92298" y="5964754"/>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sp>
        <p:nvSpPr>
          <p:cNvPr id="3" name="Rectangle 2">
            <a:extLst>
              <a:ext uri="{FF2B5EF4-FFF2-40B4-BE49-F238E27FC236}">
                <a16:creationId xmlns:a16="http://schemas.microsoft.com/office/drawing/2014/main" id="{A052A171-3DCC-4627-B7B7-D014BA329E80}"/>
              </a:ext>
            </a:extLst>
          </p:cNvPr>
          <p:cNvSpPr/>
          <p:nvPr/>
        </p:nvSpPr>
        <p:spPr>
          <a:xfrm>
            <a:off x="381000" y="228600"/>
            <a:ext cx="8610600" cy="1384995"/>
          </a:xfrm>
          <a:prstGeom prst="rect">
            <a:avLst/>
          </a:prstGeom>
        </p:spPr>
        <p:txBody>
          <a:bodyPr wrap="square">
            <a:spAutoFit/>
          </a:bodyPr>
          <a:lstStyle/>
          <a:p>
            <a:pPr algn="ctr"/>
            <a:r>
              <a:rPr lang="en-US" sz="2800" dirty="0">
                <a:solidFill>
                  <a:schemeClr val="tx2"/>
                </a:solidFill>
              </a:rPr>
              <a:t>Top 10 Take-Home Messages to Reduce Risk of Atherosclerotic Cardiovascular Disease Through Cholesterol Management </a:t>
            </a:r>
          </a:p>
        </p:txBody>
      </p:sp>
      <p:sp>
        <p:nvSpPr>
          <p:cNvPr id="5" name="Rectangle 4">
            <a:extLst>
              <a:ext uri="{FF2B5EF4-FFF2-40B4-BE49-F238E27FC236}">
                <a16:creationId xmlns:a16="http://schemas.microsoft.com/office/drawing/2014/main" id="{7192538A-EFCE-480B-8293-77B7F5ED8427}"/>
              </a:ext>
            </a:extLst>
          </p:cNvPr>
          <p:cNvSpPr/>
          <p:nvPr/>
        </p:nvSpPr>
        <p:spPr>
          <a:xfrm>
            <a:off x="304800" y="1597736"/>
            <a:ext cx="8763000" cy="3970318"/>
          </a:xfrm>
          <a:prstGeom prst="rect">
            <a:avLst/>
          </a:prstGeom>
        </p:spPr>
        <p:txBody>
          <a:bodyPr wrap="square">
            <a:spAutoFit/>
          </a:bodyPr>
          <a:lstStyle/>
          <a:p>
            <a:r>
              <a:rPr lang="en-US" u="sng" dirty="0"/>
              <a:t>BaleDoneen Take-Away:</a:t>
            </a:r>
          </a:p>
          <a:p>
            <a:endParaRPr lang="en-US" dirty="0"/>
          </a:p>
          <a:p>
            <a:pPr marL="342900" indent="-342900">
              <a:buAutoNum type="arabicPeriod"/>
            </a:pPr>
            <a:r>
              <a:rPr lang="en-US" dirty="0"/>
              <a:t>Baseline LDL and LDL reduction are NOT predictive! </a:t>
            </a:r>
          </a:p>
          <a:p>
            <a:pPr marL="342900" indent="-342900">
              <a:buAutoNum type="arabicPeriod"/>
            </a:pPr>
            <a:endParaRPr lang="en-US" dirty="0"/>
          </a:p>
          <a:p>
            <a:pPr marL="342900" indent="-342900">
              <a:buAutoNum type="arabicPeriod"/>
            </a:pPr>
            <a:r>
              <a:rPr lang="en-US" dirty="0"/>
              <a:t>Statins have OTHER benefits that go beyond LDL reduction and…….will love to learn what the additive benefits of PCSK-9s have on vascular activity/inflammation.  </a:t>
            </a:r>
          </a:p>
          <a:p>
            <a:pPr marL="342900" indent="-342900">
              <a:buAutoNum type="arabicPeriod"/>
            </a:pPr>
            <a:endParaRPr lang="en-US" dirty="0"/>
          </a:p>
          <a:p>
            <a:pPr marL="342900" indent="-342900">
              <a:buAutoNum type="arabicPeriod"/>
            </a:pPr>
            <a:r>
              <a:rPr lang="en-US" dirty="0"/>
              <a:t>While it is wonderful they site the value of CACS and now have it in the guidelines…….what is the backup plan for 0 scores…….</a:t>
            </a:r>
            <a:r>
              <a:rPr lang="en-US" dirty="0" err="1"/>
              <a:t>cIMT</a:t>
            </a:r>
            <a:r>
              <a:rPr lang="en-US" dirty="0"/>
              <a:t>/</a:t>
            </a:r>
            <a:r>
              <a:rPr lang="en-US" dirty="0" err="1"/>
              <a:t>fIMT</a:t>
            </a:r>
            <a:r>
              <a:rPr lang="en-US" dirty="0"/>
              <a:t>, Inflammation?</a:t>
            </a:r>
          </a:p>
          <a:p>
            <a:pPr marL="342900" indent="-342900">
              <a:buAutoNum type="arabicPeriod"/>
            </a:pPr>
            <a:endParaRPr lang="en-US" dirty="0"/>
          </a:p>
          <a:p>
            <a:endParaRPr lang="en-US" dirty="0"/>
          </a:p>
          <a:p>
            <a:endParaRPr lang="en-US" dirty="0"/>
          </a:p>
        </p:txBody>
      </p:sp>
    </p:spTree>
    <p:extLst>
      <p:ext uri="{BB962C8B-B14F-4D97-AF65-F5344CB8AC3E}">
        <p14:creationId xmlns:p14="http://schemas.microsoft.com/office/powerpoint/2010/main" val="75165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D0F37-CFA5-4E33-8AC8-3A8EAF7A5A71}"/>
              </a:ext>
            </a:extLst>
          </p:cNvPr>
          <p:cNvSpPr>
            <a:spLocks noGrp="1"/>
          </p:cNvSpPr>
          <p:nvPr>
            <p:ph type="title"/>
          </p:nvPr>
        </p:nvSpPr>
        <p:spPr>
          <a:xfrm>
            <a:off x="0" y="371475"/>
            <a:ext cx="9144000" cy="990600"/>
          </a:xfrm>
        </p:spPr>
        <p:txBody>
          <a:bodyPr/>
          <a:lstStyle/>
          <a:p>
            <a:pPr>
              <a:defRPr/>
            </a:pPr>
            <a:r>
              <a:rPr lang="en-US" sz="3600" dirty="0"/>
              <a:t>The Majority of Coronary Plaque Volume is Un-calcified</a:t>
            </a:r>
          </a:p>
        </p:txBody>
      </p:sp>
      <p:sp>
        <p:nvSpPr>
          <p:cNvPr id="3" name="Content Placeholder 2">
            <a:extLst>
              <a:ext uri="{FF2B5EF4-FFF2-40B4-BE49-F238E27FC236}">
                <a16:creationId xmlns:a16="http://schemas.microsoft.com/office/drawing/2014/main" id="{A6FDBDD4-D6D7-4676-99BF-8B665CD895A1}"/>
              </a:ext>
            </a:extLst>
          </p:cNvPr>
          <p:cNvSpPr>
            <a:spLocks noGrp="1"/>
          </p:cNvSpPr>
          <p:nvPr>
            <p:ph idx="1"/>
          </p:nvPr>
        </p:nvSpPr>
        <p:spPr>
          <a:xfrm>
            <a:off x="301625" y="1828800"/>
            <a:ext cx="8540750" cy="3962400"/>
          </a:xfrm>
        </p:spPr>
        <p:txBody>
          <a:bodyPr/>
          <a:lstStyle/>
          <a:p>
            <a:pPr>
              <a:defRPr/>
            </a:pPr>
            <a:r>
              <a:rPr lang="en-US" sz="2800" dirty="0"/>
              <a:t>CAC cannot detect the true extent of coronary artery plaque.</a:t>
            </a:r>
          </a:p>
          <a:p>
            <a:pPr>
              <a:defRPr/>
            </a:pPr>
            <a:endParaRPr lang="en-US" sz="2800" dirty="0"/>
          </a:p>
          <a:p>
            <a:pPr>
              <a:defRPr/>
            </a:pPr>
            <a:r>
              <a:rPr lang="en-US" sz="2800" dirty="0"/>
              <a:t>The extent of subclinical Non-calcified plaque, a putative precursor for CAD events, may have important implications for primary prevention.</a:t>
            </a:r>
          </a:p>
        </p:txBody>
      </p:sp>
      <p:sp>
        <p:nvSpPr>
          <p:cNvPr id="4" name="Footer Placeholder 3">
            <a:extLst>
              <a:ext uri="{FF2B5EF4-FFF2-40B4-BE49-F238E27FC236}">
                <a16:creationId xmlns:a16="http://schemas.microsoft.com/office/drawing/2014/main" id="{71C4045C-66AE-42F9-83B7-59FD69EC52D0}"/>
              </a:ext>
            </a:extLst>
          </p:cNvPr>
          <p:cNvSpPr>
            <a:spLocks noGrp="1"/>
          </p:cNvSpPr>
          <p:nvPr>
            <p:ph type="ftr" sz="quarter" idx="11"/>
          </p:nvPr>
        </p:nvSpPr>
        <p:spPr/>
        <p:txBody>
          <a:bodyPr/>
          <a:lstStyle/>
          <a:p>
            <a:pPr>
              <a:defRPr/>
            </a:pPr>
            <a:r>
              <a:rPr lang="en-US"/>
              <a:t>Copyright Bale/Doneen Paradigm</a:t>
            </a:r>
          </a:p>
        </p:txBody>
      </p:sp>
      <p:sp>
        <p:nvSpPr>
          <p:cNvPr id="136197" name="TextBox 4">
            <a:extLst>
              <a:ext uri="{FF2B5EF4-FFF2-40B4-BE49-F238E27FC236}">
                <a16:creationId xmlns:a16="http://schemas.microsoft.com/office/drawing/2014/main" id="{9465455B-59E9-480D-9B6B-971C374BEC82}"/>
              </a:ext>
            </a:extLst>
          </p:cNvPr>
          <p:cNvSpPr txBox="1">
            <a:spLocks noChangeArrowheads="1"/>
          </p:cNvSpPr>
          <p:nvPr/>
        </p:nvSpPr>
        <p:spPr bwMode="auto">
          <a:xfrm>
            <a:off x="301625" y="5334000"/>
            <a:ext cx="8540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pPr>
            <a:r>
              <a:rPr lang="en-US" altLang="en-US" sz="1800">
                <a:solidFill>
                  <a:srgbClr val="FFC000"/>
                </a:solidFill>
              </a:rPr>
              <a:t>Kral, B. G., et. al. (2014). Noncalcified Coronary Plaque Volumes in Healthy People with a Family History of Early-Onset Coronary Artery Disease. </a:t>
            </a:r>
            <a:r>
              <a:rPr lang="en-US" altLang="en-US" sz="1800" i="1">
                <a:solidFill>
                  <a:srgbClr val="FFC000"/>
                </a:solidFill>
              </a:rPr>
              <a:t>Circ Cardiovasc Imaging</a:t>
            </a:r>
            <a:r>
              <a:rPr lang="en-US" altLang="en-US" sz="1800">
                <a:solidFill>
                  <a:srgbClr val="FFC000"/>
                </a:solidFill>
              </a:rPr>
              <a:t>. doi: 10.1161/CIRCIMAGING.113.000980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92298" y="5964754"/>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sp>
        <p:nvSpPr>
          <p:cNvPr id="3" name="Rectangle 2">
            <a:extLst>
              <a:ext uri="{FF2B5EF4-FFF2-40B4-BE49-F238E27FC236}">
                <a16:creationId xmlns:a16="http://schemas.microsoft.com/office/drawing/2014/main" id="{A052A171-3DCC-4627-B7B7-D014BA329E80}"/>
              </a:ext>
            </a:extLst>
          </p:cNvPr>
          <p:cNvSpPr/>
          <p:nvPr/>
        </p:nvSpPr>
        <p:spPr>
          <a:xfrm>
            <a:off x="381000" y="228600"/>
            <a:ext cx="8610600" cy="1384995"/>
          </a:xfrm>
          <a:prstGeom prst="rect">
            <a:avLst/>
          </a:prstGeom>
        </p:spPr>
        <p:txBody>
          <a:bodyPr wrap="square">
            <a:spAutoFit/>
          </a:bodyPr>
          <a:lstStyle/>
          <a:p>
            <a:pPr algn="ctr"/>
            <a:r>
              <a:rPr lang="en-US" sz="2800" dirty="0">
                <a:solidFill>
                  <a:schemeClr val="tx2"/>
                </a:solidFill>
              </a:rPr>
              <a:t>Top 10 Take-Home Messages to Reduce Risk of Atherosclerotic Cardiovascular Disease Through Cholesterol Management </a:t>
            </a:r>
          </a:p>
        </p:txBody>
      </p:sp>
      <p:sp>
        <p:nvSpPr>
          <p:cNvPr id="5" name="Rectangle 4">
            <a:extLst>
              <a:ext uri="{FF2B5EF4-FFF2-40B4-BE49-F238E27FC236}">
                <a16:creationId xmlns:a16="http://schemas.microsoft.com/office/drawing/2014/main" id="{7192538A-EFCE-480B-8293-77B7F5ED8427}"/>
              </a:ext>
            </a:extLst>
          </p:cNvPr>
          <p:cNvSpPr/>
          <p:nvPr/>
        </p:nvSpPr>
        <p:spPr>
          <a:xfrm>
            <a:off x="304800" y="1597736"/>
            <a:ext cx="8763000" cy="5078313"/>
          </a:xfrm>
          <a:prstGeom prst="rect">
            <a:avLst/>
          </a:prstGeom>
        </p:spPr>
        <p:txBody>
          <a:bodyPr wrap="square">
            <a:spAutoFit/>
          </a:bodyPr>
          <a:lstStyle/>
          <a:p>
            <a:r>
              <a:rPr lang="en-US" u="sng" dirty="0"/>
              <a:t>BaleDoneen Take-Away:</a:t>
            </a:r>
          </a:p>
          <a:p>
            <a:endParaRPr lang="en-US" dirty="0"/>
          </a:p>
          <a:p>
            <a:pPr marL="342900" indent="-342900">
              <a:buAutoNum type="arabicPeriod"/>
            </a:pPr>
            <a:r>
              <a:rPr lang="en-US" dirty="0"/>
              <a:t>Baseline LDL and LDL reduction are NOT predictive! </a:t>
            </a:r>
          </a:p>
          <a:p>
            <a:pPr marL="342900" indent="-342900">
              <a:buAutoNum type="arabicPeriod"/>
            </a:pPr>
            <a:endParaRPr lang="en-US" dirty="0"/>
          </a:p>
          <a:p>
            <a:pPr marL="342900" indent="-342900">
              <a:buAutoNum type="arabicPeriod"/>
            </a:pPr>
            <a:r>
              <a:rPr lang="en-US" dirty="0"/>
              <a:t>Statins have OTHER benefits that go beyond LDL reduction and…….will love to learn what the additive benefits of PCSK-9s have on vascular activity/inflammation.  </a:t>
            </a:r>
          </a:p>
          <a:p>
            <a:pPr marL="342900" indent="-342900">
              <a:buAutoNum type="arabicPeriod"/>
            </a:pPr>
            <a:endParaRPr lang="en-US" dirty="0"/>
          </a:p>
          <a:p>
            <a:pPr marL="342900" indent="-342900">
              <a:buAutoNum type="arabicPeriod"/>
            </a:pPr>
            <a:r>
              <a:rPr lang="en-US" dirty="0"/>
              <a:t>While it is wonderful they site the value of CACS and now have it in the guidelines…….what is the backup plan for 0 scores…….</a:t>
            </a:r>
            <a:r>
              <a:rPr lang="en-US" dirty="0" err="1"/>
              <a:t>cIMT</a:t>
            </a:r>
            <a:r>
              <a:rPr lang="en-US" dirty="0"/>
              <a:t>/</a:t>
            </a:r>
            <a:r>
              <a:rPr lang="en-US" dirty="0" err="1"/>
              <a:t>fIMT</a:t>
            </a:r>
            <a:r>
              <a:rPr lang="en-US" dirty="0"/>
              <a:t>, Inflammation?</a:t>
            </a:r>
          </a:p>
          <a:p>
            <a:pPr marL="342900" indent="-342900">
              <a:buAutoNum type="arabicPeriod"/>
            </a:pPr>
            <a:endParaRPr lang="en-US" dirty="0"/>
          </a:p>
          <a:p>
            <a:pPr marL="342900" indent="-342900">
              <a:buAutoNum type="arabicPeriod"/>
            </a:pPr>
            <a:r>
              <a:rPr lang="en-US" dirty="0"/>
              <a:t>Using moderate to high dose statin without genetic testing, root cause evaluation, disease and inflammatory testing will likely lead to continued events, adverse side effects and ultimately poor compliance.  </a:t>
            </a:r>
          </a:p>
          <a:p>
            <a:pPr marL="342900" indent="-342900">
              <a:buAutoNum type="arabicPeriod"/>
            </a:pPr>
            <a:endParaRPr lang="en-US" dirty="0"/>
          </a:p>
          <a:p>
            <a:endParaRPr lang="en-US" dirty="0"/>
          </a:p>
          <a:p>
            <a:endParaRPr lang="en-US" dirty="0"/>
          </a:p>
        </p:txBody>
      </p:sp>
    </p:spTree>
    <p:extLst>
      <p:ext uri="{BB962C8B-B14F-4D97-AF65-F5344CB8AC3E}">
        <p14:creationId xmlns:p14="http://schemas.microsoft.com/office/powerpoint/2010/main" val="140293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53246F-89A8-4F52-BBC3-7EF1536D6597}"/>
              </a:ext>
            </a:extLst>
          </p:cNvPr>
          <p:cNvPicPr>
            <a:picLocks noGrp="1" noChangeAspect="1"/>
          </p:cNvPicPr>
          <p:nvPr>
            <p:ph idx="1"/>
          </p:nvPr>
        </p:nvPicPr>
        <p:blipFill>
          <a:blip r:embed="rId2"/>
          <a:stretch>
            <a:fillRect/>
          </a:stretch>
        </p:blipFill>
        <p:spPr>
          <a:xfrm>
            <a:off x="1600200" y="228600"/>
            <a:ext cx="6172200" cy="5029200"/>
          </a:xfrm>
          <a:prstGeom prst="rect">
            <a:avLst/>
          </a:prstGeom>
        </p:spPr>
      </p:pic>
      <p:sp>
        <p:nvSpPr>
          <p:cNvPr id="4" name="Footer Placeholder 3">
            <a:extLst>
              <a:ext uri="{FF2B5EF4-FFF2-40B4-BE49-F238E27FC236}">
                <a16:creationId xmlns:a16="http://schemas.microsoft.com/office/drawing/2014/main" id="{7A979142-6642-4761-95FF-6B6E360ACF9E}"/>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D771BC00-83EC-4FAF-A8FD-B83DD102F673}"/>
              </a:ext>
            </a:extLst>
          </p:cNvPr>
          <p:cNvSpPr/>
          <p:nvPr/>
        </p:nvSpPr>
        <p:spPr>
          <a:xfrm>
            <a:off x="228600" y="5410200"/>
            <a:ext cx="8686800" cy="923330"/>
          </a:xfrm>
          <a:prstGeom prst="rect">
            <a:avLst/>
          </a:prstGeom>
        </p:spPr>
        <p:txBody>
          <a:bodyPr wrap="square">
            <a:spAutoFit/>
          </a:bodyPr>
          <a:lstStyle/>
          <a:p>
            <a:pPr algn="ctr"/>
            <a:r>
              <a:rPr lang="en-US" dirty="0">
                <a:solidFill>
                  <a:srgbClr val="FFC000"/>
                </a:solidFill>
                <a:latin typeface="Muli Light"/>
              </a:rPr>
              <a:t>2018 Physical Activity Guidelines Advisory Committee. Their extensive review and deliberations regarding the scientific literature on physical activity and health are summarized in the </a:t>
            </a:r>
            <a:r>
              <a:rPr lang="en-US" i="1" dirty="0">
                <a:solidFill>
                  <a:srgbClr val="FFC000"/>
                </a:solidFill>
                <a:latin typeface="Muli Light"/>
              </a:rPr>
              <a:t>2018 Physical Activity Guidelines Advisory Committee Scientific Report, </a:t>
            </a:r>
            <a:endParaRPr lang="en-US" dirty="0">
              <a:solidFill>
                <a:srgbClr val="FFC000"/>
              </a:solidFill>
            </a:endParaRPr>
          </a:p>
        </p:txBody>
      </p:sp>
    </p:spTree>
    <p:extLst>
      <p:ext uri="{BB962C8B-B14F-4D97-AF65-F5344CB8AC3E}">
        <p14:creationId xmlns:p14="http://schemas.microsoft.com/office/powerpoint/2010/main" val="172352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32FBFB-69F3-40E7-9A6E-5A1C4CC65F9B}"/>
              </a:ext>
            </a:extLst>
          </p:cNvPr>
          <p:cNvSpPr>
            <a:spLocks noGrp="1"/>
          </p:cNvSpPr>
          <p:nvPr>
            <p:ph type="ftr" sz="quarter" idx="11"/>
          </p:nvPr>
        </p:nvSpPr>
        <p:spPr/>
        <p:txBody>
          <a:bodyPr/>
          <a:lstStyle/>
          <a:p>
            <a:pPr>
              <a:defRPr/>
            </a:pPr>
            <a:r>
              <a:rPr lang="en-US" dirty="0"/>
              <a:t>Copyright Bale/Doneen Paradigm</a:t>
            </a:r>
          </a:p>
        </p:txBody>
      </p:sp>
      <p:sp>
        <p:nvSpPr>
          <p:cNvPr id="6" name="Rectangle 5">
            <a:extLst>
              <a:ext uri="{FF2B5EF4-FFF2-40B4-BE49-F238E27FC236}">
                <a16:creationId xmlns:a16="http://schemas.microsoft.com/office/drawing/2014/main" id="{F843F419-0216-4722-BEE3-03310149E8D0}"/>
              </a:ext>
            </a:extLst>
          </p:cNvPr>
          <p:cNvSpPr/>
          <p:nvPr/>
        </p:nvSpPr>
        <p:spPr>
          <a:xfrm>
            <a:off x="228600" y="5410200"/>
            <a:ext cx="8686800" cy="923330"/>
          </a:xfrm>
          <a:prstGeom prst="rect">
            <a:avLst/>
          </a:prstGeom>
        </p:spPr>
        <p:txBody>
          <a:bodyPr wrap="square">
            <a:spAutoFit/>
          </a:bodyPr>
          <a:lstStyle/>
          <a:p>
            <a:pPr algn="ctr"/>
            <a:r>
              <a:rPr lang="en-US" dirty="0">
                <a:solidFill>
                  <a:srgbClr val="FFC000"/>
                </a:solidFill>
                <a:latin typeface="Muli Light"/>
              </a:rPr>
              <a:t>2018 Physical Activity Guidelines Advisory Committee. Their extensive review and deliberations regarding the scientific literature on physical activity and health are summarized in the </a:t>
            </a:r>
            <a:r>
              <a:rPr lang="en-US" i="1" dirty="0">
                <a:solidFill>
                  <a:srgbClr val="FFC000"/>
                </a:solidFill>
                <a:latin typeface="Muli Light"/>
              </a:rPr>
              <a:t>2018 Physical Activity Guidelines Advisory Committee Scientific Report, </a:t>
            </a:r>
            <a:endParaRPr lang="en-US" dirty="0">
              <a:solidFill>
                <a:srgbClr val="FFC000"/>
              </a:solidFill>
            </a:endParaRPr>
          </a:p>
        </p:txBody>
      </p:sp>
      <p:pic>
        <p:nvPicPr>
          <p:cNvPr id="5" name="Content Placeholder 4">
            <a:extLst>
              <a:ext uri="{FF2B5EF4-FFF2-40B4-BE49-F238E27FC236}">
                <a16:creationId xmlns:a16="http://schemas.microsoft.com/office/drawing/2014/main" id="{137B0EF6-CF68-4009-8699-F481287AD72F}"/>
              </a:ext>
            </a:extLst>
          </p:cNvPr>
          <p:cNvPicPr>
            <a:picLocks noGrp="1" noChangeAspect="1"/>
          </p:cNvPicPr>
          <p:nvPr>
            <p:ph idx="1"/>
          </p:nvPr>
        </p:nvPicPr>
        <p:blipFill>
          <a:blip r:embed="rId2"/>
          <a:stretch>
            <a:fillRect/>
          </a:stretch>
        </p:blipFill>
        <p:spPr>
          <a:xfrm>
            <a:off x="799229" y="838201"/>
            <a:ext cx="7545542" cy="4495800"/>
          </a:xfrm>
          <a:prstGeom prst="rect">
            <a:avLst/>
          </a:prstGeom>
        </p:spPr>
      </p:pic>
      <p:sp>
        <p:nvSpPr>
          <p:cNvPr id="3" name="TextBox 2">
            <a:extLst>
              <a:ext uri="{FF2B5EF4-FFF2-40B4-BE49-F238E27FC236}">
                <a16:creationId xmlns:a16="http://schemas.microsoft.com/office/drawing/2014/main" id="{78ABC198-3BCA-4882-BB31-BA7861593283}"/>
              </a:ext>
            </a:extLst>
          </p:cNvPr>
          <p:cNvSpPr txBox="1"/>
          <p:nvPr/>
        </p:nvSpPr>
        <p:spPr>
          <a:xfrm>
            <a:off x="150977" y="200846"/>
            <a:ext cx="9024843" cy="584775"/>
          </a:xfrm>
          <a:prstGeom prst="rect">
            <a:avLst/>
          </a:prstGeom>
          <a:noFill/>
        </p:spPr>
        <p:txBody>
          <a:bodyPr wrap="none" rtlCol="0">
            <a:spAutoFit/>
          </a:bodyPr>
          <a:lstStyle/>
          <a:p>
            <a:r>
              <a:rPr lang="en-US" sz="3200" dirty="0">
                <a:solidFill>
                  <a:schemeClr val="tx2"/>
                </a:solidFill>
              </a:rPr>
              <a:t>Physical Activity Guidelines for Americans 2018  </a:t>
            </a:r>
          </a:p>
        </p:txBody>
      </p:sp>
    </p:spTree>
    <p:extLst>
      <p:ext uri="{BB962C8B-B14F-4D97-AF65-F5344CB8AC3E}">
        <p14:creationId xmlns:p14="http://schemas.microsoft.com/office/powerpoint/2010/main" val="3770893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32FBFB-69F3-40E7-9A6E-5A1C4CC65F9B}"/>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F843F419-0216-4722-BEE3-03310149E8D0}"/>
              </a:ext>
            </a:extLst>
          </p:cNvPr>
          <p:cNvSpPr/>
          <p:nvPr/>
        </p:nvSpPr>
        <p:spPr>
          <a:xfrm>
            <a:off x="228600" y="5410200"/>
            <a:ext cx="8686800" cy="923330"/>
          </a:xfrm>
          <a:prstGeom prst="rect">
            <a:avLst/>
          </a:prstGeom>
        </p:spPr>
        <p:txBody>
          <a:bodyPr wrap="square">
            <a:spAutoFit/>
          </a:bodyPr>
          <a:lstStyle/>
          <a:p>
            <a:pPr algn="ctr"/>
            <a:r>
              <a:rPr lang="en-US" dirty="0">
                <a:solidFill>
                  <a:srgbClr val="FFC000"/>
                </a:solidFill>
                <a:latin typeface="Muli Light"/>
              </a:rPr>
              <a:t>2018 Physical Activity Guidelines Advisory Committee. Their extensive review and deliberations regarding the scientific literature on physical activity and health are summarized in the </a:t>
            </a:r>
            <a:r>
              <a:rPr lang="en-US" i="1" dirty="0">
                <a:solidFill>
                  <a:srgbClr val="FFC000"/>
                </a:solidFill>
                <a:latin typeface="Muli Light"/>
              </a:rPr>
              <a:t>2018 Physical Activity Guidelines Advisory Committee Scientific Report, </a:t>
            </a:r>
            <a:endParaRPr lang="en-US" dirty="0">
              <a:solidFill>
                <a:srgbClr val="FFC000"/>
              </a:solidFill>
            </a:endParaRPr>
          </a:p>
        </p:txBody>
      </p:sp>
      <p:pic>
        <p:nvPicPr>
          <p:cNvPr id="5" name="Content Placeholder 4">
            <a:extLst>
              <a:ext uri="{FF2B5EF4-FFF2-40B4-BE49-F238E27FC236}">
                <a16:creationId xmlns:a16="http://schemas.microsoft.com/office/drawing/2014/main" id="{27BC3349-46B0-4DFC-8373-18560F130C87}"/>
              </a:ext>
            </a:extLst>
          </p:cNvPr>
          <p:cNvPicPr>
            <a:picLocks noGrp="1" noChangeAspect="1"/>
          </p:cNvPicPr>
          <p:nvPr>
            <p:ph idx="1"/>
          </p:nvPr>
        </p:nvPicPr>
        <p:blipFill>
          <a:blip r:embed="rId2"/>
          <a:stretch>
            <a:fillRect/>
          </a:stretch>
        </p:blipFill>
        <p:spPr>
          <a:xfrm>
            <a:off x="301625" y="990600"/>
            <a:ext cx="8540750" cy="4176248"/>
          </a:xfrm>
          <a:prstGeom prst="rect">
            <a:avLst/>
          </a:prstGeom>
        </p:spPr>
      </p:pic>
      <p:sp>
        <p:nvSpPr>
          <p:cNvPr id="3" name="TextBox 2">
            <a:extLst>
              <a:ext uri="{FF2B5EF4-FFF2-40B4-BE49-F238E27FC236}">
                <a16:creationId xmlns:a16="http://schemas.microsoft.com/office/drawing/2014/main" id="{78ABC198-3BCA-4882-BB31-BA7861593283}"/>
              </a:ext>
            </a:extLst>
          </p:cNvPr>
          <p:cNvSpPr txBox="1"/>
          <p:nvPr/>
        </p:nvSpPr>
        <p:spPr>
          <a:xfrm>
            <a:off x="150977" y="200846"/>
            <a:ext cx="9024843" cy="584775"/>
          </a:xfrm>
          <a:prstGeom prst="rect">
            <a:avLst/>
          </a:prstGeom>
          <a:noFill/>
        </p:spPr>
        <p:txBody>
          <a:bodyPr wrap="none" rtlCol="0">
            <a:spAutoFit/>
          </a:bodyPr>
          <a:lstStyle/>
          <a:p>
            <a:r>
              <a:rPr lang="en-US" sz="3200" dirty="0">
                <a:solidFill>
                  <a:schemeClr val="tx2"/>
                </a:solidFill>
              </a:rPr>
              <a:t>Physical Activity Guidelines for Americans 2018  </a:t>
            </a:r>
          </a:p>
        </p:txBody>
      </p:sp>
    </p:spTree>
    <p:extLst>
      <p:ext uri="{BB962C8B-B14F-4D97-AF65-F5344CB8AC3E}">
        <p14:creationId xmlns:p14="http://schemas.microsoft.com/office/powerpoint/2010/main" val="287551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92298" y="5964754"/>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pic>
        <p:nvPicPr>
          <p:cNvPr id="2" name="Picture 1">
            <a:extLst>
              <a:ext uri="{FF2B5EF4-FFF2-40B4-BE49-F238E27FC236}">
                <a16:creationId xmlns:a16="http://schemas.microsoft.com/office/drawing/2014/main" id="{04AD9DB6-9C82-4F6B-B640-4F6473CE79BF}"/>
              </a:ext>
            </a:extLst>
          </p:cNvPr>
          <p:cNvPicPr>
            <a:picLocks noChangeAspect="1"/>
          </p:cNvPicPr>
          <p:nvPr/>
        </p:nvPicPr>
        <p:blipFill>
          <a:blip r:embed="rId3"/>
          <a:stretch>
            <a:fillRect/>
          </a:stretch>
        </p:blipFill>
        <p:spPr>
          <a:xfrm>
            <a:off x="76200" y="76201"/>
            <a:ext cx="8915400" cy="57912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32FBFB-69F3-40E7-9A6E-5A1C4CC65F9B}"/>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F843F419-0216-4722-BEE3-03310149E8D0}"/>
              </a:ext>
            </a:extLst>
          </p:cNvPr>
          <p:cNvSpPr/>
          <p:nvPr/>
        </p:nvSpPr>
        <p:spPr>
          <a:xfrm>
            <a:off x="228600" y="5410200"/>
            <a:ext cx="8686800" cy="923330"/>
          </a:xfrm>
          <a:prstGeom prst="rect">
            <a:avLst/>
          </a:prstGeom>
        </p:spPr>
        <p:txBody>
          <a:bodyPr wrap="square">
            <a:spAutoFit/>
          </a:bodyPr>
          <a:lstStyle/>
          <a:p>
            <a:pPr algn="ctr"/>
            <a:r>
              <a:rPr lang="en-US" dirty="0">
                <a:solidFill>
                  <a:srgbClr val="FFC000"/>
                </a:solidFill>
                <a:latin typeface="Muli Light"/>
              </a:rPr>
              <a:t>2018 Physical Activity Guidelines Advisory Committee. Their extensive review and deliberations regarding the scientific literature on physical activity and health are summarized in the </a:t>
            </a:r>
            <a:r>
              <a:rPr lang="en-US" i="1" dirty="0">
                <a:solidFill>
                  <a:srgbClr val="FFC000"/>
                </a:solidFill>
                <a:latin typeface="Muli Light"/>
              </a:rPr>
              <a:t>2018 Physical Activity Guidelines Advisory Committee Scientific Report, </a:t>
            </a:r>
            <a:endParaRPr lang="en-US" dirty="0">
              <a:solidFill>
                <a:srgbClr val="FFC000"/>
              </a:solidFill>
            </a:endParaRPr>
          </a:p>
        </p:txBody>
      </p:sp>
      <p:sp>
        <p:nvSpPr>
          <p:cNvPr id="3" name="TextBox 2">
            <a:extLst>
              <a:ext uri="{FF2B5EF4-FFF2-40B4-BE49-F238E27FC236}">
                <a16:creationId xmlns:a16="http://schemas.microsoft.com/office/drawing/2014/main" id="{78ABC198-3BCA-4882-BB31-BA7861593283}"/>
              </a:ext>
            </a:extLst>
          </p:cNvPr>
          <p:cNvSpPr txBox="1"/>
          <p:nvPr/>
        </p:nvSpPr>
        <p:spPr>
          <a:xfrm>
            <a:off x="150977" y="200846"/>
            <a:ext cx="9024843" cy="584775"/>
          </a:xfrm>
          <a:prstGeom prst="rect">
            <a:avLst/>
          </a:prstGeom>
          <a:noFill/>
        </p:spPr>
        <p:txBody>
          <a:bodyPr wrap="none" rtlCol="0">
            <a:spAutoFit/>
          </a:bodyPr>
          <a:lstStyle/>
          <a:p>
            <a:r>
              <a:rPr lang="en-US" sz="3200" dirty="0">
                <a:solidFill>
                  <a:schemeClr val="tx2"/>
                </a:solidFill>
              </a:rPr>
              <a:t>Physical Activity Guidelines for Americans 2018  </a:t>
            </a:r>
          </a:p>
        </p:txBody>
      </p:sp>
      <p:pic>
        <p:nvPicPr>
          <p:cNvPr id="7" name="Content Placeholder 4">
            <a:extLst>
              <a:ext uri="{FF2B5EF4-FFF2-40B4-BE49-F238E27FC236}">
                <a16:creationId xmlns:a16="http://schemas.microsoft.com/office/drawing/2014/main" id="{59F05666-BF83-440D-94FC-DE58B0CBCD48}"/>
              </a:ext>
            </a:extLst>
          </p:cNvPr>
          <p:cNvPicPr>
            <a:picLocks noGrp="1" noChangeAspect="1"/>
          </p:cNvPicPr>
          <p:nvPr>
            <p:ph idx="1"/>
          </p:nvPr>
        </p:nvPicPr>
        <p:blipFill>
          <a:blip r:embed="rId2"/>
          <a:stretch>
            <a:fillRect/>
          </a:stretch>
        </p:blipFill>
        <p:spPr>
          <a:xfrm>
            <a:off x="2045713" y="838201"/>
            <a:ext cx="5052573" cy="4419600"/>
          </a:xfrm>
          <a:prstGeom prst="rect">
            <a:avLst/>
          </a:prstGeom>
        </p:spPr>
      </p:pic>
    </p:spTree>
    <p:extLst>
      <p:ext uri="{BB962C8B-B14F-4D97-AF65-F5344CB8AC3E}">
        <p14:creationId xmlns:p14="http://schemas.microsoft.com/office/powerpoint/2010/main" val="2759363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32FBFB-69F3-40E7-9A6E-5A1C4CC65F9B}"/>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F843F419-0216-4722-BEE3-03310149E8D0}"/>
              </a:ext>
            </a:extLst>
          </p:cNvPr>
          <p:cNvSpPr/>
          <p:nvPr/>
        </p:nvSpPr>
        <p:spPr>
          <a:xfrm>
            <a:off x="228600" y="5410200"/>
            <a:ext cx="8686800" cy="923330"/>
          </a:xfrm>
          <a:prstGeom prst="rect">
            <a:avLst/>
          </a:prstGeom>
        </p:spPr>
        <p:txBody>
          <a:bodyPr wrap="square">
            <a:spAutoFit/>
          </a:bodyPr>
          <a:lstStyle/>
          <a:p>
            <a:pPr algn="ctr"/>
            <a:r>
              <a:rPr lang="en-US" dirty="0">
                <a:solidFill>
                  <a:srgbClr val="FFC000"/>
                </a:solidFill>
                <a:latin typeface="Muli Light"/>
              </a:rPr>
              <a:t>2018 Physical Activity Guidelines Advisory Committee. Their extensive review and deliberations regarding the scientific literature on physical activity and health are summarized in the </a:t>
            </a:r>
            <a:r>
              <a:rPr lang="en-US" i="1" dirty="0">
                <a:solidFill>
                  <a:srgbClr val="FFC000"/>
                </a:solidFill>
                <a:latin typeface="Muli Light"/>
              </a:rPr>
              <a:t>2018 Physical Activity Guidelines Advisory Committee Scientific Report, </a:t>
            </a:r>
            <a:endParaRPr lang="en-US" dirty="0">
              <a:solidFill>
                <a:srgbClr val="FFC000"/>
              </a:solidFill>
            </a:endParaRPr>
          </a:p>
        </p:txBody>
      </p:sp>
      <p:pic>
        <p:nvPicPr>
          <p:cNvPr id="5" name="Content Placeholder 4">
            <a:extLst>
              <a:ext uri="{FF2B5EF4-FFF2-40B4-BE49-F238E27FC236}">
                <a16:creationId xmlns:a16="http://schemas.microsoft.com/office/drawing/2014/main" id="{61CAAE5D-BE03-4783-A872-FE8F71EA7012}"/>
              </a:ext>
            </a:extLst>
          </p:cNvPr>
          <p:cNvPicPr>
            <a:picLocks noGrp="1" noChangeAspect="1"/>
          </p:cNvPicPr>
          <p:nvPr>
            <p:ph idx="1"/>
          </p:nvPr>
        </p:nvPicPr>
        <p:blipFill>
          <a:blip r:embed="rId2"/>
          <a:stretch>
            <a:fillRect/>
          </a:stretch>
        </p:blipFill>
        <p:spPr>
          <a:xfrm>
            <a:off x="762000" y="838201"/>
            <a:ext cx="7543800" cy="4572000"/>
          </a:xfrm>
          <a:prstGeom prst="rect">
            <a:avLst/>
          </a:prstGeom>
        </p:spPr>
      </p:pic>
      <p:sp>
        <p:nvSpPr>
          <p:cNvPr id="3" name="TextBox 2">
            <a:extLst>
              <a:ext uri="{FF2B5EF4-FFF2-40B4-BE49-F238E27FC236}">
                <a16:creationId xmlns:a16="http://schemas.microsoft.com/office/drawing/2014/main" id="{78ABC198-3BCA-4882-BB31-BA7861593283}"/>
              </a:ext>
            </a:extLst>
          </p:cNvPr>
          <p:cNvSpPr txBox="1"/>
          <p:nvPr/>
        </p:nvSpPr>
        <p:spPr>
          <a:xfrm>
            <a:off x="150977" y="200846"/>
            <a:ext cx="9024843" cy="584775"/>
          </a:xfrm>
          <a:prstGeom prst="rect">
            <a:avLst/>
          </a:prstGeom>
          <a:noFill/>
        </p:spPr>
        <p:txBody>
          <a:bodyPr wrap="none" rtlCol="0">
            <a:spAutoFit/>
          </a:bodyPr>
          <a:lstStyle/>
          <a:p>
            <a:r>
              <a:rPr lang="en-US" sz="3200" dirty="0">
                <a:solidFill>
                  <a:schemeClr val="tx2"/>
                </a:solidFill>
              </a:rPr>
              <a:t>Physical Activity Guidelines for Americans 2018  </a:t>
            </a:r>
          </a:p>
        </p:txBody>
      </p:sp>
    </p:spTree>
    <p:extLst>
      <p:ext uri="{BB962C8B-B14F-4D97-AF65-F5344CB8AC3E}">
        <p14:creationId xmlns:p14="http://schemas.microsoft.com/office/powerpoint/2010/main" val="1905911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32FBFB-69F3-40E7-9A6E-5A1C4CC65F9B}"/>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F843F419-0216-4722-BEE3-03310149E8D0}"/>
              </a:ext>
            </a:extLst>
          </p:cNvPr>
          <p:cNvSpPr/>
          <p:nvPr/>
        </p:nvSpPr>
        <p:spPr>
          <a:xfrm>
            <a:off x="228600" y="5410200"/>
            <a:ext cx="8686800" cy="923330"/>
          </a:xfrm>
          <a:prstGeom prst="rect">
            <a:avLst/>
          </a:prstGeom>
        </p:spPr>
        <p:txBody>
          <a:bodyPr wrap="square">
            <a:spAutoFit/>
          </a:bodyPr>
          <a:lstStyle/>
          <a:p>
            <a:pPr algn="ctr"/>
            <a:r>
              <a:rPr lang="en-US" dirty="0">
                <a:solidFill>
                  <a:srgbClr val="FFC000"/>
                </a:solidFill>
                <a:latin typeface="Muli Light"/>
              </a:rPr>
              <a:t>2018 Physical Activity Guidelines Advisory Committee. Their extensive review and deliberations regarding the scientific literature on physical activity and health are summarized in the </a:t>
            </a:r>
            <a:r>
              <a:rPr lang="en-US" i="1" dirty="0">
                <a:solidFill>
                  <a:srgbClr val="FFC000"/>
                </a:solidFill>
                <a:latin typeface="Muli Light"/>
              </a:rPr>
              <a:t>2018 Physical Activity Guidelines Advisory Committee Scientific Report, </a:t>
            </a:r>
            <a:endParaRPr lang="en-US" dirty="0">
              <a:solidFill>
                <a:srgbClr val="FFC000"/>
              </a:solidFill>
            </a:endParaRPr>
          </a:p>
        </p:txBody>
      </p:sp>
      <p:sp>
        <p:nvSpPr>
          <p:cNvPr id="3" name="TextBox 2">
            <a:extLst>
              <a:ext uri="{FF2B5EF4-FFF2-40B4-BE49-F238E27FC236}">
                <a16:creationId xmlns:a16="http://schemas.microsoft.com/office/drawing/2014/main" id="{78ABC198-3BCA-4882-BB31-BA7861593283}"/>
              </a:ext>
            </a:extLst>
          </p:cNvPr>
          <p:cNvSpPr txBox="1"/>
          <p:nvPr/>
        </p:nvSpPr>
        <p:spPr>
          <a:xfrm>
            <a:off x="150977" y="200846"/>
            <a:ext cx="9024843" cy="584775"/>
          </a:xfrm>
          <a:prstGeom prst="rect">
            <a:avLst/>
          </a:prstGeom>
          <a:noFill/>
        </p:spPr>
        <p:txBody>
          <a:bodyPr wrap="none" rtlCol="0">
            <a:spAutoFit/>
          </a:bodyPr>
          <a:lstStyle/>
          <a:p>
            <a:r>
              <a:rPr lang="en-US" sz="3200" dirty="0">
                <a:solidFill>
                  <a:schemeClr val="tx2"/>
                </a:solidFill>
              </a:rPr>
              <a:t>Physical Activity Guidelines for Americans 2018  </a:t>
            </a:r>
          </a:p>
        </p:txBody>
      </p:sp>
      <p:pic>
        <p:nvPicPr>
          <p:cNvPr id="5" name="Content Placeholder 4">
            <a:extLst>
              <a:ext uri="{FF2B5EF4-FFF2-40B4-BE49-F238E27FC236}">
                <a16:creationId xmlns:a16="http://schemas.microsoft.com/office/drawing/2014/main" id="{CB9CBBCB-059B-49E2-BA7D-87E21D05BE66}"/>
              </a:ext>
            </a:extLst>
          </p:cNvPr>
          <p:cNvPicPr>
            <a:picLocks noGrp="1" noChangeAspect="1"/>
          </p:cNvPicPr>
          <p:nvPr>
            <p:ph idx="1"/>
          </p:nvPr>
        </p:nvPicPr>
        <p:blipFill>
          <a:blip r:embed="rId2"/>
          <a:stretch>
            <a:fillRect/>
          </a:stretch>
        </p:blipFill>
        <p:spPr>
          <a:xfrm>
            <a:off x="301625" y="914401"/>
            <a:ext cx="8540750" cy="4267200"/>
          </a:xfrm>
          <a:prstGeom prst="rect">
            <a:avLst/>
          </a:prstGeom>
        </p:spPr>
      </p:pic>
    </p:spTree>
    <p:extLst>
      <p:ext uri="{BB962C8B-B14F-4D97-AF65-F5344CB8AC3E}">
        <p14:creationId xmlns:p14="http://schemas.microsoft.com/office/powerpoint/2010/main" val="1707059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32FBFB-69F3-40E7-9A6E-5A1C4CC65F9B}"/>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F843F419-0216-4722-BEE3-03310149E8D0}"/>
              </a:ext>
            </a:extLst>
          </p:cNvPr>
          <p:cNvSpPr/>
          <p:nvPr/>
        </p:nvSpPr>
        <p:spPr>
          <a:xfrm>
            <a:off x="228600" y="5410200"/>
            <a:ext cx="8686800" cy="923330"/>
          </a:xfrm>
          <a:prstGeom prst="rect">
            <a:avLst/>
          </a:prstGeom>
        </p:spPr>
        <p:txBody>
          <a:bodyPr wrap="square">
            <a:spAutoFit/>
          </a:bodyPr>
          <a:lstStyle/>
          <a:p>
            <a:pPr algn="ctr"/>
            <a:r>
              <a:rPr lang="en-US" dirty="0">
                <a:solidFill>
                  <a:srgbClr val="FFC000"/>
                </a:solidFill>
                <a:latin typeface="Muli Light"/>
              </a:rPr>
              <a:t>2018 Physical Activity Guidelines Advisory Committee. Their extensive review and deliberations regarding the scientific literature on physical activity and health are summarized in the </a:t>
            </a:r>
            <a:r>
              <a:rPr lang="en-US" i="1" dirty="0">
                <a:solidFill>
                  <a:srgbClr val="FFC000"/>
                </a:solidFill>
                <a:latin typeface="Muli Light"/>
              </a:rPr>
              <a:t>2018 Physical Activity Guidelines Advisory Committee Scientific Report, </a:t>
            </a:r>
            <a:endParaRPr lang="en-US" dirty="0">
              <a:solidFill>
                <a:srgbClr val="FFC000"/>
              </a:solidFill>
            </a:endParaRPr>
          </a:p>
        </p:txBody>
      </p:sp>
      <p:sp>
        <p:nvSpPr>
          <p:cNvPr id="3" name="TextBox 2">
            <a:extLst>
              <a:ext uri="{FF2B5EF4-FFF2-40B4-BE49-F238E27FC236}">
                <a16:creationId xmlns:a16="http://schemas.microsoft.com/office/drawing/2014/main" id="{78ABC198-3BCA-4882-BB31-BA7861593283}"/>
              </a:ext>
            </a:extLst>
          </p:cNvPr>
          <p:cNvSpPr txBox="1"/>
          <p:nvPr/>
        </p:nvSpPr>
        <p:spPr>
          <a:xfrm>
            <a:off x="150977" y="200846"/>
            <a:ext cx="9024843" cy="584775"/>
          </a:xfrm>
          <a:prstGeom prst="rect">
            <a:avLst/>
          </a:prstGeom>
          <a:noFill/>
        </p:spPr>
        <p:txBody>
          <a:bodyPr wrap="none" rtlCol="0">
            <a:spAutoFit/>
          </a:bodyPr>
          <a:lstStyle/>
          <a:p>
            <a:r>
              <a:rPr lang="en-US" sz="3200" dirty="0">
                <a:solidFill>
                  <a:schemeClr val="tx2"/>
                </a:solidFill>
              </a:rPr>
              <a:t>Physical Activity Guidelines for Americans 2018  </a:t>
            </a:r>
          </a:p>
        </p:txBody>
      </p:sp>
      <p:pic>
        <p:nvPicPr>
          <p:cNvPr id="5" name="Content Placeholder 4">
            <a:extLst>
              <a:ext uri="{FF2B5EF4-FFF2-40B4-BE49-F238E27FC236}">
                <a16:creationId xmlns:a16="http://schemas.microsoft.com/office/drawing/2014/main" id="{E13632F0-E149-4591-920D-02B3A9E9B78D}"/>
              </a:ext>
            </a:extLst>
          </p:cNvPr>
          <p:cNvPicPr>
            <a:picLocks noGrp="1" noChangeAspect="1"/>
          </p:cNvPicPr>
          <p:nvPr>
            <p:ph idx="1"/>
          </p:nvPr>
        </p:nvPicPr>
        <p:blipFill>
          <a:blip r:embed="rId2"/>
          <a:stretch>
            <a:fillRect/>
          </a:stretch>
        </p:blipFill>
        <p:spPr>
          <a:xfrm>
            <a:off x="3425487" y="896355"/>
            <a:ext cx="3004586" cy="4535967"/>
          </a:xfrm>
          <a:prstGeom prst="rect">
            <a:avLst/>
          </a:prstGeom>
        </p:spPr>
      </p:pic>
      <p:pic>
        <p:nvPicPr>
          <p:cNvPr id="7" name="Picture 6">
            <a:extLst>
              <a:ext uri="{FF2B5EF4-FFF2-40B4-BE49-F238E27FC236}">
                <a16:creationId xmlns:a16="http://schemas.microsoft.com/office/drawing/2014/main" id="{BBB1606E-DB1C-42D4-B033-C35312619B46}"/>
              </a:ext>
            </a:extLst>
          </p:cNvPr>
          <p:cNvPicPr>
            <a:picLocks noChangeAspect="1"/>
          </p:cNvPicPr>
          <p:nvPr/>
        </p:nvPicPr>
        <p:blipFill>
          <a:blip r:embed="rId3"/>
          <a:stretch>
            <a:fillRect/>
          </a:stretch>
        </p:blipFill>
        <p:spPr>
          <a:xfrm>
            <a:off x="6671179" y="1752600"/>
            <a:ext cx="2244221" cy="2209800"/>
          </a:xfrm>
          <a:prstGeom prst="rect">
            <a:avLst/>
          </a:prstGeom>
        </p:spPr>
      </p:pic>
      <p:pic>
        <p:nvPicPr>
          <p:cNvPr id="8" name="Content Placeholder 2">
            <a:extLst>
              <a:ext uri="{FF2B5EF4-FFF2-40B4-BE49-F238E27FC236}">
                <a16:creationId xmlns:a16="http://schemas.microsoft.com/office/drawing/2014/main" id="{7BCF8420-E8DD-4C3C-8494-15BB6FD7DBAB}"/>
              </a:ext>
            </a:extLst>
          </p:cNvPr>
          <p:cNvPicPr>
            <a:picLocks noChangeAspect="1"/>
          </p:cNvPicPr>
          <p:nvPr/>
        </p:nvPicPr>
        <p:blipFill>
          <a:blip r:embed="rId4"/>
          <a:stretch>
            <a:fillRect/>
          </a:stretch>
        </p:blipFill>
        <p:spPr bwMode="auto">
          <a:xfrm>
            <a:off x="304800" y="874233"/>
            <a:ext cx="3004586" cy="4535967"/>
          </a:xfrm>
          <a:prstGeom prst="rect">
            <a:avLst/>
          </a:prstGeom>
          <a:noFill/>
          <a:ln w="9525">
            <a:noFill/>
            <a:miter lim="800000"/>
            <a:headEnd/>
            <a:tailEnd/>
          </a:ln>
          <a:effectLst/>
        </p:spPr>
      </p:pic>
    </p:spTree>
    <p:extLst>
      <p:ext uri="{BB962C8B-B14F-4D97-AF65-F5344CB8AC3E}">
        <p14:creationId xmlns:p14="http://schemas.microsoft.com/office/powerpoint/2010/main" val="2214765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32FBFB-69F3-40E7-9A6E-5A1C4CC65F9B}"/>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F843F419-0216-4722-BEE3-03310149E8D0}"/>
              </a:ext>
            </a:extLst>
          </p:cNvPr>
          <p:cNvSpPr/>
          <p:nvPr/>
        </p:nvSpPr>
        <p:spPr>
          <a:xfrm>
            <a:off x="228600" y="5410200"/>
            <a:ext cx="8686800" cy="923330"/>
          </a:xfrm>
          <a:prstGeom prst="rect">
            <a:avLst/>
          </a:prstGeom>
        </p:spPr>
        <p:txBody>
          <a:bodyPr wrap="square">
            <a:spAutoFit/>
          </a:bodyPr>
          <a:lstStyle/>
          <a:p>
            <a:pPr algn="ctr"/>
            <a:r>
              <a:rPr lang="en-US" dirty="0">
                <a:solidFill>
                  <a:srgbClr val="FFC000"/>
                </a:solidFill>
                <a:latin typeface="Muli Light"/>
              </a:rPr>
              <a:t>2018 Physical Activity Guidelines Advisory Committee. Their extensive review and deliberations regarding the scientific literature on physical activity and health are summarized in the </a:t>
            </a:r>
            <a:r>
              <a:rPr lang="en-US" i="1" dirty="0">
                <a:solidFill>
                  <a:srgbClr val="FFC000"/>
                </a:solidFill>
                <a:latin typeface="Muli Light"/>
              </a:rPr>
              <a:t>2018 Physical Activity Guidelines Advisory Committee Scientific Report, </a:t>
            </a:r>
            <a:endParaRPr lang="en-US" dirty="0">
              <a:solidFill>
                <a:srgbClr val="FFC000"/>
              </a:solidFill>
            </a:endParaRPr>
          </a:p>
        </p:txBody>
      </p:sp>
      <p:pic>
        <p:nvPicPr>
          <p:cNvPr id="8" name="Content Placeholder 7">
            <a:extLst>
              <a:ext uri="{FF2B5EF4-FFF2-40B4-BE49-F238E27FC236}">
                <a16:creationId xmlns:a16="http://schemas.microsoft.com/office/drawing/2014/main" id="{361B3A6D-588E-4DEF-AD15-68B344406D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953012"/>
            <a:ext cx="6630847" cy="4422775"/>
          </a:xfrm>
        </p:spPr>
      </p:pic>
      <p:sp>
        <p:nvSpPr>
          <p:cNvPr id="9" name="Speech Bubble: Oval 8">
            <a:extLst>
              <a:ext uri="{FF2B5EF4-FFF2-40B4-BE49-F238E27FC236}">
                <a16:creationId xmlns:a16="http://schemas.microsoft.com/office/drawing/2014/main" id="{F8ADE950-EC9F-4AE7-993D-78147CDB09C1}"/>
              </a:ext>
            </a:extLst>
          </p:cNvPr>
          <p:cNvSpPr/>
          <p:nvPr/>
        </p:nvSpPr>
        <p:spPr bwMode="auto">
          <a:xfrm rot="20559347">
            <a:off x="3690892" y="108299"/>
            <a:ext cx="2976483" cy="1699779"/>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GREAT JOB to this committee!  </a:t>
            </a:r>
          </a:p>
          <a:p>
            <a:pPr marL="0" marR="0" indent="0" algn="l" defTabSz="914400" rtl="0" eaLnBrk="0" fontAlgn="base" latinLnBrk="0" hangingPunct="0">
              <a:lnSpc>
                <a:spcPct val="100000"/>
              </a:lnSpc>
              <a:spcBef>
                <a:spcPct val="0"/>
              </a:spcBef>
              <a:spcAft>
                <a:spcPct val="0"/>
              </a:spcAft>
              <a:buClrTx/>
              <a:buSzTx/>
              <a:buFontTx/>
              <a:buNone/>
              <a:tabLst/>
            </a:pPr>
            <a:endParaRPr lang="en-US" dirty="0"/>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MOVE AMERICA!</a:t>
            </a:r>
          </a:p>
        </p:txBody>
      </p:sp>
    </p:spTree>
    <p:extLst>
      <p:ext uri="{BB962C8B-B14F-4D97-AF65-F5344CB8AC3E}">
        <p14:creationId xmlns:p14="http://schemas.microsoft.com/office/powerpoint/2010/main" val="975029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AE38-4AEA-4673-A0CB-FD06F865BED4}"/>
              </a:ext>
            </a:extLst>
          </p:cNvPr>
          <p:cNvSpPr>
            <a:spLocks noGrp="1"/>
          </p:cNvSpPr>
          <p:nvPr>
            <p:ph type="title"/>
          </p:nvPr>
        </p:nvSpPr>
        <p:spPr>
          <a:xfrm>
            <a:off x="316706" y="1676400"/>
            <a:ext cx="8510588" cy="1325563"/>
          </a:xfrm>
        </p:spPr>
        <p:txBody>
          <a:bodyPr/>
          <a:lstStyle/>
          <a:p>
            <a:r>
              <a:rPr lang="en-US" dirty="0"/>
              <a:t>Heavy Metals – should we be screening for them? </a:t>
            </a:r>
          </a:p>
        </p:txBody>
      </p:sp>
      <p:sp>
        <p:nvSpPr>
          <p:cNvPr id="4" name="Footer Placeholder 3">
            <a:extLst>
              <a:ext uri="{FF2B5EF4-FFF2-40B4-BE49-F238E27FC236}">
                <a16:creationId xmlns:a16="http://schemas.microsoft.com/office/drawing/2014/main" id="{78BDAC34-1F60-4F57-B442-B865F62B1E59}"/>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933191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D7D4D56-5DE8-48D8-8549-61432332324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200" y="228600"/>
            <a:ext cx="8991600" cy="6016625"/>
          </a:xfrm>
        </p:spPr>
      </p:pic>
      <p:sp>
        <p:nvSpPr>
          <p:cNvPr id="4" name="Footer Placeholder 3">
            <a:extLst>
              <a:ext uri="{FF2B5EF4-FFF2-40B4-BE49-F238E27FC236}">
                <a16:creationId xmlns:a16="http://schemas.microsoft.com/office/drawing/2014/main" id="{5CF232F4-20A7-4BFB-98BA-B160DA7F3CB4}"/>
              </a:ext>
            </a:extLst>
          </p:cNvPr>
          <p:cNvSpPr>
            <a:spLocks noGrp="1"/>
          </p:cNvSpPr>
          <p:nvPr>
            <p:ph type="ftr" sz="quarter" idx="11"/>
          </p:nvPr>
        </p:nvSpPr>
        <p:spPr/>
        <p:txBody>
          <a:bodyPr/>
          <a:lstStyle/>
          <a:p>
            <a:pPr>
              <a:defRPr/>
            </a:pPr>
            <a:r>
              <a:rPr lang="en-US"/>
              <a:t>Copyright Bale/Doneen Paradigm</a:t>
            </a:r>
          </a:p>
        </p:txBody>
      </p:sp>
      <p:sp>
        <p:nvSpPr>
          <p:cNvPr id="8" name="Rectangle 7">
            <a:extLst>
              <a:ext uri="{FF2B5EF4-FFF2-40B4-BE49-F238E27FC236}">
                <a16:creationId xmlns:a16="http://schemas.microsoft.com/office/drawing/2014/main" id="{B04A3F3F-BE1A-4897-AF07-43FD087124FD}"/>
              </a:ext>
            </a:extLst>
          </p:cNvPr>
          <p:cNvSpPr/>
          <p:nvPr/>
        </p:nvSpPr>
        <p:spPr bwMode="auto">
          <a:xfrm>
            <a:off x="5395502" y="2820318"/>
            <a:ext cx="1157698" cy="6857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Cd</a:t>
            </a:r>
          </a:p>
          <a:p>
            <a:pPr marL="0" marR="0" indent="0" algn="ctr" defTabSz="914400" rtl="0" eaLnBrk="0" fontAlgn="base" latinLnBrk="0" hangingPunct="0">
              <a:lnSpc>
                <a:spcPct val="100000"/>
              </a:lnSpc>
              <a:spcBef>
                <a:spcPct val="0"/>
              </a:spcBef>
              <a:spcAft>
                <a:spcPct val="0"/>
              </a:spcAft>
              <a:buClrTx/>
              <a:buSzTx/>
              <a:buFontTx/>
              <a:buNone/>
              <a:tabLst/>
            </a:pPr>
            <a:r>
              <a:rPr lang="en-US" dirty="0"/>
              <a:t>cadmium</a:t>
            </a:r>
            <a:endParaRPr kumimoji="0" lang="en-US" sz="1800" b="0" i="0" u="none" strike="noStrike" cap="none" normalizeH="0" baseline="0" dirty="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D8BB0093-BFC8-4C08-A2C8-10E936627343}"/>
              </a:ext>
            </a:extLst>
          </p:cNvPr>
          <p:cNvSpPr/>
          <p:nvPr/>
        </p:nvSpPr>
        <p:spPr bwMode="auto">
          <a:xfrm>
            <a:off x="6629400" y="2286000"/>
            <a:ext cx="990600" cy="6096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t>As</a:t>
            </a:r>
          </a:p>
          <a:p>
            <a:pPr marL="0" marR="0" indent="0" algn="ctr" defTabSz="914400" rtl="0" eaLnBrk="0" fontAlgn="base" latinLnBrk="0" hangingPunct="0">
              <a:lnSpc>
                <a:spcPct val="100000"/>
              </a:lnSpc>
              <a:spcBef>
                <a:spcPct val="0"/>
              </a:spcBef>
              <a:spcAft>
                <a:spcPct val="0"/>
              </a:spcAft>
              <a:buClrTx/>
              <a:buSzTx/>
              <a:buFontTx/>
              <a:buNone/>
              <a:tabLst/>
            </a:pPr>
            <a:r>
              <a:rPr lang="en-US" dirty="0"/>
              <a:t>arsenic</a:t>
            </a:r>
            <a:endParaRPr kumimoji="0" lang="en-US" sz="1800" b="0" i="0" u="none" strike="noStrike" cap="none" normalizeH="0" baseline="0" dirty="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A3481DA9-6045-4B6F-8917-98F627A6C496}"/>
              </a:ext>
            </a:extLst>
          </p:cNvPr>
          <p:cNvSpPr/>
          <p:nvPr/>
        </p:nvSpPr>
        <p:spPr bwMode="auto">
          <a:xfrm>
            <a:off x="5014502" y="3506117"/>
            <a:ext cx="1066800" cy="76108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Hg</a:t>
            </a:r>
          </a:p>
          <a:p>
            <a:pPr marL="0" marR="0" indent="0" algn="ctr" defTabSz="914400" rtl="0" eaLnBrk="0" fontAlgn="base" latinLnBrk="0" hangingPunct="0">
              <a:lnSpc>
                <a:spcPct val="100000"/>
              </a:lnSpc>
              <a:spcBef>
                <a:spcPct val="0"/>
              </a:spcBef>
              <a:spcAft>
                <a:spcPct val="0"/>
              </a:spcAft>
              <a:buClrTx/>
              <a:buSzTx/>
              <a:buFontTx/>
              <a:buNone/>
              <a:tabLst/>
            </a:pPr>
            <a:r>
              <a:rPr lang="en-US" dirty="0"/>
              <a:t>mercury</a:t>
            </a:r>
            <a:endParaRPr kumimoji="0" lang="en-US" sz="1800" b="0" i="0" u="none" strike="noStrike" cap="none" normalizeH="0" baseline="0" dirty="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9155D955-F74F-4E89-BB1F-BEDDCAC1A8F4}"/>
              </a:ext>
            </a:extLst>
          </p:cNvPr>
          <p:cNvSpPr/>
          <p:nvPr/>
        </p:nvSpPr>
        <p:spPr bwMode="auto">
          <a:xfrm>
            <a:off x="4647232" y="2140782"/>
            <a:ext cx="975902" cy="6858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Cu</a:t>
            </a:r>
          </a:p>
          <a:p>
            <a:pPr marL="0" marR="0" indent="0" algn="ctr" defTabSz="914400" rtl="0" eaLnBrk="0" fontAlgn="base" latinLnBrk="0" hangingPunct="0">
              <a:lnSpc>
                <a:spcPct val="100000"/>
              </a:lnSpc>
              <a:spcBef>
                <a:spcPct val="0"/>
              </a:spcBef>
              <a:spcAft>
                <a:spcPct val="0"/>
              </a:spcAft>
              <a:buClrTx/>
              <a:buSzTx/>
              <a:buFontTx/>
              <a:buNone/>
              <a:tabLst/>
            </a:pPr>
            <a:r>
              <a:rPr lang="en-US" dirty="0"/>
              <a:t>copper</a:t>
            </a:r>
            <a:endParaRPr kumimoji="0" lang="en-US" sz="18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6AEFB4FD-B8D6-4DDD-B8CB-D11BBEC40DA3}"/>
              </a:ext>
            </a:extLst>
          </p:cNvPr>
          <p:cNvSpPr/>
          <p:nvPr/>
        </p:nvSpPr>
        <p:spPr bwMode="auto">
          <a:xfrm>
            <a:off x="6248400" y="3333073"/>
            <a:ext cx="685800" cy="62932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t>Pb</a:t>
            </a:r>
          </a:p>
          <a:p>
            <a:pPr marL="0" marR="0" indent="0" algn="ctr" defTabSz="914400" rtl="0" eaLnBrk="0" fontAlgn="base" latinLnBrk="0" hangingPunct="0">
              <a:lnSpc>
                <a:spcPct val="100000"/>
              </a:lnSpc>
              <a:spcBef>
                <a:spcPct val="0"/>
              </a:spcBef>
              <a:spcAft>
                <a:spcPct val="0"/>
              </a:spcAft>
              <a:buClrTx/>
              <a:buSzTx/>
              <a:buFontTx/>
              <a:buNone/>
              <a:tabLst/>
            </a:pPr>
            <a:r>
              <a:rPr lang="en-US" dirty="0"/>
              <a:t>lead</a:t>
            </a: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035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5378BBD-F42D-4F53-B148-67F9B9AFF736}"/>
              </a:ext>
            </a:extLst>
          </p:cNvPr>
          <p:cNvSpPr>
            <a:spLocks noGrp="1"/>
          </p:cNvSpPr>
          <p:nvPr>
            <p:ph idx="1"/>
          </p:nvPr>
        </p:nvSpPr>
        <p:spPr>
          <a:xfrm>
            <a:off x="339007" y="1524000"/>
            <a:ext cx="8540750" cy="4114800"/>
          </a:xfrm>
        </p:spPr>
        <p:txBody>
          <a:bodyPr/>
          <a:lstStyle/>
          <a:p>
            <a:pPr marL="0" indent="0" algn="ctr">
              <a:buNone/>
            </a:pPr>
            <a:r>
              <a:rPr lang="en-US" sz="2400" dirty="0">
                <a:effectLst/>
              </a:rPr>
              <a:t>AIM: To conduct a systematic review and meta-analysis of epidemiological studies investigating the association of arsenic, lead, cadmium, mercury, and copper with cardiovascular disease. </a:t>
            </a:r>
          </a:p>
          <a:p>
            <a:pPr marL="0" indent="0" algn="ctr">
              <a:buNone/>
            </a:pPr>
            <a:endParaRPr lang="en-US" sz="2400" dirty="0">
              <a:effectLst/>
            </a:endParaRPr>
          </a:p>
          <a:p>
            <a:pPr marL="0" indent="0" algn="ctr">
              <a:buNone/>
            </a:pPr>
            <a:r>
              <a:rPr lang="en-US" sz="2400" dirty="0">
                <a:effectLst/>
              </a:rPr>
              <a:t>DESIGN: Systematic review and meta-analysis. Data Sources PubMed, </a:t>
            </a:r>
            <a:r>
              <a:rPr lang="en-US" sz="2400" dirty="0" err="1">
                <a:effectLst/>
              </a:rPr>
              <a:t>Embase</a:t>
            </a:r>
            <a:r>
              <a:rPr lang="en-US" sz="2400" dirty="0">
                <a:effectLst/>
              </a:rPr>
              <a:t>, and Web of Science searched up to December 2017. </a:t>
            </a:r>
          </a:p>
          <a:p>
            <a:pPr marL="0" indent="0" algn="ctr">
              <a:buNone/>
            </a:pPr>
            <a:endParaRPr lang="en-US" sz="2000" dirty="0">
              <a:effectLst/>
            </a:endParaRPr>
          </a:p>
        </p:txBody>
      </p:sp>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Tree>
    <p:extLst>
      <p:ext uri="{BB962C8B-B14F-4D97-AF65-F5344CB8AC3E}">
        <p14:creationId xmlns:p14="http://schemas.microsoft.com/office/powerpoint/2010/main" val="58012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5378BBD-F42D-4F53-B148-67F9B9AFF736}"/>
              </a:ext>
            </a:extLst>
          </p:cNvPr>
          <p:cNvSpPr>
            <a:spLocks noGrp="1"/>
          </p:cNvSpPr>
          <p:nvPr>
            <p:ph idx="1"/>
          </p:nvPr>
        </p:nvSpPr>
        <p:spPr>
          <a:xfrm>
            <a:off x="309510" y="1464436"/>
            <a:ext cx="8540750" cy="4114800"/>
          </a:xfrm>
        </p:spPr>
        <p:txBody>
          <a:bodyPr/>
          <a:lstStyle/>
          <a:p>
            <a:pPr marL="0" indent="0" algn="ctr">
              <a:buNone/>
            </a:pPr>
            <a:r>
              <a:rPr lang="en-US" sz="2400" dirty="0">
                <a:effectLst/>
              </a:rPr>
              <a:t>Review methods Studies reporting risk estimates for total cardiovascular disease, coronary heart disease, and stroke for levels of arsenic, lead, cadmium, mercury, or copper</a:t>
            </a:r>
          </a:p>
          <a:p>
            <a:pPr marL="0" indent="0" algn="ctr">
              <a:buNone/>
            </a:pPr>
            <a:endParaRPr lang="en-US" sz="2400" dirty="0">
              <a:effectLst/>
            </a:endParaRPr>
          </a:p>
          <a:p>
            <a:pPr marL="0" indent="0" algn="ctr">
              <a:buNone/>
            </a:pPr>
            <a:r>
              <a:rPr lang="en-US" sz="2400" dirty="0">
                <a:effectLst/>
              </a:rPr>
              <a:t>The review identified 37 unique studies comprising 348 259 nonoverlapping participants, with 13 033 coronary heart disease, 4205 stroke, and 15 274 cardiovascular disease outcomes in aggregate.</a:t>
            </a:r>
          </a:p>
          <a:p>
            <a:endParaRPr lang="en-US" dirty="0"/>
          </a:p>
        </p:txBody>
      </p:sp>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Tree>
    <p:extLst>
      <p:ext uri="{BB962C8B-B14F-4D97-AF65-F5344CB8AC3E}">
        <p14:creationId xmlns:p14="http://schemas.microsoft.com/office/powerpoint/2010/main" val="1608838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5378BBD-F42D-4F53-B148-67F9B9AFF736}"/>
              </a:ext>
            </a:extLst>
          </p:cNvPr>
          <p:cNvSpPr>
            <a:spLocks noGrp="1"/>
          </p:cNvSpPr>
          <p:nvPr>
            <p:ph idx="1"/>
          </p:nvPr>
        </p:nvSpPr>
        <p:spPr>
          <a:xfrm>
            <a:off x="241301" y="1466894"/>
            <a:ext cx="8540750" cy="4114800"/>
          </a:xfrm>
        </p:spPr>
        <p:txBody>
          <a:bodyPr/>
          <a:lstStyle/>
          <a:p>
            <a:pPr marL="0" indent="0" algn="ctr">
              <a:buNone/>
            </a:pPr>
            <a:r>
              <a:rPr lang="en-US" sz="2400" u="sng" dirty="0">
                <a:effectLst/>
              </a:rPr>
              <a:t>Exclusion</a:t>
            </a:r>
            <a:r>
              <a:rPr lang="en-US" sz="2400" dirty="0">
                <a:effectLst/>
              </a:rPr>
              <a:t>: Six studies (one reporting on arsenic, two on cadmium, three on mercury) which did not use an appropriate assessment of heavy metal exposure </a:t>
            </a:r>
          </a:p>
          <a:p>
            <a:pPr marL="0" indent="0" algn="ctr">
              <a:buNone/>
            </a:pPr>
            <a:r>
              <a:rPr lang="en-US" sz="2400" dirty="0">
                <a:effectLst/>
              </a:rPr>
              <a:t>(</a:t>
            </a:r>
            <a:r>
              <a:rPr lang="en-US" sz="2400" dirty="0" err="1">
                <a:effectLst/>
              </a:rPr>
              <a:t>ie</a:t>
            </a:r>
            <a:r>
              <a:rPr lang="en-US" sz="2400" dirty="0">
                <a:effectLst/>
              </a:rPr>
              <a:t>, use of cadmium levels in toenails) </a:t>
            </a:r>
          </a:p>
          <a:p>
            <a:pPr marL="0" indent="0" algn="ctr">
              <a:buNone/>
            </a:pPr>
            <a:endParaRPr lang="en-US" sz="2400" dirty="0">
              <a:effectLst/>
            </a:endParaRPr>
          </a:p>
          <a:p>
            <a:pPr marL="0" indent="0" algn="ctr">
              <a:buNone/>
            </a:pPr>
            <a:r>
              <a:rPr lang="en-US" sz="2400" dirty="0">
                <a:effectLst/>
              </a:rPr>
              <a:t>or did not adjust for important confounders of heavy metal exposure (</a:t>
            </a:r>
            <a:r>
              <a:rPr lang="en-US" sz="2400" dirty="0" err="1">
                <a:effectLst/>
              </a:rPr>
              <a:t>eg</a:t>
            </a:r>
            <a:r>
              <a:rPr lang="en-US" sz="2400" dirty="0">
                <a:effectLst/>
              </a:rPr>
              <a:t>, smoking for cadmium or seafood intake for mercury) were excluded from the analysis.</a:t>
            </a:r>
          </a:p>
        </p:txBody>
      </p:sp>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Tree>
    <p:extLst>
      <p:ext uri="{BB962C8B-B14F-4D97-AF65-F5344CB8AC3E}">
        <p14:creationId xmlns:p14="http://schemas.microsoft.com/office/powerpoint/2010/main" val="2129307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92298" y="5964754"/>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sp>
        <p:nvSpPr>
          <p:cNvPr id="3" name="Rectangle 2">
            <a:extLst>
              <a:ext uri="{FF2B5EF4-FFF2-40B4-BE49-F238E27FC236}">
                <a16:creationId xmlns:a16="http://schemas.microsoft.com/office/drawing/2014/main" id="{A052A171-3DCC-4627-B7B7-D014BA329E80}"/>
              </a:ext>
            </a:extLst>
          </p:cNvPr>
          <p:cNvSpPr/>
          <p:nvPr/>
        </p:nvSpPr>
        <p:spPr>
          <a:xfrm>
            <a:off x="381000" y="228600"/>
            <a:ext cx="8610600" cy="1384995"/>
          </a:xfrm>
          <a:prstGeom prst="rect">
            <a:avLst/>
          </a:prstGeom>
        </p:spPr>
        <p:txBody>
          <a:bodyPr wrap="square">
            <a:spAutoFit/>
          </a:bodyPr>
          <a:lstStyle/>
          <a:p>
            <a:pPr algn="ctr"/>
            <a:r>
              <a:rPr lang="en-US" sz="2800" dirty="0">
                <a:solidFill>
                  <a:schemeClr val="tx2"/>
                </a:solidFill>
              </a:rPr>
              <a:t>Top 10 Take-Home Messages to Reduce Risk of Atherosclerotic Cardiovascular Disease Through Cholesterol Management </a:t>
            </a:r>
          </a:p>
        </p:txBody>
      </p:sp>
      <p:sp>
        <p:nvSpPr>
          <p:cNvPr id="5" name="Rectangle 4">
            <a:extLst>
              <a:ext uri="{FF2B5EF4-FFF2-40B4-BE49-F238E27FC236}">
                <a16:creationId xmlns:a16="http://schemas.microsoft.com/office/drawing/2014/main" id="{7192538A-EFCE-480B-8293-77B7F5ED8427}"/>
              </a:ext>
            </a:extLst>
          </p:cNvPr>
          <p:cNvSpPr/>
          <p:nvPr/>
        </p:nvSpPr>
        <p:spPr>
          <a:xfrm>
            <a:off x="228600" y="2057400"/>
            <a:ext cx="8763000" cy="3139321"/>
          </a:xfrm>
          <a:prstGeom prst="rect">
            <a:avLst/>
          </a:prstGeom>
        </p:spPr>
        <p:txBody>
          <a:bodyPr wrap="square">
            <a:spAutoFit/>
          </a:bodyPr>
          <a:lstStyle/>
          <a:p>
            <a:r>
              <a:rPr lang="en-US" dirty="0"/>
              <a:t>1. In all individuals, emphasize a heart-healthy lifestyle across the life course. In young adults 20 to 39 years of age, an assessment of lifetime risk facilitates the clinician–patient risk discussion and emphasizes intensive lifestyle efforts. In all age groups, lifestyle therapy is the primary intervention for metabolic syndrome. </a:t>
            </a:r>
          </a:p>
          <a:p>
            <a:endParaRPr lang="en-US" dirty="0"/>
          </a:p>
          <a:p>
            <a:endParaRPr lang="en-US" dirty="0"/>
          </a:p>
          <a:p>
            <a:endParaRPr lang="en-US" dirty="0"/>
          </a:p>
          <a:p>
            <a:r>
              <a:rPr lang="en-US" dirty="0"/>
              <a:t>2. In patients with clinical ASCVD, reduce LDL-C with high intensity statin therapy or maximally tolerated statin therapy. The more LDL-C is reduced on statin therapy, the greater will be subsequent risk reduction. Use a maximally tolerated statin to lower LDLC levels by ≥50%. </a:t>
            </a:r>
          </a:p>
        </p:txBody>
      </p:sp>
      <p:sp>
        <p:nvSpPr>
          <p:cNvPr id="2" name="Rectangle 1">
            <a:extLst>
              <a:ext uri="{FF2B5EF4-FFF2-40B4-BE49-F238E27FC236}">
                <a16:creationId xmlns:a16="http://schemas.microsoft.com/office/drawing/2014/main" id="{60E0C37D-7FE9-4560-804F-0F55A4A76C90}"/>
              </a:ext>
            </a:extLst>
          </p:cNvPr>
          <p:cNvSpPr/>
          <p:nvPr/>
        </p:nvSpPr>
        <p:spPr bwMode="auto">
          <a:xfrm>
            <a:off x="190500" y="1736250"/>
            <a:ext cx="8763000" cy="15240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2">
                    <a:lumMod val="50000"/>
                  </a:schemeClr>
                </a:solidFill>
                <a:effectLst/>
                <a:latin typeface="Arial" charset="0"/>
              </a:rPr>
              <a:t>Lifestyle modifications: Mediterranean Diet, exercise, nicotine.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bg2">
                    <a:lumMod val="50000"/>
                  </a:schemeClr>
                </a:solidFill>
                <a:effectLst/>
                <a:latin typeface="Arial" charset="0"/>
              </a:rPr>
              <a:t>Not listed or discussed: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2">
                    <a:lumMod val="50000"/>
                  </a:schemeClr>
                </a:solidFill>
                <a:effectLst/>
                <a:latin typeface="Arial" charset="0"/>
              </a:rPr>
              <a:t>Genetically guided lifestyle advice (Apo E, Hp, IR), Oral health, psychosocial support, gut health, vaccines. </a:t>
            </a:r>
          </a:p>
        </p:txBody>
      </p:sp>
      <p:sp>
        <p:nvSpPr>
          <p:cNvPr id="6" name="Rectangle 5">
            <a:extLst>
              <a:ext uri="{FF2B5EF4-FFF2-40B4-BE49-F238E27FC236}">
                <a16:creationId xmlns:a16="http://schemas.microsoft.com/office/drawing/2014/main" id="{90D59E9B-7D39-4369-ACFF-5B866B6AC6AC}"/>
              </a:ext>
            </a:extLst>
          </p:cNvPr>
          <p:cNvSpPr/>
          <p:nvPr/>
        </p:nvSpPr>
        <p:spPr bwMode="auto">
          <a:xfrm>
            <a:off x="168377" y="3627060"/>
            <a:ext cx="8763000" cy="17526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solidFill>
                  <a:srgbClr val="000000"/>
                </a:solidFill>
                <a:latin typeface="+mn-lt"/>
              </a:rPr>
              <a:t>Article states that a lowering of LDL-C levels of 1% gives an approximate 1% reduction in the risk of ASCVD— </a:t>
            </a:r>
          </a:p>
          <a:p>
            <a:pPr algn="ctr"/>
            <a:endParaRPr lang="en-US" sz="2000" dirty="0">
              <a:solidFill>
                <a:srgbClr val="000000"/>
              </a:solidFill>
              <a:latin typeface="+mn-lt"/>
            </a:endParaRPr>
          </a:p>
          <a:p>
            <a:pPr algn="ctr"/>
            <a:r>
              <a:rPr lang="en-US" sz="2000" dirty="0">
                <a:solidFill>
                  <a:srgbClr val="000000"/>
                </a:solidFill>
                <a:latin typeface="+mn-lt"/>
              </a:rPr>
              <a:t>Challenge – response to treatment is NOT guided or evaluated by the baseline or subsequent inflammatory response of the treatment.</a:t>
            </a:r>
            <a:endParaRPr lang="en-US" sz="2000" dirty="0">
              <a:latin typeface="+mn-lt"/>
            </a:endParaRPr>
          </a:p>
        </p:txBody>
      </p:sp>
    </p:spTree>
    <p:extLst>
      <p:ext uri="{BB962C8B-B14F-4D97-AF65-F5344CB8AC3E}">
        <p14:creationId xmlns:p14="http://schemas.microsoft.com/office/powerpoint/2010/main" val="292268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5378BBD-F42D-4F53-B148-67F9B9AFF736}"/>
              </a:ext>
            </a:extLst>
          </p:cNvPr>
          <p:cNvSpPr>
            <a:spLocks noGrp="1"/>
          </p:cNvSpPr>
          <p:nvPr>
            <p:ph idx="1"/>
          </p:nvPr>
        </p:nvSpPr>
        <p:spPr>
          <a:xfrm>
            <a:off x="301625" y="990601"/>
            <a:ext cx="8540750" cy="4114800"/>
          </a:xfrm>
        </p:spPr>
        <p:txBody>
          <a:bodyPr/>
          <a:lstStyle/>
          <a:p>
            <a:pPr marL="0" indent="0">
              <a:buNone/>
            </a:pPr>
            <a:r>
              <a:rPr lang="en-US" sz="2400" dirty="0">
                <a:effectLst/>
              </a:rPr>
              <a:t>Increased relative risk with coronary heart disease (95% CI):</a:t>
            </a:r>
          </a:p>
          <a:p>
            <a:pPr marL="0" indent="0">
              <a:buNone/>
            </a:pPr>
            <a:r>
              <a:rPr lang="en-US" sz="2400" dirty="0">
                <a:effectLst/>
              </a:rPr>
              <a:t>		Arsenic: 	1.23 	(1.04 to 1.45) </a:t>
            </a:r>
          </a:p>
          <a:p>
            <a:pPr marL="0" indent="0">
              <a:buNone/>
            </a:pPr>
            <a:r>
              <a:rPr lang="en-US" sz="2400" dirty="0">
                <a:effectLst/>
              </a:rPr>
              <a:t>		Lead: 		1.85 	(1.27 to 2.69)</a:t>
            </a:r>
          </a:p>
          <a:p>
            <a:pPr marL="0" indent="0">
              <a:buNone/>
            </a:pPr>
            <a:r>
              <a:rPr lang="en-US" sz="2400" dirty="0">
                <a:effectLst/>
              </a:rPr>
              <a:t>		Cadmium: 	1.29 	(0.98 to 1.71) *</a:t>
            </a:r>
          </a:p>
          <a:p>
            <a:pPr marL="0" indent="0">
              <a:buNone/>
            </a:pPr>
            <a:r>
              <a:rPr lang="en-US" sz="2400" dirty="0">
                <a:effectLst/>
              </a:rPr>
              <a:t>		Copper: 	2.22 	(1.31 to 3.74) </a:t>
            </a:r>
          </a:p>
          <a:p>
            <a:pPr marL="0" indent="0">
              <a:buNone/>
            </a:pPr>
            <a:endParaRPr lang="en-US" sz="2400" dirty="0">
              <a:effectLst/>
            </a:endParaRPr>
          </a:p>
          <a:p>
            <a:pPr marL="0" indent="0">
              <a:buNone/>
            </a:pPr>
            <a:r>
              <a:rPr lang="en-US" sz="2400" dirty="0">
                <a:effectLst/>
              </a:rPr>
              <a:t>There was no association of mercury levels with coronary heart disease, relative risk of 0.99 (0.65 to 1.49)</a:t>
            </a:r>
          </a:p>
        </p:txBody>
      </p:sp>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Tree>
    <p:extLst>
      <p:ext uri="{BB962C8B-B14F-4D97-AF65-F5344CB8AC3E}">
        <p14:creationId xmlns:p14="http://schemas.microsoft.com/office/powerpoint/2010/main" val="3422063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pic>
        <p:nvPicPr>
          <p:cNvPr id="5" name="Content Placeholder 4">
            <a:extLst>
              <a:ext uri="{FF2B5EF4-FFF2-40B4-BE49-F238E27FC236}">
                <a16:creationId xmlns:a16="http://schemas.microsoft.com/office/drawing/2014/main" id="{3D15E55B-BA1D-4FE5-81E7-26FF2068B4A5}"/>
              </a:ext>
            </a:extLst>
          </p:cNvPr>
          <p:cNvPicPr>
            <a:picLocks noGrp="1" noChangeAspect="1"/>
          </p:cNvPicPr>
          <p:nvPr>
            <p:ph idx="1"/>
          </p:nvPr>
        </p:nvPicPr>
        <p:blipFill>
          <a:blip r:embed="rId2"/>
          <a:stretch>
            <a:fillRect/>
          </a:stretch>
        </p:blipFill>
        <p:spPr>
          <a:xfrm>
            <a:off x="2005885" y="990600"/>
            <a:ext cx="5132230" cy="4762588"/>
          </a:xfrm>
          <a:prstGeom prst="rect">
            <a:avLst/>
          </a:prstGeom>
        </p:spPr>
      </p:pic>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Tree>
    <p:extLst>
      <p:ext uri="{BB962C8B-B14F-4D97-AF65-F5344CB8AC3E}">
        <p14:creationId xmlns:p14="http://schemas.microsoft.com/office/powerpoint/2010/main" val="777017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pic>
        <p:nvPicPr>
          <p:cNvPr id="8" name="Content Placeholder 7">
            <a:extLst>
              <a:ext uri="{FF2B5EF4-FFF2-40B4-BE49-F238E27FC236}">
                <a16:creationId xmlns:a16="http://schemas.microsoft.com/office/drawing/2014/main" id="{F87FDBED-1BF4-4941-88A8-2CA4CB332E47}"/>
              </a:ext>
            </a:extLst>
          </p:cNvPr>
          <p:cNvPicPr>
            <a:picLocks noGrp="1" noChangeAspect="1"/>
          </p:cNvPicPr>
          <p:nvPr>
            <p:ph idx="1"/>
          </p:nvPr>
        </p:nvPicPr>
        <p:blipFill>
          <a:blip r:embed="rId2"/>
          <a:stretch>
            <a:fillRect/>
          </a:stretch>
        </p:blipFill>
        <p:spPr>
          <a:xfrm>
            <a:off x="1752600" y="990600"/>
            <a:ext cx="5333999" cy="4762588"/>
          </a:xfrm>
          <a:prstGeom prst="rect">
            <a:avLst/>
          </a:prstGeom>
        </p:spPr>
      </p:pic>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Tree>
    <p:extLst>
      <p:ext uri="{BB962C8B-B14F-4D97-AF65-F5344CB8AC3E}">
        <p14:creationId xmlns:p14="http://schemas.microsoft.com/office/powerpoint/2010/main" val="4170310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5378BBD-F42D-4F53-B148-67F9B9AFF736}"/>
              </a:ext>
            </a:extLst>
          </p:cNvPr>
          <p:cNvSpPr>
            <a:spLocks noGrp="1"/>
          </p:cNvSpPr>
          <p:nvPr>
            <p:ph idx="1"/>
          </p:nvPr>
        </p:nvSpPr>
        <p:spPr>
          <a:xfrm>
            <a:off x="301625" y="990601"/>
            <a:ext cx="8540750" cy="4114800"/>
          </a:xfrm>
        </p:spPr>
        <p:txBody>
          <a:bodyPr/>
          <a:lstStyle/>
          <a:p>
            <a:pPr marL="0" indent="0" algn="ctr">
              <a:buNone/>
            </a:pPr>
            <a:r>
              <a:rPr lang="en-US" sz="2000" b="1" u="sng" dirty="0">
                <a:effectLst/>
              </a:rPr>
              <a:t>Arsenic</a:t>
            </a:r>
            <a:r>
              <a:rPr lang="en-US" sz="2000" dirty="0">
                <a:effectLst/>
              </a:rPr>
              <a:t> exposure has been reported the production of reactive oxygen species in endothelial cells, up regulation of inflammatory signals, and increase in blood pressure. </a:t>
            </a:r>
          </a:p>
          <a:p>
            <a:pPr marL="0" indent="0" algn="ctr">
              <a:buNone/>
            </a:pPr>
            <a:endParaRPr lang="en-US" sz="2000" dirty="0">
              <a:effectLst/>
            </a:endParaRPr>
          </a:p>
          <a:p>
            <a:pPr marL="0" indent="0" algn="ctr">
              <a:buNone/>
            </a:pPr>
            <a:r>
              <a:rPr lang="en-US" sz="2000" dirty="0">
                <a:effectLst/>
              </a:rPr>
              <a:t>These findings extend several previous epidemiological studies that reported strong </a:t>
            </a:r>
            <a:r>
              <a:rPr lang="en-US" sz="2000" dirty="0" err="1">
                <a:effectLst/>
              </a:rPr>
              <a:t>assoc</a:t>
            </a:r>
            <a:r>
              <a:rPr lang="en-US" sz="2000" dirty="0">
                <a:effectLst/>
              </a:rPr>
              <a:t> with severe PVD (Blackfoot disease) in people exposed to extremely high cumulative doses of arsenic.</a:t>
            </a:r>
          </a:p>
          <a:p>
            <a:pPr marL="0" indent="0" algn="ctr">
              <a:buNone/>
            </a:pPr>
            <a:endParaRPr lang="en-US" sz="2000" dirty="0">
              <a:effectLst/>
            </a:endParaRPr>
          </a:p>
          <a:p>
            <a:pPr marL="0" indent="0" algn="ctr">
              <a:buNone/>
            </a:pPr>
            <a:r>
              <a:rPr lang="en-US" sz="2000" b="1" u="sng" dirty="0">
                <a:effectLst/>
              </a:rPr>
              <a:t>Arsenic Sources</a:t>
            </a:r>
            <a:r>
              <a:rPr lang="en-US" sz="2000" dirty="0">
                <a:effectLst/>
              </a:rPr>
              <a:t>: Contaminated groundwater is the most common cause of arsenic poisoning. Arsenic is already present in the earth and can seep into groundwater</a:t>
            </a:r>
          </a:p>
          <a:p>
            <a:pPr marL="0" indent="0" algn="ctr">
              <a:buNone/>
            </a:pPr>
            <a:endParaRPr lang="en-US" sz="1600" dirty="0">
              <a:effectLst/>
            </a:endParaRPr>
          </a:p>
        </p:txBody>
      </p:sp>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Tree>
    <p:extLst>
      <p:ext uri="{BB962C8B-B14F-4D97-AF65-F5344CB8AC3E}">
        <p14:creationId xmlns:p14="http://schemas.microsoft.com/office/powerpoint/2010/main" val="335113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5378BBD-F42D-4F53-B148-67F9B9AFF736}"/>
              </a:ext>
            </a:extLst>
          </p:cNvPr>
          <p:cNvSpPr>
            <a:spLocks noGrp="1"/>
          </p:cNvSpPr>
          <p:nvPr>
            <p:ph idx="1"/>
          </p:nvPr>
        </p:nvSpPr>
        <p:spPr>
          <a:xfrm>
            <a:off x="301625" y="990601"/>
            <a:ext cx="8540750" cy="4114800"/>
          </a:xfrm>
        </p:spPr>
        <p:txBody>
          <a:bodyPr/>
          <a:lstStyle/>
          <a:p>
            <a:pPr marL="0" indent="0" algn="ctr">
              <a:buNone/>
            </a:pPr>
            <a:endParaRPr lang="en-US" sz="1600" dirty="0">
              <a:effectLst/>
            </a:endParaRPr>
          </a:p>
          <a:p>
            <a:pPr marL="0" indent="0" algn="ctr">
              <a:buNone/>
            </a:pPr>
            <a:r>
              <a:rPr lang="en-US" sz="2000" b="1" u="sng" dirty="0">
                <a:effectLst/>
              </a:rPr>
              <a:t>Lead toxicity</a:t>
            </a:r>
            <a:r>
              <a:rPr lang="en-US" sz="2000" b="1" dirty="0">
                <a:effectLst/>
              </a:rPr>
              <a:t> </a:t>
            </a:r>
            <a:r>
              <a:rPr lang="en-US" sz="2000" dirty="0">
                <a:effectLst/>
              </a:rPr>
              <a:t>levels have been in decline in the developed world, mainly due to decreased usage of leaded gasoline and leaded paint.  </a:t>
            </a:r>
          </a:p>
          <a:p>
            <a:pPr marL="0" indent="0" algn="ctr">
              <a:buNone/>
            </a:pPr>
            <a:endParaRPr lang="en-US" sz="2000" dirty="0">
              <a:effectLst/>
            </a:endParaRPr>
          </a:p>
          <a:p>
            <a:pPr marL="0" indent="0" algn="ctr">
              <a:buNone/>
            </a:pPr>
            <a:r>
              <a:rPr lang="en-US" sz="2000" dirty="0">
                <a:effectLst/>
              </a:rPr>
              <a:t>However, lead exposure remains considerably high in many areas  reinforcing lead exposure as a major public health concern. </a:t>
            </a:r>
          </a:p>
          <a:p>
            <a:pPr marL="0" indent="0" algn="ctr">
              <a:buNone/>
            </a:pPr>
            <a:endParaRPr lang="en-US" sz="2000" dirty="0">
              <a:effectLst/>
            </a:endParaRPr>
          </a:p>
          <a:p>
            <a:pPr marL="0" indent="0" algn="ctr">
              <a:buNone/>
            </a:pPr>
            <a:r>
              <a:rPr lang="en-US" sz="2000" dirty="0">
                <a:effectLst/>
              </a:rPr>
              <a:t>Two key pathways by which lead has been implicated in the risk of CVD are mediation through accelerated SBP and damage to renal function.  </a:t>
            </a:r>
          </a:p>
          <a:p>
            <a:pPr marL="0" indent="0" algn="ctr">
              <a:buNone/>
            </a:pPr>
            <a:endParaRPr lang="en-US" sz="2000" dirty="0">
              <a:effectLst/>
            </a:endParaRPr>
          </a:p>
          <a:p>
            <a:pPr marL="0" indent="0" algn="ctr">
              <a:buNone/>
            </a:pPr>
            <a:r>
              <a:rPr lang="en-US" sz="2000" dirty="0">
                <a:effectLst/>
              </a:rPr>
              <a:t>Previous studies have also suggested an association of lead with atherosclerosis as a result of lead-induced oxidative stress and inflammation after exposure.</a:t>
            </a:r>
          </a:p>
        </p:txBody>
      </p:sp>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Tree>
    <p:extLst>
      <p:ext uri="{BB962C8B-B14F-4D97-AF65-F5344CB8AC3E}">
        <p14:creationId xmlns:p14="http://schemas.microsoft.com/office/powerpoint/2010/main" val="198898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5378BBD-F42D-4F53-B148-67F9B9AFF736}"/>
              </a:ext>
            </a:extLst>
          </p:cNvPr>
          <p:cNvSpPr>
            <a:spLocks noGrp="1"/>
          </p:cNvSpPr>
          <p:nvPr>
            <p:ph idx="1"/>
          </p:nvPr>
        </p:nvSpPr>
        <p:spPr>
          <a:xfrm>
            <a:off x="301625" y="990601"/>
            <a:ext cx="8540750" cy="4114800"/>
          </a:xfrm>
        </p:spPr>
        <p:txBody>
          <a:bodyPr/>
          <a:lstStyle/>
          <a:p>
            <a:pPr marL="0" indent="0" algn="ctr">
              <a:buNone/>
            </a:pPr>
            <a:r>
              <a:rPr lang="en-US" sz="2000" b="1" u="sng" dirty="0">
                <a:effectLst/>
              </a:rPr>
              <a:t>Copper</a:t>
            </a:r>
            <a:r>
              <a:rPr lang="en-US" sz="2000" dirty="0">
                <a:effectLst/>
              </a:rPr>
              <a:t> is an essential trace element however in excess, it can induce oxidative stress by generation of reactive oxygen species. </a:t>
            </a:r>
          </a:p>
          <a:p>
            <a:pPr marL="0" indent="0" algn="ctr">
              <a:buNone/>
            </a:pPr>
            <a:endParaRPr lang="en-US" sz="2000" dirty="0">
              <a:effectLst/>
            </a:endParaRPr>
          </a:p>
          <a:p>
            <a:pPr marL="0" indent="0" algn="ctr">
              <a:buNone/>
            </a:pPr>
            <a:r>
              <a:rPr lang="en-US" sz="2000" dirty="0">
                <a:effectLst/>
              </a:rPr>
              <a:t>Copper mediated lipid peroxidation has been demonstrated in several in vivo and in vitro studies. </a:t>
            </a:r>
          </a:p>
          <a:p>
            <a:pPr marL="0" indent="0" algn="ctr">
              <a:buNone/>
            </a:pPr>
            <a:endParaRPr lang="en-US" sz="2000" dirty="0">
              <a:effectLst/>
            </a:endParaRPr>
          </a:p>
          <a:p>
            <a:pPr marL="0" indent="0" algn="ctr">
              <a:buNone/>
            </a:pPr>
            <a:r>
              <a:rPr lang="en-US" sz="2000" dirty="0">
                <a:effectLst/>
              </a:rPr>
              <a:t>Another possible mechanism is through a copper-homocysteine complex which have been suggested to induce endothelial dysfunction and vascular injury. </a:t>
            </a:r>
          </a:p>
          <a:p>
            <a:pPr marL="0" indent="0" algn="ctr">
              <a:buNone/>
            </a:pPr>
            <a:endParaRPr lang="en-US" sz="2000" dirty="0">
              <a:effectLst/>
            </a:endParaRPr>
          </a:p>
          <a:p>
            <a:pPr marL="0" indent="0" algn="ctr">
              <a:buNone/>
            </a:pPr>
            <a:r>
              <a:rPr lang="en-US" sz="2000" b="1" u="sng" dirty="0">
                <a:effectLst/>
              </a:rPr>
              <a:t>Common Copper Sources</a:t>
            </a:r>
            <a:r>
              <a:rPr lang="en-US" sz="2000" dirty="0">
                <a:effectLst/>
              </a:rPr>
              <a:t>: Oysters and other shellfish, whole grains, beans, nuts, potatoes, organ meats (kidneys, liver), Dark leafy greens, dried fruits such as prunes, cocoa, black pepper, and yeast are also sources of copper in the diet.</a:t>
            </a:r>
          </a:p>
          <a:p>
            <a:pPr marL="0" indent="0">
              <a:buNone/>
            </a:pPr>
            <a:endParaRPr lang="en-US" sz="2000" dirty="0">
              <a:effectLst/>
            </a:endParaRPr>
          </a:p>
          <a:p>
            <a:pPr marL="0" indent="0">
              <a:buNone/>
            </a:pPr>
            <a:endParaRPr lang="en-US" sz="1400" dirty="0">
              <a:effectLst/>
            </a:endParaRPr>
          </a:p>
        </p:txBody>
      </p:sp>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Tree>
    <p:extLst>
      <p:ext uri="{BB962C8B-B14F-4D97-AF65-F5344CB8AC3E}">
        <p14:creationId xmlns:p14="http://schemas.microsoft.com/office/powerpoint/2010/main" val="154449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5378BBD-F42D-4F53-B148-67F9B9AFF736}"/>
              </a:ext>
            </a:extLst>
          </p:cNvPr>
          <p:cNvSpPr>
            <a:spLocks noGrp="1"/>
          </p:cNvSpPr>
          <p:nvPr>
            <p:ph idx="1"/>
          </p:nvPr>
        </p:nvSpPr>
        <p:spPr>
          <a:xfrm>
            <a:off x="301625" y="990601"/>
            <a:ext cx="8540750" cy="4114800"/>
          </a:xfrm>
        </p:spPr>
        <p:txBody>
          <a:bodyPr/>
          <a:lstStyle/>
          <a:p>
            <a:pPr marL="0" indent="0" algn="ctr">
              <a:buNone/>
            </a:pPr>
            <a:endParaRPr lang="en-US" sz="2000" dirty="0">
              <a:effectLst/>
            </a:endParaRPr>
          </a:p>
          <a:p>
            <a:pPr marL="0" indent="0" algn="ctr">
              <a:buNone/>
            </a:pPr>
            <a:r>
              <a:rPr lang="en-US" sz="2000" b="1" u="sng" dirty="0">
                <a:effectLst/>
              </a:rPr>
              <a:t>Cadmium’s</a:t>
            </a:r>
            <a:r>
              <a:rPr lang="en-US" sz="2000" dirty="0">
                <a:effectLst/>
              </a:rPr>
              <a:t> adverse effects on the vascular system are thought to be mediated by oxidative stress, inflammation, and endothelial cell damage, which can result in atherosclerosis. </a:t>
            </a:r>
          </a:p>
          <a:p>
            <a:pPr marL="0" indent="0" algn="ctr">
              <a:buNone/>
            </a:pPr>
            <a:endParaRPr lang="en-US" sz="2000" dirty="0">
              <a:effectLst/>
            </a:endParaRPr>
          </a:p>
          <a:p>
            <a:pPr marL="0" indent="0" algn="ctr">
              <a:buNone/>
            </a:pPr>
            <a:r>
              <a:rPr lang="en-US" sz="2000" dirty="0">
                <a:effectLst/>
              </a:rPr>
              <a:t>Cadmium is widely prevalent in groundwater and common plant based foods (</a:t>
            </a:r>
            <a:r>
              <a:rPr lang="en-US" sz="2000" dirty="0" err="1">
                <a:effectLst/>
              </a:rPr>
              <a:t>eg</a:t>
            </a:r>
            <a:r>
              <a:rPr lang="en-US" sz="2000" dirty="0">
                <a:effectLst/>
              </a:rPr>
              <a:t>, rice and vegetables).</a:t>
            </a:r>
          </a:p>
          <a:p>
            <a:pPr marL="0" indent="0" algn="ctr">
              <a:buNone/>
            </a:pPr>
            <a:endParaRPr lang="en-US" sz="2000" dirty="0">
              <a:effectLst/>
            </a:endParaRPr>
          </a:p>
          <a:p>
            <a:pPr marL="0" indent="0" algn="ctr">
              <a:buNone/>
            </a:pPr>
            <a:r>
              <a:rPr lang="en-US" sz="2000" b="1" u="sng" dirty="0">
                <a:effectLst/>
              </a:rPr>
              <a:t>Products:</a:t>
            </a:r>
            <a:r>
              <a:rPr lang="en-US" sz="2000" dirty="0">
                <a:effectLst/>
              </a:rPr>
              <a:t> cigarettes, batteries, craft glazes, jewelry, and metal coatings. </a:t>
            </a:r>
          </a:p>
          <a:p>
            <a:pPr marL="0" indent="0" algn="ctr">
              <a:buNone/>
            </a:pPr>
            <a:r>
              <a:rPr lang="en-US" sz="2000" b="1" u="sng" dirty="0">
                <a:effectLst/>
              </a:rPr>
              <a:t>Food </a:t>
            </a:r>
            <a:r>
              <a:rPr lang="en-US" sz="2000" dirty="0">
                <a:effectLst/>
              </a:rPr>
              <a:t>- some shellfish, kidney meats, grain cereals, and vegetables. </a:t>
            </a:r>
          </a:p>
          <a:p>
            <a:pPr marL="0" indent="0" algn="ctr">
              <a:buNone/>
            </a:pPr>
            <a:r>
              <a:rPr lang="en-US" sz="2000" b="1" u="sng" dirty="0">
                <a:effectLst/>
              </a:rPr>
              <a:t>Air </a:t>
            </a:r>
            <a:r>
              <a:rPr lang="en-US" sz="2000" dirty="0">
                <a:effectLst/>
              </a:rPr>
              <a:t>- cigarette smoke, second-hand smoke, emissions from fossil fuels.</a:t>
            </a:r>
          </a:p>
          <a:p>
            <a:pPr marL="0" indent="0">
              <a:buNone/>
            </a:pPr>
            <a:endParaRPr lang="en-US" sz="1400" dirty="0">
              <a:effectLst/>
            </a:endParaRPr>
          </a:p>
        </p:txBody>
      </p:sp>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Tree>
    <p:extLst>
      <p:ext uri="{BB962C8B-B14F-4D97-AF65-F5344CB8AC3E}">
        <p14:creationId xmlns:p14="http://schemas.microsoft.com/office/powerpoint/2010/main" val="46542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5378BBD-F42D-4F53-B148-67F9B9AFF736}"/>
              </a:ext>
            </a:extLst>
          </p:cNvPr>
          <p:cNvSpPr>
            <a:spLocks noGrp="1"/>
          </p:cNvSpPr>
          <p:nvPr>
            <p:ph idx="1"/>
          </p:nvPr>
        </p:nvSpPr>
        <p:spPr>
          <a:xfrm>
            <a:off x="301625" y="990601"/>
            <a:ext cx="8540750" cy="4114800"/>
          </a:xfrm>
        </p:spPr>
        <p:txBody>
          <a:bodyPr/>
          <a:lstStyle/>
          <a:p>
            <a:pPr marL="0" indent="0" algn="ctr">
              <a:buNone/>
            </a:pPr>
            <a:endParaRPr lang="en-US" sz="2400" dirty="0">
              <a:effectLst/>
            </a:endParaRPr>
          </a:p>
          <a:p>
            <a:pPr marL="0" indent="0" algn="ctr">
              <a:buNone/>
            </a:pPr>
            <a:r>
              <a:rPr lang="en-US" sz="2400" b="1" u="sng" dirty="0">
                <a:effectLst/>
              </a:rPr>
              <a:t>Mercury</a:t>
            </a:r>
            <a:r>
              <a:rPr lang="en-US" sz="2400" dirty="0">
                <a:effectLst/>
              </a:rPr>
              <a:t>, a potentially toxic trace metal that humans are exposed to primarily through fish consumption, </a:t>
            </a:r>
          </a:p>
          <a:p>
            <a:pPr marL="0" indent="0" algn="ctr">
              <a:buNone/>
            </a:pPr>
            <a:r>
              <a:rPr lang="en-US" sz="2400" dirty="0">
                <a:effectLst/>
              </a:rPr>
              <a:t>was </a:t>
            </a:r>
            <a:r>
              <a:rPr lang="en-US" sz="2400" b="1" u="sng" dirty="0">
                <a:effectLst/>
              </a:rPr>
              <a:t>not significantly associated </a:t>
            </a:r>
            <a:r>
              <a:rPr lang="en-US" sz="2400" dirty="0">
                <a:effectLst/>
              </a:rPr>
              <a:t>with the risk of cardiovascular disease in the current review.  </a:t>
            </a:r>
          </a:p>
          <a:p>
            <a:pPr marL="0" indent="0" algn="ctr">
              <a:buNone/>
            </a:pPr>
            <a:endParaRPr lang="en-US" sz="2400" dirty="0">
              <a:effectLst/>
            </a:endParaRPr>
          </a:p>
          <a:p>
            <a:pPr marL="0" indent="0" algn="ctr">
              <a:buNone/>
            </a:pPr>
            <a:r>
              <a:rPr lang="en-US" sz="2400" dirty="0">
                <a:effectLst/>
              </a:rPr>
              <a:t>There is currently </a:t>
            </a:r>
            <a:r>
              <a:rPr lang="en-US" sz="2400" u="sng" dirty="0">
                <a:effectLst/>
              </a:rPr>
              <a:t>no accepted</a:t>
            </a:r>
            <a:r>
              <a:rPr lang="en-US" sz="2400" dirty="0">
                <a:effectLst/>
              </a:rPr>
              <a:t> biological explanation that supports a </a:t>
            </a:r>
            <a:r>
              <a:rPr lang="en-US" sz="2400" u="sng" dirty="0">
                <a:effectLst/>
              </a:rPr>
              <a:t>link between Mercury and CVD</a:t>
            </a:r>
            <a:r>
              <a:rPr lang="en-US" sz="2400" dirty="0">
                <a:effectLst/>
              </a:rPr>
              <a:t>. </a:t>
            </a:r>
          </a:p>
        </p:txBody>
      </p:sp>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Tree>
    <p:extLst>
      <p:ext uri="{BB962C8B-B14F-4D97-AF65-F5344CB8AC3E}">
        <p14:creationId xmlns:p14="http://schemas.microsoft.com/office/powerpoint/2010/main" val="39562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010CEEA-3C97-4DB2-8B79-989A755F565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43200" y="1447800"/>
            <a:ext cx="2971551" cy="4422775"/>
          </a:xfrm>
        </p:spPr>
      </p:pic>
      <p:sp>
        <p:nvSpPr>
          <p:cNvPr id="4" name="Footer Placeholder 3">
            <a:extLst>
              <a:ext uri="{FF2B5EF4-FFF2-40B4-BE49-F238E27FC236}">
                <a16:creationId xmlns:a16="http://schemas.microsoft.com/office/drawing/2014/main" id="{FC7C907D-D3DE-4F57-B5A3-F7CDE2E31E11}"/>
              </a:ext>
            </a:extLst>
          </p:cNvPr>
          <p:cNvSpPr>
            <a:spLocks noGrp="1"/>
          </p:cNvSpPr>
          <p:nvPr>
            <p:ph type="ftr" sz="quarter" idx="11"/>
          </p:nvPr>
        </p:nvSpPr>
        <p:spPr/>
        <p:txBody>
          <a:bodyPr/>
          <a:lstStyle/>
          <a:p>
            <a:pPr>
              <a:defRPr/>
            </a:pPr>
            <a:r>
              <a:rPr lang="en-US"/>
              <a:t>Copyright Bale/Doneen Paradigm</a:t>
            </a:r>
          </a:p>
        </p:txBody>
      </p:sp>
      <p:sp>
        <p:nvSpPr>
          <p:cNvPr id="7" name="Speech Bubble: Oval 6">
            <a:extLst>
              <a:ext uri="{FF2B5EF4-FFF2-40B4-BE49-F238E27FC236}">
                <a16:creationId xmlns:a16="http://schemas.microsoft.com/office/drawing/2014/main" id="{082224F6-D99D-465E-8DAF-0C1567108E45}"/>
              </a:ext>
            </a:extLst>
          </p:cNvPr>
          <p:cNvSpPr/>
          <p:nvPr/>
        </p:nvSpPr>
        <p:spPr bwMode="auto">
          <a:xfrm rot="910374">
            <a:off x="4125611" y="174852"/>
            <a:ext cx="4572249" cy="2438400"/>
          </a:xfrm>
          <a:prstGeom prst="wedgeEllipseCallou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400" dirty="0">
                <a:latin typeface="Comic Sans MS" panose="030F0702030302020204" pitchFamily="66" charset="0"/>
              </a:rPr>
              <a:t>What?  That can’t be true – we KNOW mercury is the worst of them all!</a:t>
            </a:r>
            <a:endParaRPr kumimoji="0" lang="en-US" sz="2400" b="0" i="0" u="none" strike="noStrike" cap="none" normalizeH="0" baseline="0" dirty="0">
              <a:ln>
                <a:noFill/>
              </a:ln>
              <a:solidFill>
                <a:schemeClr val="tx1"/>
              </a:solidFill>
              <a:effectLst/>
              <a:latin typeface="Comic Sans MS" panose="030F0702030302020204" pitchFamily="66" charset="0"/>
            </a:endParaRPr>
          </a:p>
        </p:txBody>
      </p:sp>
    </p:spTree>
    <p:extLst>
      <p:ext uri="{BB962C8B-B14F-4D97-AF65-F5344CB8AC3E}">
        <p14:creationId xmlns:p14="http://schemas.microsoft.com/office/powerpoint/2010/main" val="3972284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3D74D-FA75-4D50-83A0-57BF3EABB734}"/>
              </a:ext>
            </a:extLst>
          </p:cNvPr>
          <p:cNvSpPr>
            <a:spLocks noGrp="1"/>
          </p:cNvSpPr>
          <p:nvPr>
            <p:ph idx="1"/>
          </p:nvPr>
        </p:nvSpPr>
        <p:spPr>
          <a:xfrm>
            <a:off x="228600" y="1396145"/>
            <a:ext cx="8540750" cy="4419600"/>
          </a:xfrm>
        </p:spPr>
        <p:txBody>
          <a:bodyPr/>
          <a:lstStyle/>
          <a:p>
            <a:pPr marL="0" indent="0" algn="ctr">
              <a:buNone/>
            </a:pPr>
            <a:r>
              <a:rPr lang="en-US" sz="2400" dirty="0">
                <a:effectLst/>
              </a:rPr>
              <a:t>Among subjects from two U.S. cohorts (a total of 51,529 men and 121,700 women) whose toenail clippings had been stored, we prospectively identified incident cases of CVD in 3427 participants and matched them to risk-set–sampled controls according to age, sex, race, and smoking status. </a:t>
            </a:r>
          </a:p>
          <a:p>
            <a:pPr marL="0" indent="0" algn="ctr">
              <a:buNone/>
            </a:pPr>
            <a:endParaRPr lang="en-US" sz="2400" dirty="0">
              <a:effectLst/>
            </a:endParaRPr>
          </a:p>
          <a:p>
            <a:pPr marL="0" indent="0" algn="ctr">
              <a:buNone/>
            </a:pPr>
            <a:r>
              <a:rPr lang="en-US" sz="2400" dirty="0">
                <a:effectLst/>
              </a:rPr>
              <a:t>Toenail mercury and selenium concentrations were assessed with the use of neutron-activation analysis.</a:t>
            </a:r>
          </a:p>
        </p:txBody>
      </p:sp>
      <p:sp>
        <p:nvSpPr>
          <p:cNvPr id="4" name="Footer Placeholder 3">
            <a:extLst>
              <a:ext uri="{FF2B5EF4-FFF2-40B4-BE49-F238E27FC236}">
                <a16:creationId xmlns:a16="http://schemas.microsoft.com/office/drawing/2014/main" id="{BB69D0EF-BA44-49D1-9E11-683F9FB774C9}"/>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96D7C300-4025-4687-8E8B-5B580485C2B8}"/>
              </a:ext>
            </a:extLst>
          </p:cNvPr>
          <p:cNvSpPr/>
          <p:nvPr/>
        </p:nvSpPr>
        <p:spPr>
          <a:xfrm>
            <a:off x="114300" y="5837019"/>
            <a:ext cx="8763001" cy="646331"/>
          </a:xfrm>
          <a:prstGeom prst="rect">
            <a:avLst/>
          </a:prstGeom>
        </p:spPr>
        <p:txBody>
          <a:bodyPr wrap="square">
            <a:spAutoFit/>
          </a:bodyPr>
          <a:lstStyle/>
          <a:p>
            <a:r>
              <a:rPr lang="en-US" dirty="0" err="1">
                <a:solidFill>
                  <a:srgbClr val="FFC000"/>
                </a:solidFill>
                <a:latin typeface="+mn-lt"/>
              </a:rPr>
              <a:t>Mozaffarian</a:t>
            </a:r>
            <a:r>
              <a:rPr lang="en-US" dirty="0">
                <a:solidFill>
                  <a:srgbClr val="FFC000"/>
                </a:solidFill>
                <a:latin typeface="+mn-lt"/>
              </a:rPr>
              <a:t>, D., Shi, P, Morris, S., et al. 2011. Mercury exposure and risk of cardiovascular disease in two U.S. cohorts. New </a:t>
            </a:r>
            <a:r>
              <a:rPr lang="en-US" dirty="0" err="1">
                <a:solidFill>
                  <a:srgbClr val="FFC000"/>
                </a:solidFill>
                <a:latin typeface="+mn-lt"/>
              </a:rPr>
              <a:t>Engl</a:t>
            </a:r>
            <a:r>
              <a:rPr lang="en-US" dirty="0">
                <a:solidFill>
                  <a:srgbClr val="FFC000"/>
                </a:solidFill>
                <a:latin typeface="+mn-lt"/>
              </a:rPr>
              <a:t> J Med 364;12. </a:t>
            </a:r>
          </a:p>
        </p:txBody>
      </p:sp>
      <p:sp>
        <p:nvSpPr>
          <p:cNvPr id="7" name="TextBox 6">
            <a:extLst>
              <a:ext uri="{FF2B5EF4-FFF2-40B4-BE49-F238E27FC236}">
                <a16:creationId xmlns:a16="http://schemas.microsoft.com/office/drawing/2014/main" id="{1DA626C8-2B5B-4F39-9BD4-3356FB852275}"/>
              </a:ext>
            </a:extLst>
          </p:cNvPr>
          <p:cNvSpPr txBox="1"/>
          <p:nvPr/>
        </p:nvSpPr>
        <p:spPr>
          <a:xfrm>
            <a:off x="533400" y="218213"/>
            <a:ext cx="8089074" cy="584775"/>
          </a:xfrm>
          <a:prstGeom prst="rect">
            <a:avLst/>
          </a:prstGeom>
          <a:noFill/>
        </p:spPr>
        <p:txBody>
          <a:bodyPr wrap="none" rtlCol="0">
            <a:spAutoFit/>
          </a:bodyPr>
          <a:lstStyle/>
          <a:p>
            <a:r>
              <a:rPr lang="en-US" sz="3200" dirty="0">
                <a:solidFill>
                  <a:schemeClr val="tx2"/>
                </a:solidFill>
              </a:rPr>
              <a:t>Mercury Exposure not associated with CVD</a:t>
            </a:r>
          </a:p>
        </p:txBody>
      </p:sp>
    </p:spTree>
    <p:extLst>
      <p:ext uri="{BB962C8B-B14F-4D97-AF65-F5344CB8AC3E}">
        <p14:creationId xmlns:p14="http://schemas.microsoft.com/office/powerpoint/2010/main" val="966396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7D7B-A6DC-41AC-BAE3-6175EB8DEFD5}"/>
              </a:ext>
            </a:extLst>
          </p:cNvPr>
          <p:cNvSpPr>
            <a:spLocks noGrp="1"/>
          </p:cNvSpPr>
          <p:nvPr>
            <p:ph type="title"/>
          </p:nvPr>
        </p:nvSpPr>
        <p:spPr>
          <a:xfrm>
            <a:off x="301625" y="228601"/>
            <a:ext cx="8510588" cy="685800"/>
          </a:xfrm>
        </p:spPr>
        <p:txBody>
          <a:bodyPr/>
          <a:lstStyle/>
          <a:p>
            <a:r>
              <a:rPr lang="en-US" dirty="0"/>
              <a:t>Statin Recommendation</a:t>
            </a:r>
          </a:p>
        </p:txBody>
      </p:sp>
      <p:sp>
        <p:nvSpPr>
          <p:cNvPr id="4" name="Footer Placeholder 3">
            <a:extLst>
              <a:ext uri="{FF2B5EF4-FFF2-40B4-BE49-F238E27FC236}">
                <a16:creationId xmlns:a16="http://schemas.microsoft.com/office/drawing/2014/main" id="{7E6126B8-9F90-4CD5-B7AE-7A04F1780B73}"/>
              </a:ext>
            </a:extLst>
          </p:cNvPr>
          <p:cNvSpPr>
            <a:spLocks noGrp="1"/>
          </p:cNvSpPr>
          <p:nvPr>
            <p:ph type="ftr" sz="quarter" idx="11"/>
          </p:nvPr>
        </p:nvSpPr>
        <p:spPr/>
        <p:txBody>
          <a:bodyPr/>
          <a:lstStyle/>
          <a:p>
            <a:pPr>
              <a:defRPr/>
            </a:pPr>
            <a:r>
              <a:rPr lang="en-US"/>
              <a:t>Copyright Bale/Doneen Paradigm</a:t>
            </a:r>
          </a:p>
        </p:txBody>
      </p:sp>
      <p:sp>
        <p:nvSpPr>
          <p:cNvPr id="5" name="TextBox 5">
            <a:extLst>
              <a:ext uri="{FF2B5EF4-FFF2-40B4-BE49-F238E27FC236}">
                <a16:creationId xmlns:a16="http://schemas.microsoft.com/office/drawing/2014/main" id="{AEBC1FA7-92EA-4E65-B46D-CCFD0412EB06}"/>
              </a:ext>
            </a:extLst>
          </p:cNvPr>
          <p:cNvSpPr txBox="1">
            <a:spLocks noChangeArrowheads="1"/>
          </p:cNvSpPr>
          <p:nvPr/>
        </p:nvSpPr>
        <p:spPr bwMode="auto">
          <a:xfrm>
            <a:off x="301625" y="5652353"/>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pic>
        <p:nvPicPr>
          <p:cNvPr id="6" name="Content Placeholder 5">
            <a:extLst>
              <a:ext uri="{FF2B5EF4-FFF2-40B4-BE49-F238E27FC236}">
                <a16:creationId xmlns:a16="http://schemas.microsoft.com/office/drawing/2014/main" id="{5EDEAA31-29E3-403B-86E9-2A38F5659F74}"/>
              </a:ext>
            </a:extLst>
          </p:cNvPr>
          <p:cNvPicPr>
            <a:picLocks noGrp="1" noChangeAspect="1"/>
          </p:cNvPicPr>
          <p:nvPr>
            <p:ph idx="1"/>
          </p:nvPr>
        </p:nvPicPr>
        <p:blipFill>
          <a:blip r:embed="rId2"/>
          <a:stretch>
            <a:fillRect/>
          </a:stretch>
        </p:blipFill>
        <p:spPr>
          <a:xfrm>
            <a:off x="301625" y="1066800"/>
            <a:ext cx="8540750" cy="4356656"/>
          </a:xfrm>
          <a:prstGeom prst="rect">
            <a:avLst/>
          </a:prstGeom>
        </p:spPr>
      </p:pic>
    </p:spTree>
    <p:extLst>
      <p:ext uri="{BB962C8B-B14F-4D97-AF65-F5344CB8AC3E}">
        <p14:creationId xmlns:p14="http://schemas.microsoft.com/office/powerpoint/2010/main" val="919612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B69D0EF-BA44-49D1-9E11-683F9FB774C9}"/>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96D7C300-4025-4687-8E8B-5B580485C2B8}"/>
              </a:ext>
            </a:extLst>
          </p:cNvPr>
          <p:cNvSpPr/>
          <p:nvPr/>
        </p:nvSpPr>
        <p:spPr>
          <a:xfrm>
            <a:off x="114300" y="5837019"/>
            <a:ext cx="8763001" cy="646331"/>
          </a:xfrm>
          <a:prstGeom prst="rect">
            <a:avLst/>
          </a:prstGeom>
        </p:spPr>
        <p:txBody>
          <a:bodyPr wrap="square">
            <a:spAutoFit/>
          </a:bodyPr>
          <a:lstStyle/>
          <a:p>
            <a:r>
              <a:rPr lang="en-US" dirty="0" err="1">
                <a:solidFill>
                  <a:srgbClr val="FFC000"/>
                </a:solidFill>
                <a:latin typeface="+mn-lt"/>
              </a:rPr>
              <a:t>Mozaffarian</a:t>
            </a:r>
            <a:r>
              <a:rPr lang="en-US" dirty="0">
                <a:solidFill>
                  <a:srgbClr val="FFC000"/>
                </a:solidFill>
                <a:latin typeface="+mn-lt"/>
              </a:rPr>
              <a:t>, D., Shi, P, Morris, S., et al. 2011. Mercury exposure and risk of cardiovascular disease in two U.S. cohorts. New </a:t>
            </a:r>
            <a:r>
              <a:rPr lang="en-US" dirty="0" err="1">
                <a:solidFill>
                  <a:srgbClr val="FFC000"/>
                </a:solidFill>
                <a:latin typeface="+mn-lt"/>
              </a:rPr>
              <a:t>Engl</a:t>
            </a:r>
            <a:r>
              <a:rPr lang="en-US" dirty="0">
                <a:solidFill>
                  <a:srgbClr val="FFC000"/>
                </a:solidFill>
                <a:latin typeface="+mn-lt"/>
              </a:rPr>
              <a:t> J Med 364;12. </a:t>
            </a:r>
          </a:p>
        </p:txBody>
      </p:sp>
      <p:sp>
        <p:nvSpPr>
          <p:cNvPr id="8" name="TextBox 7">
            <a:extLst>
              <a:ext uri="{FF2B5EF4-FFF2-40B4-BE49-F238E27FC236}">
                <a16:creationId xmlns:a16="http://schemas.microsoft.com/office/drawing/2014/main" id="{8AD94E16-6BDA-46B6-AF11-270E0C1995A2}"/>
              </a:ext>
            </a:extLst>
          </p:cNvPr>
          <p:cNvSpPr txBox="1"/>
          <p:nvPr/>
        </p:nvSpPr>
        <p:spPr>
          <a:xfrm>
            <a:off x="533400" y="218213"/>
            <a:ext cx="8089074" cy="584775"/>
          </a:xfrm>
          <a:prstGeom prst="rect">
            <a:avLst/>
          </a:prstGeom>
          <a:noFill/>
        </p:spPr>
        <p:txBody>
          <a:bodyPr wrap="none" rtlCol="0">
            <a:spAutoFit/>
          </a:bodyPr>
          <a:lstStyle/>
          <a:p>
            <a:r>
              <a:rPr lang="en-US" sz="3200" dirty="0">
                <a:solidFill>
                  <a:schemeClr val="tx2"/>
                </a:solidFill>
              </a:rPr>
              <a:t>Mercury Exposure not associated with CVD</a:t>
            </a:r>
          </a:p>
        </p:txBody>
      </p:sp>
      <p:pic>
        <p:nvPicPr>
          <p:cNvPr id="2" name="Picture 1">
            <a:extLst>
              <a:ext uri="{FF2B5EF4-FFF2-40B4-BE49-F238E27FC236}">
                <a16:creationId xmlns:a16="http://schemas.microsoft.com/office/drawing/2014/main" id="{FD4E891B-AACE-4864-80D8-DEB970A13D39}"/>
              </a:ext>
            </a:extLst>
          </p:cNvPr>
          <p:cNvPicPr>
            <a:picLocks noChangeAspect="1"/>
          </p:cNvPicPr>
          <p:nvPr/>
        </p:nvPicPr>
        <p:blipFill>
          <a:blip r:embed="rId2"/>
          <a:stretch>
            <a:fillRect/>
          </a:stretch>
        </p:blipFill>
        <p:spPr>
          <a:xfrm>
            <a:off x="381000" y="881561"/>
            <a:ext cx="5791200" cy="4953000"/>
          </a:xfrm>
          <a:prstGeom prst="rect">
            <a:avLst/>
          </a:prstGeom>
        </p:spPr>
      </p:pic>
      <p:sp>
        <p:nvSpPr>
          <p:cNvPr id="10" name="Rectangle 9">
            <a:extLst>
              <a:ext uri="{FF2B5EF4-FFF2-40B4-BE49-F238E27FC236}">
                <a16:creationId xmlns:a16="http://schemas.microsoft.com/office/drawing/2014/main" id="{A482ED0C-2122-472B-8F17-75BDE99F2DA4}"/>
              </a:ext>
            </a:extLst>
          </p:cNvPr>
          <p:cNvSpPr/>
          <p:nvPr/>
        </p:nvSpPr>
        <p:spPr>
          <a:xfrm>
            <a:off x="6248400" y="1600200"/>
            <a:ext cx="2743200" cy="2862322"/>
          </a:xfrm>
          <a:prstGeom prst="rect">
            <a:avLst/>
          </a:prstGeom>
        </p:spPr>
        <p:txBody>
          <a:bodyPr wrap="square">
            <a:spAutoFit/>
          </a:bodyPr>
          <a:lstStyle/>
          <a:p>
            <a:r>
              <a:rPr lang="en-US" sz="2000" dirty="0">
                <a:latin typeface="+mn-lt"/>
              </a:rPr>
              <a:t>Higher mercury exposures were actually associated with trends toward lower CVD Risk, although these trends were not significant in the fully adjusted models (++)</a:t>
            </a:r>
          </a:p>
        </p:txBody>
      </p:sp>
    </p:spTree>
    <p:extLst>
      <p:ext uri="{BB962C8B-B14F-4D97-AF65-F5344CB8AC3E}">
        <p14:creationId xmlns:p14="http://schemas.microsoft.com/office/powerpoint/2010/main" val="42336526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010CEEA-3C97-4DB2-8B79-989A755F565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43200" y="1447800"/>
            <a:ext cx="2971551" cy="4422775"/>
          </a:xfrm>
        </p:spPr>
      </p:pic>
      <p:sp>
        <p:nvSpPr>
          <p:cNvPr id="4" name="Footer Placeholder 3">
            <a:extLst>
              <a:ext uri="{FF2B5EF4-FFF2-40B4-BE49-F238E27FC236}">
                <a16:creationId xmlns:a16="http://schemas.microsoft.com/office/drawing/2014/main" id="{FC7C907D-D3DE-4F57-B5A3-F7CDE2E31E11}"/>
              </a:ext>
            </a:extLst>
          </p:cNvPr>
          <p:cNvSpPr>
            <a:spLocks noGrp="1"/>
          </p:cNvSpPr>
          <p:nvPr>
            <p:ph type="ftr" sz="quarter" idx="11"/>
          </p:nvPr>
        </p:nvSpPr>
        <p:spPr/>
        <p:txBody>
          <a:bodyPr/>
          <a:lstStyle/>
          <a:p>
            <a:pPr>
              <a:defRPr/>
            </a:pPr>
            <a:r>
              <a:rPr lang="en-US"/>
              <a:t>Copyright Bale/Doneen Paradigm</a:t>
            </a:r>
          </a:p>
        </p:txBody>
      </p:sp>
      <p:sp>
        <p:nvSpPr>
          <p:cNvPr id="7" name="Speech Bubble: Oval 6">
            <a:extLst>
              <a:ext uri="{FF2B5EF4-FFF2-40B4-BE49-F238E27FC236}">
                <a16:creationId xmlns:a16="http://schemas.microsoft.com/office/drawing/2014/main" id="{082224F6-D99D-465E-8DAF-0C1567108E45}"/>
              </a:ext>
            </a:extLst>
          </p:cNvPr>
          <p:cNvSpPr/>
          <p:nvPr/>
        </p:nvSpPr>
        <p:spPr bwMode="auto">
          <a:xfrm rot="910374">
            <a:off x="4125611" y="174852"/>
            <a:ext cx="4572249" cy="2438400"/>
          </a:xfrm>
          <a:prstGeom prst="wedgeEllipseCallou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400" dirty="0">
                <a:latin typeface="Comic Sans MS" panose="030F0702030302020204" pitchFamily="66" charset="0"/>
              </a:rPr>
              <a:t>Well – what about Mercury toxicity with eating fish – surely that is a problem!</a:t>
            </a:r>
            <a:endParaRPr kumimoji="0" lang="en-US" sz="2400" b="0" i="0" u="none" strike="noStrike" cap="none" normalizeH="0" baseline="0" dirty="0">
              <a:ln>
                <a:noFill/>
              </a:ln>
              <a:solidFill>
                <a:schemeClr val="tx1"/>
              </a:solidFill>
              <a:effectLst/>
              <a:latin typeface="Comic Sans MS" panose="030F0702030302020204" pitchFamily="66" charset="0"/>
            </a:endParaRPr>
          </a:p>
        </p:txBody>
      </p:sp>
    </p:spTree>
    <p:extLst>
      <p:ext uri="{BB962C8B-B14F-4D97-AF65-F5344CB8AC3E}">
        <p14:creationId xmlns:p14="http://schemas.microsoft.com/office/powerpoint/2010/main" val="1856120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505FB08B-23C3-4FD2-93C8-D970CA131F17}"/>
              </a:ext>
            </a:extLst>
          </p:cNvPr>
          <p:cNvPicPr>
            <a:picLocks noGrp="1" noChangeAspect="1"/>
          </p:cNvPicPr>
          <p:nvPr>
            <p:ph idx="1"/>
          </p:nvPr>
        </p:nvPicPr>
        <p:blipFill>
          <a:blip r:embed="rId2"/>
          <a:stretch>
            <a:fillRect/>
          </a:stretch>
        </p:blipFill>
        <p:spPr>
          <a:xfrm>
            <a:off x="2819400" y="941039"/>
            <a:ext cx="5867400" cy="4757929"/>
          </a:xfrm>
          <a:prstGeom prst="rect">
            <a:avLst/>
          </a:prstGeom>
        </p:spPr>
      </p:pic>
      <p:sp>
        <p:nvSpPr>
          <p:cNvPr id="4" name="Footer Placeholder 3">
            <a:extLst>
              <a:ext uri="{FF2B5EF4-FFF2-40B4-BE49-F238E27FC236}">
                <a16:creationId xmlns:a16="http://schemas.microsoft.com/office/drawing/2014/main" id="{BB69D0EF-BA44-49D1-9E11-683F9FB774C9}"/>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96D7C300-4025-4687-8E8B-5B580485C2B8}"/>
              </a:ext>
            </a:extLst>
          </p:cNvPr>
          <p:cNvSpPr/>
          <p:nvPr/>
        </p:nvSpPr>
        <p:spPr>
          <a:xfrm>
            <a:off x="114300" y="5837019"/>
            <a:ext cx="8763001" cy="646331"/>
          </a:xfrm>
          <a:prstGeom prst="rect">
            <a:avLst/>
          </a:prstGeom>
        </p:spPr>
        <p:txBody>
          <a:bodyPr wrap="square">
            <a:spAutoFit/>
          </a:bodyPr>
          <a:lstStyle/>
          <a:p>
            <a:r>
              <a:rPr lang="en-US" dirty="0" err="1">
                <a:solidFill>
                  <a:srgbClr val="FFC000"/>
                </a:solidFill>
                <a:latin typeface="+mn-lt"/>
              </a:rPr>
              <a:t>Mozaffarian</a:t>
            </a:r>
            <a:r>
              <a:rPr lang="en-US" dirty="0">
                <a:solidFill>
                  <a:srgbClr val="FFC000"/>
                </a:solidFill>
                <a:latin typeface="+mn-lt"/>
              </a:rPr>
              <a:t>, D., Shi, P, Morris, S., et al. 2011. Mercury exposure and risk of cardiovascular disease in two U.S. cohorts. New </a:t>
            </a:r>
            <a:r>
              <a:rPr lang="en-US" dirty="0" err="1">
                <a:solidFill>
                  <a:srgbClr val="FFC000"/>
                </a:solidFill>
                <a:latin typeface="+mn-lt"/>
              </a:rPr>
              <a:t>Engl</a:t>
            </a:r>
            <a:r>
              <a:rPr lang="en-US" dirty="0">
                <a:solidFill>
                  <a:srgbClr val="FFC000"/>
                </a:solidFill>
                <a:latin typeface="+mn-lt"/>
              </a:rPr>
              <a:t> J Med 364;12. </a:t>
            </a:r>
          </a:p>
        </p:txBody>
      </p:sp>
      <p:sp>
        <p:nvSpPr>
          <p:cNvPr id="7" name="TextBox 6">
            <a:extLst>
              <a:ext uri="{FF2B5EF4-FFF2-40B4-BE49-F238E27FC236}">
                <a16:creationId xmlns:a16="http://schemas.microsoft.com/office/drawing/2014/main" id="{3BC4D629-B26A-45C4-A2D0-E491B943E110}"/>
              </a:ext>
            </a:extLst>
          </p:cNvPr>
          <p:cNvSpPr txBox="1"/>
          <p:nvPr/>
        </p:nvSpPr>
        <p:spPr>
          <a:xfrm>
            <a:off x="533400" y="218213"/>
            <a:ext cx="8089074" cy="584775"/>
          </a:xfrm>
          <a:prstGeom prst="rect">
            <a:avLst/>
          </a:prstGeom>
          <a:noFill/>
        </p:spPr>
        <p:txBody>
          <a:bodyPr wrap="none" rtlCol="0">
            <a:spAutoFit/>
          </a:bodyPr>
          <a:lstStyle/>
          <a:p>
            <a:r>
              <a:rPr lang="en-US" sz="3200" dirty="0">
                <a:solidFill>
                  <a:schemeClr val="tx2"/>
                </a:solidFill>
              </a:rPr>
              <a:t>Mercury Exposure not associated with CVD</a:t>
            </a:r>
          </a:p>
        </p:txBody>
      </p:sp>
      <p:pic>
        <p:nvPicPr>
          <p:cNvPr id="8" name="Content Placeholder 5">
            <a:extLst>
              <a:ext uri="{FF2B5EF4-FFF2-40B4-BE49-F238E27FC236}">
                <a16:creationId xmlns:a16="http://schemas.microsoft.com/office/drawing/2014/main" id="{31E3B473-F18C-414F-9ED7-8DC246A82FD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bwMode="auto">
          <a:xfrm>
            <a:off x="381000" y="1447800"/>
            <a:ext cx="2254289" cy="1508965"/>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C2BCB043-1BF3-4B6B-A178-DFD50C34330B}"/>
              </a:ext>
            </a:extLst>
          </p:cNvPr>
          <p:cNvSpPr txBox="1"/>
          <p:nvPr/>
        </p:nvSpPr>
        <p:spPr>
          <a:xfrm>
            <a:off x="365528" y="3026467"/>
            <a:ext cx="2590800" cy="646331"/>
          </a:xfrm>
          <a:prstGeom prst="rect">
            <a:avLst/>
          </a:prstGeom>
          <a:noFill/>
        </p:spPr>
        <p:txBody>
          <a:bodyPr wrap="square" rtlCol="0">
            <a:spAutoFit/>
          </a:bodyPr>
          <a:lstStyle/>
          <a:p>
            <a:pPr algn="ctr"/>
            <a:r>
              <a:rPr lang="en-US" dirty="0"/>
              <a:t>Well – surely eating fish is a problem!  </a:t>
            </a:r>
          </a:p>
        </p:txBody>
      </p:sp>
    </p:spTree>
    <p:extLst>
      <p:ext uri="{BB962C8B-B14F-4D97-AF65-F5344CB8AC3E}">
        <p14:creationId xmlns:p14="http://schemas.microsoft.com/office/powerpoint/2010/main" val="3204731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3D74D-FA75-4D50-83A0-57BF3EABB734}"/>
              </a:ext>
            </a:extLst>
          </p:cNvPr>
          <p:cNvSpPr>
            <a:spLocks noGrp="1"/>
          </p:cNvSpPr>
          <p:nvPr>
            <p:ph idx="1"/>
          </p:nvPr>
        </p:nvSpPr>
        <p:spPr>
          <a:xfrm>
            <a:off x="225426" y="1752600"/>
            <a:ext cx="8540750" cy="3733800"/>
          </a:xfrm>
        </p:spPr>
        <p:txBody>
          <a:bodyPr/>
          <a:lstStyle/>
          <a:p>
            <a:pPr marL="0" indent="0">
              <a:buNone/>
            </a:pPr>
            <a:r>
              <a:rPr lang="en-US" sz="2400" dirty="0">
                <a:effectLst/>
              </a:rPr>
              <a:t>Conclusion: </a:t>
            </a:r>
          </a:p>
          <a:p>
            <a:pPr marL="0" indent="0">
              <a:buNone/>
            </a:pPr>
            <a:r>
              <a:rPr lang="en-US" sz="2400" dirty="0">
                <a:effectLst/>
              </a:rPr>
              <a:t>	</a:t>
            </a:r>
            <a:r>
              <a:rPr lang="en-US" sz="2400" u="sng" dirty="0">
                <a:effectLst/>
              </a:rPr>
              <a:t>No evidence </a:t>
            </a:r>
            <a:r>
              <a:rPr lang="en-US" sz="2400" dirty="0">
                <a:effectLst/>
              </a:rPr>
              <a:t>of any clinically relevant adverse effects 	of mercury exposure on coronary heart disease, 	stroke, or total cardiovascular disease in U.S. adults at 	the exposure levels seen in this study.</a:t>
            </a:r>
          </a:p>
        </p:txBody>
      </p:sp>
      <p:sp>
        <p:nvSpPr>
          <p:cNvPr id="4" name="Footer Placeholder 3">
            <a:extLst>
              <a:ext uri="{FF2B5EF4-FFF2-40B4-BE49-F238E27FC236}">
                <a16:creationId xmlns:a16="http://schemas.microsoft.com/office/drawing/2014/main" id="{BB69D0EF-BA44-49D1-9E11-683F9FB774C9}"/>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96D7C300-4025-4687-8E8B-5B580485C2B8}"/>
              </a:ext>
            </a:extLst>
          </p:cNvPr>
          <p:cNvSpPr/>
          <p:nvPr/>
        </p:nvSpPr>
        <p:spPr>
          <a:xfrm>
            <a:off x="114300" y="5837019"/>
            <a:ext cx="8763001" cy="646331"/>
          </a:xfrm>
          <a:prstGeom prst="rect">
            <a:avLst/>
          </a:prstGeom>
        </p:spPr>
        <p:txBody>
          <a:bodyPr wrap="square">
            <a:spAutoFit/>
          </a:bodyPr>
          <a:lstStyle/>
          <a:p>
            <a:r>
              <a:rPr lang="en-US" dirty="0" err="1">
                <a:solidFill>
                  <a:srgbClr val="FFC000"/>
                </a:solidFill>
                <a:latin typeface="+mn-lt"/>
              </a:rPr>
              <a:t>Mozaffarian</a:t>
            </a:r>
            <a:r>
              <a:rPr lang="en-US" dirty="0">
                <a:solidFill>
                  <a:srgbClr val="FFC000"/>
                </a:solidFill>
                <a:latin typeface="+mn-lt"/>
              </a:rPr>
              <a:t>, D., Shi, P, Morris, S., et al. 2011. Mercury exposure and risk of cardiovascular disease in two U.S. cohorts. New </a:t>
            </a:r>
            <a:r>
              <a:rPr lang="en-US" dirty="0" err="1">
                <a:solidFill>
                  <a:srgbClr val="FFC000"/>
                </a:solidFill>
                <a:latin typeface="+mn-lt"/>
              </a:rPr>
              <a:t>Engl</a:t>
            </a:r>
            <a:r>
              <a:rPr lang="en-US" dirty="0">
                <a:solidFill>
                  <a:srgbClr val="FFC000"/>
                </a:solidFill>
                <a:latin typeface="+mn-lt"/>
              </a:rPr>
              <a:t> J Med 364;12. </a:t>
            </a:r>
          </a:p>
        </p:txBody>
      </p:sp>
      <p:sp>
        <p:nvSpPr>
          <p:cNvPr id="7" name="TextBox 6">
            <a:extLst>
              <a:ext uri="{FF2B5EF4-FFF2-40B4-BE49-F238E27FC236}">
                <a16:creationId xmlns:a16="http://schemas.microsoft.com/office/drawing/2014/main" id="{51D93E09-5923-4541-9D04-7FDB8803F41E}"/>
              </a:ext>
            </a:extLst>
          </p:cNvPr>
          <p:cNvSpPr txBox="1"/>
          <p:nvPr/>
        </p:nvSpPr>
        <p:spPr>
          <a:xfrm>
            <a:off x="533400" y="218213"/>
            <a:ext cx="8089074" cy="584775"/>
          </a:xfrm>
          <a:prstGeom prst="rect">
            <a:avLst/>
          </a:prstGeom>
          <a:noFill/>
        </p:spPr>
        <p:txBody>
          <a:bodyPr wrap="none" rtlCol="0">
            <a:spAutoFit/>
          </a:bodyPr>
          <a:lstStyle/>
          <a:p>
            <a:r>
              <a:rPr lang="en-US" sz="3200" dirty="0">
                <a:solidFill>
                  <a:schemeClr val="tx2"/>
                </a:solidFill>
              </a:rPr>
              <a:t>Mercury Exposure not associated with CVD</a:t>
            </a:r>
          </a:p>
        </p:txBody>
      </p:sp>
    </p:spTree>
    <p:extLst>
      <p:ext uri="{BB962C8B-B14F-4D97-AF65-F5344CB8AC3E}">
        <p14:creationId xmlns:p14="http://schemas.microsoft.com/office/powerpoint/2010/main" val="4025587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1150-8FCC-4A4D-9EAA-65DC36D1B69B}"/>
              </a:ext>
            </a:extLst>
          </p:cNvPr>
          <p:cNvSpPr>
            <a:spLocks noGrp="1"/>
          </p:cNvSpPr>
          <p:nvPr>
            <p:ph type="title"/>
          </p:nvPr>
        </p:nvSpPr>
        <p:spPr>
          <a:xfrm>
            <a:off x="271463" y="457200"/>
            <a:ext cx="8510588" cy="838200"/>
          </a:xfrm>
        </p:spPr>
        <p:txBody>
          <a:bodyPr/>
          <a:lstStyle/>
          <a:p>
            <a:r>
              <a:rPr lang="en-US" sz="2800" dirty="0">
                <a:effectLst>
                  <a:outerShdw blurRad="38100" dist="38100" dir="2700000" algn="tl">
                    <a:srgbClr val="000000">
                      <a:alpha val="43137"/>
                    </a:srgbClr>
                  </a:outerShdw>
                </a:effectLst>
              </a:rPr>
              <a:t>Environment toxic metal and risk of CVD: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Risk: arsenic, lead, cadmium &amp; copper (not mercury)</a:t>
            </a:r>
            <a:br>
              <a:rPr lang="en-US" sz="2800" dirty="0">
                <a:effectLst>
                  <a:outerShdw blurRad="38100" dist="38100" dir="2700000" algn="tl">
                    <a:srgbClr val="000000">
                      <a:alpha val="43137"/>
                    </a:srgbClr>
                  </a:outerShdw>
                </a:effectLst>
              </a:rPr>
            </a:b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4" name="Footer Placeholder 3">
            <a:extLst>
              <a:ext uri="{FF2B5EF4-FFF2-40B4-BE49-F238E27FC236}">
                <a16:creationId xmlns:a16="http://schemas.microsoft.com/office/drawing/2014/main" id="{5AD1F072-8374-467C-B9F0-54D098AE3C03}"/>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F290FBC5-FBED-4857-9532-5DCBF265FE01}"/>
              </a:ext>
            </a:extLst>
          </p:cNvPr>
          <p:cNvSpPr txBox="1"/>
          <p:nvPr/>
        </p:nvSpPr>
        <p:spPr>
          <a:xfrm>
            <a:off x="309510" y="5753188"/>
            <a:ext cx="8613775" cy="707886"/>
          </a:xfrm>
          <a:prstGeom prst="rect">
            <a:avLst/>
          </a:prstGeom>
          <a:noFill/>
        </p:spPr>
        <p:txBody>
          <a:bodyPr wrap="square" rtlCol="0">
            <a:spAutoFit/>
          </a:bodyPr>
          <a:lstStyle/>
          <a:p>
            <a:r>
              <a:rPr lang="en-US" sz="2000" dirty="0">
                <a:solidFill>
                  <a:srgbClr val="FFC000"/>
                </a:solidFill>
              </a:rPr>
              <a:t>Chowdhury, R., </a:t>
            </a:r>
            <a:r>
              <a:rPr lang="en-US" sz="2000" dirty="0" err="1">
                <a:solidFill>
                  <a:srgbClr val="FFC000"/>
                </a:solidFill>
              </a:rPr>
              <a:t>Ramond</a:t>
            </a:r>
            <a:r>
              <a:rPr lang="en-US" sz="2000" dirty="0">
                <a:solidFill>
                  <a:srgbClr val="FFC000"/>
                </a:solidFill>
              </a:rPr>
              <a:t>, A., O’Keeffe, L. et al. Environmental toxic metal and risk of CVD. BMJ 2018;362:k3310</a:t>
            </a:r>
          </a:p>
        </p:txBody>
      </p:sp>
      <p:sp>
        <p:nvSpPr>
          <p:cNvPr id="6" name="Content Placeholder 5">
            <a:extLst>
              <a:ext uri="{FF2B5EF4-FFF2-40B4-BE49-F238E27FC236}">
                <a16:creationId xmlns:a16="http://schemas.microsoft.com/office/drawing/2014/main" id="{D96B6A25-5939-4EFE-86BD-BD2BC6B9A6B1}"/>
              </a:ext>
            </a:extLst>
          </p:cNvPr>
          <p:cNvSpPr>
            <a:spLocks noGrp="1"/>
          </p:cNvSpPr>
          <p:nvPr>
            <p:ph idx="1"/>
          </p:nvPr>
        </p:nvSpPr>
        <p:spPr>
          <a:xfrm>
            <a:off x="301625" y="990600"/>
            <a:ext cx="8540750" cy="5108575"/>
          </a:xfrm>
        </p:spPr>
        <p:txBody>
          <a:bodyPr/>
          <a:lstStyle/>
          <a:p>
            <a:pPr marL="0" indent="0">
              <a:buNone/>
            </a:pPr>
            <a:r>
              <a:rPr lang="en-US" sz="2400" u="sng" dirty="0">
                <a:effectLst/>
              </a:rPr>
              <a:t>BaleDoneen Take Away</a:t>
            </a:r>
            <a:r>
              <a:rPr lang="en-US" sz="2400" dirty="0">
                <a:effectLst/>
              </a:rPr>
              <a:t>:</a:t>
            </a:r>
          </a:p>
          <a:p>
            <a:pPr marL="0" indent="0">
              <a:buNone/>
            </a:pPr>
            <a:endParaRPr lang="en-US" sz="2400" dirty="0">
              <a:effectLst/>
            </a:endParaRPr>
          </a:p>
          <a:p>
            <a:pPr marL="0" indent="0">
              <a:buNone/>
            </a:pPr>
            <a:r>
              <a:rPr lang="en-US" sz="2400" dirty="0">
                <a:effectLst/>
              </a:rPr>
              <a:t>1. Perhaps we should begin to measure heavy metals in our 	patients – Arsenic, lead, cadmium, copper. – especially 	in our patients who eat a lot of grains and vegetables.</a:t>
            </a:r>
          </a:p>
          <a:p>
            <a:pPr marL="0" indent="0">
              <a:buNone/>
            </a:pPr>
            <a:r>
              <a:rPr lang="en-US" sz="2400" dirty="0">
                <a:effectLst/>
              </a:rPr>
              <a:t>2. Current data supports previous – mercury levels are not 	associated with CVD risk. </a:t>
            </a:r>
          </a:p>
          <a:p>
            <a:pPr marL="0" indent="0">
              <a:buNone/>
            </a:pPr>
            <a:r>
              <a:rPr lang="en-US" sz="2400" dirty="0">
                <a:effectLst/>
              </a:rPr>
              <a:t>3. Eating fish does not show an increased quantity or 	increased risk of CVD. </a:t>
            </a:r>
          </a:p>
          <a:p>
            <a:pPr marL="0" indent="0">
              <a:buNone/>
            </a:pPr>
            <a:r>
              <a:rPr lang="en-US" sz="2400" dirty="0">
                <a:effectLst/>
              </a:rPr>
              <a:t>4. Smoking – past, present, second hand – should be 	evaluated for all, especially cadmium.  </a:t>
            </a:r>
          </a:p>
          <a:p>
            <a:pPr marL="0" indent="0">
              <a:buNone/>
            </a:pPr>
            <a:endParaRPr lang="en-US" sz="2400" dirty="0">
              <a:effectLst/>
            </a:endParaRPr>
          </a:p>
          <a:p>
            <a:pPr marL="514350" indent="-514350">
              <a:buAutoNum type="arabicPeriod"/>
            </a:pPr>
            <a:endParaRPr lang="en-US" sz="2800" dirty="0">
              <a:effectLst/>
            </a:endParaRPr>
          </a:p>
        </p:txBody>
      </p:sp>
    </p:spTree>
    <p:extLst>
      <p:ext uri="{BB962C8B-B14F-4D97-AF65-F5344CB8AC3E}">
        <p14:creationId xmlns:p14="http://schemas.microsoft.com/office/powerpoint/2010/main" val="4672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
        <p:nvSpPr>
          <p:cNvPr id="7" name="Rectangle 6">
            <a:extLst>
              <a:ext uri="{FF2B5EF4-FFF2-40B4-BE49-F238E27FC236}">
                <a16:creationId xmlns:a16="http://schemas.microsoft.com/office/drawing/2014/main" id="{71452D77-96AF-45C8-ABF7-A2F6712A5B36}"/>
              </a:ext>
            </a:extLst>
          </p:cNvPr>
          <p:cNvSpPr/>
          <p:nvPr/>
        </p:nvSpPr>
        <p:spPr bwMode="auto">
          <a:xfrm>
            <a:off x="3505200" y="3962400"/>
            <a:ext cx="1447800" cy="609600"/>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Periodontal Disease</a:t>
            </a:r>
          </a:p>
        </p:txBody>
      </p:sp>
    </p:spTree>
    <p:extLst>
      <p:ext uri="{BB962C8B-B14F-4D97-AF65-F5344CB8AC3E}">
        <p14:creationId xmlns:p14="http://schemas.microsoft.com/office/powerpoint/2010/main" val="7340277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838131"/>
            <a:ext cx="8077200" cy="646331"/>
          </a:xfrm>
          <a:prstGeom prst="rect">
            <a:avLst/>
          </a:prstGeom>
          <a:noFill/>
        </p:spPr>
        <p:txBody>
          <a:bodyPr wrap="square" rtlCol="0">
            <a:spAutoFit/>
          </a:bodyPr>
          <a:lstStyle/>
          <a:p>
            <a:pPr algn="ctr"/>
            <a:r>
              <a:rPr lang="en-US" dirty="0">
                <a:solidFill>
                  <a:srgbClr val="FFC000"/>
                </a:solidFill>
              </a:rPr>
              <a:t> </a:t>
            </a:r>
          </a:p>
          <a:p>
            <a:pPr algn="ctr"/>
            <a:endParaRPr lang="en-US" i="1" dirty="0">
              <a:solidFill>
                <a:srgbClr val="FFC000"/>
              </a:solidFill>
            </a:endParaRPr>
          </a:p>
        </p:txBody>
      </p:sp>
      <p:pic>
        <p:nvPicPr>
          <p:cNvPr id="7" name="Content Placeholder 6">
            <a:extLst>
              <a:ext uri="{FF2B5EF4-FFF2-40B4-BE49-F238E27FC236}">
                <a16:creationId xmlns:a16="http://schemas.microsoft.com/office/drawing/2014/main" id="{44BEA24F-2E8F-4C3F-89B9-4288B67D99E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71575" y="304800"/>
            <a:ext cx="6800850" cy="5791200"/>
          </a:xfrm>
        </p:spPr>
      </p:pic>
    </p:spTree>
    <p:extLst>
      <p:ext uri="{BB962C8B-B14F-4D97-AF65-F5344CB8AC3E}">
        <p14:creationId xmlns:p14="http://schemas.microsoft.com/office/powerpoint/2010/main" val="938283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2193927"/>
          </a:xfrm>
        </p:spPr>
        <p:txBody>
          <a:bodyPr/>
          <a:lstStyle/>
          <a:p>
            <a:pPr>
              <a:defRPr/>
            </a:pPr>
            <a:r>
              <a:rPr lang="en-US" sz="2800" dirty="0"/>
              <a:t>Oct. 17, 2018 -- The U.S. Department of Health and Human Services’ (HHS) &amp; National Institutes of Health (NIH) issued the following news release.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514600"/>
            <a:ext cx="8540750" cy="2743200"/>
          </a:xfrm>
        </p:spPr>
        <p:txBody>
          <a:bodyPr/>
          <a:lstStyle/>
          <a:p>
            <a:pPr marL="0" indent="0" algn="ctr">
              <a:buNone/>
            </a:pPr>
            <a:r>
              <a:rPr lang="en-US" sz="2800" dirty="0"/>
              <a:t>An unhealthy population of microbes in the mouth triggers specialized immune cells that inflame and destroy tissues, leading to the type of bone loss associated with a severe form of gum disease.</a:t>
            </a:r>
          </a:p>
        </p:txBody>
      </p:sp>
      <p:sp>
        <p:nvSpPr>
          <p:cNvPr id="7" name="TextBox 6">
            <a:extLst>
              <a:ext uri="{FF2B5EF4-FFF2-40B4-BE49-F238E27FC236}">
                <a16:creationId xmlns:a16="http://schemas.microsoft.com/office/drawing/2014/main" id="{D3BF2EF6-F6E0-4CCF-907C-6A7755A7A951}"/>
              </a:ext>
            </a:extLst>
          </p:cNvPr>
          <p:cNvSpPr txBox="1"/>
          <p:nvPr/>
        </p:nvSpPr>
        <p:spPr>
          <a:xfrm>
            <a:off x="301626" y="6031468"/>
            <a:ext cx="8540750" cy="369332"/>
          </a:xfrm>
          <a:prstGeom prst="rect">
            <a:avLst/>
          </a:prstGeom>
          <a:noFill/>
        </p:spPr>
        <p:txBody>
          <a:bodyPr wrap="square" rtlCol="0">
            <a:spAutoFit/>
          </a:bodyPr>
          <a:lstStyle/>
          <a:p>
            <a:pPr algn="ctr"/>
            <a:r>
              <a:rPr lang="en-US" dirty="0">
                <a:solidFill>
                  <a:srgbClr val="FFC000"/>
                </a:solidFill>
              </a:rPr>
              <a:t>Copyright (c) 2018 Targeted News Service.</a:t>
            </a:r>
          </a:p>
        </p:txBody>
      </p:sp>
    </p:spTree>
    <p:extLst>
      <p:ext uri="{BB962C8B-B14F-4D97-AF65-F5344CB8AC3E}">
        <p14:creationId xmlns:p14="http://schemas.microsoft.com/office/powerpoint/2010/main" val="2556345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802"/>
          </a:xfrm>
        </p:spPr>
        <p:txBody>
          <a:bodyPr/>
          <a:lstStyle/>
          <a:p>
            <a:pPr>
              <a:defRPr/>
            </a:pPr>
            <a:r>
              <a:rPr lang="en-US" sz="3200" dirty="0"/>
              <a:t>Oct. 17, 2018 – HHS &amp; NIH issued the following news release.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886200"/>
          </a:xfrm>
        </p:spPr>
        <p:txBody>
          <a:bodyPr/>
          <a:lstStyle/>
          <a:p>
            <a:pPr marL="0" indent="0" algn="ctr">
              <a:buNone/>
            </a:pPr>
            <a:r>
              <a:rPr lang="en-US" sz="2800" dirty="0"/>
              <a:t>Periodontal disease is common affecting </a:t>
            </a:r>
          </a:p>
          <a:p>
            <a:pPr marL="0" indent="0" algn="ctr">
              <a:buNone/>
            </a:pPr>
            <a:r>
              <a:rPr lang="en-US" sz="2800" dirty="0"/>
              <a:t>~50% of Americans 31 – 65 years old</a:t>
            </a:r>
          </a:p>
          <a:p>
            <a:pPr marL="0" indent="0" algn="ctr">
              <a:buNone/>
            </a:pPr>
            <a:r>
              <a:rPr lang="en-US" sz="2800" dirty="0"/>
              <a:t>~70% </a:t>
            </a:r>
            <a:r>
              <a:rPr lang="en-US" sz="2800" u="sng" dirty="0"/>
              <a:t>&gt;</a:t>
            </a:r>
            <a:r>
              <a:rPr lang="en-US" sz="2800" dirty="0"/>
              <a:t> 65 years old </a:t>
            </a:r>
          </a:p>
          <a:p>
            <a:pPr marL="0" indent="0" algn="ctr">
              <a:buNone/>
            </a:pPr>
            <a:endParaRPr lang="en-US" sz="2800" dirty="0"/>
          </a:p>
          <a:p>
            <a:pPr marL="0" indent="0" algn="ctr">
              <a:buNone/>
            </a:pPr>
            <a:r>
              <a:rPr lang="en-US" sz="2800" dirty="0"/>
              <a:t>Bacteria trigger inflammation of the tissues that surround the teeth, which can lead to loss of bone and teeth = periodontitis.</a:t>
            </a:r>
          </a:p>
        </p:txBody>
      </p:sp>
      <p:sp>
        <p:nvSpPr>
          <p:cNvPr id="7" name="TextBox 6">
            <a:extLst>
              <a:ext uri="{FF2B5EF4-FFF2-40B4-BE49-F238E27FC236}">
                <a16:creationId xmlns:a16="http://schemas.microsoft.com/office/drawing/2014/main" id="{D3BF2EF6-F6E0-4CCF-907C-6A7755A7A951}"/>
              </a:ext>
            </a:extLst>
          </p:cNvPr>
          <p:cNvSpPr txBox="1"/>
          <p:nvPr/>
        </p:nvSpPr>
        <p:spPr>
          <a:xfrm>
            <a:off x="301626" y="6031468"/>
            <a:ext cx="8540750" cy="369332"/>
          </a:xfrm>
          <a:prstGeom prst="rect">
            <a:avLst/>
          </a:prstGeom>
          <a:noFill/>
        </p:spPr>
        <p:txBody>
          <a:bodyPr wrap="square" rtlCol="0">
            <a:spAutoFit/>
          </a:bodyPr>
          <a:lstStyle/>
          <a:p>
            <a:pPr algn="ctr"/>
            <a:r>
              <a:rPr lang="en-US" dirty="0">
                <a:solidFill>
                  <a:srgbClr val="FFC000"/>
                </a:solidFill>
              </a:rPr>
              <a:t>Copyright (c) 2018 Targeted News Service.</a:t>
            </a:r>
          </a:p>
        </p:txBody>
      </p:sp>
    </p:spTree>
    <p:extLst>
      <p:ext uri="{BB962C8B-B14F-4D97-AF65-F5344CB8AC3E}">
        <p14:creationId xmlns:p14="http://schemas.microsoft.com/office/powerpoint/2010/main" val="42717195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802"/>
          </a:xfrm>
        </p:spPr>
        <p:txBody>
          <a:bodyPr/>
          <a:lstStyle/>
          <a:p>
            <a:pPr>
              <a:defRPr/>
            </a:pPr>
            <a:r>
              <a:rPr lang="en-US" sz="3200" dirty="0"/>
              <a:t>Oct. 17, 2018 – HHS &amp; NIH issued the following news release.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828800"/>
            <a:ext cx="8540750" cy="4114800"/>
          </a:xfrm>
        </p:spPr>
        <p:txBody>
          <a:bodyPr/>
          <a:lstStyle/>
          <a:p>
            <a:pPr marL="0" indent="0" algn="ctr">
              <a:buNone/>
            </a:pPr>
            <a:r>
              <a:rPr lang="en-US" sz="2800" dirty="0"/>
              <a:t>"Our results suggest that immune cells known as T helper 17 (Th17) cells are drivers of this process, providing the link between oral bacteria and inflammation.“</a:t>
            </a:r>
          </a:p>
          <a:p>
            <a:pPr marL="0" indent="0" algn="ctr">
              <a:buNone/>
            </a:pPr>
            <a:endParaRPr lang="en-US" sz="2800" dirty="0"/>
          </a:p>
          <a:p>
            <a:pPr marL="0" indent="0" algn="ctr">
              <a:buNone/>
            </a:pPr>
            <a:r>
              <a:rPr lang="en-US" sz="2800" dirty="0"/>
              <a:t>The concentration of Th17 cells in the gum tissue correlated with disease severity.</a:t>
            </a:r>
          </a:p>
        </p:txBody>
      </p:sp>
      <p:sp>
        <p:nvSpPr>
          <p:cNvPr id="7" name="TextBox 6">
            <a:extLst>
              <a:ext uri="{FF2B5EF4-FFF2-40B4-BE49-F238E27FC236}">
                <a16:creationId xmlns:a16="http://schemas.microsoft.com/office/drawing/2014/main" id="{D3BF2EF6-F6E0-4CCF-907C-6A7755A7A951}"/>
              </a:ext>
            </a:extLst>
          </p:cNvPr>
          <p:cNvSpPr txBox="1"/>
          <p:nvPr/>
        </p:nvSpPr>
        <p:spPr>
          <a:xfrm>
            <a:off x="301626" y="6031468"/>
            <a:ext cx="8540750" cy="369332"/>
          </a:xfrm>
          <a:prstGeom prst="rect">
            <a:avLst/>
          </a:prstGeom>
          <a:noFill/>
        </p:spPr>
        <p:txBody>
          <a:bodyPr wrap="square" rtlCol="0">
            <a:spAutoFit/>
          </a:bodyPr>
          <a:lstStyle/>
          <a:p>
            <a:pPr algn="ctr"/>
            <a:r>
              <a:rPr lang="en-US" dirty="0">
                <a:solidFill>
                  <a:srgbClr val="FFC000"/>
                </a:solidFill>
              </a:rPr>
              <a:t>Copyright (c) 2018 Targeted News Service.</a:t>
            </a:r>
          </a:p>
        </p:txBody>
      </p:sp>
    </p:spTree>
    <p:extLst>
      <p:ext uri="{BB962C8B-B14F-4D97-AF65-F5344CB8AC3E}">
        <p14:creationId xmlns:p14="http://schemas.microsoft.com/office/powerpoint/2010/main" val="4187751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92298" y="5964754"/>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sp>
        <p:nvSpPr>
          <p:cNvPr id="3" name="Rectangle 2">
            <a:extLst>
              <a:ext uri="{FF2B5EF4-FFF2-40B4-BE49-F238E27FC236}">
                <a16:creationId xmlns:a16="http://schemas.microsoft.com/office/drawing/2014/main" id="{A052A171-3DCC-4627-B7B7-D014BA329E80}"/>
              </a:ext>
            </a:extLst>
          </p:cNvPr>
          <p:cNvSpPr/>
          <p:nvPr/>
        </p:nvSpPr>
        <p:spPr>
          <a:xfrm>
            <a:off x="381000" y="228600"/>
            <a:ext cx="8610600" cy="1384995"/>
          </a:xfrm>
          <a:prstGeom prst="rect">
            <a:avLst/>
          </a:prstGeom>
        </p:spPr>
        <p:txBody>
          <a:bodyPr wrap="square">
            <a:spAutoFit/>
          </a:bodyPr>
          <a:lstStyle/>
          <a:p>
            <a:pPr algn="ctr"/>
            <a:r>
              <a:rPr lang="en-US" sz="2800" dirty="0">
                <a:solidFill>
                  <a:schemeClr val="tx2"/>
                </a:solidFill>
              </a:rPr>
              <a:t>Top 10 Take-Home Messages to Reduce Risk of Atherosclerotic Cardiovascular Disease Through Cholesterol Management </a:t>
            </a:r>
          </a:p>
        </p:txBody>
      </p:sp>
      <p:sp>
        <p:nvSpPr>
          <p:cNvPr id="5" name="Rectangle 4">
            <a:extLst>
              <a:ext uri="{FF2B5EF4-FFF2-40B4-BE49-F238E27FC236}">
                <a16:creationId xmlns:a16="http://schemas.microsoft.com/office/drawing/2014/main" id="{7192538A-EFCE-480B-8293-77B7F5ED8427}"/>
              </a:ext>
            </a:extLst>
          </p:cNvPr>
          <p:cNvSpPr/>
          <p:nvPr/>
        </p:nvSpPr>
        <p:spPr>
          <a:xfrm>
            <a:off x="304800" y="1752600"/>
            <a:ext cx="8763000" cy="3139321"/>
          </a:xfrm>
          <a:prstGeom prst="rect">
            <a:avLst/>
          </a:prstGeom>
        </p:spPr>
        <p:txBody>
          <a:bodyPr wrap="square">
            <a:spAutoFit/>
          </a:bodyPr>
          <a:lstStyle/>
          <a:p>
            <a:r>
              <a:rPr lang="en-US" dirty="0"/>
              <a:t>3. In very high-risk ASCVD, use a LDL-C threshold of 70 mg/dL to consider addition of </a:t>
            </a:r>
            <a:r>
              <a:rPr lang="en-US" dirty="0" err="1"/>
              <a:t>nonstatins</a:t>
            </a:r>
            <a:r>
              <a:rPr lang="en-US" dirty="0"/>
              <a:t> to statin therapy. Suggesting if you can’t get LDL &lt;70mg/dL, add ezetimibe and/or PCSK9. </a:t>
            </a:r>
          </a:p>
          <a:p>
            <a:endParaRPr lang="en-US" dirty="0"/>
          </a:p>
          <a:p>
            <a:endParaRPr lang="en-US" dirty="0"/>
          </a:p>
          <a:p>
            <a:endParaRPr lang="en-US" dirty="0"/>
          </a:p>
          <a:p>
            <a:r>
              <a:rPr lang="en-US" dirty="0"/>
              <a:t>4. In patients with severe primary hypercholesterolemia (LDL-C level ≥190 mg/dL [≥4.9 mmol/L]), without calculating 10-year ASCVD risk, begin high-intensity statin therapy without calculating 10- year ASCVD risk. If the LDL-C level remains ≥100 mg/dL, adding ezetimibe and possibly PCSK9. Note that long term (&gt;3 years) with PCSK9 ad statin therapy has not been established. </a:t>
            </a:r>
          </a:p>
        </p:txBody>
      </p:sp>
      <p:sp>
        <p:nvSpPr>
          <p:cNvPr id="6" name="Rectangle 5">
            <a:extLst>
              <a:ext uri="{FF2B5EF4-FFF2-40B4-BE49-F238E27FC236}">
                <a16:creationId xmlns:a16="http://schemas.microsoft.com/office/drawing/2014/main" id="{3657B2CA-EECE-4081-A27B-6CDA40A43B25}"/>
              </a:ext>
            </a:extLst>
          </p:cNvPr>
          <p:cNvSpPr/>
          <p:nvPr/>
        </p:nvSpPr>
        <p:spPr bwMode="auto">
          <a:xfrm>
            <a:off x="147484" y="1613595"/>
            <a:ext cx="8763000" cy="15240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rgbClr val="000000"/>
                </a:solidFill>
                <a:latin typeface="Calibri" panose="020F0502020204030204" pitchFamily="34" charset="0"/>
              </a:rPr>
              <a:t>“Among lipid-lowering drugs, statins are the cornerstone of therapy, in addition to healthy lifestyle interventions. Other LDL-lowering drugs include ezetimibe, bile acid sequestrants, and PCSK9 inhibitors. Triglyceride-lowering drugs are fibrates and niacin; they have a mild LDL-lowering action, but RCTs do not support their use as add-on drugs to statin therapy” </a:t>
            </a:r>
          </a:p>
          <a:p>
            <a:r>
              <a:rPr lang="en-US" b="1" u="sng" dirty="0">
                <a:solidFill>
                  <a:srgbClr val="000000"/>
                </a:solidFill>
                <a:latin typeface="Calibri" panose="020F0502020204030204" pitchFamily="34" charset="0"/>
              </a:rPr>
              <a:t>NO Discussion is released on how to treat </a:t>
            </a:r>
            <a:r>
              <a:rPr lang="en-US" b="1" u="sng" dirty="0" err="1">
                <a:solidFill>
                  <a:srgbClr val="000000"/>
                </a:solidFill>
                <a:latin typeface="Calibri" panose="020F0502020204030204" pitchFamily="34" charset="0"/>
              </a:rPr>
              <a:t>lipo</a:t>
            </a:r>
            <a:r>
              <a:rPr lang="en-US" b="1" u="sng" dirty="0">
                <a:solidFill>
                  <a:srgbClr val="000000"/>
                </a:solidFill>
                <a:latin typeface="Calibri" panose="020F0502020204030204" pitchFamily="34" charset="0"/>
              </a:rPr>
              <a:t>(a) or dyslipidemia or residual inflammation</a:t>
            </a:r>
            <a:endParaRPr lang="en-US" b="1" u="sng" dirty="0"/>
          </a:p>
        </p:txBody>
      </p:sp>
      <p:sp>
        <p:nvSpPr>
          <p:cNvPr id="7" name="Rectangle 6">
            <a:extLst>
              <a:ext uri="{FF2B5EF4-FFF2-40B4-BE49-F238E27FC236}">
                <a16:creationId xmlns:a16="http://schemas.microsoft.com/office/drawing/2014/main" id="{C49BBD31-DBAD-4E1D-9C98-70379CCF83EB}"/>
              </a:ext>
            </a:extLst>
          </p:cNvPr>
          <p:cNvSpPr/>
          <p:nvPr/>
        </p:nvSpPr>
        <p:spPr bwMode="auto">
          <a:xfrm>
            <a:off x="160463" y="3322260"/>
            <a:ext cx="8724900" cy="15240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2">
                  <a:lumMod val="50000"/>
                </a:schemeClr>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2">
                    <a:lumMod val="50000"/>
                  </a:schemeClr>
                </a:solidFill>
                <a:effectLst/>
                <a:latin typeface="Arial" charset="0"/>
              </a:rPr>
              <a:t>Unfortunately the guidelines fail to discuss the opportunity to examine for the presence of Familial Hypercholesterolemia.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2">
                    <a:lumMod val="50000"/>
                  </a:schemeClr>
                </a:solidFill>
                <a:effectLst/>
                <a:latin typeface="Arial" charset="0"/>
              </a:rPr>
              <a:t>No</a:t>
            </a:r>
            <a:r>
              <a:rPr kumimoji="0" lang="en-US" sz="1800" b="0" i="0" u="none" strike="noStrike" cap="none" normalizeH="0" dirty="0">
                <a:ln>
                  <a:noFill/>
                </a:ln>
                <a:solidFill>
                  <a:schemeClr val="bg2">
                    <a:lumMod val="50000"/>
                  </a:schemeClr>
                </a:solidFill>
                <a:effectLst/>
                <a:latin typeface="Arial" charset="0"/>
              </a:rPr>
              <a:t> </a:t>
            </a:r>
            <a:r>
              <a:rPr kumimoji="0" lang="en-US" sz="1800" b="0" i="0" u="none" strike="noStrike" cap="none" normalizeH="0" baseline="0" dirty="0">
                <a:ln>
                  <a:noFill/>
                </a:ln>
                <a:solidFill>
                  <a:schemeClr val="bg2">
                    <a:lumMod val="50000"/>
                  </a:schemeClr>
                </a:solidFill>
                <a:effectLst/>
                <a:latin typeface="Arial" charset="0"/>
              </a:rPr>
              <a:t>genetic testing for FH or utilizing the Simon-Broome Criteria</a:t>
            </a:r>
          </a:p>
        </p:txBody>
      </p:sp>
    </p:spTree>
    <p:extLst>
      <p:ext uri="{BB962C8B-B14F-4D97-AF65-F5344CB8AC3E}">
        <p14:creationId xmlns:p14="http://schemas.microsoft.com/office/powerpoint/2010/main" val="275780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802"/>
          </a:xfrm>
        </p:spPr>
        <p:txBody>
          <a:bodyPr/>
          <a:lstStyle/>
          <a:p>
            <a:pPr>
              <a:defRPr/>
            </a:pPr>
            <a:r>
              <a:rPr lang="en-US" sz="3200" dirty="0"/>
              <a:t>Oct. 17, 2018 – HHS &amp; NIH issued the following news release.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05000"/>
            <a:ext cx="8540750" cy="4038600"/>
          </a:xfrm>
        </p:spPr>
        <p:txBody>
          <a:bodyPr/>
          <a:lstStyle/>
          <a:p>
            <a:pPr marL="0" indent="0" algn="ctr">
              <a:buNone/>
            </a:pPr>
            <a:r>
              <a:rPr lang="en-US" sz="2800" dirty="0"/>
              <a:t>Th17 cells normally live in so-called barrier sites (where germs make first contact with the body), such as, the mouth, skin, and digestive tract. </a:t>
            </a:r>
          </a:p>
          <a:p>
            <a:pPr marL="0" indent="0" algn="ctr">
              <a:buNone/>
            </a:pPr>
            <a:endParaRPr lang="en-US" sz="2800" dirty="0"/>
          </a:p>
          <a:p>
            <a:pPr marL="0" indent="0" algn="ctr">
              <a:buNone/>
            </a:pPr>
            <a:r>
              <a:rPr lang="en-US" sz="2800" dirty="0"/>
              <a:t>Th17 cells may be ‘helpful’- one example is they are known to protect against oral thrush.</a:t>
            </a:r>
          </a:p>
        </p:txBody>
      </p:sp>
      <p:sp>
        <p:nvSpPr>
          <p:cNvPr id="7" name="TextBox 6">
            <a:extLst>
              <a:ext uri="{FF2B5EF4-FFF2-40B4-BE49-F238E27FC236}">
                <a16:creationId xmlns:a16="http://schemas.microsoft.com/office/drawing/2014/main" id="{D3BF2EF6-F6E0-4CCF-907C-6A7755A7A951}"/>
              </a:ext>
            </a:extLst>
          </p:cNvPr>
          <p:cNvSpPr txBox="1"/>
          <p:nvPr/>
        </p:nvSpPr>
        <p:spPr>
          <a:xfrm>
            <a:off x="301626" y="6031468"/>
            <a:ext cx="8540750" cy="369332"/>
          </a:xfrm>
          <a:prstGeom prst="rect">
            <a:avLst/>
          </a:prstGeom>
          <a:noFill/>
        </p:spPr>
        <p:txBody>
          <a:bodyPr wrap="square" rtlCol="0">
            <a:spAutoFit/>
          </a:bodyPr>
          <a:lstStyle/>
          <a:p>
            <a:pPr algn="ctr"/>
            <a:r>
              <a:rPr lang="en-US" dirty="0">
                <a:solidFill>
                  <a:srgbClr val="FFC000"/>
                </a:solidFill>
              </a:rPr>
              <a:t>Copyright (c) 2018 Targeted News Service.</a:t>
            </a:r>
          </a:p>
        </p:txBody>
      </p:sp>
    </p:spTree>
    <p:extLst>
      <p:ext uri="{BB962C8B-B14F-4D97-AF65-F5344CB8AC3E}">
        <p14:creationId xmlns:p14="http://schemas.microsoft.com/office/powerpoint/2010/main" val="36590263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802"/>
          </a:xfrm>
        </p:spPr>
        <p:txBody>
          <a:bodyPr/>
          <a:lstStyle/>
          <a:p>
            <a:pPr>
              <a:defRPr/>
            </a:pPr>
            <a:r>
              <a:rPr lang="en-US" sz="3200" dirty="0"/>
              <a:t>Oct. 17, 2018 – HHS &amp; NIH issued the following news release.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286000"/>
            <a:ext cx="8540750" cy="3657600"/>
          </a:xfrm>
        </p:spPr>
        <p:txBody>
          <a:bodyPr/>
          <a:lstStyle/>
          <a:p>
            <a:pPr marL="0" indent="0" algn="ctr">
              <a:buNone/>
            </a:pPr>
            <a:r>
              <a:rPr lang="en-US" sz="2800" dirty="0"/>
              <a:t>Th17 cells may also be ‘harmful’.</a:t>
            </a:r>
          </a:p>
          <a:p>
            <a:pPr marL="0" indent="0" algn="ctr">
              <a:buNone/>
            </a:pPr>
            <a:endParaRPr lang="en-US" sz="2800" dirty="0"/>
          </a:p>
          <a:p>
            <a:pPr marL="0" indent="0" algn="ctr">
              <a:buNone/>
            </a:pPr>
            <a:r>
              <a:rPr lang="en-US" sz="2800" dirty="0"/>
              <a:t>For example they are linked to inflammatory diseases such as psoriasis and colitis.</a:t>
            </a:r>
          </a:p>
        </p:txBody>
      </p:sp>
      <p:sp>
        <p:nvSpPr>
          <p:cNvPr id="7" name="TextBox 6">
            <a:extLst>
              <a:ext uri="{FF2B5EF4-FFF2-40B4-BE49-F238E27FC236}">
                <a16:creationId xmlns:a16="http://schemas.microsoft.com/office/drawing/2014/main" id="{D3BF2EF6-F6E0-4CCF-907C-6A7755A7A951}"/>
              </a:ext>
            </a:extLst>
          </p:cNvPr>
          <p:cNvSpPr txBox="1"/>
          <p:nvPr/>
        </p:nvSpPr>
        <p:spPr>
          <a:xfrm>
            <a:off x="301626" y="6031468"/>
            <a:ext cx="8540750" cy="369332"/>
          </a:xfrm>
          <a:prstGeom prst="rect">
            <a:avLst/>
          </a:prstGeom>
          <a:noFill/>
        </p:spPr>
        <p:txBody>
          <a:bodyPr wrap="square" rtlCol="0">
            <a:spAutoFit/>
          </a:bodyPr>
          <a:lstStyle/>
          <a:p>
            <a:pPr algn="ctr"/>
            <a:r>
              <a:rPr lang="en-US" dirty="0">
                <a:solidFill>
                  <a:srgbClr val="FFC000"/>
                </a:solidFill>
              </a:rPr>
              <a:t>Copyright (c) 2018 Targeted News Service.</a:t>
            </a:r>
          </a:p>
        </p:txBody>
      </p:sp>
    </p:spTree>
    <p:extLst>
      <p:ext uri="{BB962C8B-B14F-4D97-AF65-F5344CB8AC3E}">
        <p14:creationId xmlns:p14="http://schemas.microsoft.com/office/powerpoint/2010/main" val="31099558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802"/>
          </a:xfrm>
        </p:spPr>
        <p:txBody>
          <a:bodyPr/>
          <a:lstStyle/>
          <a:p>
            <a:pPr>
              <a:defRPr/>
            </a:pPr>
            <a:r>
              <a:rPr lang="en-US" sz="3200" dirty="0"/>
              <a:t>Oct. 17, 2018 – HHS &amp; NIH issued the following news release.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0200"/>
            <a:ext cx="8540750" cy="4343400"/>
          </a:xfrm>
        </p:spPr>
        <p:txBody>
          <a:bodyPr/>
          <a:lstStyle/>
          <a:p>
            <a:pPr marL="0" indent="0" algn="ctr">
              <a:buNone/>
            </a:pPr>
            <a:r>
              <a:rPr lang="en-US" sz="2800" dirty="0"/>
              <a:t>This exciting study involving mice and humans provides evidence that Th17 cells are                               drivers of periodontitis.</a:t>
            </a:r>
          </a:p>
          <a:p>
            <a:pPr marL="0" indent="0" algn="ctr">
              <a:buNone/>
            </a:pPr>
            <a:endParaRPr lang="en-US" sz="2800" dirty="0"/>
          </a:p>
          <a:p>
            <a:pPr marL="0" indent="0" algn="ctr">
              <a:buNone/>
            </a:pPr>
            <a:r>
              <a:rPr lang="en-US" sz="2800" dirty="0"/>
              <a:t>The results provide key insights into the mechanisms that underlie development of periodontal disease and a potential novel therapeutic target.</a:t>
            </a:r>
          </a:p>
        </p:txBody>
      </p:sp>
      <p:sp>
        <p:nvSpPr>
          <p:cNvPr id="7" name="TextBox 6">
            <a:extLst>
              <a:ext uri="{FF2B5EF4-FFF2-40B4-BE49-F238E27FC236}">
                <a16:creationId xmlns:a16="http://schemas.microsoft.com/office/drawing/2014/main" id="{D3BF2EF6-F6E0-4CCF-907C-6A7755A7A951}"/>
              </a:ext>
            </a:extLst>
          </p:cNvPr>
          <p:cNvSpPr txBox="1"/>
          <p:nvPr/>
        </p:nvSpPr>
        <p:spPr>
          <a:xfrm>
            <a:off x="301626" y="6031468"/>
            <a:ext cx="8540750" cy="369332"/>
          </a:xfrm>
          <a:prstGeom prst="rect">
            <a:avLst/>
          </a:prstGeom>
          <a:noFill/>
        </p:spPr>
        <p:txBody>
          <a:bodyPr wrap="square" rtlCol="0">
            <a:spAutoFit/>
          </a:bodyPr>
          <a:lstStyle/>
          <a:p>
            <a:pPr algn="ctr"/>
            <a:r>
              <a:rPr lang="en-US" dirty="0">
                <a:solidFill>
                  <a:srgbClr val="FFC000"/>
                </a:solidFill>
              </a:rPr>
              <a:t>Copyright (c) 2018 Targeted News Service.</a:t>
            </a:r>
          </a:p>
        </p:txBody>
      </p:sp>
    </p:spTree>
    <p:extLst>
      <p:ext uri="{BB962C8B-B14F-4D97-AF65-F5344CB8AC3E}">
        <p14:creationId xmlns:p14="http://schemas.microsoft.com/office/powerpoint/2010/main" val="33206630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pic>
        <p:nvPicPr>
          <p:cNvPr id="3" name="Content Placeholder 2">
            <a:extLst>
              <a:ext uri="{FF2B5EF4-FFF2-40B4-BE49-F238E27FC236}">
                <a16:creationId xmlns:a16="http://schemas.microsoft.com/office/drawing/2014/main" id="{A3016D19-9CD3-44A6-B144-5A30DACA7B38}"/>
              </a:ext>
            </a:extLst>
          </p:cNvPr>
          <p:cNvPicPr>
            <a:picLocks noGrp="1" noChangeAspect="1"/>
          </p:cNvPicPr>
          <p:nvPr>
            <p:ph idx="1"/>
          </p:nvPr>
        </p:nvPicPr>
        <p:blipFill>
          <a:blip r:embed="rId3"/>
          <a:stretch>
            <a:fillRect/>
          </a:stretch>
        </p:blipFill>
        <p:spPr>
          <a:xfrm>
            <a:off x="2285802" y="1220022"/>
            <a:ext cx="4572396" cy="4468755"/>
          </a:xfrm>
          <a:prstGeom prst="rect">
            <a:avLst/>
          </a:prstGeom>
        </p:spPr>
      </p:pic>
      <p:sp>
        <p:nvSpPr>
          <p:cNvPr id="7" name="Arrow: Left 6">
            <a:extLst>
              <a:ext uri="{FF2B5EF4-FFF2-40B4-BE49-F238E27FC236}">
                <a16:creationId xmlns:a16="http://schemas.microsoft.com/office/drawing/2014/main" id="{C7998D62-1BA4-408E-8E2E-DC8B14B8F95E}"/>
              </a:ext>
            </a:extLst>
          </p:cNvPr>
          <p:cNvSpPr/>
          <p:nvPr/>
        </p:nvSpPr>
        <p:spPr bwMode="auto">
          <a:xfrm>
            <a:off x="6553200" y="4267200"/>
            <a:ext cx="978408" cy="256032"/>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80401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CAE37F05-CF79-49CD-B2F2-BE53ACFD776B}"/>
              </a:ext>
            </a:extLst>
          </p:cNvPr>
          <p:cNvSpPr>
            <a:spLocks noGrp="1"/>
          </p:cNvSpPr>
          <p:nvPr>
            <p:ph idx="1"/>
          </p:nvPr>
        </p:nvSpPr>
        <p:spPr>
          <a:xfrm>
            <a:off x="228600" y="1262658"/>
            <a:ext cx="8540750" cy="4422775"/>
          </a:xfrm>
        </p:spPr>
        <p:txBody>
          <a:bodyPr/>
          <a:lstStyle/>
          <a:p>
            <a:pPr marL="0" indent="0" algn="ctr">
              <a:buNone/>
            </a:pPr>
            <a:r>
              <a:rPr lang="en-US" sz="2800" dirty="0"/>
              <a:t>BaleDoneen Statement:</a:t>
            </a:r>
          </a:p>
          <a:p>
            <a:pPr marL="0" indent="0" algn="ctr">
              <a:buNone/>
            </a:pPr>
            <a:r>
              <a:rPr lang="en-US" sz="2800" dirty="0"/>
              <a:t>This data assists to further articulate the adaptive immune system’s role involved in periodontitis. </a:t>
            </a:r>
          </a:p>
          <a:p>
            <a:pPr marL="0" indent="0" algn="ctr">
              <a:buNone/>
            </a:pPr>
            <a:endParaRPr lang="en-US" sz="2800" dirty="0"/>
          </a:p>
          <a:p>
            <a:pPr marL="0" indent="0" algn="ctr">
              <a:buNone/>
            </a:pPr>
            <a:r>
              <a:rPr lang="en-US" sz="2800" dirty="0"/>
              <a:t>This study places importance of using our current available clinical tools – oral pathogen detection and using genetics to understand our innate and acquired immune response to those pathogens. </a:t>
            </a:r>
          </a:p>
        </p:txBody>
      </p:sp>
    </p:spTree>
    <p:extLst>
      <p:ext uri="{BB962C8B-B14F-4D97-AF65-F5344CB8AC3E}">
        <p14:creationId xmlns:p14="http://schemas.microsoft.com/office/powerpoint/2010/main" val="255420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802"/>
          </a:xfrm>
        </p:spPr>
        <p:txBody>
          <a:bodyPr/>
          <a:lstStyle/>
          <a:p>
            <a:pPr>
              <a:defRPr/>
            </a:pPr>
            <a:r>
              <a:rPr lang="en-US" sz="3200" dirty="0"/>
              <a:t>The Adaptive Immune System Via Th17 Cells Critical in Periodontitis Inflammation: Background</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334000"/>
            <a:ext cx="8077200" cy="1200329"/>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 </a:t>
            </a:r>
            <a:r>
              <a:rPr lang="en-US" dirty="0" err="1">
                <a:solidFill>
                  <a:srgbClr val="FFC000"/>
                </a:solidFill>
              </a:rPr>
              <a:t>dysbiotic</a:t>
            </a:r>
            <a:r>
              <a:rPr lang="en-US" dirty="0">
                <a:solidFill>
                  <a:srgbClr val="FFC000"/>
                </a:solidFill>
              </a:rPr>
              <a:t> microbiome triggers Th17 cells to mediate oral mucosal immunopathology in mice and humans.                                                           Sci Trans Med.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0200"/>
            <a:ext cx="8540750" cy="3657600"/>
          </a:xfrm>
        </p:spPr>
        <p:txBody>
          <a:bodyPr/>
          <a:lstStyle/>
          <a:p>
            <a:pPr marL="0" indent="0" algn="ctr">
              <a:buNone/>
            </a:pPr>
            <a:r>
              <a:rPr lang="en-US" sz="2800" dirty="0"/>
              <a:t>Mucosal barrier sites are tasked with the delicate act of maintaining a dynamic balance between host and environmental stimuli.</a:t>
            </a:r>
          </a:p>
          <a:p>
            <a:pPr marL="0" indent="0" algn="ctr">
              <a:buNone/>
            </a:pPr>
            <a:endParaRPr lang="en-US" sz="2800" dirty="0"/>
          </a:p>
          <a:p>
            <a:pPr marL="0" indent="0" algn="ctr">
              <a:buNone/>
            </a:pPr>
            <a:r>
              <a:rPr lang="en-US" sz="2800" dirty="0"/>
              <a:t>The oral mucosa is constantly exposed to a myriad of environmental stimuli, including a rich and diverse commensal microbial community.</a:t>
            </a:r>
          </a:p>
        </p:txBody>
      </p:sp>
    </p:spTree>
    <p:extLst>
      <p:ext uri="{BB962C8B-B14F-4D97-AF65-F5344CB8AC3E}">
        <p14:creationId xmlns:p14="http://schemas.microsoft.com/office/powerpoint/2010/main" val="21317671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802"/>
          </a:xfrm>
        </p:spPr>
        <p:txBody>
          <a:bodyPr/>
          <a:lstStyle/>
          <a:p>
            <a:pPr>
              <a:defRPr/>
            </a:pPr>
            <a:r>
              <a:rPr lang="en-US" sz="3200" dirty="0"/>
              <a:t>The Adaptive Immune System Via Th17 Cells Critical in Periodontitis Inflammation: Background</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334000"/>
            <a:ext cx="8077200" cy="1200329"/>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 </a:t>
            </a:r>
            <a:r>
              <a:rPr lang="en-US" dirty="0" err="1">
                <a:solidFill>
                  <a:srgbClr val="FFC000"/>
                </a:solidFill>
              </a:rPr>
              <a:t>dysbiotic</a:t>
            </a:r>
            <a:r>
              <a:rPr lang="en-US" dirty="0">
                <a:solidFill>
                  <a:srgbClr val="FFC000"/>
                </a:solidFill>
              </a:rPr>
              <a:t> microbiome triggers Th17 cells to mediate oral mucosal immunopathology in mice and humans.                                                           Sci Trans Med.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78026"/>
            <a:ext cx="8540750" cy="3279774"/>
          </a:xfrm>
        </p:spPr>
        <p:txBody>
          <a:bodyPr/>
          <a:lstStyle/>
          <a:p>
            <a:pPr marL="0" indent="0" algn="ctr">
              <a:buNone/>
            </a:pPr>
            <a:r>
              <a:rPr lang="en-US" sz="2800" dirty="0"/>
              <a:t>The oral barrier is the initial portal of encounter for microbes, food, and airborne antigens.</a:t>
            </a:r>
          </a:p>
          <a:p>
            <a:pPr marL="0" indent="0" algn="ctr">
              <a:buNone/>
            </a:pPr>
            <a:endParaRPr lang="en-US" sz="2800" dirty="0"/>
          </a:p>
          <a:p>
            <a:pPr marL="0" indent="0" algn="ctr">
              <a:buNone/>
            </a:pPr>
            <a:r>
              <a:rPr lang="en-US" sz="2800" dirty="0"/>
              <a:t>It is of great significance to understand how immunity is regulated at this critical barrier.</a:t>
            </a:r>
          </a:p>
        </p:txBody>
      </p:sp>
    </p:spTree>
    <p:extLst>
      <p:ext uri="{BB962C8B-B14F-4D97-AF65-F5344CB8AC3E}">
        <p14:creationId xmlns:p14="http://schemas.microsoft.com/office/powerpoint/2010/main" val="26089200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24002"/>
          </a:xfrm>
        </p:spPr>
        <p:txBody>
          <a:bodyPr/>
          <a:lstStyle/>
          <a:p>
            <a:pPr>
              <a:defRPr/>
            </a:pPr>
            <a:r>
              <a:rPr lang="en-US" sz="3200" dirty="0"/>
              <a:t>The Adaptive Immune System Via T helper 17 (Th17) Cells Critical in Periodontitis Inflammation: Background</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334000"/>
            <a:ext cx="8077200" cy="1200329"/>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 </a:t>
            </a:r>
            <a:r>
              <a:rPr lang="en-US" dirty="0" err="1">
                <a:solidFill>
                  <a:srgbClr val="FFC000"/>
                </a:solidFill>
              </a:rPr>
              <a:t>dysbiotic</a:t>
            </a:r>
            <a:r>
              <a:rPr lang="en-US" dirty="0">
                <a:solidFill>
                  <a:srgbClr val="FFC000"/>
                </a:solidFill>
              </a:rPr>
              <a:t> microbiome triggers Th17 cells to mediate oral mucosal immunopathology in mice and humans.                                                           Sci Trans Med.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828800"/>
            <a:ext cx="8540750" cy="3428999"/>
          </a:xfrm>
        </p:spPr>
        <p:txBody>
          <a:bodyPr/>
          <a:lstStyle/>
          <a:p>
            <a:pPr marL="0" indent="0" algn="ctr">
              <a:buNone/>
            </a:pPr>
            <a:r>
              <a:rPr lang="en-US" sz="2800" dirty="0"/>
              <a:t>Periodontitis is one of the most prevalent human inflammatory diseases and poses a serious economic and public health burden.</a:t>
            </a:r>
          </a:p>
          <a:p>
            <a:pPr marL="0" indent="0" algn="ctr">
              <a:buNone/>
            </a:pPr>
            <a:endParaRPr lang="en-US" sz="2800" dirty="0"/>
          </a:p>
          <a:p>
            <a:pPr marL="0" indent="0" algn="ctr">
              <a:buNone/>
            </a:pPr>
            <a:r>
              <a:rPr lang="en-US" sz="2800" dirty="0"/>
              <a:t>Exaggerated inflammatory responses in the gingiva lead to immunopathology and destruction of supporting bone.</a:t>
            </a:r>
          </a:p>
        </p:txBody>
      </p:sp>
    </p:spTree>
    <p:extLst>
      <p:ext uri="{BB962C8B-B14F-4D97-AF65-F5344CB8AC3E}">
        <p14:creationId xmlns:p14="http://schemas.microsoft.com/office/powerpoint/2010/main" val="33323080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802"/>
          </a:xfrm>
        </p:spPr>
        <p:txBody>
          <a:bodyPr/>
          <a:lstStyle/>
          <a:p>
            <a:pPr>
              <a:defRPr/>
            </a:pPr>
            <a:r>
              <a:rPr lang="en-US" sz="3200" dirty="0"/>
              <a:t>The Adaptive Immune System Via Th17 Cells Critical in Periodontitis Inflammation: Background</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334000"/>
            <a:ext cx="8077200" cy="1200329"/>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 </a:t>
            </a:r>
            <a:r>
              <a:rPr lang="en-US" dirty="0" err="1">
                <a:solidFill>
                  <a:srgbClr val="FFC000"/>
                </a:solidFill>
              </a:rPr>
              <a:t>dysbiotic</a:t>
            </a:r>
            <a:r>
              <a:rPr lang="en-US" dirty="0">
                <a:solidFill>
                  <a:srgbClr val="FFC000"/>
                </a:solidFill>
              </a:rPr>
              <a:t> microbiome triggers Th17 cells to mediate oral mucosal immunopathology in mice and humans.                                                           Sci Trans Med.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0200"/>
            <a:ext cx="8540750" cy="3657600"/>
          </a:xfrm>
        </p:spPr>
        <p:txBody>
          <a:bodyPr/>
          <a:lstStyle/>
          <a:p>
            <a:pPr marL="0" indent="0" algn="ctr">
              <a:buNone/>
            </a:pPr>
            <a:r>
              <a:rPr lang="en-US" sz="2800" dirty="0"/>
              <a:t>Treatment largely aims at reduction of                                microbial stimulation.</a:t>
            </a:r>
          </a:p>
          <a:p>
            <a:pPr marL="0" indent="0" algn="ctr">
              <a:buNone/>
            </a:pPr>
            <a:endParaRPr lang="en-US" sz="2800" dirty="0"/>
          </a:p>
          <a:p>
            <a:pPr marL="0" indent="0" algn="ctr">
              <a:buNone/>
            </a:pPr>
            <a:r>
              <a:rPr lang="en-US" sz="2800" dirty="0"/>
              <a:t>Elucidation of specific immune pathways involved in the destructive inflammation could allow targeted therapy through host-modulation.</a:t>
            </a:r>
          </a:p>
        </p:txBody>
      </p:sp>
    </p:spTree>
    <p:extLst>
      <p:ext uri="{BB962C8B-B14F-4D97-AF65-F5344CB8AC3E}">
        <p14:creationId xmlns:p14="http://schemas.microsoft.com/office/powerpoint/2010/main" val="20116862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802"/>
          </a:xfrm>
        </p:spPr>
        <p:txBody>
          <a:bodyPr/>
          <a:lstStyle/>
          <a:p>
            <a:pPr>
              <a:defRPr/>
            </a:pPr>
            <a:r>
              <a:rPr lang="en-US" sz="3200" dirty="0"/>
              <a:t>The Adaptive Immune System Via Th17 Cells Critical in Periodontitis Inflammation: Background</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334000"/>
            <a:ext cx="8077200" cy="1200329"/>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 </a:t>
            </a:r>
            <a:r>
              <a:rPr lang="en-US" dirty="0" err="1">
                <a:solidFill>
                  <a:srgbClr val="FFC000"/>
                </a:solidFill>
              </a:rPr>
              <a:t>dysbiotic</a:t>
            </a:r>
            <a:r>
              <a:rPr lang="en-US" dirty="0">
                <a:solidFill>
                  <a:srgbClr val="FFC000"/>
                </a:solidFill>
              </a:rPr>
              <a:t> microbiome triggers Th17 cells to mediate oral mucosal immunopathology in mice and humans.                                                           Sci Trans Med.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505200"/>
          </a:xfrm>
        </p:spPr>
        <p:txBody>
          <a:bodyPr/>
          <a:lstStyle/>
          <a:p>
            <a:pPr marL="0" indent="0" algn="ctr">
              <a:buNone/>
            </a:pPr>
            <a:r>
              <a:rPr lang="en-US" sz="2800" dirty="0"/>
              <a:t>Cytokine interleukin-17 (IL-17) and an abundance of T helper 17 (Th17) cells are associated                           with chronic periodontitis.</a:t>
            </a:r>
          </a:p>
          <a:p>
            <a:pPr marL="0" indent="0" algn="ctr">
              <a:buNone/>
            </a:pPr>
            <a:endParaRPr lang="en-US" sz="2800" dirty="0"/>
          </a:p>
          <a:p>
            <a:pPr marL="0" indent="0" algn="ctr">
              <a:buNone/>
            </a:pPr>
            <a:r>
              <a:rPr lang="en-US" sz="2800" dirty="0"/>
              <a:t>However, causality for periodontal pathology                        has not been proven.</a:t>
            </a:r>
          </a:p>
        </p:txBody>
      </p:sp>
    </p:spTree>
    <p:extLst>
      <p:ext uri="{BB962C8B-B14F-4D97-AF65-F5344CB8AC3E}">
        <p14:creationId xmlns:p14="http://schemas.microsoft.com/office/powerpoint/2010/main" val="3250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92298" y="5964754"/>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sp>
        <p:nvSpPr>
          <p:cNvPr id="3" name="Rectangle 2">
            <a:extLst>
              <a:ext uri="{FF2B5EF4-FFF2-40B4-BE49-F238E27FC236}">
                <a16:creationId xmlns:a16="http://schemas.microsoft.com/office/drawing/2014/main" id="{A052A171-3DCC-4627-B7B7-D014BA329E80}"/>
              </a:ext>
            </a:extLst>
          </p:cNvPr>
          <p:cNvSpPr/>
          <p:nvPr/>
        </p:nvSpPr>
        <p:spPr>
          <a:xfrm>
            <a:off x="381000" y="228600"/>
            <a:ext cx="8610600" cy="1384995"/>
          </a:xfrm>
          <a:prstGeom prst="rect">
            <a:avLst/>
          </a:prstGeom>
        </p:spPr>
        <p:txBody>
          <a:bodyPr wrap="square">
            <a:spAutoFit/>
          </a:bodyPr>
          <a:lstStyle/>
          <a:p>
            <a:pPr algn="ctr"/>
            <a:r>
              <a:rPr lang="en-US" sz="2800" dirty="0">
                <a:solidFill>
                  <a:schemeClr val="tx2"/>
                </a:solidFill>
              </a:rPr>
              <a:t>Top 10 Take-Home Messages to Reduce Risk of Atherosclerotic Cardiovascular Disease Through Cholesterol Management </a:t>
            </a:r>
          </a:p>
        </p:txBody>
      </p:sp>
      <p:sp>
        <p:nvSpPr>
          <p:cNvPr id="5" name="Rectangle 4">
            <a:extLst>
              <a:ext uri="{FF2B5EF4-FFF2-40B4-BE49-F238E27FC236}">
                <a16:creationId xmlns:a16="http://schemas.microsoft.com/office/drawing/2014/main" id="{7192538A-EFCE-480B-8293-77B7F5ED8427}"/>
              </a:ext>
            </a:extLst>
          </p:cNvPr>
          <p:cNvSpPr/>
          <p:nvPr/>
        </p:nvSpPr>
        <p:spPr>
          <a:xfrm>
            <a:off x="304800" y="1752600"/>
            <a:ext cx="8763000" cy="3139321"/>
          </a:xfrm>
          <a:prstGeom prst="rect">
            <a:avLst/>
          </a:prstGeom>
        </p:spPr>
        <p:txBody>
          <a:bodyPr wrap="square">
            <a:spAutoFit/>
          </a:bodyPr>
          <a:lstStyle/>
          <a:p>
            <a:r>
              <a:rPr lang="en-US" dirty="0"/>
              <a:t>5. In patients 40 to 75 years of age with DM and LDL-C ≥70 mg/dL, start moderate-intensity statin therapy without calculating 10-year ASCVD risk. In patients with DM at higher risk, especially those with multiple risk factors or those 50 to 75 years of age, it is reasonable to use a high-intensity statin to reduce the LDL-C level by ≥50%. </a:t>
            </a:r>
          </a:p>
          <a:p>
            <a:endParaRPr lang="en-US" dirty="0"/>
          </a:p>
          <a:p>
            <a:r>
              <a:rPr lang="en-US" dirty="0"/>
              <a:t>6. In adults 40 to 75 years of age evaluated for primary ASCVD prevention, have a clinician–patient risk discussion before starting statin therapy. Risk discussion should include a review of major risk factors (e.g., cigarette smoking, elevated blood pressure, LDL-C, hemoglobin A1C, and calculated 10-year risk of ASCVD.</a:t>
            </a:r>
          </a:p>
          <a:p>
            <a:endParaRPr lang="en-US" dirty="0"/>
          </a:p>
        </p:txBody>
      </p:sp>
      <p:sp>
        <p:nvSpPr>
          <p:cNvPr id="6" name="Rectangle 5">
            <a:extLst>
              <a:ext uri="{FF2B5EF4-FFF2-40B4-BE49-F238E27FC236}">
                <a16:creationId xmlns:a16="http://schemas.microsoft.com/office/drawing/2014/main" id="{2AEF663D-E1FA-4345-AA79-EA4A3426025D}"/>
              </a:ext>
            </a:extLst>
          </p:cNvPr>
          <p:cNvSpPr/>
          <p:nvPr/>
        </p:nvSpPr>
        <p:spPr bwMode="auto">
          <a:xfrm>
            <a:off x="190500" y="1676400"/>
            <a:ext cx="8763000" cy="15240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2">
                  <a:lumMod val="50000"/>
                </a:schemeClr>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2">
                    <a:lumMod val="50000"/>
                  </a:schemeClr>
                </a:solidFill>
                <a:effectLst/>
                <a:latin typeface="Arial" charset="0"/>
              </a:rPr>
              <a:t>In a patient with DM  – one of the biggest concern is the underlying insulin resistance which is a complex, inflammatory syndrome that has many complex components that go beyond the ability of mono-statin therapy to treat adequately.  </a:t>
            </a:r>
          </a:p>
        </p:txBody>
      </p:sp>
    </p:spTree>
    <p:extLst>
      <p:ext uri="{BB962C8B-B14F-4D97-AF65-F5344CB8AC3E}">
        <p14:creationId xmlns:p14="http://schemas.microsoft.com/office/powerpoint/2010/main" val="319070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802"/>
          </a:xfrm>
        </p:spPr>
        <p:txBody>
          <a:bodyPr/>
          <a:lstStyle/>
          <a:p>
            <a:pPr>
              <a:defRPr/>
            </a:pPr>
            <a:r>
              <a:rPr lang="en-US" sz="3200" dirty="0"/>
              <a:t>The Adaptive Immune System Via Th17 Cells Critical in Periodontitis Inflammation: Background</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334000"/>
            <a:ext cx="8077200" cy="1200329"/>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 </a:t>
            </a:r>
            <a:r>
              <a:rPr lang="en-US" dirty="0" err="1">
                <a:solidFill>
                  <a:srgbClr val="FFC000"/>
                </a:solidFill>
              </a:rPr>
              <a:t>dysbiotic</a:t>
            </a:r>
            <a:r>
              <a:rPr lang="en-US" dirty="0">
                <a:solidFill>
                  <a:srgbClr val="FFC000"/>
                </a:solidFill>
              </a:rPr>
              <a:t> microbiome triggers Th17 cells to mediate oral mucosal immunopathology in mice and humans.                                                           Sci Trans Med.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371600"/>
            <a:ext cx="8540750" cy="3886200"/>
          </a:xfrm>
        </p:spPr>
        <p:txBody>
          <a:bodyPr/>
          <a:lstStyle/>
          <a:p>
            <a:pPr marL="0" indent="0" algn="ctr">
              <a:buNone/>
            </a:pPr>
            <a:r>
              <a:rPr lang="en-US" sz="2800" dirty="0"/>
              <a:t>Oral tissues are readily accessible for obtaining mucosal biopsy samples and corresponding microbiome samples.</a:t>
            </a:r>
          </a:p>
          <a:p>
            <a:pPr marL="0" indent="0" algn="ctr">
              <a:buNone/>
            </a:pPr>
            <a:endParaRPr lang="en-US" sz="2800" dirty="0"/>
          </a:p>
          <a:p>
            <a:pPr marL="0" indent="0" algn="ctr">
              <a:buNone/>
            </a:pPr>
            <a:r>
              <a:rPr lang="en-US" sz="2800" dirty="0"/>
              <a:t>This study will test the hypothesis that Th17 cells are drivers of the pathogenic mucosal                            inflammation in periodontitis.</a:t>
            </a:r>
          </a:p>
        </p:txBody>
      </p:sp>
    </p:spTree>
    <p:extLst>
      <p:ext uri="{BB962C8B-B14F-4D97-AF65-F5344CB8AC3E}">
        <p14:creationId xmlns:p14="http://schemas.microsoft.com/office/powerpoint/2010/main" val="1771616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7556-E32A-42DB-ABA0-7FC575DB16E3}"/>
              </a:ext>
            </a:extLst>
          </p:cNvPr>
          <p:cNvSpPr>
            <a:spLocks noGrp="1"/>
          </p:cNvSpPr>
          <p:nvPr>
            <p:ph type="title"/>
          </p:nvPr>
        </p:nvSpPr>
        <p:spPr>
          <a:xfrm>
            <a:off x="0" y="0"/>
            <a:ext cx="9144000" cy="533400"/>
          </a:xfrm>
        </p:spPr>
        <p:txBody>
          <a:bodyPr/>
          <a:lstStyle/>
          <a:p>
            <a:pPr>
              <a:defRPr/>
            </a:pPr>
            <a:r>
              <a:rPr lang="en-US" sz="3200" dirty="0"/>
              <a:t>PD – Cytokines Determine the Consequences</a:t>
            </a:r>
          </a:p>
        </p:txBody>
      </p:sp>
      <p:sp>
        <p:nvSpPr>
          <p:cNvPr id="4" name="Footer Placeholder 3">
            <a:extLst>
              <a:ext uri="{FF2B5EF4-FFF2-40B4-BE49-F238E27FC236}">
                <a16:creationId xmlns:a16="http://schemas.microsoft.com/office/drawing/2014/main" id="{89E2E950-0164-42D6-A941-0099A559361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53956" name="TextBox 5">
            <a:extLst>
              <a:ext uri="{FF2B5EF4-FFF2-40B4-BE49-F238E27FC236}">
                <a16:creationId xmlns:a16="http://schemas.microsoft.com/office/drawing/2014/main" id="{5767BD9D-56F5-4E57-A1E6-723069E8791D}"/>
              </a:ext>
            </a:extLst>
          </p:cNvPr>
          <p:cNvSpPr txBox="1">
            <a:spLocks noChangeArrowheads="1"/>
          </p:cNvSpPr>
          <p:nvPr/>
        </p:nvSpPr>
        <p:spPr bwMode="auto">
          <a:xfrm>
            <a:off x="533400" y="5410200"/>
            <a:ext cx="830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Garlet, G. P. (2010). Destructive and Protective Roles of Cytokines in Periodontitis: A Re-appraisal from Host Defense and Tissue Destruction Viewpoints. </a:t>
            </a:r>
            <a:r>
              <a:rPr lang="en-US" altLang="en-US" sz="1800" i="1">
                <a:solidFill>
                  <a:srgbClr val="FFC000"/>
                </a:solidFill>
              </a:rPr>
              <a:t>J Dent Res, 89</a:t>
            </a:r>
            <a:r>
              <a:rPr lang="en-US" altLang="en-US" sz="1800">
                <a:solidFill>
                  <a:srgbClr val="FFC000"/>
                </a:solidFill>
              </a:rPr>
              <a:t>(12), 1349-1363. </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914400"/>
            <a:ext cx="8540750" cy="4267200"/>
          </a:xfrm>
        </p:spPr>
        <p:txBody>
          <a:bodyPr/>
          <a:lstStyle/>
          <a:p>
            <a:pPr marL="0" indent="0" algn="ctr">
              <a:buFont typeface="Wingdings" panose="05000000000000000000" pitchFamily="2" charset="2"/>
              <a:buNone/>
              <a:defRPr/>
            </a:pPr>
            <a:r>
              <a:rPr lang="en-US" sz="2800" dirty="0"/>
              <a:t>Adaptive immunity is triggered by dendritic cells recognizing harmful pathogens.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activates the T-cell immune response.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There are at least four subsets of T lymphocytes:</a:t>
            </a:r>
          </a:p>
          <a:p>
            <a:pPr marL="0" indent="0" algn="ctr">
              <a:buFont typeface="Wingdings" panose="05000000000000000000" pitchFamily="2" charset="2"/>
              <a:buNone/>
              <a:defRPr/>
            </a:pPr>
            <a:r>
              <a:rPr lang="en-US" sz="2800" dirty="0"/>
              <a:t>Inflammatory -Th1, Th2 &amp; Th17</a:t>
            </a:r>
          </a:p>
          <a:p>
            <a:pPr marL="0" indent="0" algn="ctr">
              <a:buFont typeface="Wingdings" panose="05000000000000000000" pitchFamily="2" charset="2"/>
              <a:buNone/>
              <a:defRPr/>
            </a:pPr>
            <a:r>
              <a:rPr lang="en-US" sz="2800" dirty="0"/>
              <a:t>Anti-inflammatory- Th2 &amp; </a:t>
            </a:r>
            <a:r>
              <a:rPr lang="en-US" sz="2800" dirty="0" err="1"/>
              <a:t>Tregs</a:t>
            </a:r>
            <a:endParaRPr lang="en-US" sz="2800" dirty="0"/>
          </a:p>
        </p:txBody>
      </p:sp>
    </p:spTree>
    <p:extLst>
      <p:ext uri="{BB962C8B-B14F-4D97-AF65-F5344CB8AC3E}">
        <p14:creationId xmlns:p14="http://schemas.microsoft.com/office/powerpoint/2010/main" val="253393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BC9D-4556-463A-8B10-DDECBDB86D01}"/>
              </a:ext>
            </a:extLst>
          </p:cNvPr>
          <p:cNvSpPr>
            <a:spLocks noGrp="1"/>
          </p:cNvSpPr>
          <p:nvPr>
            <p:ph type="title"/>
          </p:nvPr>
        </p:nvSpPr>
        <p:spPr>
          <a:xfrm>
            <a:off x="0" y="0"/>
            <a:ext cx="9144000" cy="838200"/>
          </a:xfrm>
        </p:spPr>
        <p:txBody>
          <a:bodyPr/>
          <a:lstStyle/>
          <a:p>
            <a:pPr>
              <a:defRPr/>
            </a:pPr>
            <a:r>
              <a:rPr lang="en-US" sz="3200" dirty="0"/>
              <a:t>PD – Cytokines Determine the Consequences</a:t>
            </a:r>
          </a:p>
        </p:txBody>
      </p:sp>
      <p:sp>
        <p:nvSpPr>
          <p:cNvPr id="4" name="Footer Placeholder 3">
            <a:extLst>
              <a:ext uri="{FF2B5EF4-FFF2-40B4-BE49-F238E27FC236}">
                <a16:creationId xmlns:a16="http://schemas.microsoft.com/office/drawing/2014/main" id="{B43D04A0-CA76-4E09-A08C-48721ABA982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66244" name="TextBox 5">
            <a:extLst>
              <a:ext uri="{FF2B5EF4-FFF2-40B4-BE49-F238E27FC236}">
                <a16:creationId xmlns:a16="http://schemas.microsoft.com/office/drawing/2014/main" id="{E441E206-C712-4619-8AFF-7DA0A982E26B}"/>
              </a:ext>
            </a:extLst>
          </p:cNvPr>
          <p:cNvSpPr txBox="1">
            <a:spLocks noChangeArrowheads="1"/>
          </p:cNvSpPr>
          <p:nvPr/>
        </p:nvSpPr>
        <p:spPr bwMode="auto">
          <a:xfrm>
            <a:off x="533400" y="5410200"/>
            <a:ext cx="830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Garlet, G. P. (2010). Destructive and Protective Roles of Cytokines in Periodontitis: A Re-appraisal from Host Defense and Tissue Destruction Viewpoints. </a:t>
            </a:r>
            <a:r>
              <a:rPr lang="en-US" altLang="en-US" sz="1800" i="1">
                <a:solidFill>
                  <a:srgbClr val="FFC000"/>
                </a:solidFill>
              </a:rPr>
              <a:t>J Dent Res, 89</a:t>
            </a:r>
            <a:r>
              <a:rPr lang="en-US" altLang="en-US" sz="1800">
                <a:solidFill>
                  <a:srgbClr val="FFC000"/>
                </a:solidFill>
              </a:rPr>
              <a:t>(12), 1349-1363. </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838200"/>
            <a:ext cx="8540750" cy="4343400"/>
          </a:xfrm>
        </p:spPr>
        <p:txBody>
          <a:bodyPr/>
          <a:lstStyle/>
          <a:p>
            <a:pPr marL="0" indent="0" algn="ctr">
              <a:buFont typeface="Wingdings" panose="05000000000000000000" pitchFamily="2" charset="2"/>
              <a:buNone/>
              <a:defRPr/>
            </a:pPr>
            <a:r>
              <a:rPr lang="en-US" sz="2800" dirty="0" err="1"/>
              <a:t>Tregs</a:t>
            </a:r>
            <a:r>
              <a:rPr lang="en-US" sz="2800" dirty="0"/>
              <a:t> are protective T-cells for tissue damage in the periodontal environment.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err="1"/>
              <a:t>Tregs</a:t>
            </a:r>
            <a:r>
              <a:rPr lang="en-US" sz="2800" dirty="0"/>
              <a:t> also produce IL-10 along with the                      cytokine TGF-</a:t>
            </a:r>
            <a:r>
              <a:rPr lang="el-GR" sz="2800" dirty="0"/>
              <a:t>β</a:t>
            </a:r>
            <a:r>
              <a:rPr lang="en-US" sz="2800" dirty="0"/>
              <a:t> which reduces the creation of                      IL-1</a:t>
            </a:r>
            <a:r>
              <a:rPr lang="el-GR" sz="2800" dirty="0"/>
              <a:t>β</a:t>
            </a:r>
            <a:r>
              <a:rPr lang="en-US" sz="2800" dirty="0"/>
              <a:t>, TNF-</a:t>
            </a:r>
            <a:r>
              <a:rPr lang="el-GR" sz="2800" dirty="0"/>
              <a:t>α</a:t>
            </a:r>
            <a:r>
              <a:rPr lang="en-US" sz="2800" dirty="0"/>
              <a:t> &amp; MMPs.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In addition, the higher the TGF-</a:t>
            </a:r>
            <a:r>
              <a:rPr lang="el-GR" sz="2800" dirty="0"/>
              <a:t>β</a:t>
            </a:r>
            <a:r>
              <a:rPr lang="en-US" sz="2800" dirty="0"/>
              <a:t>, the lower the RANKL.</a:t>
            </a:r>
          </a:p>
        </p:txBody>
      </p:sp>
    </p:spTree>
    <p:extLst>
      <p:ext uri="{BB962C8B-B14F-4D97-AF65-F5344CB8AC3E}">
        <p14:creationId xmlns:p14="http://schemas.microsoft.com/office/powerpoint/2010/main" val="4061665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 helper 17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334000"/>
            <a:ext cx="8077200" cy="1200329"/>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 </a:t>
            </a:r>
            <a:r>
              <a:rPr lang="en-US" dirty="0" err="1">
                <a:solidFill>
                  <a:srgbClr val="FFC000"/>
                </a:solidFill>
              </a:rPr>
              <a:t>dysbiotic</a:t>
            </a:r>
            <a:r>
              <a:rPr lang="en-US" dirty="0">
                <a:solidFill>
                  <a:srgbClr val="FFC000"/>
                </a:solidFill>
              </a:rPr>
              <a:t> microbiome triggers Th17 cells to mediate oral mucosal immunopathology in mice and humans.                                                           Sci Trans Med.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828800"/>
            <a:ext cx="8540750" cy="3428999"/>
          </a:xfrm>
        </p:spPr>
        <p:txBody>
          <a:bodyPr/>
          <a:lstStyle/>
          <a:p>
            <a:pPr marL="0" indent="0" algn="ctr">
              <a:buNone/>
            </a:pPr>
            <a:r>
              <a:rPr lang="en-US" sz="2800" dirty="0"/>
              <a:t>Analysis of gingival tissue from 9 healthy pts and 7 pts with periodontitis revealed T helper (Th) 17 cells were much more prevalent in periodontitis.</a:t>
            </a:r>
          </a:p>
          <a:p>
            <a:pPr marL="0" indent="0" algn="ctr">
              <a:buNone/>
            </a:pPr>
            <a:endParaRPr lang="en-US" sz="2800" dirty="0"/>
          </a:p>
          <a:p>
            <a:pPr marL="0" indent="0" algn="ctr">
              <a:buNone/>
            </a:pPr>
            <a:r>
              <a:rPr lang="en-US" sz="2800" dirty="0"/>
              <a:t>In addition, the amount of Th17 cells was directly correlated with disease severity.</a:t>
            </a:r>
          </a:p>
        </p:txBody>
      </p:sp>
    </p:spTree>
    <p:extLst>
      <p:ext uri="{BB962C8B-B14F-4D97-AF65-F5344CB8AC3E}">
        <p14:creationId xmlns:p14="http://schemas.microsoft.com/office/powerpoint/2010/main" val="12674595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334000"/>
            <a:ext cx="8077200" cy="1200329"/>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 </a:t>
            </a:r>
            <a:r>
              <a:rPr lang="en-US" dirty="0" err="1">
                <a:solidFill>
                  <a:srgbClr val="FFC000"/>
                </a:solidFill>
              </a:rPr>
              <a:t>dysbiotic</a:t>
            </a:r>
            <a:r>
              <a:rPr lang="en-US" dirty="0">
                <a:solidFill>
                  <a:srgbClr val="FFC000"/>
                </a:solidFill>
              </a:rPr>
              <a:t> microbiome triggers Th17 cells to mediate oral mucosal immunopathology in mice and humans.                                                           Sci Trans Med.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0200"/>
            <a:ext cx="8540750" cy="3657599"/>
          </a:xfrm>
        </p:spPr>
        <p:txBody>
          <a:bodyPr/>
          <a:lstStyle/>
          <a:p>
            <a:pPr marL="0" indent="0" algn="ctr">
              <a:buNone/>
            </a:pPr>
            <a:r>
              <a:rPr lang="en-US" sz="2800" dirty="0"/>
              <a:t>To elucidate the role of Th17 cells in periodontal inflammation, a ligature-induced periodontitis                    (LIP) murine model utilized.</a:t>
            </a:r>
          </a:p>
          <a:p>
            <a:pPr marL="0" indent="0" algn="ctr">
              <a:buNone/>
            </a:pPr>
            <a:endParaRPr lang="en-US" sz="2800" dirty="0"/>
          </a:p>
          <a:p>
            <a:pPr marL="0" indent="0" algn="ctr">
              <a:buNone/>
            </a:pPr>
            <a:r>
              <a:rPr lang="en-US" sz="2800" dirty="0"/>
              <a:t>It was found there was a 30- to 80-fold increase          in IL17a gene expression.</a:t>
            </a:r>
          </a:p>
        </p:txBody>
      </p:sp>
    </p:spTree>
    <p:extLst>
      <p:ext uri="{BB962C8B-B14F-4D97-AF65-F5344CB8AC3E}">
        <p14:creationId xmlns:p14="http://schemas.microsoft.com/office/powerpoint/2010/main" val="1134089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334000"/>
            <a:ext cx="8077200" cy="1200329"/>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 </a:t>
            </a:r>
            <a:r>
              <a:rPr lang="en-US" dirty="0" err="1">
                <a:solidFill>
                  <a:srgbClr val="FFC000"/>
                </a:solidFill>
              </a:rPr>
              <a:t>dysbiotic</a:t>
            </a:r>
            <a:r>
              <a:rPr lang="en-US" dirty="0">
                <a:solidFill>
                  <a:srgbClr val="FFC000"/>
                </a:solidFill>
              </a:rPr>
              <a:t> microbiome triggers Th17 cells to mediate oral mucosal immunopathology in mice and humans.                                                           Sci Trans Med.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828800"/>
            <a:ext cx="8540750" cy="3428999"/>
          </a:xfrm>
        </p:spPr>
        <p:txBody>
          <a:bodyPr/>
          <a:lstStyle/>
          <a:p>
            <a:pPr marL="0" indent="0" algn="ctr">
              <a:buNone/>
            </a:pPr>
            <a:r>
              <a:rPr lang="en-US" sz="2800" dirty="0"/>
              <a:t>The cellular sources of IL-17 were CD45-IL-17 and CD4-IL-17 cells.</a:t>
            </a:r>
          </a:p>
          <a:p>
            <a:pPr marL="0" indent="0" algn="ctr">
              <a:buNone/>
            </a:pPr>
            <a:endParaRPr lang="en-US" sz="2800" dirty="0"/>
          </a:p>
          <a:p>
            <a:pPr marL="0" indent="0" algn="ctr">
              <a:buNone/>
            </a:pPr>
            <a:r>
              <a:rPr lang="en-US" sz="2800" dirty="0"/>
              <a:t>The IL-17 findings mirror those in humans with periodontitis proving the relevance of the                        murine model.</a:t>
            </a:r>
          </a:p>
        </p:txBody>
      </p:sp>
    </p:spTree>
    <p:extLst>
      <p:ext uri="{BB962C8B-B14F-4D97-AF65-F5344CB8AC3E}">
        <p14:creationId xmlns:p14="http://schemas.microsoft.com/office/powerpoint/2010/main" val="39997279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133600"/>
            <a:ext cx="8540750" cy="3632796"/>
          </a:xfrm>
        </p:spPr>
        <p:txBody>
          <a:bodyPr/>
          <a:lstStyle/>
          <a:p>
            <a:pPr marL="0" indent="0" algn="ctr">
              <a:buNone/>
            </a:pPr>
            <a:r>
              <a:rPr lang="en-US" sz="2800" dirty="0"/>
              <a:t>Experiments were conducted to identify the distinct cellular sources of IL-17 in periodontitis.</a:t>
            </a:r>
          </a:p>
          <a:p>
            <a:pPr marL="0" indent="0" algn="ctr">
              <a:buNone/>
            </a:pPr>
            <a:endParaRPr lang="en-US" sz="2800" dirty="0"/>
          </a:p>
          <a:p>
            <a:pPr marL="0" indent="0" algn="ctr">
              <a:buNone/>
            </a:pPr>
            <a:r>
              <a:rPr lang="en-US" sz="2800" dirty="0"/>
              <a:t>The data documented the preferential expansion of Th17 cells as the main source of IL-17.</a:t>
            </a:r>
          </a:p>
        </p:txBody>
      </p:sp>
    </p:spTree>
    <p:extLst>
      <p:ext uri="{BB962C8B-B14F-4D97-AF65-F5344CB8AC3E}">
        <p14:creationId xmlns:p14="http://schemas.microsoft.com/office/powerpoint/2010/main" val="5130718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4013796"/>
          </a:xfrm>
        </p:spPr>
        <p:txBody>
          <a:bodyPr/>
          <a:lstStyle/>
          <a:p>
            <a:pPr marL="0" indent="0" algn="ctr">
              <a:buNone/>
            </a:pPr>
            <a:r>
              <a:rPr lang="en-US" sz="2800" dirty="0"/>
              <a:t>Studies were conducted to find out what cytokines are required for an increase in Th17 cells.</a:t>
            </a:r>
          </a:p>
          <a:p>
            <a:pPr marL="0" indent="0" algn="ctr">
              <a:buNone/>
            </a:pPr>
            <a:endParaRPr lang="en-US" sz="2800" dirty="0"/>
          </a:p>
          <a:p>
            <a:pPr marL="0" indent="0" algn="ctr">
              <a:buNone/>
            </a:pPr>
            <a:r>
              <a:rPr lang="en-US" sz="2800" dirty="0"/>
              <a:t>It was found IL-6 is required for the expansion of Th17 cells in health and in periodontitis; IL-23 is also necessary in periodontitis; IL-1 was not a factor in periodontitis.</a:t>
            </a:r>
          </a:p>
        </p:txBody>
      </p:sp>
    </p:spTree>
    <p:extLst>
      <p:ext uri="{BB962C8B-B14F-4D97-AF65-F5344CB8AC3E}">
        <p14:creationId xmlns:p14="http://schemas.microsoft.com/office/powerpoint/2010/main" val="282169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1127129"/>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4000"/>
            <a:ext cx="8540750" cy="4242396"/>
          </a:xfrm>
        </p:spPr>
        <p:txBody>
          <a:bodyPr/>
          <a:lstStyle/>
          <a:p>
            <a:pPr marL="0" indent="0" algn="ctr">
              <a:buNone/>
            </a:pPr>
            <a:r>
              <a:rPr lang="en-US" sz="2800" dirty="0"/>
              <a:t>Studies were conducted to see if the periodontal microbiome was a stimulus for expansion                             of Th17 cells.</a:t>
            </a:r>
          </a:p>
          <a:p>
            <a:pPr marL="0" indent="0" algn="ctr">
              <a:buNone/>
            </a:pPr>
            <a:endParaRPr lang="en-US" sz="2800" dirty="0"/>
          </a:p>
          <a:p>
            <a:pPr marL="0" indent="0" algn="ctr">
              <a:buNone/>
            </a:pPr>
            <a:r>
              <a:rPr lang="en-US" sz="2800" dirty="0"/>
              <a:t>Examination of the microbiome in periodontitis demonstrated a shift with a relative decrease in commensal species and an increase in                       pathological species.</a:t>
            </a:r>
          </a:p>
        </p:txBody>
      </p:sp>
    </p:spTree>
    <p:extLst>
      <p:ext uri="{BB962C8B-B14F-4D97-AF65-F5344CB8AC3E}">
        <p14:creationId xmlns:p14="http://schemas.microsoft.com/office/powerpoint/2010/main" val="70635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6400"/>
            <a:ext cx="8540750" cy="4089996"/>
          </a:xfrm>
        </p:spPr>
        <p:txBody>
          <a:bodyPr/>
          <a:lstStyle/>
          <a:p>
            <a:pPr marL="0" indent="0" algn="ctr">
              <a:buNone/>
            </a:pPr>
            <a:r>
              <a:rPr lang="en-US" sz="2800" dirty="0"/>
              <a:t>In the presence of a broad-spectrum systemic antibiotic (</a:t>
            </a:r>
            <a:r>
              <a:rPr lang="en-US" sz="2800" dirty="0" err="1"/>
              <a:t>doripenem</a:t>
            </a:r>
            <a:r>
              <a:rPr lang="en-US" sz="2800" dirty="0"/>
              <a:t>-vancomycin-neomycin) ATB cocktail, the numbers of CD45-IL-17 cells                 remained unchanged.</a:t>
            </a:r>
          </a:p>
          <a:p>
            <a:pPr marL="0" indent="0" algn="ctr">
              <a:buNone/>
            </a:pPr>
            <a:endParaRPr lang="en-US" sz="2800" dirty="0"/>
          </a:p>
          <a:p>
            <a:pPr marL="0" indent="0" algn="ctr">
              <a:buNone/>
            </a:pPr>
            <a:r>
              <a:rPr lang="en-US" sz="2800" dirty="0"/>
              <a:t>However, there was a dramatic reduction                                in Th17 cells.</a:t>
            </a:r>
          </a:p>
        </p:txBody>
      </p:sp>
    </p:spTree>
    <p:extLst>
      <p:ext uri="{BB962C8B-B14F-4D97-AF65-F5344CB8AC3E}">
        <p14:creationId xmlns:p14="http://schemas.microsoft.com/office/powerpoint/2010/main" val="222051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1454-6DD9-4D67-BB68-3EFEA8AA4D58}"/>
              </a:ext>
            </a:extLst>
          </p:cNvPr>
          <p:cNvSpPr>
            <a:spLocks noGrp="1"/>
          </p:cNvSpPr>
          <p:nvPr>
            <p:ph type="title"/>
          </p:nvPr>
        </p:nvSpPr>
        <p:spPr>
          <a:xfrm>
            <a:off x="301625" y="228601"/>
            <a:ext cx="8510588" cy="304799"/>
          </a:xfrm>
        </p:spPr>
        <p:txBody>
          <a:bodyPr/>
          <a:lstStyle/>
          <a:p>
            <a:r>
              <a:rPr lang="en-US" dirty="0"/>
              <a:t>Primary Prevention</a:t>
            </a:r>
          </a:p>
        </p:txBody>
      </p:sp>
      <p:sp>
        <p:nvSpPr>
          <p:cNvPr id="4" name="Footer Placeholder 3">
            <a:extLst>
              <a:ext uri="{FF2B5EF4-FFF2-40B4-BE49-F238E27FC236}">
                <a16:creationId xmlns:a16="http://schemas.microsoft.com/office/drawing/2014/main" id="{FEACD48B-C924-4178-BCB6-56D9D5397252}"/>
              </a:ext>
            </a:extLst>
          </p:cNvPr>
          <p:cNvSpPr>
            <a:spLocks noGrp="1"/>
          </p:cNvSpPr>
          <p:nvPr>
            <p:ph type="ftr" sz="quarter" idx="11"/>
          </p:nvPr>
        </p:nvSpPr>
        <p:spPr/>
        <p:txBody>
          <a:bodyPr/>
          <a:lstStyle/>
          <a:p>
            <a:pPr>
              <a:defRPr/>
            </a:pPr>
            <a:r>
              <a:rPr lang="en-US"/>
              <a:t>Copyright Bale/Doneen Paradigm</a:t>
            </a:r>
          </a:p>
        </p:txBody>
      </p:sp>
      <p:sp>
        <p:nvSpPr>
          <p:cNvPr id="5" name="TextBox 5">
            <a:extLst>
              <a:ext uri="{FF2B5EF4-FFF2-40B4-BE49-F238E27FC236}">
                <a16:creationId xmlns:a16="http://schemas.microsoft.com/office/drawing/2014/main" id="{31278621-F221-4389-93C1-D34F6900044D}"/>
              </a:ext>
            </a:extLst>
          </p:cNvPr>
          <p:cNvSpPr txBox="1">
            <a:spLocks noChangeArrowheads="1"/>
          </p:cNvSpPr>
          <p:nvPr/>
        </p:nvSpPr>
        <p:spPr bwMode="auto">
          <a:xfrm>
            <a:off x="228600" y="5715001"/>
            <a:ext cx="775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sz="1600" dirty="0">
                <a:solidFill>
                  <a:srgbClr val="FFC000"/>
                </a:solidFill>
              </a:rPr>
              <a:t>Grundy SM, et al. 2018 Cholesterol Clinical Practice Guidelines. Nov 10.2018. </a:t>
            </a:r>
          </a:p>
          <a:p>
            <a:pPr>
              <a:spcBef>
                <a:spcPct val="0"/>
              </a:spcBef>
              <a:buClrTx/>
              <a:buFontTx/>
              <a:buNone/>
            </a:pPr>
            <a:r>
              <a:rPr lang="en-US" sz="1600" dirty="0">
                <a:solidFill>
                  <a:srgbClr val="FFC000"/>
                </a:solidFill>
              </a:rPr>
              <a:t>A Report of the American College of Cardiology/American Heart Association Task Force on Clinical Practice Guidelines</a:t>
            </a:r>
            <a:endParaRPr lang="en-US" altLang="en-US" sz="1600" dirty="0">
              <a:solidFill>
                <a:srgbClr val="FFC000"/>
              </a:solidFill>
            </a:endParaRPr>
          </a:p>
        </p:txBody>
      </p:sp>
      <p:sp>
        <p:nvSpPr>
          <p:cNvPr id="7" name="Rectangle 6">
            <a:extLst>
              <a:ext uri="{FF2B5EF4-FFF2-40B4-BE49-F238E27FC236}">
                <a16:creationId xmlns:a16="http://schemas.microsoft.com/office/drawing/2014/main" id="{655A9842-A21F-4A5E-A932-4F288376BA05}"/>
              </a:ext>
            </a:extLst>
          </p:cNvPr>
          <p:cNvSpPr/>
          <p:nvPr/>
        </p:nvSpPr>
        <p:spPr bwMode="auto">
          <a:xfrm>
            <a:off x="190500" y="762000"/>
            <a:ext cx="8763000" cy="487680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 name="Content Placeholder 4">
            <a:extLst>
              <a:ext uri="{FF2B5EF4-FFF2-40B4-BE49-F238E27FC236}">
                <a16:creationId xmlns:a16="http://schemas.microsoft.com/office/drawing/2014/main" id="{76F62045-FD7C-43F5-9D52-B051D291A592}"/>
              </a:ext>
            </a:extLst>
          </p:cNvPr>
          <p:cNvPicPr>
            <a:picLocks noChangeAspect="1"/>
          </p:cNvPicPr>
          <p:nvPr/>
        </p:nvPicPr>
        <p:blipFill>
          <a:blip r:embed="rId2"/>
          <a:stretch>
            <a:fillRect/>
          </a:stretch>
        </p:blipFill>
        <p:spPr bwMode="auto">
          <a:xfrm>
            <a:off x="1524000" y="838200"/>
            <a:ext cx="5791200" cy="4724399"/>
          </a:xfrm>
          <a:prstGeom prst="rect">
            <a:avLst/>
          </a:prstGeom>
          <a:noFill/>
          <a:ln w="9525">
            <a:noFill/>
            <a:miter lim="800000"/>
            <a:headEnd/>
            <a:tailEnd/>
          </a:ln>
          <a:effectLst/>
        </p:spPr>
      </p:pic>
      <p:sp>
        <p:nvSpPr>
          <p:cNvPr id="10" name="Rectangle 9">
            <a:extLst>
              <a:ext uri="{FF2B5EF4-FFF2-40B4-BE49-F238E27FC236}">
                <a16:creationId xmlns:a16="http://schemas.microsoft.com/office/drawing/2014/main" id="{E27B3594-DFD6-49D7-A875-7DBDC5B71463}"/>
              </a:ext>
            </a:extLst>
          </p:cNvPr>
          <p:cNvSpPr/>
          <p:nvPr/>
        </p:nvSpPr>
        <p:spPr bwMode="auto">
          <a:xfrm rot="21027275">
            <a:off x="1143000" y="1676400"/>
            <a:ext cx="6705600" cy="17526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r>
              <a:rPr lang="en-US" dirty="0"/>
              <a:t>This approach varies from the BaleDoneen Method by using the word “risk” – </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dirty="0"/>
              <a:t>“Primary Prevention: Assess ASCVD </a:t>
            </a:r>
            <a:r>
              <a:rPr lang="en-US" b="1" u="sng" dirty="0"/>
              <a:t>Risk</a:t>
            </a:r>
            <a:r>
              <a:rPr lang="en-US" dirty="0"/>
              <a:t> in Each Age Group”</a:t>
            </a: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14220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828800"/>
            <a:ext cx="8540750" cy="3937596"/>
          </a:xfrm>
        </p:spPr>
        <p:txBody>
          <a:bodyPr/>
          <a:lstStyle/>
          <a:p>
            <a:pPr marL="0" indent="0" algn="ctr">
              <a:buNone/>
            </a:pPr>
            <a:r>
              <a:rPr lang="en-US" sz="2800" dirty="0"/>
              <a:t>To assess the spectrum of bacteria that mediate Th17 cell accumulation, animals were placed on different single-regimen antibiotic therapy.</a:t>
            </a:r>
          </a:p>
          <a:p>
            <a:pPr marL="0" indent="0" algn="ctr">
              <a:buNone/>
            </a:pPr>
            <a:endParaRPr lang="en-US" sz="2800" dirty="0"/>
          </a:p>
          <a:p>
            <a:pPr marL="0" indent="0" algn="ctr">
              <a:buNone/>
            </a:pPr>
            <a:r>
              <a:rPr lang="en-US" sz="2800" dirty="0"/>
              <a:t>Vancomycin and ampicillin, which typically target Gram-positive bacteria, did not affect Th17 cells.</a:t>
            </a:r>
          </a:p>
        </p:txBody>
      </p:sp>
    </p:spTree>
    <p:extLst>
      <p:ext uri="{BB962C8B-B14F-4D97-AF65-F5344CB8AC3E}">
        <p14:creationId xmlns:p14="http://schemas.microsoft.com/office/powerpoint/2010/main" val="19801014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1143003"/>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7400"/>
            <a:ext cx="8540750" cy="3708996"/>
          </a:xfrm>
        </p:spPr>
        <p:txBody>
          <a:bodyPr/>
          <a:lstStyle/>
          <a:p>
            <a:pPr marL="0" indent="0" algn="ctr">
              <a:buNone/>
            </a:pPr>
            <a:r>
              <a:rPr lang="en-US" sz="2800" dirty="0"/>
              <a:t>Neomycin is effective against Gram-negative and some Gram-positive bacteria did reduce Th17 cells.</a:t>
            </a:r>
          </a:p>
          <a:p>
            <a:pPr marL="0" indent="0" algn="ctr">
              <a:buNone/>
            </a:pPr>
            <a:endParaRPr lang="en-US" sz="2800" dirty="0"/>
          </a:p>
          <a:p>
            <a:pPr marL="0" indent="0" algn="ctr">
              <a:buNone/>
            </a:pPr>
            <a:r>
              <a:rPr lang="en-US" sz="2800" dirty="0"/>
              <a:t>Metronidazole which targets mostly anaerobic bacteria yielded the most reduction in Th17 cells.</a:t>
            </a:r>
          </a:p>
        </p:txBody>
      </p:sp>
    </p:spTree>
    <p:extLst>
      <p:ext uri="{BB962C8B-B14F-4D97-AF65-F5344CB8AC3E}">
        <p14:creationId xmlns:p14="http://schemas.microsoft.com/office/powerpoint/2010/main" val="183591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6400"/>
            <a:ext cx="8540750" cy="4089996"/>
          </a:xfrm>
        </p:spPr>
        <p:txBody>
          <a:bodyPr/>
          <a:lstStyle/>
          <a:p>
            <a:pPr marL="0" indent="0" algn="ctr">
              <a:buNone/>
            </a:pPr>
            <a:r>
              <a:rPr lang="en-US" sz="2800" dirty="0"/>
              <a:t>Neomycin and metronidazole caused a significant inhibition of periodontal bone loss; the other antibiotics showed no benefit with amt of bone loss.</a:t>
            </a:r>
          </a:p>
          <a:p>
            <a:pPr marL="0" indent="0" algn="ctr">
              <a:buNone/>
            </a:pPr>
            <a:endParaRPr lang="en-US" sz="2800" dirty="0"/>
          </a:p>
          <a:p>
            <a:pPr marL="0" indent="0" algn="ctr">
              <a:buNone/>
            </a:pPr>
            <a:r>
              <a:rPr lang="en-US" sz="2800" dirty="0"/>
              <a:t>These findings suggest a causative link btw gram negative anaerobes and the bone destroying inflammation of periodontitis.</a:t>
            </a:r>
          </a:p>
        </p:txBody>
      </p:sp>
    </p:spTree>
    <p:extLst>
      <p:ext uri="{BB962C8B-B14F-4D97-AF65-F5344CB8AC3E}">
        <p14:creationId xmlns:p14="http://schemas.microsoft.com/office/powerpoint/2010/main" val="222397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81200"/>
            <a:ext cx="8540750" cy="3785196"/>
          </a:xfrm>
        </p:spPr>
        <p:txBody>
          <a:bodyPr/>
          <a:lstStyle/>
          <a:p>
            <a:pPr marL="0" indent="0" algn="ctr">
              <a:buNone/>
            </a:pPr>
            <a:r>
              <a:rPr lang="en-US" sz="2800" dirty="0"/>
              <a:t>Also studied if the bacterial biomass was related to the amount of Th17 cell expansion.</a:t>
            </a:r>
          </a:p>
          <a:p>
            <a:pPr marL="0" indent="0" algn="ctr">
              <a:buNone/>
            </a:pPr>
            <a:endParaRPr lang="en-US" sz="2800" dirty="0"/>
          </a:p>
          <a:p>
            <a:pPr marL="0" indent="0" algn="ctr">
              <a:buNone/>
            </a:pPr>
            <a:r>
              <a:rPr lang="en-US" sz="2800" dirty="0"/>
              <a:t>The combination ATBs and neomycin alone were effective in both reduction in the bacterial biomass and Th17 cells.</a:t>
            </a:r>
          </a:p>
        </p:txBody>
      </p:sp>
    </p:spTree>
    <p:extLst>
      <p:ext uri="{BB962C8B-B14F-4D97-AF65-F5344CB8AC3E}">
        <p14:creationId xmlns:p14="http://schemas.microsoft.com/office/powerpoint/2010/main" val="37536794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371600"/>
            <a:ext cx="8540750" cy="4369981"/>
          </a:xfrm>
        </p:spPr>
        <p:txBody>
          <a:bodyPr/>
          <a:lstStyle/>
          <a:p>
            <a:pPr marL="0" indent="0" algn="ctr">
              <a:buNone/>
            </a:pPr>
            <a:r>
              <a:rPr lang="en-US" sz="2800" dirty="0"/>
              <a:t>Metronidazole did not reduce the bacterial biomass, but it did significantly inhibit Th17 cell accumulation.</a:t>
            </a:r>
          </a:p>
          <a:p>
            <a:pPr marL="0" indent="0" algn="ctr">
              <a:buNone/>
            </a:pPr>
            <a:endParaRPr lang="en-US" sz="2800" dirty="0"/>
          </a:p>
          <a:p>
            <a:pPr marL="0" indent="0" algn="ctr">
              <a:buNone/>
            </a:pPr>
            <a:r>
              <a:rPr lang="en-US" sz="2800" dirty="0"/>
              <a:t>These data indicate that, rather than global biomass reduction, it is the anerobic community biomass that is related to the Th17 cell expansion.</a:t>
            </a:r>
          </a:p>
          <a:p>
            <a:pPr marL="0" indent="0" algn="ctr">
              <a:buNone/>
            </a:pPr>
            <a:endParaRPr lang="en-US" sz="2800" dirty="0"/>
          </a:p>
          <a:p>
            <a:pPr marL="0" indent="0" algn="ctr">
              <a:buNone/>
            </a:pPr>
            <a:r>
              <a:rPr lang="en-US" sz="2800" dirty="0">
                <a:highlight>
                  <a:srgbClr val="FF0000"/>
                </a:highlight>
              </a:rPr>
              <a:t>the balance of the oral microbiome community determines dysbiosis and pathogenicity</a:t>
            </a:r>
          </a:p>
        </p:txBody>
      </p:sp>
    </p:spTree>
    <p:extLst>
      <p:ext uri="{BB962C8B-B14F-4D97-AF65-F5344CB8AC3E}">
        <p14:creationId xmlns:p14="http://schemas.microsoft.com/office/powerpoint/2010/main" val="210130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5956"/>
            <a:ext cx="8540750" cy="4160440"/>
          </a:xfrm>
        </p:spPr>
        <p:txBody>
          <a:bodyPr/>
          <a:lstStyle/>
          <a:p>
            <a:pPr marL="0" indent="0" algn="ctr">
              <a:buNone/>
            </a:pPr>
            <a:r>
              <a:rPr lang="en-US" sz="2800" dirty="0"/>
              <a:t>Studies were done to determine if Th17 cells are the driver of periodontal inflammatory bone loss.</a:t>
            </a:r>
          </a:p>
          <a:p>
            <a:pPr marL="0" indent="0" algn="ctr">
              <a:buNone/>
            </a:pPr>
            <a:endParaRPr lang="en-US" sz="2800" dirty="0"/>
          </a:p>
          <a:p>
            <a:pPr marL="0" indent="0" algn="ctr">
              <a:buNone/>
            </a:pPr>
            <a:r>
              <a:rPr lang="en-US" sz="2800" dirty="0"/>
              <a:t>Mice with genetic inhibition of Th17 cell differentiation had a significant reduction in                   bone loss with periodontitis.</a:t>
            </a:r>
          </a:p>
        </p:txBody>
      </p:sp>
    </p:spTree>
    <p:extLst>
      <p:ext uri="{BB962C8B-B14F-4D97-AF65-F5344CB8AC3E}">
        <p14:creationId xmlns:p14="http://schemas.microsoft.com/office/powerpoint/2010/main" val="266503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05000"/>
            <a:ext cx="8540750" cy="3861396"/>
          </a:xfrm>
        </p:spPr>
        <p:txBody>
          <a:bodyPr/>
          <a:lstStyle/>
          <a:p>
            <a:pPr marL="0" indent="0" algn="ctr">
              <a:buNone/>
            </a:pPr>
            <a:r>
              <a:rPr lang="en-US" sz="2800" dirty="0"/>
              <a:t>Mice treated with a drug that causes a reduction in Th17 cell development and function had a significantly reduced disease severity.</a:t>
            </a:r>
          </a:p>
          <a:p>
            <a:pPr marL="0" indent="0" algn="ctr">
              <a:buNone/>
            </a:pPr>
            <a:endParaRPr lang="en-US" sz="2800" dirty="0"/>
          </a:p>
          <a:p>
            <a:pPr marL="0" indent="0" algn="ctr">
              <a:buNone/>
            </a:pPr>
            <a:r>
              <a:rPr lang="en-US" sz="2800" dirty="0"/>
              <a:t>Th17 cells appear to play a direct role in the bone destruction of periodontitis. </a:t>
            </a:r>
          </a:p>
        </p:txBody>
      </p:sp>
    </p:spTree>
    <p:extLst>
      <p:ext uri="{BB962C8B-B14F-4D97-AF65-F5344CB8AC3E}">
        <p14:creationId xmlns:p14="http://schemas.microsoft.com/office/powerpoint/2010/main" val="23441884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5956"/>
            <a:ext cx="8540750" cy="4160440"/>
          </a:xfrm>
        </p:spPr>
        <p:txBody>
          <a:bodyPr/>
          <a:lstStyle/>
          <a:p>
            <a:pPr marL="0" indent="0" algn="ctr">
              <a:buNone/>
            </a:pPr>
            <a:r>
              <a:rPr lang="en-US" sz="2800" dirty="0"/>
              <a:t>Studies were done to see if IL-17 and neutrophils are involved in mediating tissue destruction                        in periodontitis.</a:t>
            </a:r>
          </a:p>
          <a:p>
            <a:pPr marL="0" indent="0" algn="ctr">
              <a:buNone/>
            </a:pPr>
            <a:endParaRPr lang="en-US" sz="2800" dirty="0"/>
          </a:p>
          <a:p>
            <a:pPr marL="0" indent="0" algn="ctr">
              <a:buNone/>
            </a:pPr>
            <a:r>
              <a:rPr lang="en-US" sz="2800" dirty="0"/>
              <a:t>Antibody inhibition of IL-17 led to significant reduction of periodontal bone loss.</a:t>
            </a:r>
          </a:p>
        </p:txBody>
      </p:sp>
    </p:spTree>
    <p:extLst>
      <p:ext uri="{BB962C8B-B14F-4D97-AF65-F5344CB8AC3E}">
        <p14:creationId xmlns:p14="http://schemas.microsoft.com/office/powerpoint/2010/main" val="28492718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2"/>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4013796"/>
          </a:xfrm>
        </p:spPr>
        <p:txBody>
          <a:bodyPr/>
          <a:lstStyle/>
          <a:p>
            <a:pPr marL="0" indent="0" algn="ctr">
              <a:buNone/>
            </a:pPr>
            <a:r>
              <a:rPr lang="en-US" sz="2800" dirty="0"/>
              <a:t>Reduction of neutrophil numbers by means of                anti-Ly6G treatment led to significant inhibition of periodontal bone loss.</a:t>
            </a:r>
          </a:p>
          <a:p>
            <a:pPr marL="0" indent="0" algn="ctr">
              <a:buNone/>
            </a:pPr>
            <a:endParaRPr lang="en-US" sz="2800" dirty="0"/>
          </a:p>
          <a:p>
            <a:pPr marL="0" indent="0" algn="ctr">
              <a:buNone/>
            </a:pPr>
            <a:r>
              <a:rPr lang="en-US" sz="2800" dirty="0"/>
              <a:t>These data suggest that Th17 cell–derived IL-17 and neutrophils mediate pathology in periodontitis.</a:t>
            </a:r>
          </a:p>
        </p:txBody>
      </p:sp>
    </p:spTree>
    <p:extLst>
      <p:ext uri="{BB962C8B-B14F-4D97-AF65-F5344CB8AC3E}">
        <p14:creationId xmlns:p14="http://schemas.microsoft.com/office/powerpoint/2010/main" val="28208052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91605"/>
          </a:xfrm>
        </p:spPr>
        <p:txBody>
          <a:bodyPr/>
          <a:lstStyle/>
          <a:p>
            <a:pPr>
              <a:defRPr/>
            </a:pPr>
            <a:r>
              <a:rPr lang="en-US" sz="3200" dirty="0"/>
              <a:t>The Adaptive Immune System Via Th17 Cells Critical in Periodontitis Inflammation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782270"/>
            <a:ext cx="8077200" cy="923330"/>
          </a:xfrm>
          <a:prstGeom prst="rect">
            <a:avLst/>
          </a:prstGeom>
          <a:noFill/>
        </p:spPr>
        <p:txBody>
          <a:bodyPr wrap="square" rtlCol="0">
            <a:spAutoFit/>
          </a:bodyPr>
          <a:lstStyle/>
          <a:p>
            <a:pPr algn="ctr"/>
            <a:r>
              <a:rPr lang="en-US" dirty="0" err="1">
                <a:solidFill>
                  <a:srgbClr val="FFC000"/>
                </a:solidFill>
              </a:rPr>
              <a:t>Dutzan</a:t>
            </a:r>
            <a:r>
              <a:rPr lang="en-US" dirty="0">
                <a:solidFill>
                  <a:srgbClr val="FFC000"/>
                </a:solidFill>
              </a:rPr>
              <a:t> N et al. </a:t>
            </a:r>
            <a:r>
              <a:rPr lang="en-US" i="1" dirty="0">
                <a:solidFill>
                  <a:srgbClr val="FFC000"/>
                </a:solidFill>
              </a:rPr>
              <a:t>Sci Trans Med</a:t>
            </a:r>
            <a:r>
              <a:rPr lang="en-US" dirty="0">
                <a:solidFill>
                  <a:srgbClr val="FFC000"/>
                </a:solidFill>
              </a:rPr>
              <a:t>. 2018 Oct 17.                                                             DOI: 10.1126/scitranslmed.aat0797  </a:t>
            </a:r>
          </a:p>
          <a:p>
            <a:pPr algn="ctr"/>
            <a:endParaRPr lang="en-US"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371600"/>
            <a:ext cx="8540750" cy="4394796"/>
          </a:xfrm>
        </p:spPr>
        <p:txBody>
          <a:bodyPr/>
          <a:lstStyle/>
          <a:p>
            <a:pPr marL="0" indent="0" algn="ctr">
              <a:buNone/>
            </a:pPr>
            <a:r>
              <a:rPr lang="en-US" sz="2800" dirty="0"/>
              <a:t>To evaluate the clinical consequences of Th17 cell inhibition in humans, studied 35 pts with the Mendelian disorder autosomal dominant hyper–immunoglobulin E syndrome (AD-HIES).</a:t>
            </a:r>
          </a:p>
          <a:p>
            <a:pPr marL="0" indent="0" algn="ctr">
              <a:buNone/>
            </a:pPr>
            <a:endParaRPr lang="en-US" sz="2800" dirty="0"/>
          </a:p>
          <a:p>
            <a:pPr marL="0" indent="0" algn="ctr">
              <a:buNone/>
            </a:pPr>
            <a:r>
              <a:rPr lang="en-US" sz="2800" dirty="0"/>
              <a:t>These pts have markedly reduced circulating                       Th17 cells and their T cells display reduced in vitro differentiation into TH17 cells.</a:t>
            </a:r>
          </a:p>
        </p:txBody>
      </p:sp>
    </p:spTree>
    <p:extLst>
      <p:ext uri="{BB962C8B-B14F-4D97-AF65-F5344CB8AC3E}">
        <p14:creationId xmlns:p14="http://schemas.microsoft.com/office/powerpoint/2010/main" val="147298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11020</TotalTime>
  <Words>10844</Words>
  <Application>Microsoft Office PowerPoint</Application>
  <PresentationFormat>On-screen Show (4:3)</PresentationFormat>
  <Paragraphs>975</Paragraphs>
  <Slides>133</Slides>
  <Notes>85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133</vt:i4>
      </vt:variant>
    </vt:vector>
  </HeadingPairs>
  <TitlesOfParts>
    <vt:vector size="145" baseType="lpstr">
      <vt:lpstr>MS PGothic</vt:lpstr>
      <vt:lpstr>Arial</vt:lpstr>
      <vt:lpstr>Calibri</vt:lpstr>
      <vt:lpstr>Comic Sans MS</vt:lpstr>
      <vt:lpstr>Helvetica</vt:lpstr>
      <vt:lpstr>Lucida Handwriting</vt:lpstr>
      <vt:lpstr>Muli Light</vt:lpstr>
      <vt:lpstr>Times New Roman</vt:lpstr>
      <vt:lpstr>Verdana</vt:lpstr>
      <vt:lpstr>Wingdings</vt:lpstr>
      <vt:lpstr>Clouds</vt:lpstr>
      <vt:lpstr>Acrobat Document</vt:lpstr>
      <vt:lpstr> Bale/Doneen Live  Scientific Update Session </vt:lpstr>
      <vt:lpstr>PowerPoint Presentation</vt:lpstr>
      <vt:lpstr>Too much can be destructive</vt:lpstr>
      <vt:lpstr>PowerPoint Presentation</vt:lpstr>
      <vt:lpstr>PowerPoint Presentation</vt:lpstr>
      <vt:lpstr>Statin Recommendation</vt:lpstr>
      <vt:lpstr>PowerPoint Presentation</vt:lpstr>
      <vt:lpstr>PowerPoint Presentation</vt:lpstr>
      <vt:lpstr>Primary Prevention</vt:lpstr>
      <vt:lpstr>PowerPoint Presentation</vt:lpstr>
      <vt:lpstr>PowerPoint Presentation</vt:lpstr>
      <vt:lpstr>PowerPoint Presentation</vt:lpstr>
      <vt:lpstr>Subclinical Atherosclerosis Enhances CV Risk Prediction: Background</vt:lpstr>
      <vt:lpstr>Subclinical Atherosclerosis Enhances CV Risk Prediction</vt:lpstr>
      <vt:lpstr>US Screening for ASVD May Enhance CV Risk Assessment and Management</vt:lpstr>
      <vt:lpstr>ASVD Presence is a Continuum of Risk: Implications for Defining CAD</vt:lpstr>
      <vt:lpstr>The Majority of Coronary Plaque Volume is Un-calcified</vt:lpstr>
      <vt:lpstr>PowerPoint Presentation</vt:lpstr>
      <vt:lpstr>PowerPoint Presentation</vt:lpstr>
      <vt:lpstr>Inflammation is Causal- 2012</vt:lpstr>
      <vt:lpstr>CANTOS- Anti-inflammatory Therapy Reduces CV Risk</vt:lpstr>
      <vt:lpstr>CANTOS- Anti-inflammatory Therapy Reduces CV Risk</vt:lpstr>
      <vt:lpstr>Inflammation and Atherosclerosis - The End of a Controversy</vt:lpstr>
      <vt:lpstr>Inflammation is causal AND can be monitored!</vt:lpstr>
      <vt:lpstr>PowerPoint Presentation</vt:lpstr>
      <vt:lpstr>ORs by quartile for future CAD after taking into account the Framingham risk score </vt:lpstr>
      <vt:lpstr>Baseline LDL-C Not Associated with CV Events in Jupiter</vt:lpstr>
      <vt:lpstr>ASCOT: Atorvastatin Trial Summary                   and Conclusions</vt:lpstr>
      <vt:lpstr>Statins Beneficial Even if LDL is                  Very Low  </vt:lpstr>
      <vt:lpstr>Degree of LDL Lowering Unrelated to Event Reduction – WOSCOPS</vt:lpstr>
      <vt:lpstr>LDL Lowering Unrelated to Event Reduction </vt:lpstr>
      <vt:lpstr>PowerPoint Presentation</vt:lpstr>
      <vt:lpstr>PowerPoint Presentation</vt:lpstr>
      <vt:lpstr>PowerPoint Presentation</vt:lpstr>
      <vt:lpstr>The Majority of Coronary Plaque Volume is Un-calcified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Heavy Metals – should we be screening for them? </vt:lpstr>
      <vt:lpstr>PowerPoint Presentation</vt:lpstr>
      <vt:lpstr>Environment toxic metal and risk of CVD: Risk: arsenic, lead, cadmium &amp; copper (not mercury)  </vt:lpstr>
      <vt:lpstr>Environment toxic metal and risk of CVD: Risk: arsenic, lead, cadmium &amp; copper (not mercury)  </vt:lpstr>
      <vt:lpstr>Environment toxic metal and risk of CVD: Risk: arsenic, lead, cadmium &amp; copper (not mercury)  </vt:lpstr>
      <vt:lpstr>Environment toxic metal and risk of CVD: Risk: arsenic, lead, cadmium &amp; copper (not mercury)  </vt:lpstr>
      <vt:lpstr>Environment toxic metal and risk of CVD: Risk: arsenic, lead, cadmium &amp; copper (not mercury)  </vt:lpstr>
      <vt:lpstr>Environment toxic metal and risk of CVD: Risk: arsenic, lead, cadmium &amp; copper (not mercury)  </vt:lpstr>
      <vt:lpstr>Environment toxic metal and risk of CVD: Risk: arsenic, lead, cadmium &amp; copper (not mercury)  </vt:lpstr>
      <vt:lpstr>Environment toxic metal and risk of CVD: Risk: arsenic, lead, cadmium &amp; copper (not mercury)  </vt:lpstr>
      <vt:lpstr>Environment toxic metal and risk of CVD: Risk: arsenic, lead, cadmium &amp; copper (not mercury)  </vt:lpstr>
      <vt:lpstr>Environment toxic metal and risk of CVD: Risk: arsenic, lead, cadmium &amp; copper (not mercury)  </vt:lpstr>
      <vt:lpstr>Environment toxic metal and risk of CVD: Risk: arsenic, lead, cadmium &amp; copper (not mercury)  </vt:lpstr>
      <vt:lpstr>PowerPoint Presentation</vt:lpstr>
      <vt:lpstr>PowerPoint Presentation</vt:lpstr>
      <vt:lpstr>PowerPoint Presentation</vt:lpstr>
      <vt:lpstr>PowerPoint Presentation</vt:lpstr>
      <vt:lpstr>PowerPoint Presentation</vt:lpstr>
      <vt:lpstr>PowerPoint Presentation</vt:lpstr>
      <vt:lpstr>Environment toxic metal and risk of CVD: Risk: arsenic, lead, cadmium &amp; copper (not mercury)  </vt:lpstr>
      <vt:lpstr>PowerPoint Presentation</vt:lpstr>
      <vt:lpstr>PowerPoint Presentation</vt:lpstr>
      <vt:lpstr>Oct. 17, 2018 -- The U.S. Department of Health and Human Services’ (HHS) &amp; National Institutes of Health (NIH) issued the following news release.</vt:lpstr>
      <vt:lpstr>Oct. 17, 2018 – HHS &amp; NIH issued the following news release.</vt:lpstr>
      <vt:lpstr>Oct. 17, 2018 – HHS &amp; NIH issued the following news release.</vt:lpstr>
      <vt:lpstr>Oct. 17, 2018 – HHS &amp; NIH issued the following news release.</vt:lpstr>
      <vt:lpstr>Oct. 17, 2018 – HHS &amp; NIH issued the following news release.</vt:lpstr>
      <vt:lpstr>Oct. 17, 2018 – HHS &amp; NIH issued the following news release.</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 Background</vt:lpstr>
      <vt:lpstr>The Adaptive Immune System Via Th17 Cells Critical in Periodontitis Inflammation: Background</vt:lpstr>
      <vt:lpstr>The Adaptive Immune System Via T helper 17 (Th17) Cells Critical in Periodontitis Inflammation: Background</vt:lpstr>
      <vt:lpstr>The Adaptive Immune System Via Th17 Cells Critical in Periodontitis Inflammation: Background</vt:lpstr>
      <vt:lpstr>The Adaptive Immune System Via Th17 Cells Critical in Periodontitis Inflammation: Background</vt:lpstr>
      <vt:lpstr>The Adaptive Immune System Via Th17 Cells Critical in Periodontitis Inflammation: Background</vt:lpstr>
      <vt:lpstr>PD – Cytokines Determine the Consequences</vt:lpstr>
      <vt:lpstr>PD – Cytokines Determine the Consequences</vt:lpstr>
      <vt:lpstr>The Adaptive Immune System Via T helper 17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The Adaptive Immune System Via Th17 Cells Critical in Periodontitis Inflammation</vt:lpstr>
      <vt:lpstr>PowerPoint Presentation</vt:lpstr>
      <vt:lpstr>Treatment PCSK9</vt:lpstr>
      <vt:lpstr>ODYSEE: Alirocumab reduces Cardiovascular Outcomes after Acute Coronary Syndrome</vt:lpstr>
      <vt:lpstr>ODYSEE: Alirocumab reduces Cardiovascular Outcomes after Acute Coronary Syndrome</vt:lpstr>
      <vt:lpstr>ODYSEE: Alirocumab reduces Cardiovascular Outcomes after Acute Coronary Syndrome</vt:lpstr>
      <vt:lpstr>ODYSEE: Alirocumab reduces Cardiovascular Outcomes after Acute Coronary Syndrome</vt:lpstr>
      <vt:lpstr>ODYSEE: Alirocumab reduces Cardiovascular Outcomes after Acute Coronary Syndrome</vt:lpstr>
      <vt:lpstr>ODYSEE: Alirocumab reduces Cardiovascular Outcomes after Acute Coronary Syndrome</vt:lpstr>
      <vt:lpstr>ODYSEE: Alirocumab reduces Cardiovascular Outcomes after Acute Coronary Syndrome</vt:lpstr>
      <vt:lpstr>Treatment Periodontal Maintenance</vt:lpstr>
      <vt:lpstr>PerioProtect Tray Therapy for Treatment of Periodontal Disease</vt:lpstr>
      <vt:lpstr>PerioProtect Tray Therapy for Treatment of Periodontal Disease</vt:lpstr>
      <vt:lpstr>PerioProtect Tray Therapy for Treatment of Periodontal Disease</vt:lpstr>
      <vt:lpstr>PerioProtect Tray Therapy for Treatment of Periodontal Disease</vt:lpstr>
      <vt:lpstr>PerioProtect Tray Therapy for Treatment of Periodontal Disease</vt:lpstr>
      <vt:lpstr>PerioProtect Tray Therapy for Treatment of Periodontal Disease</vt:lpstr>
      <vt:lpstr>Treatment ACE and Lung CA</vt:lpstr>
      <vt:lpstr>RAAS and Lung Cancer?</vt:lpstr>
      <vt:lpstr>RAAS and Lung Cancer?</vt:lpstr>
      <vt:lpstr>RAAS and Lung Cancer?</vt:lpstr>
      <vt:lpstr>RAAS and Lung Cancer?</vt:lpstr>
      <vt:lpstr>RAAS and Lung Cancer?</vt:lpstr>
      <vt:lpstr>ARBs Associated with Increased Lung Cancer Risk</vt:lpstr>
      <vt:lpstr>ARBs and Cancer Risk: Another Signal</vt:lpstr>
      <vt:lpstr>Candesartan and Telmisartan Associated with Increased Cancer Risk</vt:lpstr>
      <vt:lpstr>RAAS and Lung Cancer?</vt:lpstr>
      <vt:lpstr>Get more info on upcoming BaleDoneen events!</vt:lpstr>
      <vt:lpstr>Make sure and get signed up for the 2019 reunion NOW! It will be a historic event!</vt:lpstr>
    </vt:vector>
  </TitlesOfParts>
  <Company>Bale Medical Prevention Services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slide shows</dc:title>
  <dc:creator>Brad Bale</dc:creator>
  <cp:lastModifiedBy>Amy Doneen</cp:lastModifiedBy>
  <cp:revision>348</cp:revision>
  <cp:lastPrinted>2018-11-14T00:20:25Z</cp:lastPrinted>
  <dcterms:created xsi:type="dcterms:W3CDTF">2005-09-13T01:14:26Z</dcterms:created>
  <dcterms:modified xsi:type="dcterms:W3CDTF">2018-11-15T01:11:56Z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