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7"/>
  </p:notesMasterIdLst>
  <p:sldIdLst>
    <p:sldId id="420" r:id="rId5"/>
    <p:sldId id="2375" r:id="rId6"/>
    <p:sldId id="2374" r:id="rId7"/>
    <p:sldId id="528" r:id="rId8"/>
    <p:sldId id="2373" r:id="rId9"/>
    <p:sldId id="259" r:id="rId10"/>
    <p:sldId id="532" r:id="rId11"/>
    <p:sldId id="579" r:id="rId12"/>
    <p:sldId id="598" r:id="rId13"/>
    <p:sldId id="580" r:id="rId14"/>
    <p:sldId id="581" r:id="rId15"/>
    <p:sldId id="561" r:id="rId16"/>
    <p:sldId id="563" r:id="rId17"/>
    <p:sldId id="566" r:id="rId18"/>
    <p:sldId id="584" r:id="rId19"/>
    <p:sldId id="2347" r:id="rId20"/>
    <p:sldId id="533" r:id="rId21"/>
    <p:sldId id="582" r:id="rId22"/>
    <p:sldId id="569" r:id="rId23"/>
    <p:sldId id="570" r:id="rId24"/>
    <p:sldId id="583" r:id="rId25"/>
    <p:sldId id="2331" r:id="rId26"/>
    <p:sldId id="571" r:id="rId27"/>
    <p:sldId id="573" r:id="rId28"/>
    <p:sldId id="2334" r:id="rId29"/>
    <p:sldId id="550" r:id="rId30"/>
    <p:sldId id="2349" r:id="rId31"/>
    <p:sldId id="2352" r:id="rId32"/>
    <p:sldId id="2354" r:id="rId33"/>
    <p:sldId id="2353" r:id="rId34"/>
    <p:sldId id="2371" r:id="rId35"/>
    <p:sldId id="2364" r:id="rId36"/>
    <p:sldId id="2365" r:id="rId37"/>
    <p:sldId id="2366" r:id="rId38"/>
    <p:sldId id="2367" r:id="rId39"/>
    <p:sldId id="2368" r:id="rId40"/>
    <p:sldId id="2340" r:id="rId41"/>
    <p:sldId id="2336" r:id="rId42"/>
    <p:sldId id="2370" r:id="rId43"/>
    <p:sldId id="2338" r:id="rId44"/>
    <p:sldId id="2337" r:id="rId45"/>
    <p:sldId id="2348" r:id="rId46"/>
    <p:sldId id="2339" r:id="rId47"/>
    <p:sldId id="2356" r:id="rId48"/>
    <p:sldId id="2358" r:id="rId49"/>
    <p:sldId id="2359" r:id="rId50"/>
    <p:sldId id="2360" r:id="rId51"/>
    <p:sldId id="2346" r:id="rId52"/>
    <p:sldId id="541" r:id="rId53"/>
    <p:sldId id="542" r:id="rId54"/>
    <p:sldId id="585" r:id="rId55"/>
    <p:sldId id="574" r:id="rId56"/>
    <p:sldId id="575" r:id="rId57"/>
    <p:sldId id="576" r:id="rId58"/>
    <p:sldId id="586" r:id="rId59"/>
    <p:sldId id="2357" r:id="rId60"/>
    <p:sldId id="2361" r:id="rId61"/>
    <p:sldId id="543" r:id="rId62"/>
    <p:sldId id="2362" r:id="rId63"/>
    <p:sldId id="544" r:id="rId64"/>
    <p:sldId id="2372" r:id="rId65"/>
    <p:sldId id="577" r:id="rId66"/>
    <p:sldId id="551" r:id="rId67"/>
    <p:sldId id="590" r:id="rId68"/>
    <p:sldId id="552" r:id="rId69"/>
    <p:sldId id="589" r:id="rId70"/>
    <p:sldId id="587" r:id="rId71"/>
    <p:sldId id="591" r:id="rId72"/>
    <p:sldId id="588" r:id="rId73"/>
    <p:sldId id="2376" r:id="rId74"/>
    <p:sldId id="2377" r:id="rId75"/>
    <p:sldId id="2378"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5177B4-F54B-4D8F-B555-4FFDA251DC86}" v="3" dt="2021-11-08T00:38:47.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799" autoAdjust="0"/>
    <p:restoredTop sz="94660"/>
  </p:normalViewPr>
  <p:slideViewPr>
    <p:cSldViewPr snapToGrid="0">
      <p:cViewPr varScale="1">
        <p:scale>
          <a:sx n="72" d="100"/>
          <a:sy n="72" d="100"/>
        </p:scale>
        <p:origin x="92" y="1016"/>
      </p:cViewPr>
      <p:guideLst/>
    </p:cSldViewPr>
  </p:slideViewPr>
  <p:notesTextViewPr>
    <p:cViewPr>
      <p:scale>
        <a:sx n="1" d="1"/>
        <a:sy n="1" d="1"/>
      </p:scale>
      <p:origin x="0" y="0"/>
    </p:cViewPr>
  </p:notesTextViewPr>
  <p:sorterViewPr>
    <p:cViewPr>
      <p:scale>
        <a:sx n="125" d="100"/>
        <a:sy n="125" d="100"/>
      </p:scale>
      <p:origin x="0" y="-36134"/>
    </p:cViewPr>
  </p:sorterViewPr>
  <p:notesViewPr>
    <p:cSldViewPr snapToGrid="0">
      <p:cViewPr varScale="1">
        <p:scale>
          <a:sx n="99" d="100"/>
          <a:sy n="99" d="100"/>
        </p:scale>
        <p:origin x="357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39167-78E1-46F6-87CB-40779768C89C}" type="datetimeFigureOut">
              <a:rPr lang="en-US" smtClean="0"/>
              <a:t>11/15/2021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D20D6-ACB5-499A-A7BD-6621FA6FC988}" type="slidenum">
              <a:rPr lang="en-US" smtClean="0"/>
              <a:t>‹#›</a:t>
            </a:fld>
            <a:endParaRPr lang="en-US"/>
          </a:p>
        </p:txBody>
      </p:sp>
    </p:spTree>
    <p:extLst>
      <p:ext uri="{BB962C8B-B14F-4D97-AF65-F5344CB8AC3E}">
        <p14:creationId xmlns:p14="http://schemas.microsoft.com/office/powerpoint/2010/main" val="36041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3C1A-5BC0-4CB4-89FD-1FFE1F006C0B}"/>
              </a:ext>
            </a:extLst>
          </p:cNvPr>
          <p:cNvSpPr>
            <a:spLocks noGrp="1"/>
          </p:cNvSpPr>
          <p:nvPr>
            <p:ph type="ctrTitle"/>
          </p:nvPr>
        </p:nvSpPr>
        <p:spPr>
          <a:xfrm>
            <a:off x="1524000" y="1122363"/>
            <a:ext cx="9144000" cy="2387600"/>
          </a:xfrm>
        </p:spPr>
        <p:txBody>
          <a:bodyPr anchor="b"/>
          <a:lstStyle>
            <a:lvl1pPr algn="ctr">
              <a:defRPr sz="48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29668CC-14FC-4F31-86C5-D0A706201DE0}"/>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940A8F8-35DC-4A8A-A570-DBFDF728BD4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1115444-A849-4702-A8A1-2F90D2BA9F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45A645-2A92-4203-98EA-74C6BA35DCF8}"/>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374164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2642D5-C95F-426B-A167-CC5ABEF683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59A3DB-330D-4308-9E91-7CA63B9253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291A6A-2028-4603-A709-57CBC34EA26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53C999D-4168-4818-939D-1FC9F870AC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5A8F0C-D0F6-4A6E-82A8-F6F7C7FD266E}"/>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37645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2CCB-697D-4E7B-96AD-8E24AE8BF317}"/>
              </a:ext>
            </a:extLst>
          </p:cNvPr>
          <p:cNvSpPr>
            <a:spLocks noGrp="1"/>
          </p:cNvSpPr>
          <p:nvPr>
            <p:ph type="title"/>
          </p:nvPr>
        </p:nvSpPr>
        <p:spPr/>
        <p:txBody>
          <a:bodyPr/>
          <a:lstStyle>
            <a:lvl1pPr>
              <a:defRPr baseline="0">
                <a:solidFill>
                  <a:srgbClr val="003C71"/>
                </a:solidFill>
                <a:latin typeface="Lato" panose="020F0502020204030203"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053CC33-61B6-40C0-B5AD-4DAEA9ABC3CF}"/>
              </a:ext>
            </a:extLst>
          </p:cNvPr>
          <p:cNvSpPr>
            <a:spLocks noGrp="1"/>
          </p:cNvSpPr>
          <p:nvPr>
            <p:ph idx="1"/>
          </p:nvPr>
        </p:nvSpPr>
        <p:spPr/>
        <p:txBody>
          <a:bodyPr/>
          <a:lstStyle>
            <a:lvl1pPr>
              <a:defRPr baseline="0">
                <a:latin typeface="Lato" panose="020F0502020204030203" pitchFamily="34" charset="0"/>
              </a:defRPr>
            </a:lvl1pPr>
            <a:lvl2pPr>
              <a:defRPr baseline="0">
                <a:latin typeface="Lato" panose="020F0502020204030203" pitchFamily="34" charset="0"/>
              </a:defRPr>
            </a:lvl2pPr>
            <a:lvl3pPr>
              <a:defRPr baseline="0">
                <a:latin typeface="Lato" panose="020F0502020204030203" pitchFamily="34" charset="0"/>
              </a:defRPr>
            </a:lvl3pPr>
            <a:lvl4pPr>
              <a:defRPr baseline="0">
                <a:latin typeface="Lato" panose="020F0502020204030203" pitchFamily="34" charset="0"/>
              </a:defRPr>
            </a:lvl4pPr>
            <a:lvl5pPr>
              <a:defRPr baseline="0">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8257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5A99-299F-4E6D-8874-346562DB1B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926575-3360-4730-9742-8B8CF86903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4339F0-F9EE-4E2F-AC9A-60D20BA660D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CD93F61D-EF52-4B09-A24E-422235FF33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97818A-B5CC-4AF1-9934-0E54D5468B54}"/>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891934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0FD16-B09F-45F6-A2D2-B5A2AFDB81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86DBB4-B197-4DDA-BA8D-B3BA7243EB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011C4-5E44-4E8A-A601-C4F654FD49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A1DB9D-E285-470A-AD14-3E48E15E111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DBB5938-20D5-4A83-A032-03D20B78B5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299210-1A2C-4664-BF8D-C1F72181FD97}"/>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153502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0831-A58A-4D19-BCD2-5315CAF9FD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BE18C8-6746-4B35-B798-1B846F7636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5BE0C8-EB68-416D-A5A9-5EB20A2D8E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15B1F9-F01E-4E6F-9FF4-838C1AC47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341305-5403-4BEA-B921-6AA3976E75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B141F8-24FB-45DB-90A1-E0FE37C986E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64893CFB-3278-43E6-AEF3-19E445D6B4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924CD76-7E49-441A-9EE9-C3547FC71626}"/>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68068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69285-12E7-4189-AC63-654992ACA2A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084163F4-8B8B-47C2-BB29-D6E3AEB706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02D939B-161D-4448-B62C-08D2E6A29A12}"/>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396016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55E6-4ECF-430E-A592-FEA7782213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BB466C-23F3-4028-B9AA-ACD084633A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DFBDA9-BF6B-4C98-A9FE-A700E76F2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34FAEA-9A6E-4E47-A29F-EB968551C8A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4E394010-BC2A-4333-BFBE-145BA5990A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A562DE-4D64-48B0-8D9F-7C99791E4A4F}"/>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238668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E2ECC-1D0F-4AA1-9217-73EF37DCB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21DC64-B52F-46FD-939B-6E2E9FF28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A218CC-2E03-48D3-9933-EB8D15B68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F9701-6E48-4864-800A-93B565BDB23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FAF7528-330F-42CF-83A0-7FA40DC901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C9B7662-D83E-4A87-8EEF-114206F1FB6A}"/>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2812861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B3ECD-4D9A-41E6-AC18-6DC91D46BE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591EDD-E4CF-470A-9FF8-9A6DE12614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A6FE8B-6C95-4F46-B049-9583EB81C3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CB31302-45FF-4BF4-9D7B-704ABF71EE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1429F1-6C14-4009-8463-CAF99AF24FE9}"/>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350167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6BE64B-B394-4878-AFA4-54903EA40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4C048D-6314-4CDF-8A8E-6636F374A7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360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wjEn-mOxqs8?feature=oembed"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connectedmind.m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connectedmind.m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A5DFE68-AF8F-4D05-ACED-ACB83BB0DD5A}"/>
              </a:ext>
            </a:extLst>
          </p:cNvPr>
          <p:cNvSpPr>
            <a:spLocks noGrp="1"/>
          </p:cNvSpPr>
          <p:nvPr>
            <p:ph type="subTitle" idx="1"/>
          </p:nvPr>
        </p:nvSpPr>
        <p:spPr>
          <a:xfrm>
            <a:off x="906234" y="925153"/>
            <a:ext cx="10599966" cy="4870736"/>
          </a:xfrm>
        </p:spPr>
        <p:txBody>
          <a:bodyPr>
            <a:normAutofit/>
          </a:bodyPr>
          <a:lstStyle/>
          <a:p>
            <a:r>
              <a:rPr lang="en-US" sz="3200" b="1" dirty="0"/>
              <a:t>BaleDoneen Live Scientific </a:t>
            </a:r>
          </a:p>
          <a:p>
            <a:r>
              <a:rPr lang="en-US" sz="3200" b="1" dirty="0"/>
              <a:t>Update</a:t>
            </a:r>
          </a:p>
          <a:p>
            <a:endParaRPr lang="en-US" sz="3200" dirty="0"/>
          </a:p>
          <a:p>
            <a:r>
              <a:rPr lang="en-US" sz="3200" dirty="0"/>
              <a:t>November 10, 2021</a:t>
            </a:r>
          </a:p>
          <a:p>
            <a:endParaRPr lang="en-US" sz="3200" dirty="0"/>
          </a:p>
          <a:p>
            <a:r>
              <a:rPr lang="en-US" sz="3200" dirty="0"/>
              <a:t>5:30-6:30 pm PST</a:t>
            </a:r>
          </a:p>
          <a:p>
            <a:endParaRPr lang="en-US" sz="3200" dirty="0"/>
          </a:p>
          <a:p>
            <a:endParaRPr lang="en-US" sz="3200" dirty="0"/>
          </a:p>
          <a:p>
            <a:endParaRPr lang="en-US" sz="2100" dirty="0"/>
          </a:p>
        </p:txBody>
      </p:sp>
      <p:sp>
        <p:nvSpPr>
          <p:cNvPr id="3" name="TextBox 2">
            <a:extLst>
              <a:ext uri="{FF2B5EF4-FFF2-40B4-BE49-F238E27FC236}">
                <a16:creationId xmlns:a16="http://schemas.microsoft.com/office/drawing/2014/main" id="{B66688B7-66B3-4AAF-BEBC-320E46C14F3B}"/>
              </a:ext>
            </a:extLst>
          </p:cNvPr>
          <p:cNvSpPr txBox="1"/>
          <p:nvPr/>
        </p:nvSpPr>
        <p:spPr>
          <a:xfrm>
            <a:off x="2396491" y="4853940"/>
            <a:ext cx="627095" cy="300082"/>
          </a:xfrm>
          <a:prstGeom prst="rect">
            <a:avLst/>
          </a:prstGeom>
          <a:noFill/>
        </p:spPr>
        <p:txBody>
          <a:bodyPr wrap="none" rtlCol="0">
            <a:spAutoFit/>
          </a:bodyPr>
          <a:lstStyle/>
          <a:p>
            <a:r>
              <a:rPr lang="en-US" sz="1350" dirty="0"/>
              <a:t>Blaha</a:t>
            </a:r>
          </a:p>
        </p:txBody>
      </p:sp>
      <p:pic>
        <p:nvPicPr>
          <p:cNvPr id="5" name="Picture 4" descr="A person smiling and posing for the camera&#10;&#10;Description automatically generated">
            <a:extLst>
              <a:ext uri="{FF2B5EF4-FFF2-40B4-BE49-F238E27FC236}">
                <a16:creationId xmlns:a16="http://schemas.microsoft.com/office/drawing/2014/main" id="{63155591-1F92-418F-B09C-1271DED4B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5716" y="762001"/>
            <a:ext cx="1810049" cy="1752600"/>
          </a:xfrm>
          <a:prstGeom prst="rect">
            <a:avLst/>
          </a:prstGeom>
        </p:spPr>
      </p:pic>
      <p:sp>
        <p:nvSpPr>
          <p:cNvPr id="4" name="Rectangle 3">
            <a:extLst>
              <a:ext uri="{FF2B5EF4-FFF2-40B4-BE49-F238E27FC236}">
                <a16:creationId xmlns:a16="http://schemas.microsoft.com/office/drawing/2014/main" id="{20557979-28EC-4DD2-A29A-F401F8FF4CF0}"/>
              </a:ext>
            </a:extLst>
          </p:cNvPr>
          <p:cNvSpPr/>
          <p:nvPr/>
        </p:nvSpPr>
        <p:spPr>
          <a:xfrm>
            <a:off x="4487278" y="4519289"/>
            <a:ext cx="3624326" cy="1077218"/>
          </a:xfrm>
          <a:prstGeom prst="rect">
            <a:avLst/>
          </a:prstGeom>
        </p:spPr>
        <p:txBody>
          <a:bodyPr wrap="none">
            <a:spAutoFit/>
          </a:bodyPr>
          <a:lstStyle/>
          <a:p>
            <a:pPr algn="ctr"/>
            <a:endParaRPr lang="en-US" sz="3200" dirty="0">
              <a:solidFill>
                <a:schemeClr val="bg1"/>
              </a:solidFill>
            </a:endParaRPr>
          </a:p>
          <a:p>
            <a:pPr algn="ctr"/>
            <a:r>
              <a:rPr lang="en-US" sz="3200" dirty="0">
                <a:solidFill>
                  <a:schemeClr val="bg1"/>
                </a:solidFill>
              </a:rPr>
              <a:t>Dr. Amy L. Doneen</a:t>
            </a:r>
          </a:p>
        </p:txBody>
      </p:sp>
    </p:spTree>
    <p:extLst>
      <p:ext uri="{BB962C8B-B14F-4D97-AF65-F5344CB8AC3E}">
        <p14:creationId xmlns:p14="http://schemas.microsoft.com/office/powerpoint/2010/main" val="685691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3778D-69AF-4DBB-B9F4-90BED62350E7}"/>
              </a:ext>
            </a:extLst>
          </p:cNvPr>
          <p:cNvSpPr>
            <a:spLocks noGrp="1"/>
          </p:cNvSpPr>
          <p:nvPr>
            <p:ph type="title"/>
          </p:nvPr>
        </p:nvSpPr>
        <p:spPr>
          <a:xfrm>
            <a:off x="838200" y="365126"/>
            <a:ext cx="10515600" cy="911584"/>
          </a:xfrm>
        </p:spPr>
        <p:txBody>
          <a:bodyPr/>
          <a:lstStyle/>
          <a:p>
            <a:pPr algn="ctr"/>
            <a:r>
              <a:rPr lang="en-US" b="1" dirty="0"/>
              <a:t>Lipoprotein(a)</a:t>
            </a:r>
          </a:p>
        </p:txBody>
      </p:sp>
      <p:sp>
        <p:nvSpPr>
          <p:cNvPr id="3" name="Content Placeholder 2">
            <a:extLst>
              <a:ext uri="{FF2B5EF4-FFF2-40B4-BE49-F238E27FC236}">
                <a16:creationId xmlns:a16="http://schemas.microsoft.com/office/drawing/2014/main" id="{533B2A0E-C72F-4E92-A09C-6CCEB86C4598}"/>
              </a:ext>
            </a:extLst>
          </p:cNvPr>
          <p:cNvSpPr>
            <a:spLocks noGrp="1"/>
          </p:cNvSpPr>
          <p:nvPr>
            <p:ph idx="1"/>
          </p:nvPr>
        </p:nvSpPr>
        <p:spPr>
          <a:xfrm>
            <a:off x="838200" y="1825625"/>
            <a:ext cx="10515600" cy="3606987"/>
          </a:xfrm>
        </p:spPr>
        <p:txBody>
          <a:bodyPr>
            <a:normAutofit/>
          </a:bodyPr>
          <a:lstStyle/>
          <a:p>
            <a:pPr marL="0" indent="0" algn="ctr">
              <a:buNone/>
            </a:pPr>
            <a:r>
              <a:rPr lang="en-US" sz="2400" b="0" i="0" u="none" strike="noStrike" baseline="0" dirty="0">
                <a:latin typeface="+mn-lt"/>
              </a:rPr>
              <a:t>Epidemiological, genome-wide association, and Mendelian randomization data provide clear support for a causal role for elevated </a:t>
            </a:r>
            <a:r>
              <a:rPr lang="en-US" sz="2400" b="0" i="0" u="none" strike="noStrike" baseline="0" dirty="0" err="1">
                <a:latin typeface="+mn-lt"/>
              </a:rPr>
              <a:t>Lp</a:t>
            </a:r>
            <a:r>
              <a:rPr lang="en-US" sz="2400" b="0" i="0" u="none" strike="noStrike" baseline="0" dirty="0">
                <a:latin typeface="+mn-lt"/>
              </a:rPr>
              <a:t>(a) in the development of atherosclerotic cardiovascular disease (ASCVD).</a:t>
            </a:r>
          </a:p>
          <a:p>
            <a:pPr marL="0" indent="0" algn="ctr">
              <a:buNone/>
            </a:pPr>
            <a:endParaRPr lang="en-US" sz="2400" dirty="0">
              <a:latin typeface="+mn-lt"/>
            </a:endParaRPr>
          </a:p>
          <a:p>
            <a:pPr marL="0" indent="0" algn="ctr">
              <a:buNone/>
            </a:pPr>
            <a:r>
              <a:rPr lang="en-US" sz="2400" dirty="0">
                <a:latin typeface="+mn-lt"/>
              </a:rPr>
              <a:t>The definition of “high” </a:t>
            </a:r>
            <a:r>
              <a:rPr lang="en-US" sz="2400" b="0" i="0" u="none" strike="noStrike" baseline="0" dirty="0" err="1">
                <a:latin typeface="+mn-lt"/>
              </a:rPr>
              <a:t>Lp</a:t>
            </a:r>
            <a:r>
              <a:rPr lang="en-US" sz="2400" b="0" i="0" u="none" strike="noStrike" baseline="0" dirty="0">
                <a:latin typeface="+mn-lt"/>
              </a:rPr>
              <a:t>(a) levels can differ, depending on the units of measurement (mg/dL vs </a:t>
            </a:r>
            <a:r>
              <a:rPr lang="en-US" sz="2400" dirty="0">
                <a:latin typeface="+mn-lt"/>
              </a:rPr>
              <a:t>nmol/L), t</a:t>
            </a:r>
            <a:r>
              <a:rPr lang="en-US" sz="2400" b="0" i="0" u="none" strike="noStrike" baseline="0" dirty="0">
                <a:latin typeface="+mn-lt"/>
              </a:rPr>
              <a:t>he population ancestry; and the underlying disease and clinical characteristics of the cohort. These factors have made it difficult to establish universal thresholds for clinical use.</a:t>
            </a:r>
            <a:endParaRPr lang="en-US" sz="2400" dirty="0">
              <a:latin typeface="+mn-lt"/>
            </a:endParaRPr>
          </a:p>
        </p:txBody>
      </p:sp>
      <p:sp>
        <p:nvSpPr>
          <p:cNvPr id="4" name="Content Placeholder 2">
            <a:extLst>
              <a:ext uri="{FF2B5EF4-FFF2-40B4-BE49-F238E27FC236}">
                <a16:creationId xmlns:a16="http://schemas.microsoft.com/office/drawing/2014/main" id="{C876F7E0-2DE2-465C-BBDA-EE38B2417740}"/>
              </a:ext>
            </a:extLst>
          </p:cNvPr>
          <p:cNvSpPr txBox="1">
            <a:spLocks/>
          </p:cNvSpPr>
          <p:nvPr/>
        </p:nvSpPr>
        <p:spPr>
          <a:xfrm>
            <a:off x="927847" y="5585665"/>
            <a:ext cx="10694894" cy="1011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accent3"/>
                </a:solidFill>
                <a:latin typeface="+mn-lt"/>
              </a:rPr>
              <a:t>Reyes-</a:t>
            </a:r>
            <a:r>
              <a:rPr lang="en-US" sz="1400" dirty="0" err="1">
                <a:solidFill>
                  <a:schemeClr val="accent3"/>
                </a:solidFill>
                <a:latin typeface="+mn-lt"/>
              </a:rPr>
              <a:t>Soffer</a:t>
            </a:r>
            <a:r>
              <a:rPr lang="en-US" sz="1400" dirty="0">
                <a:solidFill>
                  <a:schemeClr val="accent3"/>
                </a:solidFill>
                <a:latin typeface="+mn-lt"/>
              </a:rPr>
              <a:t> G, Ginsberg HN, Berglund L, et al. American Heart Association Council on Arteriosclerosis, Thrombosis and Vascular Biology; Council on Cardiovascular Radiology and Intervention; and Council on Peripheral Vascular Disease. Lipoprotein(a): A Genetically Determined, Causal, and Prevalent Risk Factor for Atherosclerotic Cardiovascular Disease: A Scientific Statement From the American Heart Association. </a:t>
            </a:r>
            <a:r>
              <a:rPr lang="en-US" sz="1400" dirty="0" err="1">
                <a:solidFill>
                  <a:schemeClr val="accent3"/>
                </a:solidFill>
                <a:latin typeface="+mn-lt"/>
              </a:rPr>
              <a:t>Arterioscler</a:t>
            </a:r>
            <a:r>
              <a:rPr lang="en-US" sz="1400" dirty="0">
                <a:solidFill>
                  <a:schemeClr val="accent3"/>
                </a:solidFill>
                <a:latin typeface="+mn-lt"/>
              </a:rPr>
              <a:t> </a:t>
            </a:r>
            <a:r>
              <a:rPr lang="en-US" sz="1400" dirty="0" err="1">
                <a:solidFill>
                  <a:schemeClr val="accent3"/>
                </a:solidFill>
                <a:latin typeface="+mn-lt"/>
              </a:rPr>
              <a:t>Thromb</a:t>
            </a:r>
            <a:r>
              <a:rPr lang="en-US" sz="1400" dirty="0">
                <a:solidFill>
                  <a:schemeClr val="accent3"/>
                </a:solidFill>
                <a:latin typeface="+mn-lt"/>
              </a:rPr>
              <a:t> </a:t>
            </a:r>
            <a:r>
              <a:rPr lang="en-US" sz="1400" dirty="0" err="1">
                <a:solidFill>
                  <a:schemeClr val="accent3"/>
                </a:solidFill>
                <a:latin typeface="+mn-lt"/>
              </a:rPr>
              <a:t>Vasc</a:t>
            </a:r>
            <a:r>
              <a:rPr lang="en-US" sz="1400" dirty="0">
                <a:solidFill>
                  <a:schemeClr val="accent3"/>
                </a:solidFill>
                <a:latin typeface="+mn-lt"/>
              </a:rPr>
              <a:t> Biol. 2021 Oct 14</a:t>
            </a:r>
          </a:p>
        </p:txBody>
      </p:sp>
    </p:spTree>
    <p:extLst>
      <p:ext uri="{BB962C8B-B14F-4D97-AF65-F5344CB8AC3E}">
        <p14:creationId xmlns:p14="http://schemas.microsoft.com/office/powerpoint/2010/main" val="1154948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3778D-69AF-4DBB-B9F4-90BED62350E7}"/>
              </a:ext>
            </a:extLst>
          </p:cNvPr>
          <p:cNvSpPr>
            <a:spLocks noGrp="1"/>
          </p:cNvSpPr>
          <p:nvPr>
            <p:ph type="title"/>
          </p:nvPr>
        </p:nvSpPr>
        <p:spPr>
          <a:xfrm>
            <a:off x="927847" y="149464"/>
            <a:ext cx="10515600" cy="756309"/>
          </a:xfrm>
        </p:spPr>
        <p:txBody>
          <a:bodyPr/>
          <a:lstStyle/>
          <a:p>
            <a:pPr algn="ctr"/>
            <a:r>
              <a:rPr lang="en-US" b="1" dirty="0"/>
              <a:t>Lipoprotein(a)</a:t>
            </a:r>
          </a:p>
        </p:txBody>
      </p:sp>
      <p:sp>
        <p:nvSpPr>
          <p:cNvPr id="3" name="Content Placeholder 2">
            <a:extLst>
              <a:ext uri="{FF2B5EF4-FFF2-40B4-BE49-F238E27FC236}">
                <a16:creationId xmlns:a16="http://schemas.microsoft.com/office/drawing/2014/main" id="{533B2A0E-C72F-4E92-A09C-6CCEB86C4598}"/>
              </a:ext>
            </a:extLst>
          </p:cNvPr>
          <p:cNvSpPr>
            <a:spLocks noGrp="1"/>
          </p:cNvSpPr>
          <p:nvPr>
            <p:ph idx="1"/>
          </p:nvPr>
        </p:nvSpPr>
        <p:spPr>
          <a:xfrm>
            <a:off x="838200" y="1118135"/>
            <a:ext cx="10515600" cy="4621729"/>
          </a:xfrm>
        </p:spPr>
        <p:txBody>
          <a:bodyPr>
            <a:normAutofit lnSpcReduction="10000"/>
          </a:bodyPr>
          <a:lstStyle/>
          <a:p>
            <a:pPr marL="0" indent="0" algn="ctr">
              <a:buNone/>
            </a:pPr>
            <a:r>
              <a:rPr lang="en-US" sz="2400" b="1" i="0" u="none" strike="noStrike" baseline="0" dirty="0">
                <a:latin typeface="+mn-lt"/>
              </a:rPr>
              <a:t>1963</a:t>
            </a:r>
            <a:r>
              <a:rPr lang="en-US" sz="2400" b="0" i="0" u="none" strike="noStrike" baseline="0" dirty="0">
                <a:latin typeface="+mn-lt"/>
              </a:rPr>
              <a:t> - geneticist </a:t>
            </a:r>
            <a:r>
              <a:rPr lang="en-US" sz="2400" b="0" i="0" u="none" strike="noStrike" baseline="0" dirty="0" err="1">
                <a:latin typeface="+mn-lt"/>
              </a:rPr>
              <a:t>Kåre</a:t>
            </a:r>
            <a:r>
              <a:rPr lang="en-US" sz="2400" b="0" i="0" u="none" strike="noStrike" baseline="0" dirty="0">
                <a:latin typeface="+mn-lt"/>
              </a:rPr>
              <a:t> Berg identified a unique antigen in the LDL fraction of human serum that he called apolipoprotein(a). </a:t>
            </a:r>
            <a:r>
              <a:rPr lang="en-US" sz="2400" dirty="0">
                <a:latin typeface="+mn-lt"/>
              </a:rPr>
              <a:t>He studied families and found the strong genetic component and by</a:t>
            </a:r>
            <a:r>
              <a:rPr lang="en-US" sz="2400" b="0" i="0" u="none" strike="noStrike" baseline="0" dirty="0">
                <a:latin typeface="+mn-lt"/>
              </a:rPr>
              <a:t> 1974, he had linked the presence of </a:t>
            </a:r>
            <a:r>
              <a:rPr lang="en-US" sz="2400" b="0" i="0" u="none" strike="noStrike" baseline="0" dirty="0" err="1">
                <a:latin typeface="+mn-lt"/>
              </a:rPr>
              <a:t>Lp</a:t>
            </a:r>
            <a:r>
              <a:rPr lang="en-US" sz="2400" b="0" i="0" u="none" strike="noStrike" baseline="0" dirty="0">
                <a:latin typeface="+mn-lt"/>
              </a:rPr>
              <a:t>(a) to coronary heart disease (CHD).</a:t>
            </a:r>
          </a:p>
          <a:p>
            <a:pPr marL="0" indent="0" algn="ctr">
              <a:buNone/>
            </a:pPr>
            <a:endParaRPr lang="en-US" sz="2400" b="0" i="0" u="none" strike="noStrike" baseline="0" dirty="0">
              <a:latin typeface="+mn-lt"/>
            </a:endParaRPr>
          </a:p>
          <a:p>
            <a:pPr marL="0" indent="0" algn="ctr">
              <a:buNone/>
            </a:pPr>
            <a:r>
              <a:rPr lang="en-US" sz="2400" b="0" i="0" u="none" strike="noStrike" baseline="0" dirty="0">
                <a:latin typeface="+mn-lt"/>
              </a:rPr>
              <a:t>Confirmation of the association of </a:t>
            </a:r>
            <a:r>
              <a:rPr lang="en-US" sz="2400" b="0" i="0" u="none" strike="noStrike" baseline="0" dirty="0" err="1">
                <a:latin typeface="+mn-lt"/>
              </a:rPr>
              <a:t>Lp</a:t>
            </a:r>
            <a:r>
              <a:rPr lang="en-US" sz="2400" b="0" i="0" u="none" strike="noStrike" baseline="0" dirty="0">
                <a:latin typeface="+mn-lt"/>
              </a:rPr>
              <a:t>(a) with CHD required improvements in the assays to measure </a:t>
            </a:r>
            <a:r>
              <a:rPr lang="en-US" sz="2400" b="0" i="0" u="none" strike="noStrike" baseline="0" dirty="0" err="1">
                <a:latin typeface="+mn-lt"/>
              </a:rPr>
              <a:t>Lp</a:t>
            </a:r>
            <a:r>
              <a:rPr lang="en-US" sz="2400" b="0" i="0" u="none" strike="noStrike" baseline="0" dirty="0">
                <a:latin typeface="+mn-lt"/>
              </a:rPr>
              <a:t>(a), by the mid-</a:t>
            </a:r>
            <a:r>
              <a:rPr lang="en-US" sz="2400" b="1" i="0" u="none" strike="noStrike" baseline="0" dirty="0">
                <a:latin typeface="+mn-lt"/>
              </a:rPr>
              <a:t>1980s</a:t>
            </a:r>
            <a:r>
              <a:rPr lang="en-US" sz="2400" b="0" i="0" u="none" strike="noStrike" baseline="0" dirty="0">
                <a:latin typeface="+mn-lt"/>
              </a:rPr>
              <a:t>, Berg’s </a:t>
            </a:r>
            <a:r>
              <a:rPr lang="en-US" sz="2400" dirty="0">
                <a:latin typeface="+mn-lt"/>
              </a:rPr>
              <a:t>observation was supported through retrospective and cross-sectional studies. </a:t>
            </a:r>
          </a:p>
          <a:p>
            <a:pPr marL="0" indent="0" algn="ctr">
              <a:buNone/>
            </a:pPr>
            <a:endParaRPr lang="en-US" sz="2400" b="0" i="0" u="none" strike="noStrike" baseline="0" dirty="0">
              <a:latin typeface="+mn-lt"/>
            </a:endParaRPr>
          </a:p>
          <a:p>
            <a:pPr marL="0" indent="0" algn="ctr">
              <a:buNone/>
            </a:pPr>
            <a:r>
              <a:rPr lang="en-US" sz="2400" b="0" i="0" u="none" strike="noStrike" baseline="0" dirty="0">
                <a:latin typeface="+mn-lt"/>
              </a:rPr>
              <a:t>Strong genetic evidence supporting </a:t>
            </a:r>
            <a:r>
              <a:rPr lang="en-US" sz="2400" b="0" i="0" u="none" strike="noStrike" baseline="0" dirty="0" err="1">
                <a:latin typeface="+mn-lt"/>
              </a:rPr>
              <a:t>Lp</a:t>
            </a:r>
            <a:r>
              <a:rPr lang="en-US" sz="2400" b="0" i="0" u="none" strike="noStrike" baseline="0" dirty="0">
                <a:latin typeface="+mn-lt"/>
              </a:rPr>
              <a:t>(a) as an independent and potentially causal risk factor for ASCVD was reported in large studies published in </a:t>
            </a:r>
            <a:r>
              <a:rPr lang="en-US" sz="2400" b="1" i="0" u="none" strike="noStrike" baseline="0" dirty="0">
                <a:latin typeface="+mn-lt"/>
              </a:rPr>
              <a:t>2009</a:t>
            </a:r>
            <a:r>
              <a:rPr lang="en-US" sz="2400" b="0" i="0" u="none" strike="noStrike" baseline="0" dirty="0">
                <a:latin typeface="+mn-lt"/>
              </a:rPr>
              <a:t> in support of earlier smaller studies demonstrating associations of </a:t>
            </a:r>
            <a:r>
              <a:rPr lang="en-US" sz="2400" b="0" i="0" u="none" strike="noStrike" baseline="0" dirty="0" err="1">
                <a:latin typeface="+mn-lt"/>
              </a:rPr>
              <a:t>Lp</a:t>
            </a:r>
            <a:r>
              <a:rPr lang="en-US" sz="2400" b="0" i="0" u="none" strike="noStrike" baseline="0" dirty="0">
                <a:latin typeface="+mn-lt"/>
              </a:rPr>
              <a:t>(a) phenotypes/genotypes with CVD.</a:t>
            </a:r>
          </a:p>
        </p:txBody>
      </p:sp>
      <p:sp>
        <p:nvSpPr>
          <p:cNvPr id="4" name="Content Placeholder 2">
            <a:extLst>
              <a:ext uri="{FF2B5EF4-FFF2-40B4-BE49-F238E27FC236}">
                <a16:creationId xmlns:a16="http://schemas.microsoft.com/office/drawing/2014/main" id="{C876F7E0-2DE2-465C-BBDA-EE38B2417740}"/>
              </a:ext>
            </a:extLst>
          </p:cNvPr>
          <p:cNvSpPr txBox="1">
            <a:spLocks/>
          </p:cNvSpPr>
          <p:nvPr/>
        </p:nvSpPr>
        <p:spPr>
          <a:xfrm>
            <a:off x="927847" y="5585665"/>
            <a:ext cx="10694894" cy="1011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accent3"/>
                </a:solidFill>
                <a:latin typeface="+mn-lt"/>
              </a:rPr>
              <a:t>Reyes-</a:t>
            </a:r>
            <a:r>
              <a:rPr lang="en-US" sz="1400" dirty="0" err="1">
                <a:solidFill>
                  <a:schemeClr val="accent3"/>
                </a:solidFill>
                <a:latin typeface="+mn-lt"/>
              </a:rPr>
              <a:t>Soffer</a:t>
            </a:r>
            <a:r>
              <a:rPr lang="en-US" sz="1400" dirty="0">
                <a:solidFill>
                  <a:schemeClr val="accent3"/>
                </a:solidFill>
                <a:latin typeface="+mn-lt"/>
              </a:rPr>
              <a:t> G, Ginsberg HN, Berglund L, et al. American Heart Association Council on Arteriosclerosis, Thrombosis and Vascular Biology; Council on Cardiovascular Radiology and Intervention; and Council on Peripheral Vascular Disease. Lipoprotein(a): A Genetically Determined, Causal, and Prevalent Risk Factor for Atherosclerotic Cardiovascular Disease: A Scientific Statement From the American Heart Association. </a:t>
            </a:r>
            <a:r>
              <a:rPr lang="en-US" sz="1400" dirty="0" err="1">
                <a:solidFill>
                  <a:schemeClr val="accent3"/>
                </a:solidFill>
                <a:latin typeface="+mn-lt"/>
              </a:rPr>
              <a:t>Arterioscler</a:t>
            </a:r>
            <a:r>
              <a:rPr lang="en-US" sz="1400" dirty="0">
                <a:solidFill>
                  <a:schemeClr val="accent3"/>
                </a:solidFill>
                <a:latin typeface="+mn-lt"/>
              </a:rPr>
              <a:t> </a:t>
            </a:r>
            <a:r>
              <a:rPr lang="en-US" sz="1400" dirty="0" err="1">
                <a:solidFill>
                  <a:schemeClr val="accent3"/>
                </a:solidFill>
                <a:latin typeface="+mn-lt"/>
              </a:rPr>
              <a:t>Thromb</a:t>
            </a:r>
            <a:r>
              <a:rPr lang="en-US" sz="1400" dirty="0">
                <a:solidFill>
                  <a:schemeClr val="accent3"/>
                </a:solidFill>
                <a:latin typeface="+mn-lt"/>
              </a:rPr>
              <a:t> </a:t>
            </a:r>
            <a:r>
              <a:rPr lang="en-US" sz="1400" dirty="0" err="1">
                <a:solidFill>
                  <a:schemeClr val="accent3"/>
                </a:solidFill>
                <a:latin typeface="+mn-lt"/>
              </a:rPr>
              <a:t>Vasc</a:t>
            </a:r>
            <a:r>
              <a:rPr lang="en-US" sz="1400" dirty="0">
                <a:solidFill>
                  <a:schemeClr val="accent3"/>
                </a:solidFill>
                <a:latin typeface="+mn-lt"/>
              </a:rPr>
              <a:t> Biol. 2021 Oct 14</a:t>
            </a:r>
          </a:p>
        </p:txBody>
      </p:sp>
    </p:spTree>
    <p:extLst>
      <p:ext uri="{BB962C8B-B14F-4D97-AF65-F5344CB8AC3E}">
        <p14:creationId xmlns:p14="http://schemas.microsoft.com/office/powerpoint/2010/main" val="2022574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876F7E0-2DE2-465C-BBDA-EE38B2417740}"/>
              </a:ext>
            </a:extLst>
          </p:cNvPr>
          <p:cNvSpPr txBox="1">
            <a:spLocks/>
          </p:cNvSpPr>
          <p:nvPr/>
        </p:nvSpPr>
        <p:spPr>
          <a:xfrm>
            <a:off x="927847" y="5585665"/>
            <a:ext cx="10694894" cy="1011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accent3"/>
                </a:solidFill>
                <a:latin typeface="+mn-lt"/>
              </a:rPr>
              <a:t>Reyes-</a:t>
            </a:r>
            <a:r>
              <a:rPr lang="en-US" sz="1400" dirty="0" err="1">
                <a:solidFill>
                  <a:schemeClr val="accent3"/>
                </a:solidFill>
                <a:latin typeface="+mn-lt"/>
              </a:rPr>
              <a:t>Soffer</a:t>
            </a:r>
            <a:r>
              <a:rPr lang="en-US" sz="1400" dirty="0">
                <a:solidFill>
                  <a:schemeClr val="accent3"/>
                </a:solidFill>
                <a:latin typeface="+mn-lt"/>
              </a:rPr>
              <a:t> G, Ginsberg HN, Berglund L, et al. American Heart Association Council on Arteriosclerosis, Thrombosis and Vascular Biology; Council on Cardiovascular Radiology and Intervention; and Council on Peripheral Vascular Disease. Lipoprotein(a): A Genetically Determined, Causal, and Prevalent Risk Factor for Atherosclerotic Cardiovascular Disease: A Scientific Statement From the American Heart Association. </a:t>
            </a:r>
            <a:r>
              <a:rPr lang="en-US" sz="1400" dirty="0" err="1">
                <a:solidFill>
                  <a:schemeClr val="accent3"/>
                </a:solidFill>
                <a:latin typeface="+mn-lt"/>
              </a:rPr>
              <a:t>Arterioscler</a:t>
            </a:r>
            <a:r>
              <a:rPr lang="en-US" sz="1400" dirty="0">
                <a:solidFill>
                  <a:schemeClr val="accent3"/>
                </a:solidFill>
                <a:latin typeface="+mn-lt"/>
              </a:rPr>
              <a:t> </a:t>
            </a:r>
            <a:r>
              <a:rPr lang="en-US" sz="1400" dirty="0" err="1">
                <a:solidFill>
                  <a:schemeClr val="accent3"/>
                </a:solidFill>
                <a:latin typeface="+mn-lt"/>
              </a:rPr>
              <a:t>Thromb</a:t>
            </a:r>
            <a:r>
              <a:rPr lang="en-US" sz="1400" dirty="0">
                <a:solidFill>
                  <a:schemeClr val="accent3"/>
                </a:solidFill>
                <a:latin typeface="+mn-lt"/>
              </a:rPr>
              <a:t> </a:t>
            </a:r>
            <a:r>
              <a:rPr lang="en-US" sz="1400" dirty="0" err="1">
                <a:solidFill>
                  <a:schemeClr val="accent3"/>
                </a:solidFill>
                <a:latin typeface="+mn-lt"/>
              </a:rPr>
              <a:t>Vasc</a:t>
            </a:r>
            <a:r>
              <a:rPr lang="en-US" sz="1400" dirty="0">
                <a:solidFill>
                  <a:schemeClr val="accent3"/>
                </a:solidFill>
                <a:latin typeface="+mn-lt"/>
              </a:rPr>
              <a:t> Biol. 2021 Oct 14</a:t>
            </a:r>
          </a:p>
        </p:txBody>
      </p:sp>
      <p:pic>
        <p:nvPicPr>
          <p:cNvPr id="12" name="Picture 11">
            <a:extLst>
              <a:ext uri="{FF2B5EF4-FFF2-40B4-BE49-F238E27FC236}">
                <a16:creationId xmlns:a16="http://schemas.microsoft.com/office/drawing/2014/main" id="{EE0D479B-4962-45EC-908C-A257736D5C43}"/>
              </a:ext>
            </a:extLst>
          </p:cNvPr>
          <p:cNvPicPr>
            <a:picLocks noChangeAspect="1"/>
          </p:cNvPicPr>
          <p:nvPr/>
        </p:nvPicPr>
        <p:blipFill>
          <a:blip r:embed="rId2"/>
          <a:stretch>
            <a:fillRect/>
          </a:stretch>
        </p:blipFill>
        <p:spPr>
          <a:xfrm>
            <a:off x="2621281" y="335280"/>
            <a:ext cx="5689600" cy="4795519"/>
          </a:xfrm>
          <a:prstGeom prst="rect">
            <a:avLst/>
          </a:prstGeom>
        </p:spPr>
      </p:pic>
      <p:sp>
        <p:nvSpPr>
          <p:cNvPr id="9" name="Arrow: Left 8">
            <a:extLst>
              <a:ext uri="{FF2B5EF4-FFF2-40B4-BE49-F238E27FC236}">
                <a16:creationId xmlns:a16="http://schemas.microsoft.com/office/drawing/2014/main" id="{E980E515-A347-4BA4-914E-5EDC406E7092}"/>
              </a:ext>
            </a:extLst>
          </p:cNvPr>
          <p:cNvSpPr/>
          <p:nvPr/>
        </p:nvSpPr>
        <p:spPr>
          <a:xfrm>
            <a:off x="8026400" y="1116693"/>
            <a:ext cx="2092960" cy="935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BD Method</a:t>
            </a:r>
          </a:p>
        </p:txBody>
      </p:sp>
      <p:sp>
        <p:nvSpPr>
          <p:cNvPr id="7" name="Arrow: Left 6">
            <a:extLst>
              <a:ext uri="{FF2B5EF4-FFF2-40B4-BE49-F238E27FC236}">
                <a16:creationId xmlns:a16="http://schemas.microsoft.com/office/drawing/2014/main" id="{C4EDE685-CD21-4D02-8145-2CD91DF17A24}"/>
              </a:ext>
            </a:extLst>
          </p:cNvPr>
          <p:cNvSpPr/>
          <p:nvPr/>
        </p:nvSpPr>
        <p:spPr>
          <a:xfrm>
            <a:off x="8011160" y="2100070"/>
            <a:ext cx="2123440" cy="10117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BD Method</a:t>
            </a:r>
          </a:p>
        </p:txBody>
      </p:sp>
      <p:sp>
        <p:nvSpPr>
          <p:cNvPr id="8" name="Arrow: Left 7">
            <a:extLst>
              <a:ext uri="{FF2B5EF4-FFF2-40B4-BE49-F238E27FC236}">
                <a16:creationId xmlns:a16="http://schemas.microsoft.com/office/drawing/2014/main" id="{F57ACBF4-99E8-4A3B-8D3F-216A2FC5B031}"/>
              </a:ext>
            </a:extLst>
          </p:cNvPr>
          <p:cNvSpPr/>
          <p:nvPr/>
        </p:nvSpPr>
        <p:spPr>
          <a:xfrm>
            <a:off x="8148320" y="3086421"/>
            <a:ext cx="2123440" cy="9037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BD Method</a:t>
            </a:r>
          </a:p>
        </p:txBody>
      </p:sp>
      <p:sp>
        <p:nvSpPr>
          <p:cNvPr id="15" name="Rectangle 14">
            <a:extLst>
              <a:ext uri="{FF2B5EF4-FFF2-40B4-BE49-F238E27FC236}">
                <a16:creationId xmlns:a16="http://schemas.microsoft.com/office/drawing/2014/main" id="{D14EB460-A4F8-4C72-9148-B5D7D5B35B68}"/>
              </a:ext>
            </a:extLst>
          </p:cNvPr>
          <p:cNvSpPr/>
          <p:nvPr/>
        </p:nvSpPr>
        <p:spPr>
          <a:xfrm>
            <a:off x="701042" y="762000"/>
            <a:ext cx="2123440" cy="162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Strongest  acknowledgement from AHA of the importance of measuring </a:t>
            </a:r>
            <a:r>
              <a:rPr lang="en-US" dirty="0" err="1"/>
              <a:t>lipo</a:t>
            </a:r>
            <a:r>
              <a:rPr lang="en-US" dirty="0"/>
              <a:t>(a)</a:t>
            </a:r>
          </a:p>
        </p:txBody>
      </p:sp>
      <p:sp>
        <p:nvSpPr>
          <p:cNvPr id="17" name="Arrow: Left 16">
            <a:extLst>
              <a:ext uri="{FF2B5EF4-FFF2-40B4-BE49-F238E27FC236}">
                <a16:creationId xmlns:a16="http://schemas.microsoft.com/office/drawing/2014/main" id="{FC41BE03-E04A-4177-8C1F-120D5B548909}"/>
              </a:ext>
            </a:extLst>
          </p:cNvPr>
          <p:cNvSpPr/>
          <p:nvPr/>
        </p:nvSpPr>
        <p:spPr>
          <a:xfrm>
            <a:off x="8148320" y="3964864"/>
            <a:ext cx="2123440" cy="10117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BD Method</a:t>
            </a:r>
          </a:p>
        </p:txBody>
      </p:sp>
    </p:spTree>
    <p:extLst>
      <p:ext uri="{BB962C8B-B14F-4D97-AF65-F5344CB8AC3E}">
        <p14:creationId xmlns:p14="http://schemas.microsoft.com/office/powerpoint/2010/main" val="19424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C1D9485-9BDB-4DE2-A6D4-0EF0FAA35608}"/>
              </a:ext>
            </a:extLst>
          </p:cNvPr>
          <p:cNvPicPr>
            <a:picLocks noGrp="1" noChangeAspect="1"/>
          </p:cNvPicPr>
          <p:nvPr>
            <p:ph idx="1"/>
          </p:nvPr>
        </p:nvPicPr>
        <p:blipFill>
          <a:blip r:embed="rId2"/>
          <a:stretch>
            <a:fillRect/>
          </a:stretch>
        </p:blipFill>
        <p:spPr>
          <a:xfrm>
            <a:off x="3251200" y="260631"/>
            <a:ext cx="5837861" cy="5171794"/>
          </a:xfrm>
        </p:spPr>
      </p:pic>
      <p:sp>
        <p:nvSpPr>
          <p:cNvPr id="4" name="Content Placeholder 2">
            <a:extLst>
              <a:ext uri="{FF2B5EF4-FFF2-40B4-BE49-F238E27FC236}">
                <a16:creationId xmlns:a16="http://schemas.microsoft.com/office/drawing/2014/main" id="{C876F7E0-2DE2-465C-BBDA-EE38B2417740}"/>
              </a:ext>
            </a:extLst>
          </p:cNvPr>
          <p:cNvSpPr txBox="1">
            <a:spLocks/>
          </p:cNvSpPr>
          <p:nvPr/>
        </p:nvSpPr>
        <p:spPr>
          <a:xfrm>
            <a:off x="927847" y="5585665"/>
            <a:ext cx="10694894" cy="1011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accent3"/>
                </a:solidFill>
                <a:latin typeface="+mn-lt"/>
              </a:rPr>
              <a:t>Reyes-</a:t>
            </a:r>
            <a:r>
              <a:rPr lang="en-US" sz="1400" dirty="0" err="1">
                <a:solidFill>
                  <a:schemeClr val="accent3"/>
                </a:solidFill>
                <a:latin typeface="+mn-lt"/>
              </a:rPr>
              <a:t>Soffer</a:t>
            </a:r>
            <a:r>
              <a:rPr lang="en-US" sz="1400" dirty="0">
                <a:solidFill>
                  <a:schemeClr val="accent3"/>
                </a:solidFill>
                <a:latin typeface="+mn-lt"/>
              </a:rPr>
              <a:t> G, Ginsberg HN, Berglund L, et al. American Heart Association Council on Arteriosclerosis, Thrombosis and Vascular Biology; Council on Cardiovascular Radiology and Intervention; and Council on Peripheral Vascular Disease. Lipoprotein(a): A Genetically Determined, Causal, and Prevalent Risk Factor for Atherosclerotic Cardiovascular Disease: A Scientific Statement From the American Heart Association. </a:t>
            </a:r>
            <a:r>
              <a:rPr lang="en-US" sz="1400" dirty="0" err="1">
                <a:solidFill>
                  <a:schemeClr val="accent3"/>
                </a:solidFill>
                <a:latin typeface="+mn-lt"/>
              </a:rPr>
              <a:t>Arterioscler</a:t>
            </a:r>
            <a:r>
              <a:rPr lang="en-US" sz="1400" dirty="0">
                <a:solidFill>
                  <a:schemeClr val="accent3"/>
                </a:solidFill>
                <a:latin typeface="+mn-lt"/>
              </a:rPr>
              <a:t> </a:t>
            </a:r>
            <a:r>
              <a:rPr lang="en-US" sz="1400" dirty="0" err="1">
                <a:solidFill>
                  <a:schemeClr val="accent3"/>
                </a:solidFill>
                <a:latin typeface="+mn-lt"/>
              </a:rPr>
              <a:t>Thromb</a:t>
            </a:r>
            <a:r>
              <a:rPr lang="en-US" sz="1400" dirty="0">
                <a:solidFill>
                  <a:schemeClr val="accent3"/>
                </a:solidFill>
                <a:latin typeface="+mn-lt"/>
              </a:rPr>
              <a:t> </a:t>
            </a:r>
            <a:r>
              <a:rPr lang="en-US" sz="1400" dirty="0" err="1">
                <a:solidFill>
                  <a:schemeClr val="accent3"/>
                </a:solidFill>
                <a:latin typeface="+mn-lt"/>
              </a:rPr>
              <a:t>Vasc</a:t>
            </a:r>
            <a:r>
              <a:rPr lang="en-US" sz="1400" dirty="0">
                <a:solidFill>
                  <a:schemeClr val="accent3"/>
                </a:solidFill>
                <a:latin typeface="+mn-lt"/>
              </a:rPr>
              <a:t> Biol. 2021 Oct 14</a:t>
            </a:r>
          </a:p>
        </p:txBody>
      </p:sp>
      <p:sp>
        <p:nvSpPr>
          <p:cNvPr id="7" name="Rectangle 6">
            <a:extLst>
              <a:ext uri="{FF2B5EF4-FFF2-40B4-BE49-F238E27FC236}">
                <a16:creationId xmlns:a16="http://schemas.microsoft.com/office/drawing/2014/main" id="{5F87FA05-F2AF-43B9-BCEB-EF893911C1B3}"/>
              </a:ext>
            </a:extLst>
          </p:cNvPr>
          <p:cNvSpPr/>
          <p:nvPr/>
        </p:nvSpPr>
        <p:spPr>
          <a:xfrm>
            <a:off x="927847" y="762000"/>
            <a:ext cx="2216341" cy="1696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Unfortunately, still using a risk factor model on who should get </a:t>
            </a:r>
            <a:r>
              <a:rPr lang="en-US" dirty="0" err="1"/>
              <a:t>lipo</a:t>
            </a:r>
            <a:r>
              <a:rPr lang="en-US" dirty="0"/>
              <a:t>(a) tested. </a:t>
            </a:r>
          </a:p>
        </p:txBody>
      </p:sp>
      <p:sp>
        <p:nvSpPr>
          <p:cNvPr id="8" name="Arrow: Left 7">
            <a:extLst>
              <a:ext uri="{FF2B5EF4-FFF2-40B4-BE49-F238E27FC236}">
                <a16:creationId xmlns:a16="http://schemas.microsoft.com/office/drawing/2014/main" id="{D7915AD4-1B29-4697-AC8D-17EF32D1BAA7}"/>
              </a:ext>
            </a:extLst>
          </p:cNvPr>
          <p:cNvSpPr/>
          <p:nvPr/>
        </p:nvSpPr>
        <p:spPr>
          <a:xfrm>
            <a:off x="8829040" y="1104508"/>
            <a:ext cx="2123440" cy="10117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Disease</a:t>
            </a:r>
          </a:p>
        </p:txBody>
      </p:sp>
      <p:sp>
        <p:nvSpPr>
          <p:cNvPr id="9" name="Arrow: Left 8">
            <a:extLst>
              <a:ext uri="{FF2B5EF4-FFF2-40B4-BE49-F238E27FC236}">
                <a16:creationId xmlns:a16="http://schemas.microsoft.com/office/drawing/2014/main" id="{646B8A82-F2D2-4F2B-8021-DB2E688EED1B}"/>
              </a:ext>
            </a:extLst>
          </p:cNvPr>
          <p:cNvSpPr/>
          <p:nvPr/>
        </p:nvSpPr>
        <p:spPr>
          <a:xfrm>
            <a:off x="8829040" y="2372714"/>
            <a:ext cx="2123440" cy="10117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Disease</a:t>
            </a:r>
          </a:p>
        </p:txBody>
      </p:sp>
      <p:sp>
        <p:nvSpPr>
          <p:cNvPr id="10" name="Arrow: Left 9">
            <a:extLst>
              <a:ext uri="{FF2B5EF4-FFF2-40B4-BE49-F238E27FC236}">
                <a16:creationId xmlns:a16="http://schemas.microsoft.com/office/drawing/2014/main" id="{957B5E4D-0058-4B77-8F4B-F2456687F223}"/>
              </a:ext>
            </a:extLst>
          </p:cNvPr>
          <p:cNvSpPr/>
          <p:nvPr/>
        </p:nvSpPr>
        <p:spPr>
          <a:xfrm>
            <a:off x="8959051" y="3421286"/>
            <a:ext cx="1993429" cy="10117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Disease</a:t>
            </a:r>
          </a:p>
        </p:txBody>
      </p:sp>
      <p:sp>
        <p:nvSpPr>
          <p:cNvPr id="11" name="Arrow: Left 10">
            <a:extLst>
              <a:ext uri="{FF2B5EF4-FFF2-40B4-BE49-F238E27FC236}">
                <a16:creationId xmlns:a16="http://schemas.microsoft.com/office/drawing/2014/main" id="{98DB3D8E-248C-4709-A1FC-2A8AB5AFD252}"/>
              </a:ext>
            </a:extLst>
          </p:cNvPr>
          <p:cNvSpPr/>
          <p:nvPr/>
        </p:nvSpPr>
        <p:spPr>
          <a:xfrm>
            <a:off x="8959051" y="4199068"/>
            <a:ext cx="2663690" cy="18924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Disease ?Inflammation </a:t>
            </a:r>
          </a:p>
          <a:p>
            <a:pPr algn="ctr"/>
            <a:r>
              <a:rPr lang="en-US" b="1" dirty="0"/>
              <a:t>?</a:t>
            </a:r>
            <a:r>
              <a:rPr lang="en-US" b="1" dirty="0" err="1"/>
              <a:t>lipo</a:t>
            </a:r>
            <a:r>
              <a:rPr lang="en-US" b="1" dirty="0"/>
              <a:t>(a) &gt;75nmol/L</a:t>
            </a:r>
          </a:p>
        </p:txBody>
      </p:sp>
    </p:spTree>
    <p:extLst>
      <p:ext uri="{BB962C8B-B14F-4D97-AF65-F5344CB8AC3E}">
        <p14:creationId xmlns:p14="http://schemas.microsoft.com/office/powerpoint/2010/main" val="384734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3778D-69AF-4DBB-B9F4-90BED62350E7}"/>
              </a:ext>
            </a:extLst>
          </p:cNvPr>
          <p:cNvSpPr>
            <a:spLocks noGrp="1"/>
          </p:cNvSpPr>
          <p:nvPr>
            <p:ph type="title"/>
          </p:nvPr>
        </p:nvSpPr>
        <p:spPr>
          <a:xfrm>
            <a:off x="838200" y="365125"/>
            <a:ext cx="10515600" cy="756309"/>
          </a:xfrm>
        </p:spPr>
        <p:txBody>
          <a:bodyPr/>
          <a:lstStyle/>
          <a:p>
            <a:pPr algn="ctr"/>
            <a:r>
              <a:rPr lang="en-US" b="1" dirty="0"/>
              <a:t>Lipoprotein(a)</a:t>
            </a:r>
          </a:p>
        </p:txBody>
      </p:sp>
      <p:sp>
        <p:nvSpPr>
          <p:cNvPr id="5" name="Content Placeholder 4">
            <a:extLst>
              <a:ext uri="{FF2B5EF4-FFF2-40B4-BE49-F238E27FC236}">
                <a16:creationId xmlns:a16="http://schemas.microsoft.com/office/drawing/2014/main" id="{961DF988-184F-40D9-A658-61B24FE0C915}"/>
              </a:ext>
            </a:extLst>
          </p:cNvPr>
          <p:cNvSpPr>
            <a:spLocks noGrp="1"/>
          </p:cNvSpPr>
          <p:nvPr>
            <p:ph idx="1"/>
          </p:nvPr>
        </p:nvSpPr>
        <p:spPr>
          <a:xfrm>
            <a:off x="927846" y="1229361"/>
            <a:ext cx="10425953" cy="5263514"/>
          </a:xfrm>
        </p:spPr>
        <p:txBody>
          <a:bodyPr>
            <a:normAutofit fontScale="85000" lnSpcReduction="20000"/>
          </a:bodyPr>
          <a:lstStyle/>
          <a:p>
            <a:pPr marL="0" indent="0" algn="l">
              <a:buNone/>
            </a:pPr>
            <a:r>
              <a:rPr lang="en-US" sz="3000" b="1" i="0" u="sng" strike="noStrike" baseline="0" dirty="0">
                <a:latin typeface="+mn-lt"/>
              </a:rPr>
              <a:t>BaleDoneen Take-Away</a:t>
            </a:r>
            <a:r>
              <a:rPr lang="en-US" sz="3000" b="1" i="0" u="none" strike="noStrike" baseline="0" dirty="0">
                <a:latin typeface="+mn-lt"/>
              </a:rPr>
              <a:t>:</a:t>
            </a:r>
          </a:p>
          <a:p>
            <a:pPr>
              <a:buFont typeface="Wingdings" pitchFamily="2" charset="2"/>
              <a:buNone/>
              <a:defRPr/>
            </a:pPr>
            <a:r>
              <a:rPr lang="en-US" sz="2600" dirty="0">
                <a:latin typeface="+mn-lt"/>
              </a:rPr>
              <a:t>Genetically based studies demonstrated a consistent increase in MI risk with higher </a:t>
            </a:r>
            <a:r>
              <a:rPr lang="en-US" sz="2600" dirty="0" err="1">
                <a:latin typeface="+mn-lt"/>
              </a:rPr>
              <a:t>lipo</a:t>
            </a:r>
            <a:r>
              <a:rPr lang="en-US" sz="2600" dirty="0">
                <a:latin typeface="+mn-lt"/>
              </a:rPr>
              <a:t> (a) levels </a:t>
            </a:r>
            <a:r>
              <a:rPr lang="en-US" sz="2600" dirty="0">
                <a:solidFill>
                  <a:schemeClr val="accent3"/>
                </a:solidFill>
                <a:latin typeface="+mn-lt"/>
              </a:rPr>
              <a:t>(</a:t>
            </a:r>
            <a:r>
              <a:rPr lang="en-US" sz="2600" i="1" dirty="0" err="1">
                <a:solidFill>
                  <a:schemeClr val="accent3"/>
                </a:solidFill>
                <a:latin typeface="+mn-lt"/>
              </a:rPr>
              <a:t>Kamstrup</a:t>
            </a:r>
            <a:r>
              <a:rPr lang="en-US" sz="2600" i="1" dirty="0">
                <a:solidFill>
                  <a:schemeClr val="accent3"/>
                </a:solidFill>
                <a:latin typeface="+mn-lt"/>
              </a:rPr>
              <a:t>, P.R., et al. 2009, JAMA, 301(22) and Clarke R., et al. 2009) N </a:t>
            </a:r>
            <a:r>
              <a:rPr lang="en-US" sz="2600" i="1" dirty="0" err="1">
                <a:solidFill>
                  <a:schemeClr val="accent3"/>
                </a:solidFill>
                <a:latin typeface="+mn-lt"/>
              </a:rPr>
              <a:t>Engl</a:t>
            </a:r>
            <a:r>
              <a:rPr lang="en-US" sz="2600" i="1" dirty="0">
                <a:solidFill>
                  <a:schemeClr val="accent3"/>
                </a:solidFill>
                <a:latin typeface="+mn-lt"/>
              </a:rPr>
              <a:t> J Med, 361, 2518-2528).</a:t>
            </a:r>
            <a:endParaRPr lang="en-US" sz="2600" dirty="0">
              <a:solidFill>
                <a:schemeClr val="accent3"/>
              </a:solidFill>
              <a:latin typeface="+mn-lt"/>
            </a:endParaRPr>
          </a:p>
          <a:p>
            <a:pPr marL="0" indent="0" algn="l">
              <a:buNone/>
            </a:pPr>
            <a:endParaRPr lang="en-US" sz="2600" dirty="0">
              <a:latin typeface="+mn-lt"/>
            </a:endParaRPr>
          </a:p>
          <a:p>
            <a:pPr marL="0" indent="0" algn="l">
              <a:buNone/>
            </a:pPr>
            <a:r>
              <a:rPr lang="en-US" sz="2600" dirty="0">
                <a:latin typeface="+mn-lt"/>
              </a:rPr>
              <a:t>Enhances Risk Prediction by 40% in intermediate risk patients. </a:t>
            </a:r>
            <a:r>
              <a:rPr lang="en-US" sz="2600" dirty="0">
                <a:solidFill>
                  <a:schemeClr val="accent3"/>
                </a:solidFill>
                <a:latin typeface="+mn-lt"/>
              </a:rPr>
              <a:t>(</a:t>
            </a:r>
            <a:r>
              <a:rPr lang="en-US" sz="2600" i="1" dirty="0" err="1">
                <a:solidFill>
                  <a:schemeClr val="accent3"/>
                </a:solidFill>
                <a:latin typeface="+mn-lt"/>
              </a:rPr>
              <a:t>Willeit</a:t>
            </a:r>
            <a:r>
              <a:rPr lang="en-US" sz="2600" i="1" dirty="0">
                <a:solidFill>
                  <a:schemeClr val="accent3"/>
                </a:solidFill>
                <a:latin typeface="+mn-lt"/>
              </a:rPr>
              <a:t>, P. 2014, J Am Coll </a:t>
            </a:r>
            <a:r>
              <a:rPr lang="en-US" sz="2600" i="1" dirty="0" err="1">
                <a:solidFill>
                  <a:schemeClr val="accent3"/>
                </a:solidFill>
                <a:latin typeface="+mn-lt"/>
              </a:rPr>
              <a:t>Cardiol</a:t>
            </a:r>
            <a:r>
              <a:rPr lang="en-US" sz="2600" i="1" dirty="0">
                <a:solidFill>
                  <a:schemeClr val="accent3"/>
                </a:solidFill>
                <a:latin typeface="+mn-lt"/>
              </a:rPr>
              <a:t>, 64(9), 851-860)</a:t>
            </a:r>
          </a:p>
          <a:p>
            <a:pPr marL="0" indent="0" algn="l">
              <a:buNone/>
            </a:pPr>
            <a:endParaRPr lang="en-US" sz="2600" dirty="0">
              <a:latin typeface="+mn-lt"/>
            </a:endParaRPr>
          </a:p>
          <a:p>
            <a:pPr marL="0" indent="0" algn="l">
              <a:buNone/>
            </a:pPr>
            <a:r>
              <a:rPr lang="en-US" sz="2600" dirty="0">
                <a:latin typeface="+mn-lt"/>
              </a:rPr>
              <a:t>Elevated </a:t>
            </a:r>
            <a:r>
              <a:rPr lang="en-US" sz="2600" dirty="0" err="1">
                <a:latin typeface="+mn-lt"/>
              </a:rPr>
              <a:t>lipo</a:t>
            </a:r>
            <a:r>
              <a:rPr lang="en-US" sz="2600" dirty="0">
                <a:latin typeface="+mn-lt"/>
              </a:rPr>
              <a:t>(a) Increases Recidivistic stroke risk by 2.6-fold (p=0.016). (</a:t>
            </a:r>
            <a:r>
              <a:rPr lang="en-US" sz="2600" i="1" dirty="0">
                <a:solidFill>
                  <a:schemeClr val="accent3"/>
                </a:solidFill>
                <a:latin typeface="+mn-lt"/>
              </a:rPr>
              <a:t>Lang, K.S., et al (2016). Stroke AHA. 116.014436)</a:t>
            </a:r>
          </a:p>
          <a:p>
            <a:pPr marL="0" indent="0">
              <a:buNone/>
            </a:pPr>
            <a:endParaRPr lang="en-US" sz="2600" dirty="0">
              <a:latin typeface="+mn-lt"/>
            </a:endParaRPr>
          </a:p>
          <a:p>
            <a:pPr marL="0" indent="0">
              <a:buNone/>
            </a:pPr>
            <a:r>
              <a:rPr lang="en-US" sz="2600" dirty="0">
                <a:latin typeface="+mn-lt"/>
              </a:rPr>
              <a:t>In Post MI Pts - an increase &gt;13% relative to a decrease of &gt;13% generated a significant 21% increased risk of CV events. </a:t>
            </a:r>
            <a:r>
              <a:rPr lang="en-US" sz="2600" i="1" dirty="0">
                <a:solidFill>
                  <a:schemeClr val="accent3"/>
                </a:solidFill>
                <a:latin typeface="+mn-lt"/>
              </a:rPr>
              <a:t>(</a:t>
            </a:r>
            <a:r>
              <a:rPr lang="en-US" sz="2600" i="1" dirty="0" err="1">
                <a:solidFill>
                  <a:schemeClr val="accent3"/>
                </a:solidFill>
                <a:latin typeface="+mn-lt"/>
              </a:rPr>
              <a:t>Nestel</a:t>
            </a:r>
            <a:r>
              <a:rPr lang="en-US" sz="2600" i="1" dirty="0">
                <a:solidFill>
                  <a:schemeClr val="accent3"/>
                </a:solidFill>
                <a:latin typeface="+mn-lt"/>
              </a:rPr>
              <a:t>, P.J., et al. (2013) ATVB.)</a:t>
            </a:r>
          </a:p>
          <a:p>
            <a:pPr marL="0" indent="0">
              <a:buNone/>
            </a:pPr>
            <a:endParaRPr lang="en-US" sz="2600" dirty="0">
              <a:latin typeface="+mn-lt"/>
            </a:endParaRPr>
          </a:p>
          <a:p>
            <a:pPr marL="0" indent="0">
              <a:buNone/>
            </a:pPr>
            <a:r>
              <a:rPr lang="en-US" sz="2600" dirty="0" err="1">
                <a:latin typeface="+mn-lt"/>
              </a:rPr>
              <a:t>Lipo</a:t>
            </a:r>
            <a:r>
              <a:rPr lang="en-US" sz="2600" dirty="0">
                <a:latin typeface="+mn-lt"/>
              </a:rPr>
              <a:t>(a) is common in the US - &gt;30 mg/dL- 35%-39.5%, &gt;50 mg/dL -24%- 29.2% </a:t>
            </a:r>
            <a:r>
              <a:rPr lang="en-US" sz="2600" i="1" dirty="0">
                <a:solidFill>
                  <a:schemeClr val="accent3"/>
                </a:solidFill>
                <a:latin typeface="+mn-lt"/>
              </a:rPr>
              <a:t>(</a:t>
            </a:r>
            <a:r>
              <a:rPr lang="en-US" sz="2600" dirty="0">
                <a:solidFill>
                  <a:schemeClr val="accent3"/>
                </a:solidFill>
                <a:latin typeface="+mn-lt"/>
                <a:cs typeface="Arial"/>
              </a:rPr>
              <a:t>Varvel, S., (2016). Prevalence of Elevated et al. ATVB</a:t>
            </a:r>
            <a:r>
              <a:rPr lang="en-US" sz="2600" i="1" dirty="0">
                <a:solidFill>
                  <a:schemeClr val="accent3"/>
                </a:solidFill>
                <a:latin typeface="+mn-lt"/>
                <a:cs typeface="Arial"/>
              </a:rPr>
              <a:t>, 36</a:t>
            </a:r>
            <a:r>
              <a:rPr lang="en-US" sz="2600" dirty="0">
                <a:solidFill>
                  <a:schemeClr val="accent3"/>
                </a:solidFill>
                <a:latin typeface="+mn-lt"/>
                <a:cs typeface="Arial"/>
              </a:rPr>
              <a:t>(11), 2239-2245)</a:t>
            </a:r>
            <a:endParaRPr lang="en-US" sz="2600" dirty="0">
              <a:latin typeface="+mn-lt"/>
            </a:endParaRPr>
          </a:p>
          <a:p>
            <a:pPr marL="0" indent="0" algn="l">
              <a:buNone/>
            </a:pPr>
            <a:endParaRPr lang="en-US" sz="2400" dirty="0">
              <a:latin typeface="+mn-lt"/>
            </a:endParaRPr>
          </a:p>
        </p:txBody>
      </p:sp>
    </p:spTree>
    <p:extLst>
      <p:ext uri="{BB962C8B-B14F-4D97-AF65-F5344CB8AC3E}">
        <p14:creationId xmlns:p14="http://schemas.microsoft.com/office/powerpoint/2010/main" val="407158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38830C-BD1A-472B-9766-F2AE83528C58}"/>
              </a:ext>
            </a:extLst>
          </p:cNvPr>
          <p:cNvPicPr>
            <a:picLocks noChangeAspect="1"/>
          </p:cNvPicPr>
          <p:nvPr/>
        </p:nvPicPr>
        <p:blipFill>
          <a:blip r:embed="rId2"/>
          <a:stretch>
            <a:fillRect/>
          </a:stretch>
        </p:blipFill>
        <p:spPr>
          <a:xfrm>
            <a:off x="1365337" y="275573"/>
            <a:ext cx="9494729" cy="5736920"/>
          </a:xfrm>
          <a:prstGeom prst="rect">
            <a:avLst/>
          </a:prstGeom>
        </p:spPr>
      </p:pic>
      <p:sp>
        <p:nvSpPr>
          <p:cNvPr id="10" name="Rectangle 9">
            <a:extLst>
              <a:ext uri="{FF2B5EF4-FFF2-40B4-BE49-F238E27FC236}">
                <a16:creationId xmlns:a16="http://schemas.microsoft.com/office/drawing/2014/main" id="{3DDC4DBB-4AAA-4794-8EAA-69603DCE5245}"/>
              </a:ext>
            </a:extLst>
          </p:cNvPr>
          <p:cNvSpPr/>
          <p:nvPr/>
        </p:nvSpPr>
        <p:spPr>
          <a:xfrm>
            <a:off x="1540701" y="438411"/>
            <a:ext cx="638828" cy="926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1EBBF2-BA1D-486F-9472-C6C6C7593763}"/>
              </a:ext>
            </a:extLst>
          </p:cNvPr>
          <p:cNvSpPr/>
          <p:nvPr/>
        </p:nvSpPr>
        <p:spPr>
          <a:xfrm>
            <a:off x="7954027" y="438411"/>
            <a:ext cx="2697272" cy="926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289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DF19C-13FF-4BAF-84B8-B557A3A1B7EB}"/>
              </a:ext>
            </a:extLst>
          </p:cNvPr>
          <p:cNvSpPr>
            <a:spLocks noGrp="1"/>
          </p:cNvSpPr>
          <p:nvPr>
            <p:ph type="title"/>
          </p:nvPr>
        </p:nvSpPr>
        <p:spPr>
          <a:xfrm>
            <a:off x="838200" y="365126"/>
            <a:ext cx="10515600" cy="838642"/>
          </a:xfrm>
        </p:spPr>
        <p:txBody>
          <a:bodyPr/>
          <a:lstStyle/>
          <a:p>
            <a:pPr algn="ctr"/>
            <a:r>
              <a:rPr lang="en-US" b="1" dirty="0"/>
              <a:t>Aortic Valve Disease &amp; Lipoprotein(a)</a:t>
            </a:r>
          </a:p>
        </p:txBody>
      </p:sp>
      <p:pic>
        <p:nvPicPr>
          <p:cNvPr id="5" name="Content Placeholder 4">
            <a:extLst>
              <a:ext uri="{FF2B5EF4-FFF2-40B4-BE49-F238E27FC236}">
                <a16:creationId xmlns:a16="http://schemas.microsoft.com/office/drawing/2014/main" id="{1AB1B4DC-BEC3-4B99-9819-84614EB991E8}"/>
              </a:ext>
            </a:extLst>
          </p:cNvPr>
          <p:cNvPicPr>
            <a:picLocks noGrp="1" noChangeAspect="1"/>
          </p:cNvPicPr>
          <p:nvPr>
            <p:ph idx="1"/>
          </p:nvPr>
        </p:nvPicPr>
        <p:blipFill>
          <a:blip r:embed="rId2"/>
          <a:stretch>
            <a:fillRect/>
          </a:stretch>
        </p:blipFill>
        <p:spPr>
          <a:xfrm>
            <a:off x="953947" y="1647620"/>
            <a:ext cx="5257800" cy="4313341"/>
          </a:xfrm>
          <a:ln w="25400">
            <a:solidFill>
              <a:schemeClr val="tx1">
                <a:lumMod val="75000"/>
              </a:schemeClr>
            </a:solidFill>
          </a:ln>
        </p:spPr>
      </p:pic>
      <p:pic>
        <p:nvPicPr>
          <p:cNvPr id="7" name="Picture 6">
            <a:extLst>
              <a:ext uri="{FF2B5EF4-FFF2-40B4-BE49-F238E27FC236}">
                <a16:creationId xmlns:a16="http://schemas.microsoft.com/office/drawing/2014/main" id="{0EADCAFA-0CA6-40B4-BC72-EFAA989DEF32}"/>
              </a:ext>
            </a:extLst>
          </p:cNvPr>
          <p:cNvPicPr>
            <a:picLocks noChangeAspect="1"/>
          </p:cNvPicPr>
          <p:nvPr/>
        </p:nvPicPr>
        <p:blipFill>
          <a:blip r:embed="rId3"/>
          <a:stretch>
            <a:fillRect/>
          </a:stretch>
        </p:blipFill>
        <p:spPr>
          <a:xfrm>
            <a:off x="6852213" y="1643653"/>
            <a:ext cx="4501587" cy="4317308"/>
          </a:xfrm>
          <a:prstGeom prst="rect">
            <a:avLst/>
          </a:prstGeom>
        </p:spPr>
      </p:pic>
    </p:spTree>
    <p:extLst>
      <p:ext uri="{BB962C8B-B14F-4D97-AF65-F5344CB8AC3E}">
        <p14:creationId xmlns:p14="http://schemas.microsoft.com/office/powerpoint/2010/main" val="2485901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422F7-C046-4E8D-A563-C7133C1C1BC3}"/>
              </a:ext>
            </a:extLst>
          </p:cNvPr>
          <p:cNvSpPr>
            <a:spLocks noGrp="1"/>
          </p:cNvSpPr>
          <p:nvPr>
            <p:ph type="title"/>
          </p:nvPr>
        </p:nvSpPr>
        <p:spPr>
          <a:xfrm>
            <a:off x="838200" y="0"/>
            <a:ext cx="10515600" cy="1325563"/>
          </a:xfrm>
        </p:spPr>
        <p:txBody>
          <a:bodyPr/>
          <a:lstStyle/>
          <a:p>
            <a:pPr algn="ctr"/>
            <a:r>
              <a:rPr lang="en-US" b="1" dirty="0" err="1"/>
              <a:t>Lipo</a:t>
            </a:r>
            <a:r>
              <a:rPr lang="en-US" b="1" dirty="0"/>
              <a:t>(a) and aortic valve disease</a:t>
            </a:r>
          </a:p>
        </p:txBody>
      </p:sp>
      <p:sp>
        <p:nvSpPr>
          <p:cNvPr id="3" name="Content Placeholder 2">
            <a:extLst>
              <a:ext uri="{FF2B5EF4-FFF2-40B4-BE49-F238E27FC236}">
                <a16:creationId xmlns:a16="http://schemas.microsoft.com/office/drawing/2014/main" id="{DDE2877F-BFA3-4DD9-BAE0-1C83BACAB70D}"/>
              </a:ext>
            </a:extLst>
          </p:cNvPr>
          <p:cNvSpPr>
            <a:spLocks noGrp="1"/>
          </p:cNvSpPr>
          <p:nvPr>
            <p:ph idx="1"/>
          </p:nvPr>
        </p:nvSpPr>
        <p:spPr>
          <a:xfrm>
            <a:off x="925902" y="1325563"/>
            <a:ext cx="10515600" cy="4855784"/>
          </a:xfrm>
        </p:spPr>
        <p:txBody>
          <a:bodyPr>
            <a:normAutofit/>
          </a:bodyPr>
          <a:lstStyle/>
          <a:p>
            <a:pPr marL="0" indent="0" algn="ctr">
              <a:buNone/>
            </a:pPr>
            <a:r>
              <a:rPr lang="en-US" sz="2400" b="0" i="0" u="none" strike="noStrike" baseline="0" dirty="0">
                <a:latin typeface="+mn-lt"/>
              </a:rPr>
              <a:t>Elevated levels of lipoprotein(a) [</a:t>
            </a:r>
            <a:r>
              <a:rPr lang="en-US" sz="2400" b="0" i="0" u="none" strike="noStrike" baseline="0" dirty="0" err="1">
                <a:latin typeface="+mn-lt"/>
              </a:rPr>
              <a:t>Lp</a:t>
            </a:r>
            <a:r>
              <a:rPr lang="en-US" sz="2400" b="0" i="0" u="none" strike="noStrike" baseline="0" dirty="0">
                <a:latin typeface="+mn-lt"/>
              </a:rPr>
              <a:t>(a)] has been identified as an independent and causal risk factor for </a:t>
            </a:r>
            <a:r>
              <a:rPr lang="en-US" sz="2400" b="1" i="0" u="none" strike="noStrike" baseline="0" dirty="0">
                <a:latin typeface="+mn-lt"/>
              </a:rPr>
              <a:t>calcific aortic valve disease </a:t>
            </a:r>
            <a:r>
              <a:rPr lang="en-US" sz="2400" b="0" i="0" u="none" strike="noStrike" baseline="0" dirty="0">
                <a:latin typeface="+mn-lt"/>
              </a:rPr>
              <a:t>(CAVD). </a:t>
            </a:r>
          </a:p>
          <a:p>
            <a:pPr marL="0" indent="0" algn="ctr">
              <a:buNone/>
            </a:pPr>
            <a:endParaRPr lang="en-US" sz="2400" b="0" i="0" u="none" strike="noStrike" baseline="0" dirty="0">
              <a:latin typeface="+mn-lt"/>
            </a:endParaRPr>
          </a:p>
          <a:p>
            <a:pPr marL="0" indent="0" algn="ctr">
              <a:buNone/>
            </a:pPr>
            <a:r>
              <a:rPr lang="en-US" sz="2400" b="0" i="0" u="none" strike="noStrike" baseline="0" dirty="0">
                <a:latin typeface="+mn-lt"/>
              </a:rPr>
              <a:t>CAVD is a slow, progressive disorder presenting as severe </a:t>
            </a:r>
            <a:r>
              <a:rPr lang="en-US" sz="2400" b="0" i="0" u="none" strike="noStrike" baseline="0" dirty="0" err="1">
                <a:latin typeface="+mn-lt"/>
              </a:rPr>
              <a:t>trileaflet</a:t>
            </a:r>
            <a:r>
              <a:rPr lang="en-US" sz="2400" b="0" i="0" u="none" strike="noStrike" baseline="0" dirty="0">
                <a:latin typeface="+mn-lt"/>
              </a:rPr>
              <a:t> calcification known as aortic valve stenosis (AS) that impairs valve motion and restricts ventricular outflow. </a:t>
            </a:r>
          </a:p>
          <a:p>
            <a:pPr marL="0" indent="0" algn="ctr">
              <a:buNone/>
            </a:pPr>
            <a:endParaRPr lang="en-US" sz="2400" b="0" i="0" u="none" strike="noStrike" baseline="0" dirty="0">
              <a:latin typeface="+mn-lt"/>
            </a:endParaRPr>
          </a:p>
          <a:p>
            <a:pPr marL="0" indent="0" algn="ctr">
              <a:buNone/>
            </a:pPr>
            <a:r>
              <a:rPr lang="en-US" sz="2400" b="0" i="0" u="none" strike="noStrike" baseline="0" dirty="0">
                <a:latin typeface="+mn-lt"/>
              </a:rPr>
              <a:t>AS tends to be quite advanced by the time it presents clinical symptoms of exertional angina, syncope, or heart failure. </a:t>
            </a:r>
          </a:p>
        </p:txBody>
      </p:sp>
      <p:sp>
        <p:nvSpPr>
          <p:cNvPr id="5" name="TextBox 4">
            <a:extLst>
              <a:ext uri="{FF2B5EF4-FFF2-40B4-BE49-F238E27FC236}">
                <a16:creationId xmlns:a16="http://schemas.microsoft.com/office/drawing/2014/main" id="{F8EE1D79-338B-49B9-8557-B83AC62A924C}"/>
              </a:ext>
            </a:extLst>
          </p:cNvPr>
          <p:cNvSpPr txBox="1"/>
          <p:nvPr/>
        </p:nvSpPr>
        <p:spPr>
          <a:xfrm>
            <a:off x="750498" y="6085728"/>
            <a:ext cx="9057736" cy="523220"/>
          </a:xfrm>
          <a:prstGeom prst="rect">
            <a:avLst/>
          </a:prstGeom>
          <a:noFill/>
        </p:spPr>
        <p:txBody>
          <a:bodyPr wrap="square">
            <a:spAutoFit/>
          </a:bodyPr>
          <a:lstStyle/>
          <a:p>
            <a:pPr algn="ctr"/>
            <a:r>
              <a:rPr lang="en-US" sz="1400" b="0" i="0" dirty="0">
                <a:solidFill>
                  <a:schemeClr val="accent3"/>
                </a:solidFill>
                <a:effectLst/>
                <a:ea typeface="Cambria" panose="02040503050406030204" pitchFamily="18" charset="0"/>
              </a:rPr>
              <a:t>Youssef A, Clark JR, </a:t>
            </a:r>
            <a:r>
              <a:rPr lang="en-US" sz="1400" b="0" i="0" dirty="0" err="1">
                <a:solidFill>
                  <a:schemeClr val="accent3"/>
                </a:solidFill>
                <a:effectLst/>
                <a:ea typeface="Cambria" panose="02040503050406030204" pitchFamily="18" charset="0"/>
              </a:rPr>
              <a:t>Koschinsky</a:t>
            </a:r>
            <a:r>
              <a:rPr lang="en-US" sz="1400" b="0" i="0" dirty="0">
                <a:solidFill>
                  <a:schemeClr val="accent3"/>
                </a:solidFill>
                <a:effectLst/>
                <a:ea typeface="Cambria" panose="02040503050406030204" pitchFamily="18" charset="0"/>
              </a:rPr>
              <a:t> ML, </a:t>
            </a:r>
            <a:r>
              <a:rPr lang="en-US" sz="1400" b="0" i="0" dirty="0" err="1">
                <a:solidFill>
                  <a:schemeClr val="accent3"/>
                </a:solidFill>
                <a:effectLst/>
                <a:ea typeface="Cambria" panose="02040503050406030204" pitchFamily="18" charset="0"/>
              </a:rPr>
              <a:t>Boffa</a:t>
            </a:r>
            <a:r>
              <a:rPr lang="en-US" sz="1400" b="0" i="0" dirty="0">
                <a:solidFill>
                  <a:schemeClr val="accent3"/>
                </a:solidFill>
                <a:effectLst/>
                <a:ea typeface="Cambria" panose="02040503050406030204" pitchFamily="18" charset="0"/>
              </a:rPr>
              <a:t> MB. Lipoprotein(a): Expanding our knowledge of aortic valve narrowing. Trends Cardiovasc Med. 2021 Jul;31(5):305-311. </a:t>
            </a:r>
            <a:r>
              <a:rPr lang="en-US" sz="1400" b="0" i="0" dirty="0" err="1">
                <a:solidFill>
                  <a:schemeClr val="accent3"/>
                </a:solidFill>
                <a:effectLst/>
                <a:ea typeface="Cambria" panose="02040503050406030204" pitchFamily="18" charset="0"/>
              </a:rPr>
              <a:t>doi</a:t>
            </a:r>
            <a:r>
              <a:rPr lang="en-US" sz="1400" b="0" i="0" dirty="0">
                <a:solidFill>
                  <a:schemeClr val="accent3"/>
                </a:solidFill>
                <a:effectLst/>
                <a:ea typeface="Cambria" panose="02040503050406030204" pitchFamily="18" charset="0"/>
              </a:rPr>
              <a:t>: 10.1016/j.tcm.2020.06.001. </a:t>
            </a:r>
            <a:r>
              <a:rPr lang="en-US" sz="1400" b="0" i="0" dirty="0" err="1">
                <a:solidFill>
                  <a:schemeClr val="accent3"/>
                </a:solidFill>
                <a:effectLst/>
                <a:ea typeface="Cambria" panose="02040503050406030204" pitchFamily="18" charset="0"/>
              </a:rPr>
              <a:t>Epub</a:t>
            </a:r>
            <a:r>
              <a:rPr lang="en-US" sz="1400" b="0" i="0" dirty="0">
                <a:solidFill>
                  <a:schemeClr val="accent3"/>
                </a:solidFill>
                <a:effectLst/>
                <a:ea typeface="Cambria" panose="02040503050406030204" pitchFamily="18" charset="0"/>
              </a:rPr>
              <a:t> 2020 Jun 7.</a:t>
            </a:r>
            <a:endParaRPr lang="en-US" sz="1400" dirty="0">
              <a:solidFill>
                <a:schemeClr val="accent3"/>
              </a:solidFill>
              <a:ea typeface="Cambria" panose="02040503050406030204" pitchFamily="18" charset="0"/>
            </a:endParaRPr>
          </a:p>
        </p:txBody>
      </p:sp>
    </p:spTree>
    <p:extLst>
      <p:ext uri="{BB962C8B-B14F-4D97-AF65-F5344CB8AC3E}">
        <p14:creationId xmlns:p14="http://schemas.microsoft.com/office/powerpoint/2010/main" val="1004065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422F7-C046-4E8D-A563-C7133C1C1BC3}"/>
              </a:ext>
            </a:extLst>
          </p:cNvPr>
          <p:cNvSpPr>
            <a:spLocks noGrp="1"/>
          </p:cNvSpPr>
          <p:nvPr>
            <p:ph type="title"/>
          </p:nvPr>
        </p:nvSpPr>
        <p:spPr>
          <a:xfrm>
            <a:off x="838200" y="0"/>
            <a:ext cx="10515600" cy="1325563"/>
          </a:xfrm>
        </p:spPr>
        <p:txBody>
          <a:bodyPr/>
          <a:lstStyle/>
          <a:p>
            <a:pPr algn="ctr"/>
            <a:r>
              <a:rPr lang="en-US" b="1" dirty="0" err="1"/>
              <a:t>Lipo</a:t>
            </a:r>
            <a:r>
              <a:rPr lang="en-US" b="1" dirty="0"/>
              <a:t>(a) and aortic valve disease</a:t>
            </a:r>
          </a:p>
        </p:txBody>
      </p:sp>
      <p:sp>
        <p:nvSpPr>
          <p:cNvPr id="3" name="Content Placeholder 2">
            <a:extLst>
              <a:ext uri="{FF2B5EF4-FFF2-40B4-BE49-F238E27FC236}">
                <a16:creationId xmlns:a16="http://schemas.microsoft.com/office/drawing/2014/main" id="{DDE2877F-BFA3-4DD9-BAE0-1C83BACAB70D}"/>
              </a:ext>
            </a:extLst>
          </p:cNvPr>
          <p:cNvSpPr>
            <a:spLocks noGrp="1"/>
          </p:cNvSpPr>
          <p:nvPr>
            <p:ph idx="1"/>
          </p:nvPr>
        </p:nvSpPr>
        <p:spPr>
          <a:xfrm>
            <a:off x="838200" y="1121435"/>
            <a:ext cx="10515600" cy="4855784"/>
          </a:xfrm>
        </p:spPr>
        <p:txBody>
          <a:bodyPr>
            <a:normAutofit/>
          </a:bodyPr>
          <a:lstStyle/>
          <a:p>
            <a:pPr marL="0" indent="0" algn="ctr">
              <a:buNone/>
            </a:pPr>
            <a:r>
              <a:rPr lang="en-US" sz="2400" b="0" i="0" u="none" strike="noStrike" baseline="0" dirty="0">
                <a:latin typeface="+mn-lt"/>
              </a:rPr>
              <a:t>Evidence is accumulating that </a:t>
            </a:r>
            <a:r>
              <a:rPr lang="en-US" sz="2400" b="0" i="0" u="none" strike="noStrike" baseline="0" dirty="0" err="1">
                <a:latin typeface="+mn-lt"/>
              </a:rPr>
              <a:t>Lp</a:t>
            </a:r>
            <a:r>
              <a:rPr lang="en-US" sz="2400" b="0" i="0" u="none" strike="noStrike" baseline="0" dirty="0">
                <a:latin typeface="+mn-lt"/>
              </a:rPr>
              <a:t>(a) can exacerbate pathophysiological processes in CAVD, specifically, endothelial dysfunction, formation of foam cells, and promotion of a pro-inflammatory state. </a:t>
            </a:r>
          </a:p>
          <a:p>
            <a:pPr marL="0" indent="0" algn="ctr">
              <a:buNone/>
            </a:pPr>
            <a:endParaRPr lang="en-US" sz="2400" b="0" i="0" u="none" strike="noStrike" baseline="0" dirty="0">
              <a:latin typeface="+mn-lt"/>
            </a:endParaRPr>
          </a:p>
          <a:p>
            <a:pPr marL="0" indent="0" algn="ctr">
              <a:buNone/>
            </a:pPr>
            <a:r>
              <a:rPr lang="en-US" sz="2400" b="0" i="0" u="none" strike="noStrike" baseline="0" dirty="0">
                <a:latin typeface="+mn-lt"/>
              </a:rPr>
              <a:t>In the valve milieu, the pro-inflammatory effects of </a:t>
            </a:r>
            <a:r>
              <a:rPr lang="en-US" sz="2400" b="0" i="0" u="none" strike="noStrike" baseline="0" dirty="0" err="1">
                <a:latin typeface="+mn-lt"/>
              </a:rPr>
              <a:t>Lp</a:t>
            </a:r>
            <a:r>
              <a:rPr lang="en-US" sz="2400" b="0" i="0" u="none" strike="noStrike" baseline="0" dirty="0">
                <a:latin typeface="+mn-lt"/>
              </a:rPr>
              <a:t>(a) are manifested in valve thickening and mineralization through pro-osteogenic signaling and changes in gene expression in valve interstitial cells that is primarily facilitated by the oxidized phospholipid content of </a:t>
            </a:r>
            <a:r>
              <a:rPr lang="en-US" sz="2400" b="0" i="0" u="none" strike="noStrike" baseline="0" dirty="0" err="1">
                <a:latin typeface="+mn-lt"/>
              </a:rPr>
              <a:t>Lp</a:t>
            </a:r>
            <a:r>
              <a:rPr lang="en-US" sz="2400" b="0" i="0" u="none" strike="noStrike" baseline="0" dirty="0">
                <a:latin typeface="+mn-lt"/>
              </a:rPr>
              <a:t>(a). </a:t>
            </a:r>
          </a:p>
          <a:p>
            <a:pPr marL="0" indent="0" algn="ctr">
              <a:buNone/>
            </a:pPr>
            <a:endParaRPr lang="en-US" sz="2400" dirty="0">
              <a:latin typeface="+mn-lt"/>
            </a:endParaRPr>
          </a:p>
          <a:p>
            <a:pPr marL="0" indent="0" algn="ctr">
              <a:buNone/>
            </a:pPr>
            <a:r>
              <a:rPr lang="en-US" sz="2400" dirty="0">
                <a:latin typeface="+mn-lt"/>
              </a:rPr>
              <a:t>T</a:t>
            </a:r>
            <a:r>
              <a:rPr lang="en-US" sz="2400" b="0" i="0" u="none" strike="noStrike" baseline="0" dirty="0">
                <a:latin typeface="+mn-lt"/>
              </a:rPr>
              <a:t>he advent of effective therapies that dramatically lower </a:t>
            </a:r>
            <a:r>
              <a:rPr lang="en-US" sz="2400" b="0" i="0" u="none" strike="noStrike" baseline="0" dirty="0" err="1">
                <a:latin typeface="+mn-lt"/>
              </a:rPr>
              <a:t>Lp</a:t>
            </a:r>
            <a:r>
              <a:rPr lang="en-US" sz="2400" b="0" i="0" u="none" strike="noStrike" baseline="0" dirty="0">
                <a:latin typeface="+mn-lt"/>
              </a:rPr>
              <a:t>(a) provides the possibility of the first medical treatment to halt AS progression. </a:t>
            </a:r>
            <a:endParaRPr lang="en-US" sz="2400" dirty="0">
              <a:latin typeface="+mn-lt"/>
            </a:endParaRPr>
          </a:p>
        </p:txBody>
      </p:sp>
      <p:sp>
        <p:nvSpPr>
          <p:cNvPr id="5" name="TextBox 4">
            <a:extLst>
              <a:ext uri="{FF2B5EF4-FFF2-40B4-BE49-F238E27FC236}">
                <a16:creationId xmlns:a16="http://schemas.microsoft.com/office/drawing/2014/main" id="{F8EE1D79-338B-49B9-8557-B83AC62A924C}"/>
              </a:ext>
            </a:extLst>
          </p:cNvPr>
          <p:cNvSpPr txBox="1"/>
          <p:nvPr/>
        </p:nvSpPr>
        <p:spPr>
          <a:xfrm>
            <a:off x="750498" y="6085728"/>
            <a:ext cx="9057736" cy="523220"/>
          </a:xfrm>
          <a:prstGeom prst="rect">
            <a:avLst/>
          </a:prstGeom>
          <a:noFill/>
        </p:spPr>
        <p:txBody>
          <a:bodyPr wrap="square">
            <a:spAutoFit/>
          </a:bodyPr>
          <a:lstStyle/>
          <a:p>
            <a:pPr algn="ctr"/>
            <a:r>
              <a:rPr lang="en-US" sz="1400" b="0" i="0" dirty="0">
                <a:solidFill>
                  <a:schemeClr val="accent3"/>
                </a:solidFill>
                <a:effectLst/>
                <a:ea typeface="Cambria" panose="02040503050406030204" pitchFamily="18" charset="0"/>
              </a:rPr>
              <a:t>Youssef A, Clark JR, </a:t>
            </a:r>
            <a:r>
              <a:rPr lang="en-US" sz="1400" b="0" i="0" dirty="0" err="1">
                <a:solidFill>
                  <a:schemeClr val="accent3"/>
                </a:solidFill>
                <a:effectLst/>
                <a:ea typeface="Cambria" panose="02040503050406030204" pitchFamily="18" charset="0"/>
              </a:rPr>
              <a:t>Koschinsky</a:t>
            </a:r>
            <a:r>
              <a:rPr lang="en-US" sz="1400" b="0" i="0" dirty="0">
                <a:solidFill>
                  <a:schemeClr val="accent3"/>
                </a:solidFill>
                <a:effectLst/>
                <a:ea typeface="Cambria" panose="02040503050406030204" pitchFamily="18" charset="0"/>
              </a:rPr>
              <a:t> ML, </a:t>
            </a:r>
            <a:r>
              <a:rPr lang="en-US" sz="1400" b="0" i="0" dirty="0" err="1">
                <a:solidFill>
                  <a:schemeClr val="accent3"/>
                </a:solidFill>
                <a:effectLst/>
                <a:ea typeface="Cambria" panose="02040503050406030204" pitchFamily="18" charset="0"/>
              </a:rPr>
              <a:t>Boffa</a:t>
            </a:r>
            <a:r>
              <a:rPr lang="en-US" sz="1400" b="0" i="0" dirty="0">
                <a:solidFill>
                  <a:schemeClr val="accent3"/>
                </a:solidFill>
                <a:effectLst/>
                <a:ea typeface="Cambria" panose="02040503050406030204" pitchFamily="18" charset="0"/>
              </a:rPr>
              <a:t> MB. Lipoprotein(a): Expanding our knowledge of aortic valve narrowing. Trends Cardiovasc Med. 2021 Jul;31(5):305-311. </a:t>
            </a:r>
            <a:r>
              <a:rPr lang="en-US" sz="1400" b="0" i="0" dirty="0" err="1">
                <a:solidFill>
                  <a:schemeClr val="accent3"/>
                </a:solidFill>
                <a:effectLst/>
                <a:ea typeface="Cambria" panose="02040503050406030204" pitchFamily="18" charset="0"/>
              </a:rPr>
              <a:t>doi</a:t>
            </a:r>
            <a:r>
              <a:rPr lang="en-US" sz="1400" b="0" i="0" dirty="0">
                <a:solidFill>
                  <a:schemeClr val="accent3"/>
                </a:solidFill>
                <a:effectLst/>
                <a:ea typeface="Cambria" panose="02040503050406030204" pitchFamily="18" charset="0"/>
              </a:rPr>
              <a:t>: 10.1016/j.tcm.2020.06.001. </a:t>
            </a:r>
            <a:r>
              <a:rPr lang="en-US" sz="1400" b="0" i="0" dirty="0" err="1">
                <a:solidFill>
                  <a:schemeClr val="accent3"/>
                </a:solidFill>
                <a:effectLst/>
                <a:ea typeface="Cambria" panose="02040503050406030204" pitchFamily="18" charset="0"/>
              </a:rPr>
              <a:t>Epub</a:t>
            </a:r>
            <a:r>
              <a:rPr lang="en-US" sz="1400" b="0" i="0" dirty="0">
                <a:solidFill>
                  <a:schemeClr val="accent3"/>
                </a:solidFill>
                <a:effectLst/>
                <a:ea typeface="Cambria" panose="02040503050406030204" pitchFamily="18" charset="0"/>
              </a:rPr>
              <a:t> 2020 Jun 7.</a:t>
            </a:r>
            <a:endParaRPr lang="en-US" sz="1400" dirty="0">
              <a:solidFill>
                <a:schemeClr val="accent3"/>
              </a:solidFill>
              <a:ea typeface="Cambria" panose="02040503050406030204" pitchFamily="18" charset="0"/>
            </a:endParaRPr>
          </a:p>
        </p:txBody>
      </p:sp>
    </p:spTree>
    <p:extLst>
      <p:ext uri="{BB962C8B-B14F-4D97-AF65-F5344CB8AC3E}">
        <p14:creationId xmlns:p14="http://schemas.microsoft.com/office/powerpoint/2010/main" val="93474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422F7-C046-4E8D-A563-C7133C1C1BC3}"/>
              </a:ext>
            </a:extLst>
          </p:cNvPr>
          <p:cNvSpPr>
            <a:spLocks noGrp="1"/>
          </p:cNvSpPr>
          <p:nvPr>
            <p:ph type="title"/>
          </p:nvPr>
        </p:nvSpPr>
        <p:spPr>
          <a:xfrm>
            <a:off x="838200" y="0"/>
            <a:ext cx="10515600" cy="1325563"/>
          </a:xfrm>
        </p:spPr>
        <p:txBody>
          <a:bodyPr/>
          <a:lstStyle/>
          <a:p>
            <a:pPr algn="ctr"/>
            <a:r>
              <a:rPr lang="en-US" b="1" dirty="0" err="1"/>
              <a:t>Lipo</a:t>
            </a:r>
            <a:r>
              <a:rPr lang="en-US" b="1" dirty="0"/>
              <a:t>(a) and aortic valve disease</a:t>
            </a:r>
          </a:p>
        </p:txBody>
      </p:sp>
      <p:pic>
        <p:nvPicPr>
          <p:cNvPr id="6" name="Content Placeholder 5">
            <a:extLst>
              <a:ext uri="{FF2B5EF4-FFF2-40B4-BE49-F238E27FC236}">
                <a16:creationId xmlns:a16="http://schemas.microsoft.com/office/drawing/2014/main" id="{698EE718-9CFE-42ED-A102-7BD84AAFA48F}"/>
              </a:ext>
            </a:extLst>
          </p:cNvPr>
          <p:cNvPicPr>
            <a:picLocks noGrp="1" noChangeAspect="1"/>
          </p:cNvPicPr>
          <p:nvPr>
            <p:ph idx="1"/>
          </p:nvPr>
        </p:nvPicPr>
        <p:blipFill>
          <a:blip r:embed="rId2"/>
          <a:stretch>
            <a:fillRect/>
          </a:stretch>
        </p:blipFill>
        <p:spPr>
          <a:xfrm>
            <a:off x="1357312" y="910184"/>
            <a:ext cx="9477375" cy="4498578"/>
          </a:xfrm>
        </p:spPr>
      </p:pic>
      <p:sp>
        <p:nvSpPr>
          <p:cNvPr id="5" name="TextBox 4">
            <a:extLst>
              <a:ext uri="{FF2B5EF4-FFF2-40B4-BE49-F238E27FC236}">
                <a16:creationId xmlns:a16="http://schemas.microsoft.com/office/drawing/2014/main" id="{F8EE1D79-338B-49B9-8557-B83AC62A924C}"/>
              </a:ext>
            </a:extLst>
          </p:cNvPr>
          <p:cNvSpPr txBox="1"/>
          <p:nvPr/>
        </p:nvSpPr>
        <p:spPr>
          <a:xfrm>
            <a:off x="750498" y="6085728"/>
            <a:ext cx="9057736" cy="523220"/>
          </a:xfrm>
          <a:prstGeom prst="rect">
            <a:avLst/>
          </a:prstGeom>
          <a:noFill/>
        </p:spPr>
        <p:txBody>
          <a:bodyPr wrap="square">
            <a:spAutoFit/>
          </a:bodyPr>
          <a:lstStyle/>
          <a:p>
            <a:pPr algn="ctr"/>
            <a:r>
              <a:rPr lang="en-US" sz="1400" b="0" i="0" dirty="0">
                <a:solidFill>
                  <a:schemeClr val="accent3"/>
                </a:solidFill>
                <a:effectLst/>
                <a:ea typeface="Cambria" panose="02040503050406030204" pitchFamily="18" charset="0"/>
              </a:rPr>
              <a:t>Youssef A, Clark JR, </a:t>
            </a:r>
            <a:r>
              <a:rPr lang="en-US" sz="1400" b="0" i="0" dirty="0" err="1">
                <a:solidFill>
                  <a:schemeClr val="accent3"/>
                </a:solidFill>
                <a:effectLst/>
                <a:ea typeface="Cambria" panose="02040503050406030204" pitchFamily="18" charset="0"/>
              </a:rPr>
              <a:t>Koschinsky</a:t>
            </a:r>
            <a:r>
              <a:rPr lang="en-US" sz="1400" b="0" i="0" dirty="0">
                <a:solidFill>
                  <a:schemeClr val="accent3"/>
                </a:solidFill>
                <a:effectLst/>
                <a:ea typeface="Cambria" panose="02040503050406030204" pitchFamily="18" charset="0"/>
              </a:rPr>
              <a:t> ML, </a:t>
            </a:r>
            <a:r>
              <a:rPr lang="en-US" sz="1400" b="0" i="0" dirty="0" err="1">
                <a:solidFill>
                  <a:schemeClr val="accent3"/>
                </a:solidFill>
                <a:effectLst/>
                <a:ea typeface="Cambria" panose="02040503050406030204" pitchFamily="18" charset="0"/>
              </a:rPr>
              <a:t>Boffa</a:t>
            </a:r>
            <a:r>
              <a:rPr lang="en-US" sz="1400" b="0" i="0" dirty="0">
                <a:solidFill>
                  <a:schemeClr val="accent3"/>
                </a:solidFill>
                <a:effectLst/>
                <a:ea typeface="Cambria" panose="02040503050406030204" pitchFamily="18" charset="0"/>
              </a:rPr>
              <a:t> MB. Lipoprotein(a): Expanding our knowledge of aortic valve narrowing. Trends Cardiovasc Med. 2021 Jul;31(5):305-311. </a:t>
            </a:r>
            <a:r>
              <a:rPr lang="en-US" sz="1400" b="0" i="0" dirty="0" err="1">
                <a:solidFill>
                  <a:schemeClr val="accent3"/>
                </a:solidFill>
                <a:effectLst/>
                <a:ea typeface="Cambria" panose="02040503050406030204" pitchFamily="18" charset="0"/>
              </a:rPr>
              <a:t>doi</a:t>
            </a:r>
            <a:r>
              <a:rPr lang="en-US" sz="1400" b="0" i="0" dirty="0">
                <a:solidFill>
                  <a:schemeClr val="accent3"/>
                </a:solidFill>
                <a:effectLst/>
                <a:ea typeface="Cambria" panose="02040503050406030204" pitchFamily="18" charset="0"/>
              </a:rPr>
              <a:t>: 10.1016/j.tcm.2020.06.001. </a:t>
            </a:r>
            <a:r>
              <a:rPr lang="en-US" sz="1400" b="0" i="0" dirty="0" err="1">
                <a:solidFill>
                  <a:schemeClr val="accent3"/>
                </a:solidFill>
                <a:effectLst/>
                <a:ea typeface="Cambria" panose="02040503050406030204" pitchFamily="18" charset="0"/>
              </a:rPr>
              <a:t>Epub</a:t>
            </a:r>
            <a:r>
              <a:rPr lang="en-US" sz="1400" b="0" i="0" dirty="0">
                <a:solidFill>
                  <a:schemeClr val="accent3"/>
                </a:solidFill>
                <a:effectLst/>
                <a:ea typeface="Cambria" panose="02040503050406030204" pitchFamily="18" charset="0"/>
              </a:rPr>
              <a:t> 2020 Jun 7.</a:t>
            </a:r>
            <a:endParaRPr lang="en-US" sz="1400" dirty="0">
              <a:solidFill>
                <a:schemeClr val="accent3"/>
              </a:solidFill>
              <a:ea typeface="Cambria" panose="02040503050406030204" pitchFamily="18" charset="0"/>
            </a:endParaRPr>
          </a:p>
        </p:txBody>
      </p:sp>
      <p:sp>
        <p:nvSpPr>
          <p:cNvPr id="8" name="TextBox 7">
            <a:extLst>
              <a:ext uri="{FF2B5EF4-FFF2-40B4-BE49-F238E27FC236}">
                <a16:creationId xmlns:a16="http://schemas.microsoft.com/office/drawing/2014/main" id="{8F139381-9855-4A19-AB4A-3906F4580C41}"/>
              </a:ext>
            </a:extLst>
          </p:cNvPr>
          <p:cNvSpPr txBox="1"/>
          <p:nvPr/>
        </p:nvSpPr>
        <p:spPr>
          <a:xfrm>
            <a:off x="931653" y="5301485"/>
            <a:ext cx="10515600" cy="646331"/>
          </a:xfrm>
          <a:prstGeom prst="rect">
            <a:avLst/>
          </a:prstGeom>
          <a:noFill/>
        </p:spPr>
        <p:txBody>
          <a:bodyPr wrap="square">
            <a:spAutoFit/>
          </a:bodyPr>
          <a:lstStyle/>
          <a:p>
            <a:pPr algn="ctr"/>
            <a:r>
              <a:rPr lang="en-US" sz="1800" b="0" i="0" u="none" strike="noStrike" baseline="0" dirty="0"/>
              <a:t>A schematic representation of the consequences in the aortic valve microenvironment upon insult of valve endothelial cells (VECs), leading to inflammation and infiltration of immune cells and lipids.</a:t>
            </a:r>
            <a:endParaRPr lang="en-US" dirty="0"/>
          </a:p>
        </p:txBody>
      </p:sp>
    </p:spTree>
    <p:extLst>
      <p:ext uri="{BB962C8B-B14F-4D97-AF65-F5344CB8AC3E}">
        <p14:creationId xmlns:p14="http://schemas.microsoft.com/office/powerpoint/2010/main" val="365470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1595F-B0FD-42F4-B2FF-8FAB5A82A8FD}"/>
              </a:ext>
            </a:extLst>
          </p:cNvPr>
          <p:cNvSpPr>
            <a:spLocks noGrp="1"/>
          </p:cNvSpPr>
          <p:nvPr>
            <p:ph type="title"/>
          </p:nvPr>
        </p:nvSpPr>
        <p:spPr>
          <a:xfrm>
            <a:off x="838200" y="-26928"/>
            <a:ext cx="10515600" cy="1325563"/>
          </a:xfrm>
        </p:spPr>
        <p:txBody>
          <a:bodyPr>
            <a:normAutofit/>
          </a:bodyPr>
          <a:lstStyle/>
          <a:p>
            <a:pPr algn="ctr"/>
            <a:r>
              <a:rPr lang="en-US" b="1" dirty="0"/>
              <a:t>Spokane in the fall</a:t>
            </a:r>
            <a:br>
              <a:rPr lang="en-US" dirty="0"/>
            </a:br>
            <a:r>
              <a:rPr lang="en-US" sz="4000" dirty="0"/>
              <a:t>A few pics of my favorite places to run </a:t>
            </a:r>
            <a:r>
              <a:rPr lang="en-US" sz="4000" dirty="0">
                <a:sym typeface="Wingdings" panose="05000000000000000000" pitchFamily="2" charset="2"/>
              </a:rPr>
              <a:t></a:t>
            </a:r>
            <a:endParaRPr lang="en-US" sz="4000" dirty="0"/>
          </a:p>
        </p:txBody>
      </p:sp>
      <p:pic>
        <p:nvPicPr>
          <p:cNvPr id="5" name="Content Placeholder 4">
            <a:extLst>
              <a:ext uri="{FF2B5EF4-FFF2-40B4-BE49-F238E27FC236}">
                <a16:creationId xmlns:a16="http://schemas.microsoft.com/office/drawing/2014/main" id="{31BF8CFB-DF44-4ADD-BBCB-1582C5EEF426}"/>
              </a:ext>
            </a:extLst>
          </p:cNvPr>
          <p:cNvPicPr>
            <a:picLocks noGrp="1" noChangeAspect="1"/>
          </p:cNvPicPr>
          <p:nvPr>
            <p:ph idx="1"/>
          </p:nvPr>
        </p:nvPicPr>
        <p:blipFill>
          <a:blip r:embed="rId2"/>
          <a:stretch>
            <a:fillRect/>
          </a:stretch>
        </p:blipFill>
        <p:spPr>
          <a:xfrm>
            <a:off x="1054818" y="1468973"/>
            <a:ext cx="3209925" cy="2783400"/>
          </a:xfrm>
        </p:spPr>
      </p:pic>
      <p:pic>
        <p:nvPicPr>
          <p:cNvPr id="7" name="Picture 6">
            <a:extLst>
              <a:ext uri="{FF2B5EF4-FFF2-40B4-BE49-F238E27FC236}">
                <a16:creationId xmlns:a16="http://schemas.microsoft.com/office/drawing/2014/main" id="{CA098066-1A59-4EE0-A825-4E014948B071}"/>
              </a:ext>
            </a:extLst>
          </p:cNvPr>
          <p:cNvPicPr>
            <a:picLocks noChangeAspect="1"/>
          </p:cNvPicPr>
          <p:nvPr/>
        </p:nvPicPr>
        <p:blipFill>
          <a:blip r:embed="rId3"/>
          <a:stretch>
            <a:fillRect/>
          </a:stretch>
        </p:blipFill>
        <p:spPr>
          <a:xfrm>
            <a:off x="4700980" y="1468973"/>
            <a:ext cx="2347249" cy="2700700"/>
          </a:xfrm>
          <a:prstGeom prst="rect">
            <a:avLst/>
          </a:prstGeom>
        </p:spPr>
      </p:pic>
      <p:pic>
        <p:nvPicPr>
          <p:cNvPr id="9" name="Picture 8">
            <a:extLst>
              <a:ext uri="{FF2B5EF4-FFF2-40B4-BE49-F238E27FC236}">
                <a16:creationId xmlns:a16="http://schemas.microsoft.com/office/drawing/2014/main" id="{449769D5-7A27-405C-A53E-77A0AC402454}"/>
              </a:ext>
            </a:extLst>
          </p:cNvPr>
          <p:cNvPicPr>
            <a:picLocks noChangeAspect="1"/>
          </p:cNvPicPr>
          <p:nvPr/>
        </p:nvPicPr>
        <p:blipFill>
          <a:blip r:embed="rId4"/>
          <a:stretch>
            <a:fillRect/>
          </a:stretch>
        </p:blipFill>
        <p:spPr>
          <a:xfrm>
            <a:off x="7484466" y="1468973"/>
            <a:ext cx="2954903" cy="2700699"/>
          </a:xfrm>
          <a:prstGeom prst="rect">
            <a:avLst/>
          </a:prstGeom>
        </p:spPr>
      </p:pic>
      <p:pic>
        <p:nvPicPr>
          <p:cNvPr id="11" name="Picture 10">
            <a:extLst>
              <a:ext uri="{FF2B5EF4-FFF2-40B4-BE49-F238E27FC236}">
                <a16:creationId xmlns:a16="http://schemas.microsoft.com/office/drawing/2014/main" id="{A285995C-FB1B-4E95-9EE9-FF1548A77855}"/>
              </a:ext>
            </a:extLst>
          </p:cNvPr>
          <p:cNvPicPr>
            <a:picLocks noChangeAspect="1"/>
          </p:cNvPicPr>
          <p:nvPr/>
        </p:nvPicPr>
        <p:blipFill>
          <a:blip r:embed="rId5"/>
          <a:stretch>
            <a:fillRect/>
          </a:stretch>
        </p:blipFill>
        <p:spPr>
          <a:xfrm>
            <a:off x="6072037" y="4454743"/>
            <a:ext cx="3238500" cy="2190607"/>
          </a:xfrm>
          <a:prstGeom prst="rect">
            <a:avLst/>
          </a:prstGeom>
        </p:spPr>
      </p:pic>
      <p:pic>
        <p:nvPicPr>
          <p:cNvPr id="13" name="Picture 12">
            <a:extLst>
              <a:ext uri="{FF2B5EF4-FFF2-40B4-BE49-F238E27FC236}">
                <a16:creationId xmlns:a16="http://schemas.microsoft.com/office/drawing/2014/main" id="{D441BB37-A7C1-49D6-96A0-4ADF328BFF98}"/>
              </a:ext>
            </a:extLst>
          </p:cNvPr>
          <p:cNvPicPr>
            <a:picLocks noChangeAspect="1"/>
          </p:cNvPicPr>
          <p:nvPr/>
        </p:nvPicPr>
        <p:blipFill>
          <a:blip r:embed="rId6"/>
          <a:stretch>
            <a:fillRect/>
          </a:stretch>
        </p:blipFill>
        <p:spPr>
          <a:xfrm>
            <a:off x="3191115" y="4496093"/>
            <a:ext cx="2330009" cy="2190607"/>
          </a:xfrm>
          <a:prstGeom prst="rect">
            <a:avLst/>
          </a:prstGeom>
        </p:spPr>
      </p:pic>
    </p:spTree>
    <p:extLst>
      <p:ext uri="{BB962C8B-B14F-4D97-AF65-F5344CB8AC3E}">
        <p14:creationId xmlns:p14="http://schemas.microsoft.com/office/powerpoint/2010/main" val="2705214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422F7-C046-4E8D-A563-C7133C1C1BC3}"/>
              </a:ext>
            </a:extLst>
          </p:cNvPr>
          <p:cNvSpPr>
            <a:spLocks noGrp="1"/>
          </p:cNvSpPr>
          <p:nvPr>
            <p:ph type="title"/>
          </p:nvPr>
        </p:nvSpPr>
        <p:spPr>
          <a:xfrm>
            <a:off x="838200" y="0"/>
            <a:ext cx="10515600" cy="1325563"/>
          </a:xfrm>
        </p:spPr>
        <p:txBody>
          <a:bodyPr/>
          <a:lstStyle/>
          <a:p>
            <a:pPr algn="ctr"/>
            <a:r>
              <a:rPr lang="en-US" b="1" dirty="0" err="1"/>
              <a:t>Lipo</a:t>
            </a:r>
            <a:r>
              <a:rPr lang="en-US" b="1" dirty="0"/>
              <a:t>(a) and aortic valve disease</a:t>
            </a:r>
          </a:p>
        </p:txBody>
      </p:sp>
      <p:sp>
        <p:nvSpPr>
          <p:cNvPr id="3" name="Content Placeholder 2">
            <a:extLst>
              <a:ext uri="{FF2B5EF4-FFF2-40B4-BE49-F238E27FC236}">
                <a16:creationId xmlns:a16="http://schemas.microsoft.com/office/drawing/2014/main" id="{DDE2877F-BFA3-4DD9-BAE0-1C83BACAB70D}"/>
              </a:ext>
            </a:extLst>
          </p:cNvPr>
          <p:cNvSpPr>
            <a:spLocks noGrp="1"/>
          </p:cNvSpPr>
          <p:nvPr>
            <p:ph idx="1"/>
          </p:nvPr>
        </p:nvSpPr>
        <p:spPr>
          <a:xfrm>
            <a:off x="838200" y="1229944"/>
            <a:ext cx="10515600" cy="4855784"/>
          </a:xfrm>
        </p:spPr>
        <p:txBody>
          <a:bodyPr>
            <a:normAutofit/>
          </a:bodyPr>
          <a:lstStyle/>
          <a:p>
            <a:pPr marL="0" indent="0" algn="ctr">
              <a:buNone/>
            </a:pPr>
            <a:r>
              <a:rPr lang="en-US" sz="2400" dirty="0">
                <a:latin typeface="+mn-lt"/>
              </a:rPr>
              <a:t>O</a:t>
            </a:r>
            <a:r>
              <a:rPr lang="en-US" sz="2400" b="0" i="0" u="none" strike="noStrike" baseline="0" dirty="0">
                <a:latin typeface="+mn-lt"/>
              </a:rPr>
              <a:t>steogenic differentiation and mineralization of valve interstitial cells (VICs) and hardening of valve tissue leads to aortic valve stenosis. </a:t>
            </a:r>
          </a:p>
          <a:p>
            <a:pPr marL="0" indent="0" algn="ctr">
              <a:buNone/>
            </a:pPr>
            <a:endParaRPr lang="en-US" sz="2400" b="0" i="0" u="none" strike="noStrike" baseline="0" dirty="0">
              <a:latin typeface="+mn-lt"/>
            </a:endParaRPr>
          </a:p>
          <a:p>
            <a:pPr marL="0" indent="0" algn="ctr">
              <a:buNone/>
            </a:pPr>
            <a:r>
              <a:rPr lang="en-US" sz="2400" b="0" i="0" u="none" strike="noStrike" baseline="0" dirty="0" err="1">
                <a:latin typeface="+mn-lt"/>
              </a:rPr>
              <a:t>Lp</a:t>
            </a:r>
            <a:r>
              <a:rPr lang="en-US" sz="2400" b="0" i="0" u="none" strike="noStrike" baseline="0" dirty="0">
                <a:latin typeface="+mn-lt"/>
              </a:rPr>
              <a:t>(a) can infiltrate through the damaged endothelium, accumulate in the valve, and deliver its content of oxidized phospholipids (</a:t>
            </a:r>
            <a:r>
              <a:rPr lang="en-US" sz="2400" b="0" i="0" u="none" strike="noStrike" baseline="0" dirty="0" err="1">
                <a:latin typeface="+mn-lt"/>
              </a:rPr>
              <a:t>OxPL</a:t>
            </a:r>
            <a:r>
              <a:rPr lang="en-US" sz="2400" b="0" i="0" u="none" strike="noStrike" baseline="0" dirty="0">
                <a:latin typeface="+mn-lt"/>
              </a:rPr>
              <a:t>) along with </a:t>
            </a:r>
            <a:r>
              <a:rPr lang="en-US" sz="2400" b="0" i="0" u="none" strike="noStrike" baseline="0" dirty="0" err="1">
                <a:latin typeface="+mn-lt"/>
              </a:rPr>
              <a:t>autotaxin</a:t>
            </a:r>
            <a:r>
              <a:rPr lang="en-US" sz="2400" b="0" i="0" u="none" strike="noStrike" baseline="0" dirty="0">
                <a:latin typeface="+mn-lt"/>
              </a:rPr>
              <a:t> (ATX). </a:t>
            </a:r>
          </a:p>
          <a:p>
            <a:pPr marL="0" indent="0" algn="ctr">
              <a:buNone/>
            </a:pPr>
            <a:endParaRPr lang="en-US" sz="2400" b="0" i="0" u="none" strike="noStrike" baseline="0" dirty="0">
              <a:latin typeface="+mn-lt"/>
            </a:endParaRPr>
          </a:p>
          <a:p>
            <a:pPr marL="0" indent="0" algn="ctr">
              <a:buNone/>
            </a:pPr>
            <a:r>
              <a:rPr lang="en-US" sz="2400" b="0" i="0" u="none" strike="noStrike" baseline="0" dirty="0">
                <a:latin typeface="+mn-lt"/>
              </a:rPr>
              <a:t>In turn, lipoprotein-associated phospholipase A2 (Lp-PLA2), secreted by macrophages, uses </a:t>
            </a:r>
            <a:r>
              <a:rPr lang="en-US" sz="2400" b="0" i="0" u="none" strike="noStrike" baseline="0" dirty="0" err="1">
                <a:latin typeface="+mn-lt"/>
              </a:rPr>
              <a:t>OxPLs</a:t>
            </a:r>
            <a:r>
              <a:rPr lang="en-US" sz="2400" b="0" i="0" u="none" strike="noStrike" baseline="0" dirty="0">
                <a:latin typeface="+mn-lt"/>
              </a:rPr>
              <a:t> to produce </a:t>
            </a:r>
            <a:r>
              <a:rPr lang="en-US" sz="2400" b="0" i="0" u="none" strike="noStrike" baseline="0" dirty="0" err="1">
                <a:latin typeface="+mn-lt"/>
              </a:rPr>
              <a:t>lysophosphatidylcholine</a:t>
            </a:r>
            <a:r>
              <a:rPr lang="en-US" sz="2400" b="0" i="0" u="none" strike="noStrike" baseline="0" dirty="0">
                <a:latin typeface="+mn-lt"/>
              </a:rPr>
              <a:t> (LPC). </a:t>
            </a:r>
          </a:p>
        </p:txBody>
      </p:sp>
      <p:sp>
        <p:nvSpPr>
          <p:cNvPr id="5" name="TextBox 4">
            <a:extLst>
              <a:ext uri="{FF2B5EF4-FFF2-40B4-BE49-F238E27FC236}">
                <a16:creationId xmlns:a16="http://schemas.microsoft.com/office/drawing/2014/main" id="{F8EE1D79-338B-49B9-8557-B83AC62A924C}"/>
              </a:ext>
            </a:extLst>
          </p:cNvPr>
          <p:cNvSpPr txBox="1"/>
          <p:nvPr/>
        </p:nvSpPr>
        <p:spPr>
          <a:xfrm>
            <a:off x="750498" y="6085728"/>
            <a:ext cx="9057736" cy="523220"/>
          </a:xfrm>
          <a:prstGeom prst="rect">
            <a:avLst/>
          </a:prstGeom>
          <a:noFill/>
        </p:spPr>
        <p:txBody>
          <a:bodyPr wrap="square">
            <a:spAutoFit/>
          </a:bodyPr>
          <a:lstStyle/>
          <a:p>
            <a:pPr algn="ctr"/>
            <a:r>
              <a:rPr lang="en-US" sz="1400" b="0" i="0" dirty="0">
                <a:solidFill>
                  <a:schemeClr val="accent3"/>
                </a:solidFill>
                <a:effectLst/>
                <a:ea typeface="Cambria" panose="02040503050406030204" pitchFamily="18" charset="0"/>
              </a:rPr>
              <a:t>Youssef A, Clark JR, </a:t>
            </a:r>
            <a:r>
              <a:rPr lang="en-US" sz="1400" b="0" i="0" dirty="0" err="1">
                <a:solidFill>
                  <a:schemeClr val="accent3"/>
                </a:solidFill>
                <a:effectLst/>
                <a:ea typeface="Cambria" panose="02040503050406030204" pitchFamily="18" charset="0"/>
              </a:rPr>
              <a:t>Koschinsky</a:t>
            </a:r>
            <a:r>
              <a:rPr lang="en-US" sz="1400" b="0" i="0" dirty="0">
                <a:solidFill>
                  <a:schemeClr val="accent3"/>
                </a:solidFill>
                <a:effectLst/>
                <a:ea typeface="Cambria" panose="02040503050406030204" pitchFamily="18" charset="0"/>
              </a:rPr>
              <a:t> ML, </a:t>
            </a:r>
            <a:r>
              <a:rPr lang="en-US" sz="1400" b="0" i="0" dirty="0" err="1">
                <a:solidFill>
                  <a:schemeClr val="accent3"/>
                </a:solidFill>
                <a:effectLst/>
                <a:ea typeface="Cambria" panose="02040503050406030204" pitchFamily="18" charset="0"/>
              </a:rPr>
              <a:t>Boffa</a:t>
            </a:r>
            <a:r>
              <a:rPr lang="en-US" sz="1400" b="0" i="0" dirty="0">
                <a:solidFill>
                  <a:schemeClr val="accent3"/>
                </a:solidFill>
                <a:effectLst/>
                <a:ea typeface="Cambria" panose="02040503050406030204" pitchFamily="18" charset="0"/>
              </a:rPr>
              <a:t> MB. Lipoprotein(a): Expanding our knowledge of aortic valve narrowing. Trends Cardiovasc Med. 2021 Jul;31(5):305-311. </a:t>
            </a:r>
            <a:r>
              <a:rPr lang="en-US" sz="1400" b="0" i="0" dirty="0" err="1">
                <a:solidFill>
                  <a:schemeClr val="accent3"/>
                </a:solidFill>
                <a:effectLst/>
                <a:ea typeface="Cambria" panose="02040503050406030204" pitchFamily="18" charset="0"/>
              </a:rPr>
              <a:t>doi</a:t>
            </a:r>
            <a:r>
              <a:rPr lang="en-US" sz="1400" b="0" i="0" dirty="0">
                <a:solidFill>
                  <a:schemeClr val="accent3"/>
                </a:solidFill>
                <a:effectLst/>
                <a:ea typeface="Cambria" panose="02040503050406030204" pitchFamily="18" charset="0"/>
              </a:rPr>
              <a:t>: 10.1016/j.tcm.2020.06.001. </a:t>
            </a:r>
            <a:r>
              <a:rPr lang="en-US" sz="1400" b="0" i="0" dirty="0" err="1">
                <a:solidFill>
                  <a:schemeClr val="accent3"/>
                </a:solidFill>
                <a:effectLst/>
                <a:ea typeface="Cambria" panose="02040503050406030204" pitchFamily="18" charset="0"/>
              </a:rPr>
              <a:t>Epub</a:t>
            </a:r>
            <a:r>
              <a:rPr lang="en-US" sz="1400" b="0" i="0" dirty="0">
                <a:solidFill>
                  <a:schemeClr val="accent3"/>
                </a:solidFill>
                <a:effectLst/>
                <a:ea typeface="Cambria" panose="02040503050406030204" pitchFamily="18" charset="0"/>
              </a:rPr>
              <a:t> 2020 Jun 7.</a:t>
            </a:r>
            <a:endParaRPr lang="en-US" sz="1400" dirty="0">
              <a:solidFill>
                <a:schemeClr val="accent3"/>
              </a:solidFill>
              <a:ea typeface="Cambria" panose="02040503050406030204" pitchFamily="18" charset="0"/>
            </a:endParaRPr>
          </a:p>
        </p:txBody>
      </p:sp>
    </p:spTree>
    <p:extLst>
      <p:ext uri="{BB962C8B-B14F-4D97-AF65-F5344CB8AC3E}">
        <p14:creationId xmlns:p14="http://schemas.microsoft.com/office/powerpoint/2010/main" val="11304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422F7-C046-4E8D-A563-C7133C1C1BC3}"/>
              </a:ext>
            </a:extLst>
          </p:cNvPr>
          <p:cNvSpPr>
            <a:spLocks noGrp="1"/>
          </p:cNvSpPr>
          <p:nvPr>
            <p:ph type="title"/>
          </p:nvPr>
        </p:nvSpPr>
        <p:spPr>
          <a:xfrm>
            <a:off x="838200" y="0"/>
            <a:ext cx="10515600" cy="1325563"/>
          </a:xfrm>
        </p:spPr>
        <p:txBody>
          <a:bodyPr/>
          <a:lstStyle/>
          <a:p>
            <a:pPr algn="ctr"/>
            <a:r>
              <a:rPr lang="en-US" b="1" dirty="0" err="1"/>
              <a:t>Lipo</a:t>
            </a:r>
            <a:r>
              <a:rPr lang="en-US" b="1" dirty="0"/>
              <a:t>(a) and aortic valve disease</a:t>
            </a:r>
          </a:p>
        </p:txBody>
      </p:sp>
      <p:sp>
        <p:nvSpPr>
          <p:cNvPr id="3" name="Content Placeholder 2">
            <a:extLst>
              <a:ext uri="{FF2B5EF4-FFF2-40B4-BE49-F238E27FC236}">
                <a16:creationId xmlns:a16="http://schemas.microsoft.com/office/drawing/2014/main" id="{DDE2877F-BFA3-4DD9-BAE0-1C83BACAB70D}"/>
              </a:ext>
            </a:extLst>
          </p:cNvPr>
          <p:cNvSpPr>
            <a:spLocks noGrp="1"/>
          </p:cNvSpPr>
          <p:nvPr>
            <p:ph idx="1"/>
          </p:nvPr>
        </p:nvSpPr>
        <p:spPr>
          <a:xfrm>
            <a:off x="838199" y="1121435"/>
            <a:ext cx="10902351" cy="4855784"/>
          </a:xfrm>
        </p:spPr>
        <p:txBody>
          <a:bodyPr>
            <a:normAutofit/>
          </a:bodyPr>
          <a:lstStyle/>
          <a:p>
            <a:pPr marL="0" indent="0" algn="ctr">
              <a:buNone/>
            </a:pPr>
            <a:r>
              <a:rPr lang="en-US" sz="2400" b="0" i="0" u="none" strike="noStrike" baseline="0" dirty="0" err="1">
                <a:latin typeface="+mn-lt"/>
              </a:rPr>
              <a:t>Autotaxin</a:t>
            </a:r>
            <a:r>
              <a:rPr lang="en-US" sz="2400" b="0" i="0" u="none" strike="noStrike" baseline="0" dirty="0">
                <a:latin typeface="+mn-lt"/>
              </a:rPr>
              <a:t> (ATX) converts LPC into lysophosphatidic acid (LPA), a substrate that binds and activates the LPA receptor (LPAR) leading to activation of NF- </a:t>
            </a:r>
            <a:r>
              <a:rPr lang="en-US" sz="2400" b="0" i="0" u="none" strike="noStrike" baseline="0" dirty="0" err="1">
                <a:latin typeface="+mn-lt"/>
              </a:rPr>
              <a:t>κB</a:t>
            </a:r>
            <a:r>
              <a:rPr lang="en-US" sz="2400" b="0" i="0" u="none" strike="noStrike" baseline="0" dirty="0">
                <a:latin typeface="+mn-lt"/>
              </a:rPr>
              <a:t>. </a:t>
            </a:r>
          </a:p>
          <a:p>
            <a:pPr marL="0" indent="0" algn="ctr">
              <a:buNone/>
            </a:pPr>
            <a:endParaRPr lang="en-US" sz="2400" b="0" i="0" u="none" strike="noStrike" baseline="0" dirty="0">
              <a:latin typeface="+mn-lt"/>
            </a:endParaRPr>
          </a:p>
          <a:p>
            <a:pPr marL="0" indent="0" algn="ctr">
              <a:buNone/>
            </a:pPr>
            <a:r>
              <a:rPr lang="en-US" sz="2400" b="0" i="0" u="none" strike="noStrike" baseline="0" dirty="0">
                <a:latin typeface="+mn-lt"/>
              </a:rPr>
              <a:t>This activates a transcriptional response leading to increased inflammation (secretion of interlukin-6 (IL-6)) and induction of a strong osteogenic response through upregulation of bone-morphogenic protein-2 (BMP-2) in VICs. </a:t>
            </a:r>
          </a:p>
          <a:p>
            <a:pPr marL="0" indent="0" algn="ctr">
              <a:buNone/>
            </a:pPr>
            <a:endParaRPr lang="en-US" sz="2400" b="0" i="0" u="none" strike="noStrike" baseline="0" dirty="0">
              <a:latin typeface="+mn-lt"/>
            </a:endParaRPr>
          </a:p>
          <a:p>
            <a:pPr marL="0" indent="0" algn="ctr">
              <a:buNone/>
            </a:pPr>
            <a:r>
              <a:rPr lang="en-US" sz="2400" b="0" i="0" u="none" strike="noStrike" baseline="0" dirty="0">
                <a:latin typeface="+mn-lt"/>
              </a:rPr>
              <a:t>This series of events promotes osteogenic differentiation and calcification of VICs leading to hardening of the valve leaflet and, ultimately, aortic stenosis. </a:t>
            </a:r>
            <a:endParaRPr lang="en-US" sz="2400" dirty="0">
              <a:latin typeface="+mn-lt"/>
            </a:endParaRPr>
          </a:p>
        </p:txBody>
      </p:sp>
      <p:sp>
        <p:nvSpPr>
          <p:cNvPr id="5" name="TextBox 4">
            <a:extLst>
              <a:ext uri="{FF2B5EF4-FFF2-40B4-BE49-F238E27FC236}">
                <a16:creationId xmlns:a16="http://schemas.microsoft.com/office/drawing/2014/main" id="{F8EE1D79-338B-49B9-8557-B83AC62A924C}"/>
              </a:ext>
            </a:extLst>
          </p:cNvPr>
          <p:cNvSpPr txBox="1"/>
          <p:nvPr/>
        </p:nvSpPr>
        <p:spPr>
          <a:xfrm>
            <a:off x="750498" y="6085728"/>
            <a:ext cx="9057736" cy="523220"/>
          </a:xfrm>
          <a:prstGeom prst="rect">
            <a:avLst/>
          </a:prstGeom>
          <a:noFill/>
        </p:spPr>
        <p:txBody>
          <a:bodyPr wrap="square">
            <a:spAutoFit/>
          </a:bodyPr>
          <a:lstStyle/>
          <a:p>
            <a:pPr algn="ctr"/>
            <a:r>
              <a:rPr lang="en-US" sz="1400" b="0" i="0" dirty="0">
                <a:solidFill>
                  <a:schemeClr val="accent3"/>
                </a:solidFill>
                <a:effectLst/>
                <a:ea typeface="Cambria" panose="02040503050406030204" pitchFamily="18" charset="0"/>
              </a:rPr>
              <a:t>Youssef A, Clark JR, </a:t>
            </a:r>
            <a:r>
              <a:rPr lang="en-US" sz="1400" b="0" i="0" dirty="0" err="1">
                <a:solidFill>
                  <a:schemeClr val="accent3"/>
                </a:solidFill>
                <a:effectLst/>
                <a:ea typeface="Cambria" panose="02040503050406030204" pitchFamily="18" charset="0"/>
              </a:rPr>
              <a:t>Koschinsky</a:t>
            </a:r>
            <a:r>
              <a:rPr lang="en-US" sz="1400" b="0" i="0" dirty="0">
                <a:solidFill>
                  <a:schemeClr val="accent3"/>
                </a:solidFill>
                <a:effectLst/>
                <a:ea typeface="Cambria" panose="02040503050406030204" pitchFamily="18" charset="0"/>
              </a:rPr>
              <a:t> ML, </a:t>
            </a:r>
            <a:r>
              <a:rPr lang="en-US" sz="1400" b="0" i="0" dirty="0" err="1">
                <a:solidFill>
                  <a:schemeClr val="accent3"/>
                </a:solidFill>
                <a:effectLst/>
                <a:ea typeface="Cambria" panose="02040503050406030204" pitchFamily="18" charset="0"/>
              </a:rPr>
              <a:t>Boffa</a:t>
            </a:r>
            <a:r>
              <a:rPr lang="en-US" sz="1400" b="0" i="0" dirty="0">
                <a:solidFill>
                  <a:schemeClr val="accent3"/>
                </a:solidFill>
                <a:effectLst/>
                <a:ea typeface="Cambria" panose="02040503050406030204" pitchFamily="18" charset="0"/>
              </a:rPr>
              <a:t> MB. Lipoprotein(a): Expanding our knowledge of aortic valve narrowing. Trends Cardiovasc Med. 2021 Jul;31(5):305-311. </a:t>
            </a:r>
            <a:r>
              <a:rPr lang="en-US" sz="1400" b="0" i="0" dirty="0" err="1">
                <a:solidFill>
                  <a:schemeClr val="accent3"/>
                </a:solidFill>
                <a:effectLst/>
                <a:ea typeface="Cambria" panose="02040503050406030204" pitchFamily="18" charset="0"/>
              </a:rPr>
              <a:t>doi</a:t>
            </a:r>
            <a:r>
              <a:rPr lang="en-US" sz="1400" b="0" i="0" dirty="0">
                <a:solidFill>
                  <a:schemeClr val="accent3"/>
                </a:solidFill>
                <a:effectLst/>
                <a:ea typeface="Cambria" panose="02040503050406030204" pitchFamily="18" charset="0"/>
              </a:rPr>
              <a:t>: 10.1016/j.tcm.2020.06.001. </a:t>
            </a:r>
            <a:r>
              <a:rPr lang="en-US" sz="1400" b="0" i="0" dirty="0" err="1">
                <a:solidFill>
                  <a:schemeClr val="accent3"/>
                </a:solidFill>
                <a:effectLst/>
                <a:ea typeface="Cambria" panose="02040503050406030204" pitchFamily="18" charset="0"/>
              </a:rPr>
              <a:t>Epub</a:t>
            </a:r>
            <a:r>
              <a:rPr lang="en-US" sz="1400" b="0" i="0" dirty="0">
                <a:solidFill>
                  <a:schemeClr val="accent3"/>
                </a:solidFill>
                <a:effectLst/>
                <a:ea typeface="Cambria" panose="02040503050406030204" pitchFamily="18" charset="0"/>
              </a:rPr>
              <a:t> 2020 Jun 7.</a:t>
            </a:r>
            <a:endParaRPr lang="en-US" sz="1400" dirty="0">
              <a:solidFill>
                <a:schemeClr val="accent3"/>
              </a:solidFill>
              <a:ea typeface="Cambria" panose="02040503050406030204" pitchFamily="18" charset="0"/>
            </a:endParaRPr>
          </a:p>
        </p:txBody>
      </p:sp>
    </p:spTree>
    <p:extLst>
      <p:ext uri="{BB962C8B-B14F-4D97-AF65-F5344CB8AC3E}">
        <p14:creationId xmlns:p14="http://schemas.microsoft.com/office/powerpoint/2010/main" val="397598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09DD42-97D3-41BB-A175-01A72D65F90D}"/>
              </a:ext>
            </a:extLst>
          </p:cNvPr>
          <p:cNvSpPr>
            <a:spLocks noGrp="1"/>
          </p:cNvSpPr>
          <p:nvPr>
            <p:ph idx="1"/>
          </p:nvPr>
        </p:nvSpPr>
        <p:spPr/>
        <p:txBody>
          <a:bodyPr>
            <a:normAutofit/>
          </a:bodyPr>
          <a:lstStyle/>
          <a:p>
            <a:pPr marL="0" indent="0" algn="ctr">
              <a:buNone/>
            </a:pPr>
            <a:r>
              <a:rPr lang="en-US" sz="3600" b="1" dirty="0"/>
              <a:t>Can any current therapy for </a:t>
            </a:r>
            <a:r>
              <a:rPr lang="en-US" sz="3600" b="1" dirty="0" err="1"/>
              <a:t>Lipo</a:t>
            </a:r>
            <a:r>
              <a:rPr lang="en-US" sz="3600" b="1" dirty="0"/>
              <a:t>(a) also improve risk associated with aortic valve disease?</a:t>
            </a:r>
          </a:p>
          <a:p>
            <a:pPr marL="0" indent="0" algn="ctr">
              <a:buNone/>
            </a:pPr>
            <a:endParaRPr lang="en-US" sz="3600" b="1" dirty="0"/>
          </a:p>
          <a:p>
            <a:pPr marL="0" indent="0" algn="ctr">
              <a:buNone/>
            </a:pPr>
            <a:r>
              <a:rPr lang="en-US" sz="3600" dirty="0"/>
              <a:t>Niacin Data</a:t>
            </a:r>
          </a:p>
          <a:p>
            <a:pPr marL="0" indent="0" algn="ctr">
              <a:buNone/>
            </a:pPr>
            <a:r>
              <a:rPr lang="en-US" sz="3600" dirty="0"/>
              <a:t>PCSK-9 Data</a:t>
            </a:r>
          </a:p>
        </p:txBody>
      </p:sp>
    </p:spTree>
    <p:extLst>
      <p:ext uri="{BB962C8B-B14F-4D97-AF65-F5344CB8AC3E}">
        <p14:creationId xmlns:p14="http://schemas.microsoft.com/office/powerpoint/2010/main" val="1056257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422F7-C046-4E8D-A563-C7133C1C1BC3}"/>
              </a:ext>
            </a:extLst>
          </p:cNvPr>
          <p:cNvSpPr>
            <a:spLocks noGrp="1"/>
          </p:cNvSpPr>
          <p:nvPr>
            <p:ph type="title"/>
          </p:nvPr>
        </p:nvSpPr>
        <p:spPr>
          <a:xfrm>
            <a:off x="838200" y="0"/>
            <a:ext cx="10515600" cy="1325563"/>
          </a:xfrm>
        </p:spPr>
        <p:txBody>
          <a:bodyPr/>
          <a:lstStyle/>
          <a:p>
            <a:pPr algn="ctr"/>
            <a:r>
              <a:rPr lang="en-US" b="1" dirty="0" err="1"/>
              <a:t>Lipo</a:t>
            </a:r>
            <a:r>
              <a:rPr lang="en-US" b="1" dirty="0"/>
              <a:t>(a) and aortic valve disease</a:t>
            </a:r>
          </a:p>
        </p:txBody>
      </p:sp>
      <p:sp>
        <p:nvSpPr>
          <p:cNvPr id="3" name="Content Placeholder 2">
            <a:extLst>
              <a:ext uri="{FF2B5EF4-FFF2-40B4-BE49-F238E27FC236}">
                <a16:creationId xmlns:a16="http://schemas.microsoft.com/office/drawing/2014/main" id="{DDE2877F-BFA3-4DD9-BAE0-1C83BACAB70D}"/>
              </a:ext>
            </a:extLst>
          </p:cNvPr>
          <p:cNvSpPr>
            <a:spLocks noGrp="1"/>
          </p:cNvSpPr>
          <p:nvPr>
            <p:ph idx="1"/>
          </p:nvPr>
        </p:nvSpPr>
        <p:spPr>
          <a:xfrm>
            <a:off x="948906" y="1229944"/>
            <a:ext cx="10834776" cy="4855784"/>
          </a:xfrm>
        </p:spPr>
        <p:txBody>
          <a:bodyPr>
            <a:normAutofit/>
          </a:bodyPr>
          <a:lstStyle/>
          <a:p>
            <a:pPr marL="0" indent="0" algn="ctr">
              <a:buNone/>
            </a:pPr>
            <a:r>
              <a:rPr lang="en-US" sz="2400" b="1" i="0" u="none" strike="noStrike" baseline="0" dirty="0">
                <a:latin typeface="+mn-lt"/>
              </a:rPr>
              <a:t>Niacin therapy lowers </a:t>
            </a:r>
            <a:r>
              <a:rPr lang="en-US" sz="2400" b="1" i="0" u="none" strike="noStrike" baseline="0" dirty="0" err="1">
                <a:latin typeface="+mn-lt"/>
              </a:rPr>
              <a:t>Lp</a:t>
            </a:r>
            <a:r>
              <a:rPr lang="en-US" sz="2400" b="1" i="0" u="none" strike="noStrike" baseline="0" dirty="0">
                <a:latin typeface="+mn-lt"/>
              </a:rPr>
              <a:t>(a) by approximately 30%, </a:t>
            </a:r>
            <a:r>
              <a:rPr lang="en-US" sz="2400" b="0" i="0" u="none" strike="noStrike" baseline="0" dirty="0">
                <a:latin typeface="+mn-lt"/>
              </a:rPr>
              <a:t>along with favorable changes in LDL-C and HDL-C. The EAS and National Lipid Association (NLA) formerly recommended niacin for lowering </a:t>
            </a:r>
            <a:r>
              <a:rPr lang="en-US" sz="2400" b="0" i="0" u="none" strike="noStrike" baseline="0" dirty="0" err="1">
                <a:latin typeface="+mn-lt"/>
              </a:rPr>
              <a:t>Lp</a:t>
            </a:r>
            <a:r>
              <a:rPr lang="en-US" sz="2400" b="0" i="0" u="none" strike="noStrike" baseline="0" dirty="0">
                <a:latin typeface="+mn-lt"/>
              </a:rPr>
              <a:t>(a). </a:t>
            </a:r>
          </a:p>
          <a:p>
            <a:pPr marL="0" indent="0" algn="ctr">
              <a:buNone/>
            </a:pPr>
            <a:endParaRPr lang="en-US" sz="2400" b="0" i="0" u="none" strike="noStrike" baseline="0" dirty="0">
              <a:latin typeface="+mn-lt"/>
            </a:endParaRPr>
          </a:p>
          <a:p>
            <a:pPr marL="0" indent="0" algn="ctr">
              <a:buNone/>
            </a:pPr>
            <a:r>
              <a:rPr lang="en-US" sz="2400" b="1" i="0" u="none" strike="noStrike" baseline="0" dirty="0">
                <a:latin typeface="+mn-lt"/>
              </a:rPr>
              <a:t>Early Aortic Valve Lipoprotein(a) Lowering (</a:t>
            </a:r>
            <a:r>
              <a:rPr lang="en-US" sz="2400" b="1" i="0" u="none" strike="noStrike" baseline="0" dirty="0" err="1">
                <a:latin typeface="+mn-lt"/>
              </a:rPr>
              <a:t>EAVaLL</a:t>
            </a:r>
            <a:r>
              <a:rPr lang="en-US" sz="2400" b="1" i="0" u="none" strike="noStrike" baseline="0" dirty="0">
                <a:latin typeface="+mn-lt"/>
              </a:rPr>
              <a:t>) </a:t>
            </a:r>
            <a:r>
              <a:rPr lang="en-US" sz="2400" b="0" i="0" u="none" strike="noStrike" baseline="0" dirty="0">
                <a:latin typeface="+mn-lt"/>
              </a:rPr>
              <a:t>ongoing randomized trial, is using extended-release niacin in individuals with early valve disease and high </a:t>
            </a:r>
            <a:r>
              <a:rPr lang="en-US" sz="2400" b="0" i="0" u="none" strike="noStrike" baseline="0" dirty="0" err="1">
                <a:latin typeface="+mn-lt"/>
              </a:rPr>
              <a:t>Lp</a:t>
            </a:r>
            <a:r>
              <a:rPr lang="en-US" sz="2400" b="0" i="0" u="none" strike="noStrike" baseline="0" dirty="0">
                <a:latin typeface="+mn-lt"/>
              </a:rPr>
              <a:t>(a) ( ≥50 mg/dL). </a:t>
            </a:r>
          </a:p>
          <a:p>
            <a:pPr marL="0" indent="0" algn="ctr">
              <a:buNone/>
            </a:pPr>
            <a:endParaRPr lang="en-US" sz="2400" b="0" i="0" u="none" strike="noStrike" baseline="0" dirty="0">
              <a:latin typeface="+mn-lt"/>
            </a:endParaRPr>
          </a:p>
          <a:p>
            <a:pPr marL="0" indent="0" algn="ctr">
              <a:buNone/>
            </a:pPr>
            <a:r>
              <a:rPr lang="en-US" sz="2400" b="1" i="0" u="none" strike="noStrike" baseline="0" dirty="0" err="1">
                <a:latin typeface="+mn-lt"/>
              </a:rPr>
              <a:t>EAVaLL</a:t>
            </a:r>
            <a:r>
              <a:rPr lang="en-US" sz="2400" b="0" i="0" u="none" strike="noStrike" baseline="0" dirty="0">
                <a:latin typeface="+mn-lt"/>
              </a:rPr>
              <a:t> will provide both a preliminary test of the </a:t>
            </a:r>
            <a:r>
              <a:rPr lang="en-US" sz="2400" b="0" i="0" u="none" strike="noStrike" baseline="0" dirty="0" err="1">
                <a:latin typeface="+mn-lt"/>
              </a:rPr>
              <a:t>Lp</a:t>
            </a:r>
            <a:r>
              <a:rPr lang="en-US" sz="2400" b="0" i="0" u="none" strike="noStrike" baseline="0" dirty="0">
                <a:latin typeface="+mn-lt"/>
              </a:rPr>
              <a:t>(a) lowering hypothesis in aortic valve disease and further assessment of the effectiveness of niacin in the lowering of plasma </a:t>
            </a:r>
            <a:r>
              <a:rPr lang="en-US" sz="2400" b="0" i="0" u="none" strike="noStrike" baseline="0" dirty="0" err="1">
                <a:latin typeface="+mn-lt"/>
              </a:rPr>
              <a:t>Lp</a:t>
            </a:r>
            <a:r>
              <a:rPr lang="en-US" sz="2400" b="0" i="0" u="none" strike="noStrike" baseline="0" dirty="0">
                <a:latin typeface="+mn-lt"/>
              </a:rPr>
              <a:t>(a).</a:t>
            </a:r>
          </a:p>
          <a:p>
            <a:pPr marL="0" indent="0" algn="ctr">
              <a:buNone/>
            </a:pPr>
            <a:r>
              <a:rPr lang="en-US" sz="1800" b="0" i="1" u="none" strike="noStrike" baseline="0" dirty="0" err="1">
                <a:solidFill>
                  <a:schemeClr val="accent3"/>
                </a:solidFill>
                <a:latin typeface="+mn-lt"/>
              </a:rPr>
              <a:t>Thanassoulis</a:t>
            </a:r>
            <a:r>
              <a:rPr lang="en-US" sz="1800" b="0" i="1" u="none" strike="noStrike" baseline="0" dirty="0">
                <a:solidFill>
                  <a:schemeClr val="accent3"/>
                </a:solidFill>
                <a:latin typeface="+mn-lt"/>
              </a:rPr>
              <a:t> G . Lipoprotein (a) in calcific aortic valve disease: from genomics to novel drug target for aortic stenosis. J Lipid Res 2016;57(6):917–24 .</a:t>
            </a:r>
            <a:endParaRPr lang="en-US" sz="1800" i="1" dirty="0">
              <a:solidFill>
                <a:schemeClr val="accent3"/>
              </a:solidFill>
              <a:latin typeface="+mn-lt"/>
            </a:endParaRPr>
          </a:p>
        </p:txBody>
      </p:sp>
      <p:sp>
        <p:nvSpPr>
          <p:cNvPr id="5" name="TextBox 4">
            <a:extLst>
              <a:ext uri="{FF2B5EF4-FFF2-40B4-BE49-F238E27FC236}">
                <a16:creationId xmlns:a16="http://schemas.microsoft.com/office/drawing/2014/main" id="{F8EE1D79-338B-49B9-8557-B83AC62A924C}"/>
              </a:ext>
            </a:extLst>
          </p:cNvPr>
          <p:cNvSpPr txBox="1"/>
          <p:nvPr/>
        </p:nvSpPr>
        <p:spPr>
          <a:xfrm>
            <a:off x="750498" y="6085728"/>
            <a:ext cx="9057736" cy="523220"/>
          </a:xfrm>
          <a:prstGeom prst="rect">
            <a:avLst/>
          </a:prstGeom>
          <a:noFill/>
        </p:spPr>
        <p:txBody>
          <a:bodyPr wrap="square">
            <a:spAutoFit/>
          </a:bodyPr>
          <a:lstStyle/>
          <a:p>
            <a:pPr algn="ctr"/>
            <a:r>
              <a:rPr lang="en-US" sz="1400" b="0" i="0" dirty="0">
                <a:solidFill>
                  <a:schemeClr val="accent3"/>
                </a:solidFill>
                <a:effectLst/>
                <a:ea typeface="Cambria" panose="02040503050406030204" pitchFamily="18" charset="0"/>
              </a:rPr>
              <a:t>Youssef A, Clark JR, </a:t>
            </a:r>
            <a:r>
              <a:rPr lang="en-US" sz="1400" b="0" i="0" dirty="0" err="1">
                <a:solidFill>
                  <a:schemeClr val="accent3"/>
                </a:solidFill>
                <a:effectLst/>
                <a:ea typeface="Cambria" panose="02040503050406030204" pitchFamily="18" charset="0"/>
              </a:rPr>
              <a:t>Koschinsky</a:t>
            </a:r>
            <a:r>
              <a:rPr lang="en-US" sz="1400" b="0" i="0" dirty="0">
                <a:solidFill>
                  <a:schemeClr val="accent3"/>
                </a:solidFill>
                <a:effectLst/>
                <a:ea typeface="Cambria" panose="02040503050406030204" pitchFamily="18" charset="0"/>
              </a:rPr>
              <a:t> ML, </a:t>
            </a:r>
            <a:r>
              <a:rPr lang="en-US" sz="1400" b="0" i="0" dirty="0" err="1">
                <a:solidFill>
                  <a:schemeClr val="accent3"/>
                </a:solidFill>
                <a:effectLst/>
                <a:ea typeface="Cambria" panose="02040503050406030204" pitchFamily="18" charset="0"/>
              </a:rPr>
              <a:t>Boffa</a:t>
            </a:r>
            <a:r>
              <a:rPr lang="en-US" sz="1400" b="0" i="0" dirty="0">
                <a:solidFill>
                  <a:schemeClr val="accent3"/>
                </a:solidFill>
                <a:effectLst/>
                <a:ea typeface="Cambria" panose="02040503050406030204" pitchFamily="18" charset="0"/>
              </a:rPr>
              <a:t> MB. Lipoprotein(a): Expanding our knowledge of aortic valve narrowing. Trends Cardiovasc Med. 2021 Jul;31(5):305-311. </a:t>
            </a:r>
            <a:r>
              <a:rPr lang="en-US" sz="1400" b="0" i="0" dirty="0" err="1">
                <a:solidFill>
                  <a:schemeClr val="accent3"/>
                </a:solidFill>
                <a:effectLst/>
                <a:ea typeface="Cambria" panose="02040503050406030204" pitchFamily="18" charset="0"/>
              </a:rPr>
              <a:t>doi</a:t>
            </a:r>
            <a:r>
              <a:rPr lang="en-US" sz="1400" b="0" i="0" dirty="0">
                <a:solidFill>
                  <a:schemeClr val="accent3"/>
                </a:solidFill>
                <a:effectLst/>
                <a:ea typeface="Cambria" panose="02040503050406030204" pitchFamily="18" charset="0"/>
              </a:rPr>
              <a:t>: 10.1016/j.tcm.2020.06.001. </a:t>
            </a:r>
            <a:r>
              <a:rPr lang="en-US" sz="1400" b="0" i="0" dirty="0" err="1">
                <a:solidFill>
                  <a:schemeClr val="accent3"/>
                </a:solidFill>
                <a:effectLst/>
                <a:ea typeface="Cambria" panose="02040503050406030204" pitchFamily="18" charset="0"/>
              </a:rPr>
              <a:t>Epub</a:t>
            </a:r>
            <a:r>
              <a:rPr lang="en-US" sz="1400" b="0" i="0" dirty="0">
                <a:solidFill>
                  <a:schemeClr val="accent3"/>
                </a:solidFill>
                <a:effectLst/>
                <a:ea typeface="Cambria" panose="02040503050406030204" pitchFamily="18" charset="0"/>
              </a:rPr>
              <a:t> 2020 Jun 7.</a:t>
            </a:r>
            <a:endParaRPr lang="en-US" sz="1400" dirty="0">
              <a:solidFill>
                <a:schemeClr val="accent3"/>
              </a:solidFill>
              <a:ea typeface="Cambria" panose="02040503050406030204" pitchFamily="18" charset="0"/>
            </a:endParaRPr>
          </a:p>
        </p:txBody>
      </p:sp>
    </p:spTree>
    <p:extLst>
      <p:ext uri="{BB962C8B-B14F-4D97-AF65-F5344CB8AC3E}">
        <p14:creationId xmlns:p14="http://schemas.microsoft.com/office/powerpoint/2010/main" val="12997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422F7-C046-4E8D-A563-C7133C1C1BC3}"/>
              </a:ext>
            </a:extLst>
          </p:cNvPr>
          <p:cNvSpPr>
            <a:spLocks noGrp="1"/>
          </p:cNvSpPr>
          <p:nvPr>
            <p:ph type="title"/>
          </p:nvPr>
        </p:nvSpPr>
        <p:spPr>
          <a:xfrm>
            <a:off x="838200" y="0"/>
            <a:ext cx="10515600" cy="1325563"/>
          </a:xfrm>
        </p:spPr>
        <p:txBody>
          <a:bodyPr/>
          <a:lstStyle/>
          <a:p>
            <a:pPr algn="ctr"/>
            <a:r>
              <a:rPr lang="en-US" b="1" dirty="0" err="1"/>
              <a:t>Lipo</a:t>
            </a:r>
            <a:r>
              <a:rPr lang="en-US" b="1" dirty="0"/>
              <a:t>(a) and aortic valve disease</a:t>
            </a:r>
          </a:p>
        </p:txBody>
      </p:sp>
      <p:sp>
        <p:nvSpPr>
          <p:cNvPr id="3" name="Content Placeholder 2">
            <a:extLst>
              <a:ext uri="{FF2B5EF4-FFF2-40B4-BE49-F238E27FC236}">
                <a16:creationId xmlns:a16="http://schemas.microsoft.com/office/drawing/2014/main" id="{DDE2877F-BFA3-4DD9-BAE0-1C83BACAB70D}"/>
              </a:ext>
            </a:extLst>
          </p:cNvPr>
          <p:cNvSpPr>
            <a:spLocks noGrp="1"/>
          </p:cNvSpPr>
          <p:nvPr>
            <p:ph idx="1"/>
          </p:nvPr>
        </p:nvSpPr>
        <p:spPr>
          <a:xfrm>
            <a:off x="838200" y="1133009"/>
            <a:ext cx="10515600" cy="4855784"/>
          </a:xfrm>
        </p:spPr>
        <p:txBody>
          <a:bodyPr>
            <a:normAutofit/>
          </a:bodyPr>
          <a:lstStyle/>
          <a:p>
            <a:pPr marL="0" indent="0" algn="ctr">
              <a:buNone/>
            </a:pPr>
            <a:r>
              <a:rPr lang="en-US" sz="2400" dirty="0">
                <a:latin typeface="+mn-lt"/>
              </a:rPr>
              <a:t>P</a:t>
            </a:r>
            <a:r>
              <a:rPr lang="en-US" sz="2400" b="0" i="0" u="none" strike="noStrike" baseline="0" dirty="0">
                <a:latin typeface="+mn-lt"/>
              </a:rPr>
              <a:t>otent second-generation </a:t>
            </a:r>
            <a:r>
              <a:rPr lang="en-US" sz="2400" b="1" i="0" u="none" strike="noStrike" baseline="0" dirty="0">
                <a:latin typeface="+mn-lt"/>
              </a:rPr>
              <a:t>antisense oligonucleotide targeting </a:t>
            </a:r>
            <a:r>
              <a:rPr lang="en-US" sz="2400" b="1" i="1" u="none" strike="noStrike" baseline="0" dirty="0">
                <a:latin typeface="+mn-lt"/>
              </a:rPr>
              <a:t>LPA </a:t>
            </a:r>
            <a:r>
              <a:rPr lang="en-US" sz="2400" b="1" i="0" u="none" strike="noStrike" baseline="0" dirty="0">
                <a:latin typeface="+mn-lt"/>
              </a:rPr>
              <a:t>mRNA </a:t>
            </a:r>
            <a:r>
              <a:rPr lang="en-US" sz="2400" b="0" i="0" u="none" strike="noStrike" baseline="0" dirty="0">
                <a:latin typeface="+mn-lt"/>
              </a:rPr>
              <a:t>has recently entered Phase 3 cardiovascular outcome trials. Based on recently-published Phase 2 data, this agent (originally named AKCEA-APO(a)-L Rx lowers </a:t>
            </a:r>
            <a:r>
              <a:rPr lang="en-US" sz="2400" b="0" i="0" u="none" strike="noStrike" baseline="0" dirty="0" err="1">
                <a:latin typeface="+mn-lt"/>
              </a:rPr>
              <a:t>Lp</a:t>
            </a:r>
            <a:r>
              <a:rPr lang="en-US" sz="2400" b="0" i="0" u="none" strike="noStrike" baseline="0" dirty="0">
                <a:latin typeface="+mn-lt"/>
              </a:rPr>
              <a:t>(a) by as much as 80%.</a:t>
            </a:r>
          </a:p>
          <a:p>
            <a:pPr marL="0" indent="0" algn="ctr">
              <a:buNone/>
            </a:pPr>
            <a:endParaRPr lang="en-US" sz="2400" b="0" i="0" u="none" strike="noStrike" baseline="0" dirty="0">
              <a:latin typeface="+mn-lt"/>
            </a:endParaRPr>
          </a:p>
          <a:p>
            <a:pPr marL="0" indent="0" algn="ctr">
              <a:buNone/>
            </a:pPr>
            <a:r>
              <a:rPr lang="en-US" sz="2400" b="1" dirty="0">
                <a:latin typeface="+mn-lt"/>
              </a:rPr>
              <a:t>The </a:t>
            </a:r>
            <a:r>
              <a:rPr lang="en-US" sz="2400" b="1" i="0" u="none" strike="noStrike" baseline="0" dirty="0" err="1">
                <a:latin typeface="+mn-lt"/>
              </a:rPr>
              <a:t>Lp</a:t>
            </a:r>
            <a:r>
              <a:rPr lang="en-US" sz="2400" b="1" i="0" u="none" strike="noStrike" baseline="0" dirty="0">
                <a:latin typeface="+mn-lt"/>
              </a:rPr>
              <a:t>(a)HORIZON trial</a:t>
            </a:r>
            <a:r>
              <a:rPr lang="en-US" sz="2400" dirty="0">
                <a:latin typeface="+mn-lt"/>
              </a:rPr>
              <a:t> does not have </a:t>
            </a:r>
            <a:r>
              <a:rPr lang="en-US" sz="2400" b="0" i="0" u="none" strike="noStrike" baseline="0" dirty="0">
                <a:latin typeface="+mn-lt"/>
              </a:rPr>
              <a:t>pre-specified CAVD endpoints </a:t>
            </a:r>
          </a:p>
          <a:p>
            <a:pPr marL="0" indent="0" algn="ctr">
              <a:buNone/>
            </a:pPr>
            <a:endParaRPr lang="en-US" sz="2400" b="0" i="0" u="none" strike="noStrike" baseline="0" dirty="0">
              <a:latin typeface="+mn-lt"/>
            </a:endParaRPr>
          </a:p>
          <a:p>
            <a:pPr marL="0" indent="0" algn="ctr">
              <a:buNone/>
            </a:pPr>
            <a:r>
              <a:rPr lang="en-US" sz="2400" b="0" i="0" u="none" strike="noStrike" baseline="0" dirty="0">
                <a:latin typeface="+mn-lt"/>
              </a:rPr>
              <a:t>Positive results from this trial may lead to additional studies evaluating the efficacy of </a:t>
            </a:r>
            <a:r>
              <a:rPr lang="en-US" sz="2400" b="0" i="0" u="none" strike="noStrike" baseline="0" dirty="0" err="1">
                <a:latin typeface="+mn-lt"/>
              </a:rPr>
              <a:t>Lp</a:t>
            </a:r>
            <a:r>
              <a:rPr lang="en-US" sz="2400" b="0" i="0" u="none" strike="noStrike" baseline="0" dirty="0">
                <a:latin typeface="+mn-lt"/>
              </a:rPr>
              <a:t>(a) lowering in other types of </a:t>
            </a:r>
            <a:r>
              <a:rPr lang="en-US" sz="2400" dirty="0">
                <a:latin typeface="+mn-lt"/>
              </a:rPr>
              <a:t>CVD</a:t>
            </a:r>
            <a:r>
              <a:rPr lang="en-US" sz="2400" b="0" i="0" u="none" strike="noStrike" baseline="0" dirty="0">
                <a:latin typeface="+mn-lt"/>
              </a:rPr>
              <a:t> including CAVD.</a:t>
            </a:r>
            <a:endParaRPr lang="en-US" sz="2400" dirty="0">
              <a:latin typeface="+mn-lt"/>
            </a:endParaRPr>
          </a:p>
        </p:txBody>
      </p:sp>
      <p:sp>
        <p:nvSpPr>
          <p:cNvPr id="5" name="TextBox 4">
            <a:extLst>
              <a:ext uri="{FF2B5EF4-FFF2-40B4-BE49-F238E27FC236}">
                <a16:creationId xmlns:a16="http://schemas.microsoft.com/office/drawing/2014/main" id="{F8EE1D79-338B-49B9-8557-B83AC62A924C}"/>
              </a:ext>
            </a:extLst>
          </p:cNvPr>
          <p:cNvSpPr txBox="1"/>
          <p:nvPr/>
        </p:nvSpPr>
        <p:spPr>
          <a:xfrm>
            <a:off x="750498" y="6085728"/>
            <a:ext cx="9057736" cy="523220"/>
          </a:xfrm>
          <a:prstGeom prst="rect">
            <a:avLst/>
          </a:prstGeom>
          <a:noFill/>
        </p:spPr>
        <p:txBody>
          <a:bodyPr wrap="square">
            <a:spAutoFit/>
          </a:bodyPr>
          <a:lstStyle/>
          <a:p>
            <a:pPr algn="ctr"/>
            <a:r>
              <a:rPr lang="en-US" sz="1400" b="0" i="0" dirty="0">
                <a:solidFill>
                  <a:schemeClr val="accent3"/>
                </a:solidFill>
                <a:effectLst/>
                <a:ea typeface="Cambria" panose="02040503050406030204" pitchFamily="18" charset="0"/>
              </a:rPr>
              <a:t>Youssef A, Clark JR, </a:t>
            </a:r>
            <a:r>
              <a:rPr lang="en-US" sz="1400" b="0" i="0" dirty="0" err="1">
                <a:solidFill>
                  <a:schemeClr val="accent3"/>
                </a:solidFill>
                <a:effectLst/>
                <a:ea typeface="Cambria" panose="02040503050406030204" pitchFamily="18" charset="0"/>
              </a:rPr>
              <a:t>Koschinsky</a:t>
            </a:r>
            <a:r>
              <a:rPr lang="en-US" sz="1400" b="0" i="0" dirty="0">
                <a:solidFill>
                  <a:schemeClr val="accent3"/>
                </a:solidFill>
                <a:effectLst/>
                <a:ea typeface="Cambria" panose="02040503050406030204" pitchFamily="18" charset="0"/>
              </a:rPr>
              <a:t> ML, </a:t>
            </a:r>
            <a:r>
              <a:rPr lang="en-US" sz="1400" b="0" i="0" dirty="0" err="1">
                <a:solidFill>
                  <a:schemeClr val="accent3"/>
                </a:solidFill>
                <a:effectLst/>
                <a:ea typeface="Cambria" panose="02040503050406030204" pitchFamily="18" charset="0"/>
              </a:rPr>
              <a:t>Boffa</a:t>
            </a:r>
            <a:r>
              <a:rPr lang="en-US" sz="1400" b="0" i="0" dirty="0">
                <a:solidFill>
                  <a:schemeClr val="accent3"/>
                </a:solidFill>
                <a:effectLst/>
                <a:ea typeface="Cambria" panose="02040503050406030204" pitchFamily="18" charset="0"/>
              </a:rPr>
              <a:t> MB. Lipoprotein(a): Expanding our knowledge of aortic valve narrowing. Trends Cardiovasc Med. 2021 Jul;31(5):305-311. </a:t>
            </a:r>
            <a:r>
              <a:rPr lang="en-US" sz="1400" b="0" i="0" dirty="0" err="1">
                <a:solidFill>
                  <a:schemeClr val="accent3"/>
                </a:solidFill>
                <a:effectLst/>
                <a:ea typeface="Cambria" panose="02040503050406030204" pitchFamily="18" charset="0"/>
              </a:rPr>
              <a:t>doi</a:t>
            </a:r>
            <a:r>
              <a:rPr lang="en-US" sz="1400" b="0" i="0" dirty="0">
                <a:solidFill>
                  <a:schemeClr val="accent3"/>
                </a:solidFill>
                <a:effectLst/>
                <a:ea typeface="Cambria" panose="02040503050406030204" pitchFamily="18" charset="0"/>
              </a:rPr>
              <a:t>: 10.1016/j.tcm.2020.06.001. </a:t>
            </a:r>
            <a:r>
              <a:rPr lang="en-US" sz="1400" b="0" i="0" dirty="0" err="1">
                <a:solidFill>
                  <a:schemeClr val="accent3"/>
                </a:solidFill>
                <a:effectLst/>
                <a:ea typeface="Cambria" panose="02040503050406030204" pitchFamily="18" charset="0"/>
              </a:rPr>
              <a:t>Epub</a:t>
            </a:r>
            <a:r>
              <a:rPr lang="en-US" sz="1400" b="0" i="0" dirty="0">
                <a:solidFill>
                  <a:schemeClr val="accent3"/>
                </a:solidFill>
                <a:effectLst/>
                <a:ea typeface="Cambria" panose="02040503050406030204" pitchFamily="18" charset="0"/>
              </a:rPr>
              <a:t> 2020 Jun 7.</a:t>
            </a:r>
            <a:endParaRPr lang="en-US" sz="1400" dirty="0">
              <a:solidFill>
                <a:schemeClr val="accent3"/>
              </a:solidFill>
              <a:ea typeface="Cambria" panose="02040503050406030204" pitchFamily="18" charset="0"/>
            </a:endParaRPr>
          </a:p>
        </p:txBody>
      </p:sp>
    </p:spTree>
    <p:extLst>
      <p:ext uri="{BB962C8B-B14F-4D97-AF65-F5344CB8AC3E}">
        <p14:creationId xmlns:p14="http://schemas.microsoft.com/office/powerpoint/2010/main" val="189897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A95314-83DF-4DE2-9F50-A7AC141916E1}"/>
              </a:ext>
            </a:extLst>
          </p:cNvPr>
          <p:cNvPicPr>
            <a:picLocks noGrp="1" noChangeAspect="1"/>
          </p:cNvPicPr>
          <p:nvPr>
            <p:ph idx="1"/>
          </p:nvPr>
        </p:nvPicPr>
        <p:blipFill>
          <a:blip r:embed="rId2"/>
          <a:stretch>
            <a:fillRect/>
          </a:stretch>
        </p:blipFill>
        <p:spPr>
          <a:xfrm>
            <a:off x="5054396" y="178473"/>
            <a:ext cx="5667620" cy="5852872"/>
          </a:xfrm>
        </p:spPr>
      </p:pic>
      <p:sp>
        <p:nvSpPr>
          <p:cNvPr id="6" name="TextBox 5">
            <a:extLst>
              <a:ext uri="{FF2B5EF4-FFF2-40B4-BE49-F238E27FC236}">
                <a16:creationId xmlns:a16="http://schemas.microsoft.com/office/drawing/2014/main" id="{84AC34CA-DDF0-4E51-9692-8D5AC684BE3B}"/>
              </a:ext>
            </a:extLst>
          </p:cNvPr>
          <p:cNvSpPr txBox="1"/>
          <p:nvPr/>
        </p:nvSpPr>
        <p:spPr>
          <a:xfrm>
            <a:off x="922234" y="1736201"/>
            <a:ext cx="4039565" cy="1569660"/>
          </a:xfrm>
          <a:prstGeom prst="rect">
            <a:avLst/>
          </a:prstGeom>
          <a:noFill/>
        </p:spPr>
        <p:txBody>
          <a:bodyPr wrap="square" rtlCol="0">
            <a:spAutoFit/>
          </a:bodyPr>
          <a:lstStyle/>
          <a:p>
            <a:pPr algn="ctr"/>
            <a:r>
              <a:rPr lang="en-US" sz="3200" b="1" dirty="0"/>
              <a:t>What about PCSK-9 and aortic valve disease?</a:t>
            </a:r>
          </a:p>
        </p:txBody>
      </p:sp>
    </p:spTree>
    <p:extLst>
      <p:ext uri="{BB962C8B-B14F-4D97-AF65-F5344CB8AC3E}">
        <p14:creationId xmlns:p14="http://schemas.microsoft.com/office/powerpoint/2010/main" val="2692954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6A7721-1367-4A67-91D1-35EB01461796}"/>
              </a:ext>
            </a:extLst>
          </p:cNvPr>
          <p:cNvSpPr>
            <a:spLocks noGrp="1"/>
          </p:cNvSpPr>
          <p:nvPr>
            <p:ph idx="1"/>
          </p:nvPr>
        </p:nvSpPr>
        <p:spPr>
          <a:xfrm>
            <a:off x="838200" y="1157468"/>
            <a:ext cx="10515600" cy="5019495"/>
          </a:xfrm>
        </p:spPr>
        <p:txBody>
          <a:bodyPr>
            <a:normAutofit fontScale="92500" lnSpcReduction="20000"/>
          </a:bodyPr>
          <a:lstStyle/>
          <a:p>
            <a:pPr marL="0" indent="0" algn="ctr">
              <a:buNone/>
            </a:pPr>
            <a:r>
              <a:rPr lang="en-US" dirty="0">
                <a:latin typeface="+mn-lt"/>
              </a:rPr>
              <a:t>Meta-analysis of 10 studies was performed to determine the impact of the PCSK9 R46L variant on CAVS</a:t>
            </a:r>
          </a:p>
          <a:p>
            <a:pPr marL="0" indent="0" algn="ctr">
              <a:buNone/>
            </a:pPr>
            <a:endParaRPr lang="en-US" dirty="0">
              <a:latin typeface="+mn-lt"/>
            </a:endParaRPr>
          </a:p>
          <a:p>
            <a:pPr marL="0" indent="0" algn="ctr">
              <a:buNone/>
            </a:pPr>
            <a:r>
              <a:rPr lang="en-US" dirty="0">
                <a:latin typeface="+mn-lt"/>
              </a:rPr>
              <a:t>CAVS was less prevalent in carriers of this variant compared with noncarriers </a:t>
            </a:r>
          </a:p>
          <a:p>
            <a:pPr marL="0" indent="0" algn="ctr">
              <a:buNone/>
            </a:pPr>
            <a:r>
              <a:rPr lang="en-US" dirty="0">
                <a:latin typeface="+mn-lt"/>
              </a:rPr>
              <a:t>OR: 0.80 [0.70 to 0.91]; p &lt; 0.0011</a:t>
            </a:r>
          </a:p>
          <a:p>
            <a:pPr marL="0" indent="0" algn="ctr">
              <a:buNone/>
            </a:pPr>
            <a:endParaRPr lang="en-US" dirty="0">
              <a:latin typeface="+mn-lt"/>
            </a:endParaRPr>
          </a:p>
          <a:p>
            <a:pPr marL="0" indent="0" algn="ctr">
              <a:buNone/>
            </a:pPr>
            <a:r>
              <a:rPr lang="en-US" dirty="0">
                <a:latin typeface="+mn-lt"/>
              </a:rPr>
              <a:t>PCSK9 expression was higher in the aortic valves of patients CAVS compared with control patients. </a:t>
            </a:r>
          </a:p>
          <a:p>
            <a:pPr marL="0" indent="0" algn="ctr">
              <a:buNone/>
            </a:pPr>
            <a:endParaRPr lang="en-US" dirty="0">
              <a:latin typeface="+mn-lt"/>
            </a:endParaRPr>
          </a:p>
          <a:p>
            <a:pPr marL="0" indent="0" algn="ctr">
              <a:buNone/>
            </a:pPr>
            <a:r>
              <a:rPr lang="en-US" dirty="0">
                <a:latin typeface="+mn-lt"/>
              </a:rPr>
              <a:t>In human valve interstitial cells submitted to a pro-osteogenic medium, PCSK9 levels increased and a PCSK9 neutralizing antibody significantly reduced calcium accumulation. </a:t>
            </a:r>
          </a:p>
        </p:txBody>
      </p:sp>
      <p:sp>
        <p:nvSpPr>
          <p:cNvPr id="5" name="TextBox 4">
            <a:extLst>
              <a:ext uri="{FF2B5EF4-FFF2-40B4-BE49-F238E27FC236}">
                <a16:creationId xmlns:a16="http://schemas.microsoft.com/office/drawing/2014/main" id="{11EC30BF-8235-40C2-8345-DB5AE52E8C9B}"/>
              </a:ext>
            </a:extLst>
          </p:cNvPr>
          <p:cNvSpPr txBox="1"/>
          <p:nvPr/>
        </p:nvSpPr>
        <p:spPr>
          <a:xfrm>
            <a:off x="676154" y="6169709"/>
            <a:ext cx="9278073" cy="646331"/>
          </a:xfrm>
          <a:prstGeom prst="rect">
            <a:avLst/>
          </a:prstGeom>
          <a:noFill/>
        </p:spPr>
        <p:txBody>
          <a:bodyPr wrap="square">
            <a:spAutoFit/>
          </a:bodyPr>
          <a:lstStyle/>
          <a:p>
            <a:pPr algn="ctr"/>
            <a:r>
              <a:rPr lang="en-US" dirty="0">
                <a:solidFill>
                  <a:schemeClr val="accent3">
                    <a:lumMod val="75000"/>
                  </a:schemeClr>
                </a:solidFill>
              </a:rPr>
              <a:t>Perrot, N., Valerio, V., </a:t>
            </a:r>
            <a:r>
              <a:rPr lang="en-US" dirty="0" err="1">
                <a:solidFill>
                  <a:schemeClr val="accent3">
                    <a:lumMod val="75000"/>
                  </a:schemeClr>
                </a:solidFill>
              </a:rPr>
              <a:t>Moschetta</a:t>
            </a:r>
            <a:r>
              <a:rPr lang="en-US" dirty="0">
                <a:solidFill>
                  <a:schemeClr val="accent3">
                    <a:lumMod val="75000"/>
                  </a:schemeClr>
                </a:solidFill>
              </a:rPr>
              <a:t>, D., Genetic and In Vitro Inhibition of PCSK9 and Calcific Aortic Valve Stenosis. JACCC: Basic to translational Science Vol. 5, NO. 7. 2020</a:t>
            </a:r>
          </a:p>
        </p:txBody>
      </p:sp>
      <p:sp>
        <p:nvSpPr>
          <p:cNvPr id="6" name="Title 1">
            <a:extLst>
              <a:ext uri="{FF2B5EF4-FFF2-40B4-BE49-F238E27FC236}">
                <a16:creationId xmlns:a16="http://schemas.microsoft.com/office/drawing/2014/main" id="{BEF9BDBB-8341-4503-9DD5-37DF4821B81C}"/>
              </a:ext>
            </a:extLst>
          </p:cNvPr>
          <p:cNvSpPr>
            <a:spLocks noGrp="1"/>
          </p:cNvSpPr>
          <p:nvPr>
            <p:ph type="title"/>
          </p:nvPr>
        </p:nvSpPr>
        <p:spPr>
          <a:xfrm>
            <a:off x="838200" y="365125"/>
            <a:ext cx="10515600" cy="676597"/>
          </a:xfrm>
        </p:spPr>
        <p:txBody>
          <a:bodyPr>
            <a:normAutofit fontScale="90000"/>
          </a:bodyPr>
          <a:lstStyle/>
          <a:p>
            <a:pPr algn="ctr"/>
            <a:r>
              <a:rPr lang="en-US" b="1" dirty="0"/>
              <a:t>PCSK9 and Calcific Aortic Valve Stenosis</a:t>
            </a:r>
          </a:p>
        </p:txBody>
      </p:sp>
    </p:spTree>
    <p:extLst>
      <p:ext uri="{BB962C8B-B14F-4D97-AF65-F5344CB8AC3E}">
        <p14:creationId xmlns:p14="http://schemas.microsoft.com/office/powerpoint/2010/main" val="3817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EC30BF-8235-40C2-8345-DB5AE52E8C9B}"/>
              </a:ext>
            </a:extLst>
          </p:cNvPr>
          <p:cNvSpPr txBox="1"/>
          <p:nvPr/>
        </p:nvSpPr>
        <p:spPr>
          <a:xfrm>
            <a:off x="676154" y="6169709"/>
            <a:ext cx="9278073" cy="646331"/>
          </a:xfrm>
          <a:prstGeom prst="rect">
            <a:avLst/>
          </a:prstGeom>
          <a:noFill/>
        </p:spPr>
        <p:txBody>
          <a:bodyPr wrap="square">
            <a:spAutoFit/>
          </a:bodyPr>
          <a:lstStyle/>
          <a:p>
            <a:pPr algn="ctr"/>
            <a:r>
              <a:rPr lang="en-US" dirty="0">
                <a:solidFill>
                  <a:schemeClr val="accent3">
                    <a:lumMod val="75000"/>
                  </a:schemeClr>
                </a:solidFill>
              </a:rPr>
              <a:t>Perrot, N., Valerio, V., </a:t>
            </a:r>
            <a:r>
              <a:rPr lang="en-US" dirty="0" err="1">
                <a:solidFill>
                  <a:schemeClr val="accent3">
                    <a:lumMod val="75000"/>
                  </a:schemeClr>
                </a:solidFill>
              </a:rPr>
              <a:t>Moschetta</a:t>
            </a:r>
            <a:r>
              <a:rPr lang="en-US" dirty="0">
                <a:solidFill>
                  <a:schemeClr val="accent3">
                    <a:lumMod val="75000"/>
                  </a:schemeClr>
                </a:solidFill>
              </a:rPr>
              <a:t>, D., Genetic and In Vitro Inhibition of PCSK9 and Calcific Aortic Valve Stenosis. JACCC: Basic to translational Science Vol. 5, NO. 7. 2020</a:t>
            </a:r>
          </a:p>
        </p:txBody>
      </p:sp>
      <p:sp>
        <p:nvSpPr>
          <p:cNvPr id="6" name="Title 1">
            <a:extLst>
              <a:ext uri="{FF2B5EF4-FFF2-40B4-BE49-F238E27FC236}">
                <a16:creationId xmlns:a16="http://schemas.microsoft.com/office/drawing/2014/main" id="{BEF9BDBB-8341-4503-9DD5-37DF4821B81C}"/>
              </a:ext>
            </a:extLst>
          </p:cNvPr>
          <p:cNvSpPr>
            <a:spLocks noGrp="1"/>
          </p:cNvSpPr>
          <p:nvPr>
            <p:ph type="title"/>
          </p:nvPr>
        </p:nvSpPr>
        <p:spPr>
          <a:xfrm>
            <a:off x="838200" y="365125"/>
            <a:ext cx="10515600" cy="676597"/>
          </a:xfrm>
        </p:spPr>
        <p:txBody>
          <a:bodyPr>
            <a:normAutofit fontScale="90000"/>
          </a:bodyPr>
          <a:lstStyle/>
          <a:p>
            <a:pPr algn="ctr"/>
            <a:r>
              <a:rPr lang="en-US" b="1" dirty="0">
                <a:solidFill>
                  <a:schemeClr val="tx1"/>
                </a:solidFill>
              </a:rPr>
              <a:t>PCSK9 and Calcific Aortic Valve Stenosis</a:t>
            </a:r>
          </a:p>
        </p:txBody>
      </p:sp>
      <p:pic>
        <p:nvPicPr>
          <p:cNvPr id="4" name="Picture 3">
            <a:extLst>
              <a:ext uri="{FF2B5EF4-FFF2-40B4-BE49-F238E27FC236}">
                <a16:creationId xmlns:a16="http://schemas.microsoft.com/office/drawing/2014/main" id="{BE048492-C96F-4B05-8CDC-C0EEB5134A80}"/>
              </a:ext>
            </a:extLst>
          </p:cNvPr>
          <p:cNvPicPr>
            <a:picLocks noChangeAspect="1"/>
          </p:cNvPicPr>
          <p:nvPr/>
        </p:nvPicPr>
        <p:blipFill>
          <a:blip r:embed="rId2"/>
          <a:stretch>
            <a:fillRect/>
          </a:stretch>
        </p:blipFill>
        <p:spPr>
          <a:xfrm>
            <a:off x="934957" y="1167315"/>
            <a:ext cx="10715625" cy="4876800"/>
          </a:xfrm>
          <a:prstGeom prst="rect">
            <a:avLst/>
          </a:prstGeom>
        </p:spPr>
      </p:pic>
    </p:spTree>
    <p:extLst>
      <p:ext uri="{BB962C8B-B14F-4D97-AF65-F5344CB8AC3E}">
        <p14:creationId xmlns:p14="http://schemas.microsoft.com/office/powerpoint/2010/main" val="3376451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6A7721-1367-4A67-91D1-35EB01461796}"/>
              </a:ext>
            </a:extLst>
          </p:cNvPr>
          <p:cNvSpPr>
            <a:spLocks noGrp="1"/>
          </p:cNvSpPr>
          <p:nvPr>
            <p:ph idx="1"/>
          </p:nvPr>
        </p:nvSpPr>
        <p:spPr>
          <a:xfrm>
            <a:off x="1046544" y="1430046"/>
            <a:ext cx="10515600" cy="4351338"/>
          </a:xfrm>
        </p:spPr>
        <p:txBody>
          <a:bodyPr>
            <a:normAutofit/>
          </a:bodyPr>
          <a:lstStyle/>
          <a:p>
            <a:pPr marL="0" indent="0" algn="ctr">
              <a:buNone/>
            </a:pPr>
            <a:r>
              <a:rPr lang="en-US" dirty="0"/>
              <a:t>This large genetic association study as well as a series of experiments showing that variation in PCSK9 is linked with low cholesterol levels and protection against CAVS and that PCSK9 expression was higher in explanted aortic valves from patients with versus without CAVS. </a:t>
            </a:r>
          </a:p>
          <a:p>
            <a:pPr marL="0" indent="0" algn="ctr">
              <a:buNone/>
            </a:pPr>
            <a:endParaRPr lang="en-US" dirty="0"/>
          </a:p>
          <a:p>
            <a:pPr marL="0" indent="0" algn="ctr">
              <a:buNone/>
            </a:pPr>
            <a:r>
              <a:rPr lang="en-US" dirty="0"/>
              <a:t>PCSK9 expression and secretion were induced by an exposure to a pro-osteogenic milieu and a PCSK9 neutralizing antibody reduced valve interstitial cell (VIC) calcium levels by more than 50%, thereby providing experimental support to findings. </a:t>
            </a:r>
          </a:p>
        </p:txBody>
      </p:sp>
      <p:sp>
        <p:nvSpPr>
          <p:cNvPr id="5" name="TextBox 4">
            <a:extLst>
              <a:ext uri="{FF2B5EF4-FFF2-40B4-BE49-F238E27FC236}">
                <a16:creationId xmlns:a16="http://schemas.microsoft.com/office/drawing/2014/main" id="{11EC30BF-8235-40C2-8345-DB5AE52E8C9B}"/>
              </a:ext>
            </a:extLst>
          </p:cNvPr>
          <p:cNvSpPr txBox="1"/>
          <p:nvPr/>
        </p:nvSpPr>
        <p:spPr>
          <a:xfrm>
            <a:off x="676154" y="6169709"/>
            <a:ext cx="9278073" cy="646331"/>
          </a:xfrm>
          <a:prstGeom prst="rect">
            <a:avLst/>
          </a:prstGeom>
          <a:noFill/>
        </p:spPr>
        <p:txBody>
          <a:bodyPr wrap="square">
            <a:spAutoFit/>
          </a:bodyPr>
          <a:lstStyle/>
          <a:p>
            <a:pPr algn="ctr"/>
            <a:r>
              <a:rPr lang="en-US" dirty="0">
                <a:solidFill>
                  <a:schemeClr val="accent3">
                    <a:lumMod val="75000"/>
                  </a:schemeClr>
                </a:solidFill>
              </a:rPr>
              <a:t>Perrot, N., Valerio, V., </a:t>
            </a:r>
            <a:r>
              <a:rPr lang="en-US" dirty="0" err="1">
                <a:solidFill>
                  <a:schemeClr val="accent3">
                    <a:lumMod val="75000"/>
                  </a:schemeClr>
                </a:solidFill>
              </a:rPr>
              <a:t>Moschetta</a:t>
            </a:r>
            <a:r>
              <a:rPr lang="en-US" dirty="0">
                <a:solidFill>
                  <a:schemeClr val="accent3">
                    <a:lumMod val="75000"/>
                  </a:schemeClr>
                </a:solidFill>
              </a:rPr>
              <a:t>, D., Genetic and In Vitro Inhibition of PCSK9 and Calcific Aortic Valve Stenosis. JACCC: Basic to translational Science Vol. 5, NO. 7. 2020</a:t>
            </a:r>
          </a:p>
        </p:txBody>
      </p:sp>
      <p:sp>
        <p:nvSpPr>
          <p:cNvPr id="6" name="Title 1">
            <a:extLst>
              <a:ext uri="{FF2B5EF4-FFF2-40B4-BE49-F238E27FC236}">
                <a16:creationId xmlns:a16="http://schemas.microsoft.com/office/drawing/2014/main" id="{BEF9BDBB-8341-4503-9DD5-37DF4821B81C}"/>
              </a:ext>
            </a:extLst>
          </p:cNvPr>
          <p:cNvSpPr>
            <a:spLocks noGrp="1"/>
          </p:cNvSpPr>
          <p:nvPr>
            <p:ph type="title"/>
          </p:nvPr>
        </p:nvSpPr>
        <p:spPr>
          <a:xfrm>
            <a:off x="838200" y="365125"/>
            <a:ext cx="10515600" cy="676597"/>
          </a:xfrm>
        </p:spPr>
        <p:txBody>
          <a:bodyPr>
            <a:normAutofit fontScale="90000"/>
          </a:bodyPr>
          <a:lstStyle/>
          <a:p>
            <a:pPr algn="ctr"/>
            <a:r>
              <a:rPr lang="en-US" b="1" dirty="0"/>
              <a:t>PCSK9 and Calcific Aortic Valve Stenosis</a:t>
            </a:r>
          </a:p>
        </p:txBody>
      </p:sp>
    </p:spTree>
    <p:extLst>
      <p:ext uri="{BB962C8B-B14F-4D97-AF65-F5344CB8AC3E}">
        <p14:creationId xmlns:p14="http://schemas.microsoft.com/office/powerpoint/2010/main" val="150153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6A7721-1367-4A67-91D1-35EB01461796}"/>
              </a:ext>
            </a:extLst>
          </p:cNvPr>
          <p:cNvSpPr>
            <a:spLocks noGrp="1"/>
          </p:cNvSpPr>
          <p:nvPr>
            <p:ph idx="1"/>
          </p:nvPr>
        </p:nvSpPr>
        <p:spPr>
          <a:xfrm>
            <a:off x="1046544" y="1430046"/>
            <a:ext cx="10515600" cy="4351338"/>
          </a:xfrm>
        </p:spPr>
        <p:txBody>
          <a:bodyPr>
            <a:normAutofit/>
          </a:bodyPr>
          <a:lstStyle/>
          <a:p>
            <a:pPr marL="0" indent="0" algn="ctr">
              <a:buNone/>
            </a:pPr>
            <a:r>
              <a:rPr lang="en-US" dirty="0"/>
              <a:t>Results highlight the potential role of PCSK9 in the etiology of CAVS, the ultimate proof of causality and clinical benefit would be a clinical trial showing that PCSK9 inhibition is linked with a reduction in valvular outcomes. </a:t>
            </a:r>
          </a:p>
          <a:p>
            <a:pPr marL="0" indent="0" algn="ctr">
              <a:buNone/>
            </a:pPr>
            <a:endParaRPr lang="en-US" dirty="0"/>
          </a:p>
          <a:p>
            <a:pPr marL="0" indent="0" algn="ctr">
              <a:buNone/>
            </a:pPr>
            <a:r>
              <a:rPr lang="en-US" b="1" dirty="0"/>
              <a:t>PCSK9 Inhibitors in the Progression of Aortic Stenosis</a:t>
            </a:r>
            <a:endParaRPr lang="en-US" dirty="0"/>
          </a:p>
          <a:p>
            <a:pPr marL="0" indent="0" algn="ctr">
              <a:buNone/>
            </a:pPr>
            <a:r>
              <a:rPr lang="en-US" dirty="0"/>
              <a:t>An ongoing trial is currently testing the hypothesis that PCSK9 inhibition will reduce aortic valve macrocalcification (CT) and microcalcification (PET) in patients with mild-to-moderate CAVS</a:t>
            </a:r>
          </a:p>
        </p:txBody>
      </p:sp>
      <p:sp>
        <p:nvSpPr>
          <p:cNvPr id="5" name="TextBox 4">
            <a:extLst>
              <a:ext uri="{FF2B5EF4-FFF2-40B4-BE49-F238E27FC236}">
                <a16:creationId xmlns:a16="http://schemas.microsoft.com/office/drawing/2014/main" id="{11EC30BF-8235-40C2-8345-DB5AE52E8C9B}"/>
              </a:ext>
            </a:extLst>
          </p:cNvPr>
          <p:cNvSpPr txBox="1"/>
          <p:nvPr/>
        </p:nvSpPr>
        <p:spPr>
          <a:xfrm>
            <a:off x="676154" y="6169709"/>
            <a:ext cx="9278073" cy="646331"/>
          </a:xfrm>
          <a:prstGeom prst="rect">
            <a:avLst/>
          </a:prstGeom>
          <a:noFill/>
        </p:spPr>
        <p:txBody>
          <a:bodyPr wrap="square">
            <a:spAutoFit/>
          </a:bodyPr>
          <a:lstStyle/>
          <a:p>
            <a:pPr algn="ctr"/>
            <a:r>
              <a:rPr lang="en-US" dirty="0">
                <a:solidFill>
                  <a:schemeClr val="accent3">
                    <a:lumMod val="75000"/>
                  </a:schemeClr>
                </a:solidFill>
              </a:rPr>
              <a:t>Perrot, N., Valerio, V., </a:t>
            </a:r>
            <a:r>
              <a:rPr lang="en-US" dirty="0" err="1">
                <a:solidFill>
                  <a:schemeClr val="accent3">
                    <a:lumMod val="75000"/>
                  </a:schemeClr>
                </a:solidFill>
              </a:rPr>
              <a:t>Moschetta</a:t>
            </a:r>
            <a:r>
              <a:rPr lang="en-US" dirty="0">
                <a:solidFill>
                  <a:schemeClr val="accent3">
                    <a:lumMod val="75000"/>
                  </a:schemeClr>
                </a:solidFill>
              </a:rPr>
              <a:t>, D., Genetic and In Vitro Inhibition of PCSK9 and Calcific Aortic Valve Stenosis. JACCC: Basic to translational Science Vol. 5, NO. 7. 2020</a:t>
            </a:r>
          </a:p>
        </p:txBody>
      </p:sp>
      <p:sp>
        <p:nvSpPr>
          <p:cNvPr id="6" name="Title 1">
            <a:extLst>
              <a:ext uri="{FF2B5EF4-FFF2-40B4-BE49-F238E27FC236}">
                <a16:creationId xmlns:a16="http://schemas.microsoft.com/office/drawing/2014/main" id="{BEF9BDBB-8341-4503-9DD5-37DF4821B81C}"/>
              </a:ext>
            </a:extLst>
          </p:cNvPr>
          <p:cNvSpPr>
            <a:spLocks noGrp="1"/>
          </p:cNvSpPr>
          <p:nvPr>
            <p:ph type="title"/>
          </p:nvPr>
        </p:nvSpPr>
        <p:spPr>
          <a:xfrm>
            <a:off x="838200" y="365125"/>
            <a:ext cx="10515600" cy="676597"/>
          </a:xfrm>
        </p:spPr>
        <p:txBody>
          <a:bodyPr>
            <a:normAutofit fontScale="90000"/>
          </a:bodyPr>
          <a:lstStyle/>
          <a:p>
            <a:pPr algn="ctr"/>
            <a:r>
              <a:rPr lang="en-US" b="1" dirty="0"/>
              <a:t>PCSK9 and Calcific Aortic Valve Stenosis</a:t>
            </a:r>
          </a:p>
        </p:txBody>
      </p:sp>
    </p:spTree>
    <p:extLst>
      <p:ext uri="{BB962C8B-B14F-4D97-AF65-F5344CB8AC3E}">
        <p14:creationId xmlns:p14="http://schemas.microsoft.com/office/powerpoint/2010/main" val="267987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AFCC-D782-4AE6-8164-1AC3A96316D5}"/>
              </a:ext>
            </a:extLst>
          </p:cNvPr>
          <p:cNvSpPr>
            <a:spLocks noGrp="1"/>
          </p:cNvSpPr>
          <p:nvPr>
            <p:ph type="title"/>
          </p:nvPr>
        </p:nvSpPr>
        <p:spPr>
          <a:xfrm>
            <a:off x="838200" y="365125"/>
            <a:ext cx="10515600" cy="676597"/>
          </a:xfrm>
        </p:spPr>
        <p:txBody>
          <a:bodyPr>
            <a:normAutofit fontScale="90000"/>
          </a:bodyPr>
          <a:lstStyle/>
          <a:p>
            <a:pPr algn="ctr"/>
            <a:r>
              <a:rPr lang="en-US" b="1" dirty="0"/>
              <a:t>Agenda for this evening</a:t>
            </a:r>
          </a:p>
        </p:txBody>
      </p:sp>
      <p:sp>
        <p:nvSpPr>
          <p:cNvPr id="3" name="Content Placeholder 2">
            <a:extLst>
              <a:ext uri="{FF2B5EF4-FFF2-40B4-BE49-F238E27FC236}">
                <a16:creationId xmlns:a16="http://schemas.microsoft.com/office/drawing/2014/main" id="{CC78ACAD-CC38-444B-BA76-3F1A1960383E}"/>
              </a:ext>
            </a:extLst>
          </p:cNvPr>
          <p:cNvSpPr>
            <a:spLocks noGrp="1"/>
          </p:cNvSpPr>
          <p:nvPr>
            <p:ph idx="1"/>
          </p:nvPr>
        </p:nvSpPr>
        <p:spPr>
          <a:xfrm>
            <a:off x="838200" y="1149027"/>
            <a:ext cx="10515600" cy="4730911"/>
          </a:xfrm>
        </p:spPr>
        <p:txBody>
          <a:bodyPr>
            <a:normAutofit/>
          </a:bodyPr>
          <a:lstStyle/>
          <a:p>
            <a:r>
              <a:rPr lang="en-US" dirty="0"/>
              <a:t>Lipoprotein(a) – a statement by the AHA?</a:t>
            </a:r>
          </a:p>
          <a:p>
            <a:r>
              <a:rPr lang="en-US" dirty="0"/>
              <a:t>Lipoprotein(a) and Aortic Valve Narrowing</a:t>
            </a:r>
          </a:p>
          <a:p>
            <a:r>
              <a:rPr lang="en-US" dirty="0"/>
              <a:t>Niacin and PCSK9 and Aortic Valve Stenosis</a:t>
            </a:r>
          </a:p>
          <a:p>
            <a:r>
              <a:rPr lang="en-US" dirty="0"/>
              <a:t>The importance of the physical exam</a:t>
            </a:r>
          </a:p>
          <a:p>
            <a:r>
              <a:rPr lang="en-US" dirty="0"/>
              <a:t>Antisense Technology – the horizon</a:t>
            </a:r>
          </a:p>
          <a:p>
            <a:r>
              <a:rPr lang="en-US" dirty="0"/>
              <a:t>Antisense – emerging RNA therapeutics to lower </a:t>
            </a:r>
            <a:r>
              <a:rPr lang="en-US" dirty="0" err="1"/>
              <a:t>Lipo</a:t>
            </a:r>
            <a:r>
              <a:rPr lang="en-US" dirty="0"/>
              <a:t>(a)</a:t>
            </a:r>
          </a:p>
          <a:p>
            <a:r>
              <a:rPr lang="en-US" dirty="0"/>
              <a:t>Post Pandemic Psychosocial Issues of importance</a:t>
            </a:r>
          </a:p>
          <a:p>
            <a:r>
              <a:rPr lang="en-US" dirty="0"/>
              <a:t>Connected Mind Quick Screen</a:t>
            </a:r>
          </a:p>
          <a:p>
            <a:r>
              <a:rPr lang="en-US" dirty="0"/>
              <a:t>Identifying anxiety and depression in the dental office.</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05533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6A7721-1367-4A67-91D1-35EB01461796}"/>
              </a:ext>
            </a:extLst>
          </p:cNvPr>
          <p:cNvSpPr>
            <a:spLocks noGrp="1"/>
          </p:cNvSpPr>
          <p:nvPr>
            <p:ph idx="1"/>
          </p:nvPr>
        </p:nvSpPr>
        <p:spPr>
          <a:xfrm>
            <a:off x="838200" y="1134319"/>
            <a:ext cx="10515600" cy="5042644"/>
          </a:xfrm>
        </p:spPr>
        <p:txBody>
          <a:bodyPr/>
          <a:lstStyle/>
          <a:p>
            <a:pPr marL="0" indent="0">
              <a:buNone/>
            </a:pPr>
            <a:r>
              <a:rPr lang="en-US" b="1" u="sng" dirty="0"/>
              <a:t>BaleDoneen Take-Away:</a:t>
            </a:r>
          </a:p>
          <a:p>
            <a:pPr marL="514350" indent="-514350">
              <a:buAutoNum type="arabicPeriod"/>
            </a:pPr>
            <a:r>
              <a:rPr lang="en-US" sz="2400" dirty="0">
                <a:latin typeface="+mn-lt"/>
              </a:rPr>
              <a:t>Calcific Aortic Valve Stenosis is strongly associated with </a:t>
            </a:r>
            <a:r>
              <a:rPr lang="en-US" sz="2400" dirty="0" err="1">
                <a:latin typeface="+mn-lt"/>
              </a:rPr>
              <a:t>lipo</a:t>
            </a:r>
            <a:r>
              <a:rPr lang="en-US" sz="2400" dirty="0">
                <a:latin typeface="+mn-lt"/>
              </a:rPr>
              <a:t>(a)</a:t>
            </a:r>
          </a:p>
          <a:p>
            <a:pPr marL="514350" indent="-514350">
              <a:buAutoNum type="arabicPeriod"/>
            </a:pPr>
            <a:r>
              <a:rPr lang="en-US" sz="2400" dirty="0">
                <a:latin typeface="+mn-lt"/>
              </a:rPr>
              <a:t>Do a thorough cardiac murmur exam and getting a baseline echocardiogram for evaluation is ideal. </a:t>
            </a:r>
          </a:p>
          <a:p>
            <a:pPr marL="514350" indent="-514350">
              <a:buAutoNum type="arabicPeriod"/>
            </a:pPr>
            <a:r>
              <a:rPr lang="en-US" sz="2400" dirty="0">
                <a:latin typeface="+mn-lt"/>
              </a:rPr>
              <a:t>Utilize our tools to “watch” the health of the heart – NT-</a:t>
            </a:r>
            <a:r>
              <a:rPr lang="en-US" sz="2400" dirty="0" err="1">
                <a:latin typeface="+mn-lt"/>
              </a:rPr>
              <a:t>ProBNP</a:t>
            </a:r>
            <a:r>
              <a:rPr lang="en-US" sz="2400" dirty="0">
                <a:latin typeface="+mn-lt"/>
              </a:rPr>
              <a:t>, </a:t>
            </a:r>
            <a:r>
              <a:rPr lang="en-US" sz="2400" dirty="0" err="1">
                <a:latin typeface="+mn-lt"/>
              </a:rPr>
              <a:t>HsTn</a:t>
            </a:r>
            <a:r>
              <a:rPr lang="en-US" sz="2400" dirty="0">
                <a:latin typeface="+mn-lt"/>
              </a:rPr>
              <a:t>, Galectin-3, ST2.  </a:t>
            </a:r>
          </a:p>
          <a:p>
            <a:pPr marL="514350" indent="-514350">
              <a:buAutoNum type="arabicPeriod"/>
            </a:pPr>
            <a:r>
              <a:rPr lang="en-US" sz="2400" dirty="0">
                <a:latin typeface="+mn-lt"/>
              </a:rPr>
              <a:t>Niacin remains the only treatment formally indicated for </a:t>
            </a:r>
            <a:r>
              <a:rPr lang="en-US" sz="2400" dirty="0" err="1">
                <a:latin typeface="+mn-lt"/>
              </a:rPr>
              <a:t>lipo</a:t>
            </a:r>
            <a:r>
              <a:rPr lang="en-US" sz="2400" dirty="0">
                <a:latin typeface="+mn-lt"/>
              </a:rPr>
              <a:t>(a) reduction and is being studied regarding CAVS. </a:t>
            </a:r>
          </a:p>
          <a:p>
            <a:pPr marL="514350" indent="-514350">
              <a:buAutoNum type="arabicPeriod"/>
            </a:pPr>
            <a:r>
              <a:rPr lang="en-US" sz="2400" dirty="0">
                <a:latin typeface="+mn-lt"/>
              </a:rPr>
              <a:t>There is an association with genetic variant of PCSK9 and CAVS – data is being evaluated to determine if the inhibition of PCSK9 yields improvement. </a:t>
            </a:r>
          </a:p>
          <a:p>
            <a:pPr marL="514350" indent="-514350">
              <a:buAutoNum type="arabicPeriod"/>
            </a:pPr>
            <a:r>
              <a:rPr lang="en-US" sz="2400" dirty="0">
                <a:latin typeface="+mn-lt"/>
              </a:rPr>
              <a:t>Family history and physical exam are extremely important in </a:t>
            </a:r>
            <a:r>
              <a:rPr lang="en-US" sz="2400" dirty="0" err="1">
                <a:latin typeface="+mn-lt"/>
              </a:rPr>
              <a:t>Lipo</a:t>
            </a:r>
            <a:r>
              <a:rPr lang="en-US" sz="2400" dirty="0">
                <a:latin typeface="+mn-lt"/>
              </a:rPr>
              <a:t>(a) pts. </a:t>
            </a:r>
          </a:p>
          <a:p>
            <a:pPr marL="514350" indent="-514350">
              <a:buAutoNum type="arabicPeriod"/>
            </a:pPr>
            <a:endParaRPr lang="en-US" dirty="0">
              <a:latin typeface="+mn-lt"/>
            </a:endParaRPr>
          </a:p>
        </p:txBody>
      </p:sp>
      <p:sp>
        <p:nvSpPr>
          <p:cNvPr id="5" name="TextBox 4">
            <a:extLst>
              <a:ext uri="{FF2B5EF4-FFF2-40B4-BE49-F238E27FC236}">
                <a16:creationId xmlns:a16="http://schemas.microsoft.com/office/drawing/2014/main" id="{11EC30BF-8235-40C2-8345-DB5AE52E8C9B}"/>
              </a:ext>
            </a:extLst>
          </p:cNvPr>
          <p:cNvSpPr txBox="1"/>
          <p:nvPr/>
        </p:nvSpPr>
        <p:spPr>
          <a:xfrm>
            <a:off x="676154" y="6169709"/>
            <a:ext cx="9278073" cy="646331"/>
          </a:xfrm>
          <a:prstGeom prst="rect">
            <a:avLst/>
          </a:prstGeom>
          <a:noFill/>
        </p:spPr>
        <p:txBody>
          <a:bodyPr wrap="square">
            <a:spAutoFit/>
          </a:bodyPr>
          <a:lstStyle/>
          <a:p>
            <a:pPr algn="ctr"/>
            <a:r>
              <a:rPr lang="en-US" dirty="0">
                <a:solidFill>
                  <a:schemeClr val="accent3">
                    <a:lumMod val="75000"/>
                  </a:schemeClr>
                </a:solidFill>
              </a:rPr>
              <a:t>Perrot, N., Valerio, V., </a:t>
            </a:r>
            <a:r>
              <a:rPr lang="en-US" dirty="0" err="1">
                <a:solidFill>
                  <a:schemeClr val="accent3">
                    <a:lumMod val="75000"/>
                  </a:schemeClr>
                </a:solidFill>
              </a:rPr>
              <a:t>Moschetta</a:t>
            </a:r>
            <a:r>
              <a:rPr lang="en-US" dirty="0">
                <a:solidFill>
                  <a:schemeClr val="accent3">
                    <a:lumMod val="75000"/>
                  </a:schemeClr>
                </a:solidFill>
              </a:rPr>
              <a:t>, D., Genetic and In Vitro Inhibition of PCSK9 and Calcific Aortic Valve Stenosis. JACCC: Basic to translational Science Vol. 5, NO. 7. 2020</a:t>
            </a:r>
          </a:p>
        </p:txBody>
      </p:sp>
      <p:sp>
        <p:nvSpPr>
          <p:cNvPr id="6" name="Title 1">
            <a:extLst>
              <a:ext uri="{FF2B5EF4-FFF2-40B4-BE49-F238E27FC236}">
                <a16:creationId xmlns:a16="http://schemas.microsoft.com/office/drawing/2014/main" id="{BEF9BDBB-8341-4503-9DD5-37DF4821B81C}"/>
              </a:ext>
            </a:extLst>
          </p:cNvPr>
          <p:cNvSpPr>
            <a:spLocks noGrp="1"/>
          </p:cNvSpPr>
          <p:nvPr>
            <p:ph type="title"/>
          </p:nvPr>
        </p:nvSpPr>
        <p:spPr>
          <a:xfrm>
            <a:off x="838200" y="365125"/>
            <a:ext cx="10515600" cy="676597"/>
          </a:xfrm>
        </p:spPr>
        <p:txBody>
          <a:bodyPr>
            <a:normAutofit fontScale="90000"/>
          </a:bodyPr>
          <a:lstStyle/>
          <a:p>
            <a:pPr algn="ctr"/>
            <a:r>
              <a:rPr lang="en-US" b="1" dirty="0"/>
              <a:t>PCSK9 and Calcific Aortic Valve Stenosis</a:t>
            </a:r>
          </a:p>
        </p:txBody>
      </p:sp>
    </p:spTree>
    <p:extLst>
      <p:ext uri="{BB962C8B-B14F-4D97-AF65-F5344CB8AC3E}">
        <p14:creationId xmlns:p14="http://schemas.microsoft.com/office/powerpoint/2010/main" val="237997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04CC-7E34-4C40-9173-1B11D024D34E}"/>
              </a:ext>
            </a:extLst>
          </p:cNvPr>
          <p:cNvSpPr>
            <a:spLocks noGrp="1"/>
          </p:cNvSpPr>
          <p:nvPr>
            <p:ph type="title"/>
          </p:nvPr>
        </p:nvSpPr>
        <p:spPr>
          <a:xfrm>
            <a:off x="1324338" y="807072"/>
            <a:ext cx="10515600" cy="801809"/>
          </a:xfrm>
        </p:spPr>
        <p:txBody>
          <a:bodyPr>
            <a:noAutofit/>
          </a:bodyPr>
          <a:lstStyle/>
          <a:p>
            <a:pPr algn="ctr"/>
            <a:r>
              <a:rPr lang="en-US" sz="3600" b="1" dirty="0"/>
              <a:t>Considering the data with </a:t>
            </a:r>
            <a:r>
              <a:rPr lang="en-US" sz="3600" b="1" dirty="0" err="1"/>
              <a:t>lipo</a:t>
            </a:r>
            <a:r>
              <a:rPr lang="en-US" sz="3600" b="1" dirty="0"/>
              <a:t>(a) and Aortic valve calcification – what about the physical exam? </a:t>
            </a:r>
            <a:br>
              <a:rPr lang="en-US" sz="3600" b="1" dirty="0"/>
            </a:br>
            <a:br>
              <a:rPr lang="en-US" sz="3600" b="1" dirty="0"/>
            </a:br>
            <a:r>
              <a:rPr lang="en-US" sz="3600" dirty="0"/>
              <a:t>Is the hands-on exam a thing of the past? </a:t>
            </a:r>
          </a:p>
        </p:txBody>
      </p:sp>
      <p:pic>
        <p:nvPicPr>
          <p:cNvPr id="7" name="Picture 6">
            <a:extLst>
              <a:ext uri="{FF2B5EF4-FFF2-40B4-BE49-F238E27FC236}">
                <a16:creationId xmlns:a16="http://schemas.microsoft.com/office/drawing/2014/main" id="{A661C4DD-E16C-41B9-AC54-E7793080C6FD}"/>
              </a:ext>
            </a:extLst>
          </p:cNvPr>
          <p:cNvPicPr>
            <a:picLocks noChangeAspect="1"/>
          </p:cNvPicPr>
          <p:nvPr/>
        </p:nvPicPr>
        <p:blipFill>
          <a:blip r:embed="rId2"/>
          <a:stretch>
            <a:fillRect/>
          </a:stretch>
        </p:blipFill>
        <p:spPr>
          <a:xfrm>
            <a:off x="2422817" y="2349660"/>
            <a:ext cx="4923399" cy="4054034"/>
          </a:xfrm>
          <a:prstGeom prst="rect">
            <a:avLst/>
          </a:prstGeom>
        </p:spPr>
      </p:pic>
      <p:sp>
        <p:nvSpPr>
          <p:cNvPr id="12" name="TextBox 11">
            <a:extLst>
              <a:ext uri="{FF2B5EF4-FFF2-40B4-BE49-F238E27FC236}">
                <a16:creationId xmlns:a16="http://schemas.microsoft.com/office/drawing/2014/main" id="{452F3C42-5714-4DC7-9EB8-0FB455DA6B82}"/>
              </a:ext>
            </a:extLst>
          </p:cNvPr>
          <p:cNvSpPr txBox="1"/>
          <p:nvPr/>
        </p:nvSpPr>
        <p:spPr>
          <a:xfrm>
            <a:off x="7523544" y="2882902"/>
            <a:ext cx="4398379" cy="1938992"/>
          </a:xfrm>
          <a:prstGeom prst="rect">
            <a:avLst/>
          </a:prstGeom>
          <a:noFill/>
        </p:spPr>
        <p:txBody>
          <a:bodyPr wrap="square">
            <a:spAutoFit/>
          </a:bodyPr>
          <a:lstStyle/>
          <a:p>
            <a:pPr algn="ctr"/>
            <a:r>
              <a:rPr lang="en-US" sz="2000" dirty="0"/>
              <a:t>A</a:t>
            </a:r>
            <a:r>
              <a:rPr lang="en-US" sz="2000" b="0" i="0" dirty="0">
                <a:effectLst/>
              </a:rPr>
              <a:t>ortic regurgitation is a soft, high-pitched, early diastolic decrescendo murmur heard best at </a:t>
            </a:r>
            <a:r>
              <a:rPr lang="en-US" sz="2000" i="0" dirty="0">
                <a:effectLst/>
              </a:rPr>
              <a:t>the 3rd intercostal space on the left on end expiration, with the patient sitting up and leaning forward.</a:t>
            </a:r>
            <a:endParaRPr lang="en-US" sz="2000" dirty="0"/>
          </a:p>
        </p:txBody>
      </p:sp>
      <p:sp>
        <p:nvSpPr>
          <p:cNvPr id="13" name="Rectangle 12">
            <a:extLst>
              <a:ext uri="{FF2B5EF4-FFF2-40B4-BE49-F238E27FC236}">
                <a16:creationId xmlns:a16="http://schemas.microsoft.com/office/drawing/2014/main" id="{7778DC72-747F-45A0-A17F-0BDB70B5327B}"/>
              </a:ext>
            </a:extLst>
          </p:cNvPr>
          <p:cNvSpPr/>
          <p:nvPr/>
        </p:nvSpPr>
        <p:spPr>
          <a:xfrm>
            <a:off x="2500132" y="2465407"/>
            <a:ext cx="4768770" cy="801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014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1E91-51A1-4EF3-9FB5-1E61FB243DA3}"/>
              </a:ext>
            </a:extLst>
          </p:cNvPr>
          <p:cNvSpPr>
            <a:spLocks noGrp="1"/>
          </p:cNvSpPr>
          <p:nvPr>
            <p:ph type="title"/>
          </p:nvPr>
        </p:nvSpPr>
        <p:spPr>
          <a:xfrm>
            <a:off x="1261641" y="204408"/>
            <a:ext cx="10092158" cy="942814"/>
          </a:xfrm>
        </p:spPr>
        <p:txBody>
          <a:bodyPr>
            <a:normAutofit fontScale="90000"/>
          </a:bodyPr>
          <a:lstStyle/>
          <a:p>
            <a:pPr algn="ctr"/>
            <a:r>
              <a:rPr lang="en-US" sz="3200" b="1" dirty="0"/>
              <a:t>The Disappearance of the Primary Care Physical Exam- Losing Touch</a:t>
            </a:r>
          </a:p>
        </p:txBody>
      </p:sp>
      <p:sp>
        <p:nvSpPr>
          <p:cNvPr id="3" name="Content Placeholder 2">
            <a:extLst>
              <a:ext uri="{FF2B5EF4-FFF2-40B4-BE49-F238E27FC236}">
                <a16:creationId xmlns:a16="http://schemas.microsoft.com/office/drawing/2014/main" id="{6A6E1005-900F-42F3-A8EA-DB512F3ADC03}"/>
              </a:ext>
            </a:extLst>
          </p:cNvPr>
          <p:cNvSpPr>
            <a:spLocks noGrp="1"/>
          </p:cNvSpPr>
          <p:nvPr>
            <p:ph idx="1"/>
          </p:nvPr>
        </p:nvSpPr>
        <p:spPr>
          <a:xfrm>
            <a:off x="838200" y="1147222"/>
            <a:ext cx="10515600" cy="4767441"/>
          </a:xfrm>
        </p:spPr>
        <p:txBody>
          <a:bodyPr>
            <a:normAutofit/>
          </a:bodyPr>
          <a:lstStyle/>
          <a:p>
            <a:pPr marL="0" indent="0" algn="ctr">
              <a:buNone/>
            </a:pPr>
            <a:endParaRPr lang="en-US" dirty="0"/>
          </a:p>
          <a:p>
            <a:pPr marL="0" indent="0" algn="ctr">
              <a:buNone/>
            </a:pPr>
            <a:r>
              <a:rPr lang="en-US" dirty="0"/>
              <a:t>Dr. Hyman, a primary care physician of 15 years, states that he laments over the following:</a:t>
            </a:r>
          </a:p>
          <a:p>
            <a:pPr marL="0" indent="0" algn="ctr">
              <a:buNone/>
            </a:pPr>
            <a:endParaRPr lang="en-US" dirty="0"/>
          </a:p>
          <a:p>
            <a:pPr marL="0" indent="0" algn="ctr">
              <a:buNone/>
            </a:pPr>
            <a:r>
              <a:rPr lang="en-US" dirty="0"/>
              <a:t>The fact that </a:t>
            </a:r>
            <a:r>
              <a:rPr lang="en-US" b="1" dirty="0"/>
              <a:t>accountable care organizations </a:t>
            </a:r>
            <a:r>
              <a:rPr lang="en-US" dirty="0"/>
              <a:t>emphasize on </a:t>
            </a:r>
            <a:r>
              <a:rPr lang="en-US" b="1" dirty="0"/>
              <a:t>increasing volume </a:t>
            </a:r>
            <a:r>
              <a:rPr lang="en-US" dirty="0"/>
              <a:t>and </a:t>
            </a:r>
          </a:p>
          <a:p>
            <a:pPr marL="0" indent="0" algn="ctr">
              <a:buNone/>
            </a:pPr>
            <a:r>
              <a:rPr lang="en-US" dirty="0"/>
              <a:t>Medicare annual wellness visits</a:t>
            </a:r>
            <a:r>
              <a:rPr lang="en-US" b="1" dirty="0"/>
              <a:t> do not require </a:t>
            </a:r>
            <a:r>
              <a:rPr lang="en-US" dirty="0"/>
              <a:t>a physical examination </a:t>
            </a:r>
          </a:p>
          <a:p>
            <a:pPr marL="0" indent="0" algn="ctr">
              <a:buNone/>
            </a:pPr>
            <a:r>
              <a:rPr lang="en-US" dirty="0"/>
              <a:t>Some groups recommend </a:t>
            </a:r>
            <a:r>
              <a:rPr lang="en-US" b="1" dirty="0"/>
              <a:t>against routine physical examinations </a:t>
            </a:r>
            <a:r>
              <a:rPr lang="en-US" dirty="0"/>
              <a:t>in</a:t>
            </a:r>
            <a:r>
              <a:rPr lang="en-US" b="1" dirty="0"/>
              <a:t> asymptomatic patients</a:t>
            </a:r>
            <a:endParaRPr lang="en-US" dirty="0"/>
          </a:p>
        </p:txBody>
      </p:sp>
      <p:sp>
        <p:nvSpPr>
          <p:cNvPr id="4" name="TextBox 3">
            <a:extLst>
              <a:ext uri="{FF2B5EF4-FFF2-40B4-BE49-F238E27FC236}">
                <a16:creationId xmlns:a16="http://schemas.microsoft.com/office/drawing/2014/main" id="{CF11C4FB-FCF8-4B2B-A713-67E57C0D3355}"/>
              </a:ext>
            </a:extLst>
          </p:cNvPr>
          <p:cNvSpPr txBox="1"/>
          <p:nvPr/>
        </p:nvSpPr>
        <p:spPr>
          <a:xfrm>
            <a:off x="838200" y="6007261"/>
            <a:ext cx="8734064" cy="646331"/>
          </a:xfrm>
          <a:prstGeom prst="rect">
            <a:avLst/>
          </a:prstGeom>
          <a:noFill/>
        </p:spPr>
        <p:txBody>
          <a:bodyPr wrap="square" rtlCol="0">
            <a:spAutoFit/>
          </a:bodyPr>
          <a:lstStyle/>
          <a:p>
            <a:pPr algn="ctr"/>
            <a:r>
              <a:rPr lang="en-US" dirty="0">
                <a:solidFill>
                  <a:schemeClr val="accent3"/>
                </a:solidFill>
              </a:rPr>
              <a:t>Hyman, P. (2020). The disappearance of the primary care physical examination- losing touch. JAMA Intern Med. 2020;180(11):1417-1418</a:t>
            </a:r>
          </a:p>
        </p:txBody>
      </p:sp>
    </p:spTree>
    <p:extLst>
      <p:ext uri="{BB962C8B-B14F-4D97-AF65-F5344CB8AC3E}">
        <p14:creationId xmlns:p14="http://schemas.microsoft.com/office/powerpoint/2010/main" val="3752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1E91-51A1-4EF3-9FB5-1E61FB243DA3}"/>
              </a:ext>
            </a:extLst>
          </p:cNvPr>
          <p:cNvSpPr>
            <a:spLocks noGrp="1"/>
          </p:cNvSpPr>
          <p:nvPr>
            <p:ph type="title"/>
          </p:nvPr>
        </p:nvSpPr>
        <p:spPr>
          <a:xfrm>
            <a:off x="1261641" y="204408"/>
            <a:ext cx="10092158" cy="942814"/>
          </a:xfrm>
        </p:spPr>
        <p:txBody>
          <a:bodyPr>
            <a:normAutofit fontScale="90000"/>
          </a:bodyPr>
          <a:lstStyle/>
          <a:p>
            <a:pPr algn="ctr"/>
            <a:r>
              <a:rPr lang="en-US" sz="3200" b="1" dirty="0"/>
              <a:t>The Disappearance of the Primary Care Physical Exam- Losing Touch</a:t>
            </a:r>
          </a:p>
        </p:txBody>
      </p:sp>
      <p:sp>
        <p:nvSpPr>
          <p:cNvPr id="3" name="Content Placeholder 2">
            <a:extLst>
              <a:ext uri="{FF2B5EF4-FFF2-40B4-BE49-F238E27FC236}">
                <a16:creationId xmlns:a16="http://schemas.microsoft.com/office/drawing/2014/main" id="{6A6E1005-900F-42F3-A8EA-DB512F3ADC03}"/>
              </a:ext>
            </a:extLst>
          </p:cNvPr>
          <p:cNvSpPr>
            <a:spLocks noGrp="1"/>
          </p:cNvSpPr>
          <p:nvPr>
            <p:ph idx="1"/>
          </p:nvPr>
        </p:nvSpPr>
        <p:spPr>
          <a:xfrm>
            <a:off x="965521" y="1471313"/>
            <a:ext cx="10515600" cy="4767441"/>
          </a:xfrm>
        </p:spPr>
        <p:txBody>
          <a:bodyPr/>
          <a:lstStyle/>
          <a:p>
            <a:pPr marL="0" indent="0" algn="ctr">
              <a:buNone/>
            </a:pPr>
            <a:r>
              <a:rPr lang="en-US" dirty="0"/>
              <a:t>Hyman eloquently reflects upon the physical exam: </a:t>
            </a:r>
          </a:p>
          <a:p>
            <a:pPr marL="0" indent="0" algn="ctr">
              <a:buNone/>
            </a:pPr>
            <a:endParaRPr lang="en-US" dirty="0"/>
          </a:p>
          <a:p>
            <a:pPr marL="0" indent="0" algn="ctr">
              <a:buNone/>
            </a:pPr>
            <a:r>
              <a:rPr lang="en-US" dirty="0"/>
              <a:t>“</a:t>
            </a:r>
            <a:r>
              <a:rPr lang="en-US" i="1" dirty="0"/>
              <a:t>The physical examination remains one of the few domains where I maintain a sense of professional skill and authority. The mainstay of what I offer to patients is the ability to listen to them, to use critical thinking skills, and to offer my knowledge and experience. But those skills are sometimes challenged in a world where patients research their own health and develop their own medical narratives. The physical examination remains a place where I offer something of distinct value that is appreciated.”</a:t>
            </a:r>
          </a:p>
        </p:txBody>
      </p:sp>
      <p:sp>
        <p:nvSpPr>
          <p:cNvPr id="4" name="TextBox 3">
            <a:extLst>
              <a:ext uri="{FF2B5EF4-FFF2-40B4-BE49-F238E27FC236}">
                <a16:creationId xmlns:a16="http://schemas.microsoft.com/office/drawing/2014/main" id="{CF11C4FB-FCF8-4B2B-A713-67E57C0D3355}"/>
              </a:ext>
            </a:extLst>
          </p:cNvPr>
          <p:cNvSpPr txBox="1"/>
          <p:nvPr/>
        </p:nvSpPr>
        <p:spPr>
          <a:xfrm>
            <a:off x="838200" y="6007261"/>
            <a:ext cx="8734064" cy="646331"/>
          </a:xfrm>
          <a:prstGeom prst="rect">
            <a:avLst/>
          </a:prstGeom>
          <a:noFill/>
        </p:spPr>
        <p:txBody>
          <a:bodyPr wrap="square" rtlCol="0">
            <a:spAutoFit/>
          </a:bodyPr>
          <a:lstStyle/>
          <a:p>
            <a:pPr algn="ctr"/>
            <a:r>
              <a:rPr lang="en-US" dirty="0">
                <a:solidFill>
                  <a:schemeClr val="accent3"/>
                </a:solidFill>
              </a:rPr>
              <a:t>Hyman, P. (2020). The disappearance of the primary care physical examination- losing touch. JAMA Intern Med. 2020;180(11):1417-1418</a:t>
            </a:r>
          </a:p>
        </p:txBody>
      </p:sp>
    </p:spTree>
    <p:extLst>
      <p:ext uri="{BB962C8B-B14F-4D97-AF65-F5344CB8AC3E}">
        <p14:creationId xmlns:p14="http://schemas.microsoft.com/office/powerpoint/2010/main" val="1910918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1E91-51A1-4EF3-9FB5-1E61FB243DA3}"/>
              </a:ext>
            </a:extLst>
          </p:cNvPr>
          <p:cNvSpPr>
            <a:spLocks noGrp="1"/>
          </p:cNvSpPr>
          <p:nvPr>
            <p:ph type="title"/>
          </p:nvPr>
        </p:nvSpPr>
        <p:spPr>
          <a:xfrm>
            <a:off x="1261641" y="204408"/>
            <a:ext cx="10092158" cy="942814"/>
          </a:xfrm>
        </p:spPr>
        <p:txBody>
          <a:bodyPr>
            <a:normAutofit fontScale="90000"/>
          </a:bodyPr>
          <a:lstStyle/>
          <a:p>
            <a:pPr algn="ctr"/>
            <a:r>
              <a:rPr lang="en-US" sz="3200" b="1" dirty="0"/>
              <a:t>The Disappearance of the Primary Care Physical Exam- Losing Touch</a:t>
            </a:r>
          </a:p>
        </p:txBody>
      </p:sp>
      <p:sp>
        <p:nvSpPr>
          <p:cNvPr id="3" name="Content Placeholder 2">
            <a:extLst>
              <a:ext uri="{FF2B5EF4-FFF2-40B4-BE49-F238E27FC236}">
                <a16:creationId xmlns:a16="http://schemas.microsoft.com/office/drawing/2014/main" id="{6A6E1005-900F-42F3-A8EA-DB512F3ADC03}"/>
              </a:ext>
            </a:extLst>
          </p:cNvPr>
          <p:cNvSpPr>
            <a:spLocks noGrp="1"/>
          </p:cNvSpPr>
          <p:nvPr>
            <p:ph idx="1"/>
          </p:nvPr>
        </p:nvSpPr>
        <p:spPr>
          <a:xfrm>
            <a:off x="930797" y="1413440"/>
            <a:ext cx="10515600" cy="4767441"/>
          </a:xfrm>
        </p:spPr>
        <p:txBody>
          <a:bodyPr>
            <a:normAutofit fontScale="92500" lnSpcReduction="10000"/>
          </a:bodyPr>
          <a:lstStyle/>
          <a:p>
            <a:pPr marL="0" indent="0" algn="ctr">
              <a:buNone/>
            </a:pPr>
            <a:r>
              <a:rPr lang="en-US" u="sng" dirty="0"/>
              <a:t>Virtual visits do have their own value:</a:t>
            </a:r>
          </a:p>
          <a:p>
            <a:pPr marL="0" indent="0" algn="ctr">
              <a:buNone/>
            </a:pPr>
            <a:r>
              <a:rPr lang="en-US" dirty="0"/>
              <a:t>It can allow the clinician and the patient the opportunity to connect more frequently and with more ease. </a:t>
            </a:r>
          </a:p>
          <a:p>
            <a:pPr marL="0" indent="0" algn="ctr">
              <a:buNone/>
            </a:pPr>
            <a:endParaRPr lang="en-US" dirty="0"/>
          </a:p>
          <a:p>
            <a:pPr marL="0" indent="0" algn="ctr">
              <a:buNone/>
            </a:pPr>
            <a:r>
              <a:rPr lang="en-US" dirty="0"/>
              <a:t>Seeing patients in their home environment has its own element of value – such as providing information about their surroundings and how their environment may influence health behaviors</a:t>
            </a:r>
          </a:p>
          <a:p>
            <a:pPr marL="0" indent="0" algn="ctr">
              <a:buNone/>
            </a:pPr>
            <a:endParaRPr lang="en-US" dirty="0"/>
          </a:p>
          <a:p>
            <a:pPr marL="0" indent="0" algn="ctr">
              <a:buNone/>
            </a:pPr>
            <a:r>
              <a:rPr lang="en-US" dirty="0"/>
              <a:t>Wearable technology and guiding patients through physical exams will demand creative approaches to gain depth into virtual medicine. </a:t>
            </a:r>
          </a:p>
          <a:p>
            <a:pPr marL="0" indent="0" algn="ctr">
              <a:buNone/>
            </a:pPr>
            <a:r>
              <a:rPr lang="en-US" dirty="0"/>
              <a:t>, </a:t>
            </a:r>
          </a:p>
        </p:txBody>
      </p:sp>
      <p:sp>
        <p:nvSpPr>
          <p:cNvPr id="4" name="TextBox 3">
            <a:extLst>
              <a:ext uri="{FF2B5EF4-FFF2-40B4-BE49-F238E27FC236}">
                <a16:creationId xmlns:a16="http://schemas.microsoft.com/office/drawing/2014/main" id="{CF11C4FB-FCF8-4B2B-A713-67E57C0D3355}"/>
              </a:ext>
            </a:extLst>
          </p:cNvPr>
          <p:cNvSpPr txBox="1"/>
          <p:nvPr/>
        </p:nvSpPr>
        <p:spPr>
          <a:xfrm>
            <a:off x="838200" y="6007261"/>
            <a:ext cx="8734064" cy="646331"/>
          </a:xfrm>
          <a:prstGeom prst="rect">
            <a:avLst/>
          </a:prstGeom>
          <a:noFill/>
        </p:spPr>
        <p:txBody>
          <a:bodyPr wrap="square" rtlCol="0">
            <a:spAutoFit/>
          </a:bodyPr>
          <a:lstStyle/>
          <a:p>
            <a:pPr algn="ctr"/>
            <a:r>
              <a:rPr lang="en-US" dirty="0">
                <a:solidFill>
                  <a:schemeClr val="accent3"/>
                </a:solidFill>
              </a:rPr>
              <a:t>Hyman, P. (2020). The disappearance of the primary care physical examination- losing touch. JAMA Intern Med. 2020;180(11):1417-1418</a:t>
            </a:r>
          </a:p>
        </p:txBody>
      </p:sp>
    </p:spTree>
    <p:extLst>
      <p:ext uri="{BB962C8B-B14F-4D97-AF65-F5344CB8AC3E}">
        <p14:creationId xmlns:p14="http://schemas.microsoft.com/office/powerpoint/2010/main" val="13668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1E91-51A1-4EF3-9FB5-1E61FB243DA3}"/>
              </a:ext>
            </a:extLst>
          </p:cNvPr>
          <p:cNvSpPr>
            <a:spLocks noGrp="1"/>
          </p:cNvSpPr>
          <p:nvPr>
            <p:ph type="title"/>
          </p:nvPr>
        </p:nvSpPr>
        <p:spPr>
          <a:xfrm>
            <a:off x="1261641" y="204408"/>
            <a:ext cx="10092158" cy="942814"/>
          </a:xfrm>
        </p:spPr>
        <p:txBody>
          <a:bodyPr>
            <a:normAutofit fontScale="90000"/>
          </a:bodyPr>
          <a:lstStyle/>
          <a:p>
            <a:pPr algn="ctr"/>
            <a:r>
              <a:rPr lang="en-US" sz="3200" b="1" dirty="0"/>
              <a:t>The Disappearance of the Primary Care Physical Exam- Losing Touch</a:t>
            </a:r>
          </a:p>
        </p:txBody>
      </p:sp>
      <p:sp>
        <p:nvSpPr>
          <p:cNvPr id="3" name="Content Placeholder 2">
            <a:extLst>
              <a:ext uri="{FF2B5EF4-FFF2-40B4-BE49-F238E27FC236}">
                <a16:creationId xmlns:a16="http://schemas.microsoft.com/office/drawing/2014/main" id="{6A6E1005-900F-42F3-A8EA-DB512F3ADC03}"/>
              </a:ext>
            </a:extLst>
          </p:cNvPr>
          <p:cNvSpPr>
            <a:spLocks noGrp="1"/>
          </p:cNvSpPr>
          <p:nvPr>
            <p:ph idx="1"/>
          </p:nvPr>
        </p:nvSpPr>
        <p:spPr>
          <a:xfrm>
            <a:off x="838200" y="1147222"/>
            <a:ext cx="10515600" cy="4767441"/>
          </a:xfrm>
        </p:spPr>
        <p:txBody>
          <a:bodyPr/>
          <a:lstStyle/>
          <a:p>
            <a:pPr marL="0" indent="0">
              <a:buNone/>
            </a:pPr>
            <a:r>
              <a:rPr lang="en-US" b="1" u="sng" dirty="0"/>
              <a:t>BaleDoneen Take-Away:</a:t>
            </a:r>
          </a:p>
          <a:p>
            <a:pPr marL="514350" indent="-514350">
              <a:buAutoNum type="arabicPeriod"/>
            </a:pPr>
            <a:r>
              <a:rPr lang="en-US" sz="2400" dirty="0"/>
              <a:t>The physical exam and actual “hands-on touch” of a patient is critical to an optimal level of care. </a:t>
            </a:r>
          </a:p>
          <a:p>
            <a:pPr marL="514350" indent="-514350">
              <a:buAutoNum type="arabicPeriod"/>
            </a:pPr>
            <a:r>
              <a:rPr lang="en-US" sz="2400" dirty="0"/>
              <a:t>While we do not discuss this often in our courses and update sessions, I felt the discussion about the aortic stenosis was a nice reminder on how important it is to do a proper physical exam. </a:t>
            </a:r>
          </a:p>
          <a:p>
            <a:pPr marL="514350" indent="-514350">
              <a:buAutoNum type="arabicPeriod"/>
            </a:pPr>
            <a:r>
              <a:rPr lang="en-US" sz="2400" dirty="0"/>
              <a:t>Coupled with the increase in telemedicine and the fact that we get caught up in technology such as labs, biometrics, genetics, imaging, and various tests, we sometimes fail to emphasize the importance of a good, thorough, physical exam.  </a:t>
            </a:r>
          </a:p>
          <a:p>
            <a:pPr marL="514350" indent="-514350">
              <a:buFont typeface="Arial" panose="020B0604020202020204" pitchFamily="34" charset="0"/>
              <a:buAutoNum type="arabicPeriod"/>
            </a:pPr>
            <a:r>
              <a:rPr lang="en-US" sz="2400" dirty="0"/>
              <a:t>If a stethoscope isn’t placed on the patient’s chest, there is a 100% chance of missing any murmur </a:t>
            </a:r>
            <a:r>
              <a:rPr lang="en-US" sz="2400" dirty="0">
                <a:sym typeface="Wingdings" panose="05000000000000000000" pitchFamily="2" charset="2"/>
              </a:rPr>
              <a:t></a:t>
            </a:r>
            <a:endParaRPr lang="en-US" sz="2400" dirty="0"/>
          </a:p>
          <a:p>
            <a:pPr marL="514350" indent="-514350">
              <a:buAutoNum type="arabicPeriod"/>
            </a:pPr>
            <a:endParaRPr lang="en-US" sz="2400" dirty="0"/>
          </a:p>
        </p:txBody>
      </p:sp>
      <p:sp>
        <p:nvSpPr>
          <p:cNvPr id="4" name="TextBox 3">
            <a:extLst>
              <a:ext uri="{FF2B5EF4-FFF2-40B4-BE49-F238E27FC236}">
                <a16:creationId xmlns:a16="http://schemas.microsoft.com/office/drawing/2014/main" id="{CF11C4FB-FCF8-4B2B-A713-67E57C0D3355}"/>
              </a:ext>
            </a:extLst>
          </p:cNvPr>
          <p:cNvSpPr txBox="1"/>
          <p:nvPr/>
        </p:nvSpPr>
        <p:spPr>
          <a:xfrm>
            <a:off x="838200" y="6007261"/>
            <a:ext cx="8734064" cy="646331"/>
          </a:xfrm>
          <a:prstGeom prst="rect">
            <a:avLst/>
          </a:prstGeom>
          <a:noFill/>
        </p:spPr>
        <p:txBody>
          <a:bodyPr wrap="square" rtlCol="0">
            <a:spAutoFit/>
          </a:bodyPr>
          <a:lstStyle/>
          <a:p>
            <a:pPr algn="ctr"/>
            <a:r>
              <a:rPr lang="en-US" dirty="0">
                <a:solidFill>
                  <a:schemeClr val="accent3"/>
                </a:solidFill>
              </a:rPr>
              <a:t>Hyman, P. (2020). The disappearance of the primary care physical examination- losing touch. JAMA Intern Med. 2020;180(11):1417-1418</a:t>
            </a:r>
          </a:p>
        </p:txBody>
      </p:sp>
    </p:spTree>
    <p:extLst>
      <p:ext uri="{BB962C8B-B14F-4D97-AF65-F5344CB8AC3E}">
        <p14:creationId xmlns:p14="http://schemas.microsoft.com/office/powerpoint/2010/main" val="107562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1EF5-B4AB-425C-A121-D1EA9E14F848}"/>
              </a:ext>
            </a:extLst>
          </p:cNvPr>
          <p:cNvSpPr>
            <a:spLocks noGrp="1"/>
          </p:cNvSpPr>
          <p:nvPr>
            <p:ph type="title"/>
          </p:nvPr>
        </p:nvSpPr>
        <p:spPr>
          <a:xfrm>
            <a:off x="965522" y="1754087"/>
            <a:ext cx="10515600" cy="1325563"/>
          </a:xfrm>
        </p:spPr>
        <p:txBody>
          <a:bodyPr>
            <a:noAutofit/>
          </a:bodyPr>
          <a:lstStyle/>
          <a:p>
            <a:pPr algn="ctr"/>
            <a:r>
              <a:rPr lang="en-US" sz="5400" b="1" dirty="0"/>
              <a:t>Let’s Discuss the RNA Therapeutic Agents to lower blood levels of </a:t>
            </a:r>
            <a:r>
              <a:rPr lang="en-US" sz="5400" b="1" dirty="0" err="1"/>
              <a:t>Lp</a:t>
            </a:r>
            <a:r>
              <a:rPr lang="en-US" sz="5400" b="1" dirty="0"/>
              <a:t>(a).</a:t>
            </a:r>
          </a:p>
        </p:txBody>
      </p:sp>
    </p:spTree>
    <p:extLst>
      <p:ext uri="{BB962C8B-B14F-4D97-AF65-F5344CB8AC3E}">
        <p14:creationId xmlns:p14="http://schemas.microsoft.com/office/powerpoint/2010/main" val="3746836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41A22B7-5D74-4ED3-ADF1-5EE34EBBB6E2}"/>
              </a:ext>
            </a:extLst>
          </p:cNvPr>
          <p:cNvPicPr>
            <a:picLocks noGrp="1" noChangeAspect="1"/>
          </p:cNvPicPr>
          <p:nvPr>
            <p:ph idx="1"/>
          </p:nvPr>
        </p:nvPicPr>
        <p:blipFill>
          <a:blip r:embed="rId2"/>
          <a:stretch>
            <a:fillRect/>
          </a:stretch>
        </p:blipFill>
        <p:spPr>
          <a:xfrm>
            <a:off x="1111170" y="115747"/>
            <a:ext cx="6493398" cy="3715473"/>
          </a:xfrm>
        </p:spPr>
      </p:pic>
      <p:pic>
        <p:nvPicPr>
          <p:cNvPr id="7" name="Picture 6">
            <a:extLst>
              <a:ext uri="{FF2B5EF4-FFF2-40B4-BE49-F238E27FC236}">
                <a16:creationId xmlns:a16="http://schemas.microsoft.com/office/drawing/2014/main" id="{190A916D-24AE-4D2F-97A5-2B5D7B646133}"/>
              </a:ext>
            </a:extLst>
          </p:cNvPr>
          <p:cNvPicPr>
            <a:picLocks noChangeAspect="1"/>
          </p:cNvPicPr>
          <p:nvPr/>
        </p:nvPicPr>
        <p:blipFill>
          <a:blip r:embed="rId3"/>
          <a:stretch>
            <a:fillRect/>
          </a:stretch>
        </p:blipFill>
        <p:spPr>
          <a:xfrm>
            <a:off x="1261639" y="3314126"/>
            <a:ext cx="6240825" cy="1894482"/>
          </a:xfrm>
          <a:prstGeom prst="rect">
            <a:avLst/>
          </a:prstGeom>
        </p:spPr>
      </p:pic>
      <p:sp>
        <p:nvSpPr>
          <p:cNvPr id="8" name="Rectangle 7">
            <a:extLst>
              <a:ext uri="{FF2B5EF4-FFF2-40B4-BE49-F238E27FC236}">
                <a16:creationId xmlns:a16="http://schemas.microsoft.com/office/drawing/2014/main" id="{1AA720FD-0ED7-4127-87C8-0EBDC19015ED}"/>
              </a:ext>
            </a:extLst>
          </p:cNvPr>
          <p:cNvSpPr/>
          <p:nvPr/>
        </p:nvSpPr>
        <p:spPr>
          <a:xfrm>
            <a:off x="856526" y="439838"/>
            <a:ext cx="462986" cy="476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D027DC2-FC42-4205-A3D6-6989170B07C8}"/>
              </a:ext>
            </a:extLst>
          </p:cNvPr>
          <p:cNvSpPr txBox="1"/>
          <p:nvPr/>
        </p:nvSpPr>
        <p:spPr>
          <a:xfrm>
            <a:off x="7652933" y="1013277"/>
            <a:ext cx="4384738" cy="4893647"/>
          </a:xfrm>
          <a:prstGeom prst="rect">
            <a:avLst/>
          </a:prstGeom>
          <a:noFill/>
        </p:spPr>
        <p:txBody>
          <a:bodyPr wrap="square">
            <a:spAutoFit/>
          </a:bodyPr>
          <a:lstStyle/>
          <a:p>
            <a:pPr marL="0" indent="0" algn="ctr">
              <a:buNone/>
            </a:pPr>
            <a:r>
              <a:rPr lang="en-US" sz="2400" b="1" u="sng" dirty="0"/>
              <a:t>Antisense Gene Therapy</a:t>
            </a:r>
          </a:p>
          <a:p>
            <a:pPr marL="0" indent="0" algn="ctr">
              <a:buNone/>
            </a:pPr>
            <a:r>
              <a:rPr lang="en-US" sz="2400" dirty="0"/>
              <a:t>Single-stranded pieces of chemically modified nucleotides, known as oligonucleotides are inserted into cells. </a:t>
            </a:r>
          </a:p>
          <a:p>
            <a:pPr marL="0" indent="0" algn="ctr">
              <a:buNone/>
            </a:pPr>
            <a:endParaRPr lang="en-US" sz="2400" dirty="0"/>
          </a:p>
          <a:p>
            <a:pPr marL="0" indent="0" algn="ctr">
              <a:buNone/>
            </a:pPr>
            <a:r>
              <a:rPr lang="en-US" sz="2400" dirty="0"/>
              <a:t>They are chemically engineered to be complimentary to specific mRNA in the cell. </a:t>
            </a:r>
          </a:p>
          <a:p>
            <a:pPr marL="0" indent="0" algn="ctr">
              <a:buNone/>
            </a:pPr>
            <a:endParaRPr lang="en-US" sz="2400" dirty="0"/>
          </a:p>
          <a:p>
            <a:pPr marL="0" indent="0" algn="ctr">
              <a:buNone/>
            </a:pPr>
            <a:r>
              <a:rPr lang="en-US" sz="2400" i="1" dirty="0">
                <a:solidFill>
                  <a:schemeClr val="accent3"/>
                </a:solidFill>
              </a:rPr>
              <a:t>www://hopes.Stanford.edu</a:t>
            </a:r>
          </a:p>
        </p:txBody>
      </p:sp>
    </p:spTree>
    <p:extLst>
      <p:ext uri="{BB962C8B-B14F-4D97-AF65-F5344CB8AC3E}">
        <p14:creationId xmlns:p14="http://schemas.microsoft.com/office/powerpoint/2010/main" val="2311117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D5873-88BD-4A83-AABE-D982A7631270}"/>
              </a:ext>
            </a:extLst>
          </p:cNvPr>
          <p:cNvSpPr>
            <a:spLocks noGrp="1"/>
          </p:cNvSpPr>
          <p:nvPr>
            <p:ph type="title"/>
          </p:nvPr>
        </p:nvSpPr>
        <p:spPr>
          <a:xfrm>
            <a:off x="838200" y="365125"/>
            <a:ext cx="10515600" cy="436541"/>
          </a:xfrm>
        </p:spPr>
        <p:txBody>
          <a:bodyPr>
            <a:normAutofit fontScale="90000"/>
          </a:bodyPr>
          <a:lstStyle/>
          <a:p>
            <a:pPr algn="ctr"/>
            <a:r>
              <a:rPr lang="en-US" b="1" dirty="0"/>
              <a:t>Antisense and </a:t>
            </a:r>
            <a:r>
              <a:rPr lang="en-US" b="1" dirty="0" err="1"/>
              <a:t>lipo</a:t>
            </a:r>
            <a:r>
              <a:rPr lang="en-US" b="1" dirty="0"/>
              <a:t>(a)</a:t>
            </a:r>
          </a:p>
        </p:txBody>
      </p:sp>
      <p:sp>
        <p:nvSpPr>
          <p:cNvPr id="3" name="Content Placeholder 2">
            <a:extLst>
              <a:ext uri="{FF2B5EF4-FFF2-40B4-BE49-F238E27FC236}">
                <a16:creationId xmlns:a16="http://schemas.microsoft.com/office/drawing/2014/main" id="{931C50C6-D794-4F9F-BD76-C56C8AA590BC}"/>
              </a:ext>
            </a:extLst>
          </p:cNvPr>
          <p:cNvSpPr>
            <a:spLocks noGrp="1"/>
          </p:cNvSpPr>
          <p:nvPr>
            <p:ph idx="1"/>
          </p:nvPr>
        </p:nvSpPr>
        <p:spPr>
          <a:xfrm>
            <a:off x="838200" y="1052187"/>
            <a:ext cx="10515600" cy="5117522"/>
          </a:xfrm>
        </p:spPr>
        <p:txBody>
          <a:bodyPr>
            <a:normAutofit lnSpcReduction="10000"/>
          </a:bodyPr>
          <a:lstStyle/>
          <a:p>
            <a:pPr marL="0" indent="0" algn="ctr">
              <a:buNone/>
            </a:pPr>
            <a:endParaRPr lang="en-US" sz="2400" dirty="0">
              <a:latin typeface="+mn-lt"/>
            </a:endParaRPr>
          </a:p>
          <a:p>
            <a:pPr marL="0" indent="0" algn="ctr">
              <a:buNone/>
            </a:pPr>
            <a:endParaRPr lang="en-US" sz="2400" dirty="0">
              <a:latin typeface="+mn-lt"/>
            </a:endParaRPr>
          </a:p>
          <a:p>
            <a:pPr marL="0" indent="0" algn="ctr">
              <a:buNone/>
            </a:pPr>
            <a:r>
              <a:rPr lang="en-US" sz="2400" dirty="0">
                <a:latin typeface="+mn-lt"/>
              </a:rPr>
              <a:t>Ten RNA-targeted drugs including eight single-strand antisense drugs (ASOs) and two double strand ASOs (siRNAs) have now been approved for commercial use.</a:t>
            </a:r>
            <a:r>
              <a:rPr lang="en-US" sz="2400" i="0" dirty="0">
                <a:effectLst/>
                <a:latin typeface="+mn-lt"/>
              </a:rPr>
              <a:t>  They are </a:t>
            </a:r>
            <a:r>
              <a:rPr lang="en-US" sz="2400" dirty="0">
                <a:latin typeface="+mn-lt"/>
              </a:rPr>
              <a:t>administered </a:t>
            </a:r>
            <a:r>
              <a:rPr lang="en-US" sz="2400" i="0" dirty="0">
                <a:effectLst/>
                <a:latin typeface="+mn-lt"/>
              </a:rPr>
              <a:t>by multiple routes on both rare and common diseases.</a:t>
            </a:r>
          </a:p>
          <a:p>
            <a:pPr marL="0" indent="0" algn="ctr">
              <a:buNone/>
            </a:pPr>
            <a:endParaRPr lang="en-US" sz="2400" dirty="0">
              <a:latin typeface="+mn-lt"/>
            </a:endParaRPr>
          </a:p>
          <a:p>
            <a:pPr marL="0" indent="0" algn="ctr">
              <a:buNone/>
            </a:pPr>
            <a:r>
              <a:rPr lang="en-US" sz="2400" i="0" dirty="0">
                <a:effectLst/>
                <a:latin typeface="+mn-lt"/>
              </a:rPr>
              <a:t>Synthetic DNA oligomers hybridize to a target RNA in a sequence-specific manner. They have successfully been employed to inhibit gene expression, modulate splicing of a precursor messenger RNA, or inactivate microRNAs.</a:t>
            </a:r>
            <a:r>
              <a:rPr lang="en-US" sz="2400" dirty="0">
                <a:latin typeface="+mn-lt"/>
              </a:rPr>
              <a:t> </a:t>
            </a:r>
          </a:p>
          <a:p>
            <a:pPr marL="0" indent="0" algn="ctr">
              <a:buNone/>
            </a:pPr>
            <a:endParaRPr lang="en-US" sz="2400" dirty="0">
              <a:latin typeface="+mn-lt"/>
            </a:endParaRPr>
          </a:p>
          <a:p>
            <a:pPr marL="0" indent="0" algn="ctr">
              <a:buNone/>
            </a:pPr>
            <a:r>
              <a:rPr lang="en-US" sz="2400" dirty="0">
                <a:latin typeface="+mn-lt"/>
              </a:rPr>
              <a:t>No trials address the potential of antisense/</a:t>
            </a:r>
            <a:r>
              <a:rPr lang="en-US" sz="2400" dirty="0" err="1">
                <a:latin typeface="+mn-lt"/>
              </a:rPr>
              <a:t>lipo</a:t>
            </a:r>
            <a:r>
              <a:rPr lang="en-US" sz="2400" dirty="0">
                <a:latin typeface="+mn-lt"/>
              </a:rPr>
              <a:t>(a)/aortic valve stenosis at this time. </a:t>
            </a:r>
          </a:p>
          <a:p>
            <a:pPr marL="0" indent="0" algn="ctr">
              <a:buNone/>
            </a:pPr>
            <a:endParaRPr lang="en-US" sz="2400" i="0" dirty="0">
              <a:effectLst/>
              <a:latin typeface="+mn-lt"/>
            </a:endParaRPr>
          </a:p>
          <a:p>
            <a:pPr marL="0" indent="0" algn="ctr">
              <a:buNone/>
            </a:pPr>
            <a:endParaRPr lang="en-US" sz="2400" dirty="0">
              <a:latin typeface="+mn-lt"/>
            </a:endParaRPr>
          </a:p>
          <a:p>
            <a:pPr marL="0" indent="0" algn="ctr">
              <a:buNone/>
            </a:pPr>
            <a:endParaRPr lang="en-US" sz="2400" dirty="0">
              <a:latin typeface="+mn-lt"/>
            </a:endParaRPr>
          </a:p>
          <a:p>
            <a:pPr marL="0" indent="0" algn="ctr">
              <a:buNone/>
            </a:pPr>
            <a:endParaRPr lang="en-US" sz="2400" dirty="0">
              <a:latin typeface="+mn-lt"/>
            </a:endParaRPr>
          </a:p>
        </p:txBody>
      </p:sp>
      <p:sp>
        <p:nvSpPr>
          <p:cNvPr id="5" name="TextBox 4">
            <a:extLst>
              <a:ext uri="{FF2B5EF4-FFF2-40B4-BE49-F238E27FC236}">
                <a16:creationId xmlns:a16="http://schemas.microsoft.com/office/drawing/2014/main" id="{D23783C8-4A29-4F69-8D69-E5EC966D5091}"/>
              </a:ext>
            </a:extLst>
          </p:cNvPr>
          <p:cNvSpPr txBox="1"/>
          <p:nvPr/>
        </p:nvSpPr>
        <p:spPr>
          <a:xfrm>
            <a:off x="1039661" y="6169709"/>
            <a:ext cx="8242126" cy="646331"/>
          </a:xfrm>
          <a:prstGeom prst="rect">
            <a:avLst/>
          </a:prstGeom>
          <a:noFill/>
        </p:spPr>
        <p:txBody>
          <a:bodyPr wrap="square" rtlCol="0">
            <a:spAutoFit/>
          </a:bodyPr>
          <a:lstStyle/>
          <a:p>
            <a:pPr algn="ctr"/>
            <a:r>
              <a:rPr lang="en-US" dirty="0">
                <a:solidFill>
                  <a:schemeClr val="accent3">
                    <a:lumMod val="75000"/>
                  </a:schemeClr>
                </a:solidFill>
              </a:rPr>
              <a:t>Crooke, S., Liang, </a:t>
            </a:r>
            <a:r>
              <a:rPr lang="en-US" dirty="0" err="1">
                <a:solidFill>
                  <a:schemeClr val="accent3">
                    <a:lumMod val="75000"/>
                  </a:schemeClr>
                </a:solidFill>
              </a:rPr>
              <a:t>Xue</a:t>
            </a:r>
            <a:r>
              <a:rPr lang="en-US" dirty="0">
                <a:solidFill>
                  <a:schemeClr val="accent3">
                    <a:lumMod val="75000"/>
                  </a:schemeClr>
                </a:solidFill>
              </a:rPr>
              <a:t>-Hai, Baker, B., Crooke, R., (2021). Antisense technology: A review. J. Biol. Chem. (2021) 296 100416</a:t>
            </a:r>
          </a:p>
        </p:txBody>
      </p:sp>
    </p:spTree>
    <p:extLst>
      <p:ext uri="{BB962C8B-B14F-4D97-AF65-F5344CB8AC3E}">
        <p14:creationId xmlns:p14="http://schemas.microsoft.com/office/powerpoint/2010/main" val="44045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8D1A-873D-42FD-97B4-447D7BF9A7CB}"/>
              </a:ext>
            </a:extLst>
          </p:cNvPr>
          <p:cNvSpPr>
            <a:spLocks noGrp="1"/>
          </p:cNvSpPr>
          <p:nvPr>
            <p:ph type="title"/>
          </p:nvPr>
        </p:nvSpPr>
        <p:spPr>
          <a:xfrm>
            <a:off x="1115992" y="1858259"/>
            <a:ext cx="10515600" cy="1325563"/>
          </a:xfrm>
        </p:spPr>
        <p:txBody>
          <a:bodyPr/>
          <a:lstStyle/>
          <a:p>
            <a:pPr algn="ctr"/>
            <a:r>
              <a:rPr lang="en-US" b="1" dirty="0" err="1"/>
              <a:t>Pelacarsen</a:t>
            </a:r>
            <a:r>
              <a:rPr lang="en-US" b="1" dirty="0"/>
              <a:t> to reduce </a:t>
            </a:r>
            <a:r>
              <a:rPr lang="en-US" b="1" dirty="0" err="1"/>
              <a:t>lipo</a:t>
            </a:r>
            <a:r>
              <a:rPr lang="en-US" b="1" dirty="0"/>
              <a:t>(a)</a:t>
            </a:r>
          </a:p>
        </p:txBody>
      </p:sp>
    </p:spTree>
    <p:extLst>
      <p:ext uri="{BB962C8B-B14F-4D97-AF65-F5344CB8AC3E}">
        <p14:creationId xmlns:p14="http://schemas.microsoft.com/office/powerpoint/2010/main" val="112158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DC3A0-9A00-4BF7-AC0E-D705246D4117}"/>
              </a:ext>
            </a:extLst>
          </p:cNvPr>
          <p:cNvSpPr>
            <a:spLocks noGrp="1"/>
          </p:cNvSpPr>
          <p:nvPr>
            <p:ph type="title"/>
          </p:nvPr>
        </p:nvSpPr>
        <p:spPr>
          <a:xfrm>
            <a:off x="838200" y="228862"/>
            <a:ext cx="10515600" cy="526126"/>
          </a:xfrm>
        </p:spPr>
        <p:txBody>
          <a:bodyPr>
            <a:normAutofit fontScale="90000"/>
          </a:bodyPr>
          <a:lstStyle/>
          <a:p>
            <a:pPr algn="ctr"/>
            <a:r>
              <a:rPr lang="en-US" sz="3600" b="1" dirty="0"/>
              <a:t>References for Scientific Update 11/10/21</a:t>
            </a:r>
          </a:p>
        </p:txBody>
      </p:sp>
      <p:sp>
        <p:nvSpPr>
          <p:cNvPr id="3" name="Content Placeholder 2">
            <a:extLst>
              <a:ext uri="{FF2B5EF4-FFF2-40B4-BE49-F238E27FC236}">
                <a16:creationId xmlns:a16="http://schemas.microsoft.com/office/drawing/2014/main" id="{64B2CA2C-FF6B-4243-839F-FFB406602000}"/>
              </a:ext>
            </a:extLst>
          </p:cNvPr>
          <p:cNvSpPr>
            <a:spLocks noGrp="1"/>
          </p:cNvSpPr>
          <p:nvPr>
            <p:ph idx="1"/>
          </p:nvPr>
        </p:nvSpPr>
        <p:spPr>
          <a:xfrm>
            <a:off x="838200" y="1003822"/>
            <a:ext cx="10515600" cy="5362253"/>
          </a:xfrm>
        </p:spPr>
        <p:txBody>
          <a:bodyPr>
            <a:normAutofit fontScale="92500"/>
          </a:bodyPr>
          <a:lstStyle/>
          <a:p>
            <a:r>
              <a:rPr lang="en-US" sz="2200" dirty="0">
                <a:solidFill>
                  <a:schemeClr val="accent3"/>
                </a:solidFill>
                <a:latin typeface="+mn-lt"/>
              </a:rPr>
              <a:t>Reyes-</a:t>
            </a:r>
            <a:r>
              <a:rPr lang="en-US" sz="2200" dirty="0" err="1">
                <a:solidFill>
                  <a:schemeClr val="accent3"/>
                </a:solidFill>
                <a:latin typeface="+mn-lt"/>
              </a:rPr>
              <a:t>Soffer</a:t>
            </a:r>
            <a:r>
              <a:rPr lang="en-US" sz="2200" dirty="0">
                <a:solidFill>
                  <a:schemeClr val="accent3"/>
                </a:solidFill>
                <a:latin typeface="+mn-lt"/>
              </a:rPr>
              <a:t> G, Ginsberg HN, Berglund L, et al. American Heart Association Council on Arteriosclerosis, Thrombosis and Vascular Biology; Council on Cardiovascular Radiology and Intervention; and Council on Peripheral Vascular Disease. Lipoprotein(a): A Genetically Determined, Causal, and Prevalent Risk Factor for Atherosclerotic Cardiovascular Disease: A Scientific Statement From the American Heart Association. </a:t>
            </a:r>
            <a:r>
              <a:rPr lang="en-US" sz="2200" dirty="0" err="1">
                <a:solidFill>
                  <a:schemeClr val="accent3"/>
                </a:solidFill>
                <a:latin typeface="+mn-lt"/>
              </a:rPr>
              <a:t>Arterioscler</a:t>
            </a:r>
            <a:r>
              <a:rPr lang="en-US" sz="2200" dirty="0">
                <a:solidFill>
                  <a:schemeClr val="accent3"/>
                </a:solidFill>
                <a:latin typeface="+mn-lt"/>
              </a:rPr>
              <a:t> </a:t>
            </a:r>
            <a:r>
              <a:rPr lang="en-US" sz="2200" dirty="0" err="1">
                <a:solidFill>
                  <a:schemeClr val="accent3"/>
                </a:solidFill>
                <a:latin typeface="+mn-lt"/>
              </a:rPr>
              <a:t>Thromb</a:t>
            </a:r>
            <a:r>
              <a:rPr lang="en-US" sz="2200" dirty="0">
                <a:solidFill>
                  <a:schemeClr val="accent3"/>
                </a:solidFill>
                <a:latin typeface="+mn-lt"/>
              </a:rPr>
              <a:t> </a:t>
            </a:r>
            <a:r>
              <a:rPr lang="en-US" sz="2200" dirty="0" err="1">
                <a:solidFill>
                  <a:schemeClr val="accent3"/>
                </a:solidFill>
                <a:latin typeface="+mn-lt"/>
              </a:rPr>
              <a:t>Vasc</a:t>
            </a:r>
            <a:r>
              <a:rPr lang="en-US" sz="2200" dirty="0">
                <a:solidFill>
                  <a:schemeClr val="accent3"/>
                </a:solidFill>
                <a:latin typeface="+mn-lt"/>
              </a:rPr>
              <a:t> Biol. 2021 Oct 14</a:t>
            </a:r>
          </a:p>
          <a:p>
            <a:endParaRPr lang="en-US" sz="2200" b="0" i="0" dirty="0">
              <a:solidFill>
                <a:schemeClr val="accent3"/>
              </a:solidFill>
              <a:effectLst/>
              <a:latin typeface="+mn-lt"/>
              <a:ea typeface="Cambria" panose="02040503050406030204" pitchFamily="18" charset="0"/>
            </a:endParaRPr>
          </a:p>
          <a:p>
            <a:r>
              <a:rPr lang="en-US" sz="2200" b="0" i="0" dirty="0">
                <a:solidFill>
                  <a:schemeClr val="accent3"/>
                </a:solidFill>
                <a:effectLst/>
                <a:latin typeface="+mn-lt"/>
                <a:ea typeface="Cambria" panose="02040503050406030204" pitchFamily="18" charset="0"/>
              </a:rPr>
              <a:t>Youssef A, Clark JR, </a:t>
            </a:r>
            <a:r>
              <a:rPr lang="en-US" sz="2200" b="0" i="0" dirty="0" err="1">
                <a:solidFill>
                  <a:schemeClr val="accent3"/>
                </a:solidFill>
                <a:effectLst/>
                <a:latin typeface="+mn-lt"/>
                <a:ea typeface="Cambria" panose="02040503050406030204" pitchFamily="18" charset="0"/>
              </a:rPr>
              <a:t>Koschinsky</a:t>
            </a:r>
            <a:r>
              <a:rPr lang="en-US" sz="2200" b="0" i="0" dirty="0">
                <a:solidFill>
                  <a:schemeClr val="accent3"/>
                </a:solidFill>
                <a:effectLst/>
                <a:latin typeface="+mn-lt"/>
                <a:ea typeface="Cambria" panose="02040503050406030204" pitchFamily="18" charset="0"/>
              </a:rPr>
              <a:t> ML, </a:t>
            </a:r>
            <a:r>
              <a:rPr lang="en-US" sz="2200" b="0" i="0" dirty="0" err="1">
                <a:solidFill>
                  <a:schemeClr val="accent3"/>
                </a:solidFill>
                <a:effectLst/>
                <a:latin typeface="+mn-lt"/>
                <a:ea typeface="Cambria" panose="02040503050406030204" pitchFamily="18" charset="0"/>
              </a:rPr>
              <a:t>Boffa</a:t>
            </a:r>
            <a:r>
              <a:rPr lang="en-US" sz="2200" b="0" i="0" dirty="0">
                <a:solidFill>
                  <a:schemeClr val="accent3"/>
                </a:solidFill>
                <a:effectLst/>
                <a:latin typeface="+mn-lt"/>
                <a:ea typeface="Cambria" panose="02040503050406030204" pitchFamily="18" charset="0"/>
              </a:rPr>
              <a:t> MB. Lipoprotein(a): Expanding our knowledge of aortic valve narrowing. Trends Cardiovasc Med. 2021 Jul;31(5):305-311. </a:t>
            </a:r>
            <a:r>
              <a:rPr lang="en-US" sz="2200" b="0" i="0" dirty="0" err="1">
                <a:solidFill>
                  <a:schemeClr val="accent3"/>
                </a:solidFill>
                <a:effectLst/>
                <a:latin typeface="+mn-lt"/>
                <a:ea typeface="Cambria" panose="02040503050406030204" pitchFamily="18" charset="0"/>
              </a:rPr>
              <a:t>doi</a:t>
            </a:r>
            <a:r>
              <a:rPr lang="en-US" sz="2200" b="0" i="0" dirty="0">
                <a:solidFill>
                  <a:schemeClr val="accent3"/>
                </a:solidFill>
                <a:effectLst/>
                <a:latin typeface="+mn-lt"/>
                <a:ea typeface="Cambria" panose="02040503050406030204" pitchFamily="18" charset="0"/>
              </a:rPr>
              <a:t>: 10.1016/j.tcm.2020.06.001. </a:t>
            </a:r>
            <a:r>
              <a:rPr lang="en-US" sz="2200" b="0" i="0" dirty="0" err="1">
                <a:solidFill>
                  <a:schemeClr val="accent3"/>
                </a:solidFill>
                <a:effectLst/>
                <a:latin typeface="+mn-lt"/>
                <a:ea typeface="Cambria" panose="02040503050406030204" pitchFamily="18" charset="0"/>
              </a:rPr>
              <a:t>Epub</a:t>
            </a:r>
            <a:r>
              <a:rPr lang="en-US" sz="2200" b="0" i="0" dirty="0">
                <a:solidFill>
                  <a:schemeClr val="accent3"/>
                </a:solidFill>
                <a:effectLst/>
                <a:latin typeface="+mn-lt"/>
                <a:ea typeface="Cambria" panose="02040503050406030204" pitchFamily="18" charset="0"/>
              </a:rPr>
              <a:t> 2020 Jun 7.</a:t>
            </a:r>
          </a:p>
          <a:p>
            <a:endParaRPr lang="en-US" sz="2200" dirty="0">
              <a:solidFill>
                <a:schemeClr val="accent3"/>
              </a:solidFill>
              <a:latin typeface="+mn-lt"/>
            </a:endParaRPr>
          </a:p>
          <a:p>
            <a:r>
              <a:rPr lang="en-US" sz="2200" dirty="0">
                <a:solidFill>
                  <a:schemeClr val="accent3"/>
                </a:solidFill>
                <a:latin typeface="+mn-lt"/>
              </a:rPr>
              <a:t>Perrot, N., Valerio, V., </a:t>
            </a:r>
            <a:r>
              <a:rPr lang="en-US" sz="2200" dirty="0" err="1">
                <a:solidFill>
                  <a:schemeClr val="accent3"/>
                </a:solidFill>
                <a:latin typeface="+mn-lt"/>
              </a:rPr>
              <a:t>Moschetta</a:t>
            </a:r>
            <a:r>
              <a:rPr lang="en-US" sz="2200" dirty="0">
                <a:solidFill>
                  <a:schemeClr val="accent3"/>
                </a:solidFill>
                <a:latin typeface="+mn-lt"/>
              </a:rPr>
              <a:t>, D., Genetic and In Vitro Inhibition of PCSK9 and Calcific Aortic Valve Stenosis. JACCC: Basic to translational Science Vol. 5, NO. 7. 2020</a:t>
            </a:r>
          </a:p>
          <a:p>
            <a:endParaRPr lang="en-US" sz="2200" dirty="0">
              <a:solidFill>
                <a:schemeClr val="accent3"/>
              </a:solidFill>
              <a:latin typeface="+mn-lt"/>
            </a:endParaRPr>
          </a:p>
          <a:p>
            <a:r>
              <a:rPr lang="en-US" sz="2200" dirty="0">
                <a:solidFill>
                  <a:schemeClr val="accent3"/>
                </a:solidFill>
                <a:latin typeface="+mn-lt"/>
              </a:rPr>
              <a:t>Hyman, P. (2020). The disappearance of the primary care physical examination- losing touch. JAMA Intern Med. 2020;180(11):1417-1418</a:t>
            </a:r>
          </a:p>
          <a:p>
            <a:endParaRPr lang="en-US" sz="2200" dirty="0">
              <a:solidFill>
                <a:schemeClr val="accent3"/>
              </a:solidFill>
              <a:latin typeface="+mn-lt"/>
            </a:endParaRPr>
          </a:p>
          <a:p>
            <a:endParaRPr lang="en-US" sz="2200" dirty="0">
              <a:solidFill>
                <a:schemeClr val="accent3"/>
              </a:solidFill>
              <a:latin typeface="+mn-lt"/>
            </a:endParaRPr>
          </a:p>
          <a:p>
            <a:endParaRPr lang="en-US" sz="2200" dirty="0">
              <a:solidFill>
                <a:schemeClr val="accent3"/>
              </a:solidFill>
              <a:latin typeface="+mn-lt"/>
            </a:endParaRPr>
          </a:p>
          <a:p>
            <a:endParaRPr lang="en-US" sz="2200" dirty="0">
              <a:solidFill>
                <a:schemeClr val="accent3"/>
              </a:solidFill>
              <a:latin typeface="+mn-lt"/>
            </a:endParaRPr>
          </a:p>
          <a:p>
            <a:endParaRPr lang="en-US" sz="2000" dirty="0">
              <a:solidFill>
                <a:schemeClr val="accent3"/>
              </a:solidFill>
              <a:latin typeface="+mn-lt"/>
            </a:endParaRPr>
          </a:p>
          <a:p>
            <a:endParaRPr lang="en-US" sz="2000" dirty="0">
              <a:solidFill>
                <a:schemeClr val="accent3"/>
              </a:solidFill>
              <a:latin typeface="+mn-lt"/>
            </a:endParaRPr>
          </a:p>
          <a:p>
            <a:endParaRPr lang="en-US" sz="1800" dirty="0">
              <a:solidFill>
                <a:schemeClr val="accent3"/>
              </a:solidFill>
              <a:latin typeface="+mn-lt"/>
            </a:endParaRPr>
          </a:p>
          <a:p>
            <a:endParaRPr lang="en-US" sz="1800" dirty="0">
              <a:solidFill>
                <a:schemeClr val="accent3"/>
              </a:solidFill>
              <a:latin typeface="+mn-lt"/>
            </a:endParaRPr>
          </a:p>
          <a:p>
            <a:endParaRPr lang="en-US" sz="1800" dirty="0">
              <a:solidFill>
                <a:schemeClr val="accent3"/>
              </a:solidFill>
              <a:latin typeface="+mn-lt"/>
            </a:endParaRPr>
          </a:p>
          <a:p>
            <a:endParaRPr lang="en-US" sz="1800" dirty="0">
              <a:solidFill>
                <a:schemeClr val="accent3">
                  <a:lumMod val="75000"/>
                </a:schemeClr>
              </a:solidFill>
              <a:latin typeface="+mn-lt"/>
            </a:endParaRPr>
          </a:p>
          <a:p>
            <a:endParaRPr lang="en-US" sz="1800" b="0" i="0" dirty="0">
              <a:solidFill>
                <a:schemeClr val="accent3"/>
              </a:solidFill>
              <a:effectLst/>
              <a:latin typeface="+mn-lt"/>
              <a:ea typeface="Cambria" panose="02040503050406030204" pitchFamily="18" charset="0"/>
            </a:endParaRPr>
          </a:p>
          <a:p>
            <a:endParaRPr lang="en-US" sz="1800" dirty="0">
              <a:solidFill>
                <a:schemeClr val="accent3"/>
              </a:solidFill>
              <a:latin typeface="+mn-lt"/>
            </a:endParaRPr>
          </a:p>
          <a:p>
            <a:pPr marL="514350" indent="-514350">
              <a:buAutoNum type="arabicPeriod"/>
            </a:pPr>
            <a:endParaRPr lang="en-US" sz="1800" dirty="0">
              <a:solidFill>
                <a:schemeClr val="accent3"/>
              </a:solidFill>
              <a:latin typeface="+mn-lt"/>
            </a:endParaRPr>
          </a:p>
          <a:p>
            <a:endParaRPr lang="en-US" dirty="0"/>
          </a:p>
        </p:txBody>
      </p:sp>
    </p:spTree>
    <p:extLst>
      <p:ext uri="{BB962C8B-B14F-4D97-AF65-F5344CB8AC3E}">
        <p14:creationId xmlns:p14="http://schemas.microsoft.com/office/powerpoint/2010/main" val="4155670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CFE4-2B95-4D27-ACBB-AEBCB4D0DD79}"/>
              </a:ext>
            </a:extLst>
          </p:cNvPr>
          <p:cNvSpPr>
            <a:spLocks noGrp="1"/>
          </p:cNvSpPr>
          <p:nvPr>
            <p:ph type="title"/>
          </p:nvPr>
        </p:nvSpPr>
        <p:spPr>
          <a:xfrm>
            <a:off x="838200" y="365126"/>
            <a:ext cx="10515600" cy="642640"/>
          </a:xfrm>
        </p:spPr>
        <p:txBody>
          <a:bodyPr>
            <a:normAutofit/>
          </a:bodyPr>
          <a:lstStyle/>
          <a:p>
            <a:pPr algn="ctr"/>
            <a:r>
              <a:rPr lang="en-US" sz="3600" b="1" dirty="0">
                <a:latin typeface="+mn-lt"/>
              </a:rPr>
              <a:t>RNA Therapeutics to Lower Blood Levels of </a:t>
            </a:r>
            <a:r>
              <a:rPr lang="en-US" sz="3600" b="1" dirty="0" err="1">
                <a:latin typeface="+mn-lt"/>
              </a:rPr>
              <a:t>Lp</a:t>
            </a:r>
            <a:r>
              <a:rPr lang="en-US" sz="3600" b="1" dirty="0">
                <a:latin typeface="+mn-lt"/>
              </a:rPr>
              <a:t>(a)</a:t>
            </a:r>
          </a:p>
        </p:txBody>
      </p:sp>
      <p:sp>
        <p:nvSpPr>
          <p:cNvPr id="5" name="TextBox 4">
            <a:extLst>
              <a:ext uri="{FF2B5EF4-FFF2-40B4-BE49-F238E27FC236}">
                <a16:creationId xmlns:a16="http://schemas.microsoft.com/office/drawing/2014/main" id="{7BF46F1F-658E-40D8-BEF8-E9536725960C}"/>
              </a:ext>
            </a:extLst>
          </p:cNvPr>
          <p:cNvSpPr txBox="1"/>
          <p:nvPr/>
        </p:nvSpPr>
        <p:spPr>
          <a:xfrm>
            <a:off x="1364293" y="5850235"/>
            <a:ext cx="8302668" cy="923330"/>
          </a:xfrm>
          <a:prstGeom prst="rect">
            <a:avLst/>
          </a:prstGeom>
          <a:noFill/>
        </p:spPr>
        <p:txBody>
          <a:bodyPr wrap="square">
            <a:spAutoFit/>
          </a:bodyPr>
          <a:lstStyle/>
          <a:p>
            <a:pPr algn="ctr"/>
            <a:r>
              <a:rPr lang="en-US" b="0" i="0" dirty="0" err="1">
                <a:solidFill>
                  <a:schemeClr val="accent3">
                    <a:lumMod val="75000"/>
                  </a:schemeClr>
                </a:solidFill>
                <a:effectLst/>
              </a:rPr>
              <a:t>Tsimikas</a:t>
            </a:r>
            <a:r>
              <a:rPr lang="en-US" b="0" i="0" dirty="0">
                <a:solidFill>
                  <a:schemeClr val="accent3">
                    <a:lumMod val="75000"/>
                  </a:schemeClr>
                </a:solidFill>
                <a:effectLst/>
              </a:rPr>
              <a:t> S, Moriarty PM, </a:t>
            </a:r>
            <a:r>
              <a:rPr lang="en-US" b="0" i="0" dirty="0" err="1">
                <a:solidFill>
                  <a:schemeClr val="accent3">
                    <a:lumMod val="75000"/>
                  </a:schemeClr>
                </a:solidFill>
                <a:effectLst/>
              </a:rPr>
              <a:t>Stroes</a:t>
            </a:r>
            <a:r>
              <a:rPr lang="en-US" b="0" i="0" dirty="0">
                <a:solidFill>
                  <a:schemeClr val="accent3">
                    <a:lumMod val="75000"/>
                  </a:schemeClr>
                </a:solidFill>
                <a:effectLst/>
              </a:rPr>
              <a:t> ES. Emerging RNA Therapeutics to Lower Blood Levels of </a:t>
            </a:r>
            <a:r>
              <a:rPr lang="en-US" b="0" i="0" dirty="0" err="1">
                <a:solidFill>
                  <a:schemeClr val="accent3">
                    <a:lumMod val="75000"/>
                  </a:schemeClr>
                </a:solidFill>
                <a:effectLst/>
              </a:rPr>
              <a:t>Lp</a:t>
            </a:r>
            <a:r>
              <a:rPr lang="en-US" b="0" i="0" dirty="0">
                <a:solidFill>
                  <a:schemeClr val="accent3">
                    <a:lumMod val="75000"/>
                  </a:schemeClr>
                </a:solidFill>
                <a:effectLst/>
              </a:rPr>
              <a:t>(a): JACC Focus Seminar 2/4. J Am Coll </a:t>
            </a:r>
            <a:r>
              <a:rPr lang="en-US" b="0" i="0" dirty="0" err="1">
                <a:solidFill>
                  <a:schemeClr val="accent3">
                    <a:lumMod val="75000"/>
                  </a:schemeClr>
                </a:solidFill>
                <a:effectLst/>
              </a:rPr>
              <a:t>Cardiol</a:t>
            </a:r>
            <a:r>
              <a:rPr lang="en-US" b="0" i="0" dirty="0">
                <a:solidFill>
                  <a:schemeClr val="accent3">
                    <a:lumMod val="75000"/>
                  </a:schemeClr>
                </a:solidFill>
                <a:effectLst/>
              </a:rPr>
              <a:t>. 2021 Mar 30;77(12):1576-1589..</a:t>
            </a:r>
            <a:endParaRPr lang="en-US" dirty="0">
              <a:solidFill>
                <a:schemeClr val="accent3">
                  <a:lumMod val="75000"/>
                </a:schemeClr>
              </a:solidFill>
            </a:endParaRPr>
          </a:p>
        </p:txBody>
      </p:sp>
      <p:sp>
        <p:nvSpPr>
          <p:cNvPr id="8" name="Content Placeholder 7">
            <a:extLst>
              <a:ext uri="{FF2B5EF4-FFF2-40B4-BE49-F238E27FC236}">
                <a16:creationId xmlns:a16="http://schemas.microsoft.com/office/drawing/2014/main" id="{58C096ED-6EBF-4940-911A-B5B1745E1EAE}"/>
              </a:ext>
            </a:extLst>
          </p:cNvPr>
          <p:cNvSpPr>
            <a:spLocks noGrp="1"/>
          </p:cNvSpPr>
          <p:nvPr>
            <p:ph idx="1"/>
          </p:nvPr>
        </p:nvSpPr>
        <p:spPr>
          <a:xfrm>
            <a:off x="1185440" y="1339488"/>
            <a:ext cx="10515600" cy="43513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mn-lt"/>
              </a:rPr>
              <a:t>Elevated blood levels of </a:t>
            </a:r>
            <a:r>
              <a:rPr kumimoji="0" lang="en-US" altLang="en-US" sz="2400" b="0" i="0" u="none" strike="noStrike" cap="none" normalizeH="0" baseline="0" dirty="0" err="1">
                <a:ln>
                  <a:noFill/>
                </a:ln>
                <a:effectLst/>
                <a:latin typeface="+mn-lt"/>
              </a:rPr>
              <a:t>Lp</a:t>
            </a:r>
            <a:r>
              <a:rPr kumimoji="0" lang="en-US" altLang="en-US" sz="2400" b="0" i="0" u="none" strike="noStrike" cap="none" normalizeH="0" baseline="0" dirty="0">
                <a:ln>
                  <a:noFill/>
                </a:ln>
                <a:effectLst/>
                <a:latin typeface="+mn-lt"/>
              </a:rPr>
              <a:t>(a) are a risk factor for atherosclerotic CVD and aortic stenosis, but currently there is no approved therapy.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effectLst/>
              <a:latin typeface="+mn-lt"/>
            </a:endParaRPr>
          </a:p>
          <a:p>
            <a:pPr marL="457200" marR="0" lvl="1" indent="-45720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mn-lt"/>
              </a:rPr>
              <a:t>RNA therapeutics targeting hepatic synthesis of apolipoprotein(a) are under development.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effectLst/>
              <a:latin typeface="+mn-lt"/>
            </a:endParaRPr>
          </a:p>
          <a:p>
            <a:pPr marL="457200" marR="0" lvl="1" indent="-45720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mn-lt"/>
              </a:rPr>
              <a:t>Multiple trials, including the phase 3 </a:t>
            </a:r>
            <a:r>
              <a:rPr kumimoji="0" lang="en-US" altLang="en-US" b="1" i="0" u="none" strike="noStrike" cap="none" normalizeH="0" baseline="0" dirty="0" err="1">
                <a:ln>
                  <a:noFill/>
                </a:ln>
                <a:effectLst/>
                <a:latin typeface="+mn-lt"/>
              </a:rPr>
              <a:t>Lp</a:t>
            </a:r>
            <a:r>
              <a:rPr kumimoji="0" lang="en-US" altLang="en-US" b="1" i="0" u="none" strike="noStrike" cap="none" normalizeH="0" baseline="0" dirty="0">
                <a:ln>
                  <a:noFill/>
                </a:ln>
                <a:effectLst/>
                <a:latin typeface="+mn-lt"/>
              </a:rPr>
              <a:t>(a)-HORIZON trial</a:t>
            </a:r>
            <a:r>
              <a:rPr kumimoji="0" lang="en-US" altLang="en-US" b="0" i="0" u="none" strike="noStrike" cap="none" normalizeH="0" baseline="0" dirty="0">
                <a:ln>
                  <a:noFill/>
                </a:ln>
                <a:effectLst/>
                <a:latin typeface="+mn-lt"/>
              </a:rPr>
              <a:t>, are in progress to test the hypothesis that lowering </a:t>
            </a:r>
            <a:r>
              <a:rPr kumimoji="0" lang="en-US" altLang="en-US" b="0" i="0" u="none" strike="noStrike" cap="none" normalizeH="0" baseline="0" dirty="0" err="1">
                <a:ln>
                  <a:noFill/>
                </a:ln>
                <a:effectLst/>
                <a:latin typeface="+mn-lt"/>
              </a:rPr>
              <a:t>Lp</a:t>
            </a:r>
            <a:r>
              <a:rPr kumimoji="0" lang="en-US" altLang="en-US" b="0" i="0" u="none" strike="noStrike" cap="none" normalizeH="0" baseline="0" dirty="0">
                <a:ln>
                  <a:noFill/>
                </a:ln>
                <a:effectLst/>
                <a:latin typeface="+mn-lt"/>
              </a:rPr>
              <a:t>(a) could reduce cardiovascular risk.</a:t>
            </a:r>
          </a:p>
          <a:p>
            <a:endParaRPr lang="en-US" dirty="0"/>
          </a:p>
        </p:txBody>
      </p:sp>
    </p:spTree>
    <p:extLst>
      <p:ext uri="{BB962C8B-B14F-4D97-AF65-F5344CB8AC3E}">
        <p14:creationId xmlns:p14="http://schemas.microsoft.com/office/powerpoint/2010/main" val="205372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CFE4-2B95-4D27-ACBB-AEBCB4D0DD79}"/>
              </a:ext>
            </a:extLst>
          </p:cNvPr>
          <p:cNvSpPr>
            <a:spLocks noGrp="1"/>
          </p:cNvSpPr>
          <p:nvPr>
            <p:ph type="title"/>
          </p:nvPr>
        </p:nvSpPr>
        <p:spPr>
          <a:xfrm>
            <a:off x="838200" y="365126"/>
            <a:ext cx="10515600" cy="642640"/>
          </a:xfrm>
        </p:spPr>
        <p:txBody>
          <a:bodyPr>
            <a:normAutofit/>
          </a:bodyPr>
          <a:lstStyle/>
          <a:p>
            <a:pPr algn="ctr"/>
            <a:r>
              <a:rPr lang="en-US" sz="3600" b="1" dirty="0">
                <a:latin typeface="+mn-lt"/>
              </a:rPr>
              <a:t>RNA Therapeutics to Lower Blood Levels of </a:t>
            </a:r>
            <a:r>
              <a:rPr lang="en-US" sz="3600" b="1" dirty="0" err="1">
                <a:latin typeface="+mn-lt"/>
              </a:rPr>
              <a:t>Lp</a:t>
            </a:r>
            <a:r>
              <a:rPr lang="en-US" sz="3600" b="1" dirty="0">
                <a:latin typeface="+mn-lt"/>
              </a:rPr>
              <a:t>(a)</a:t>
            </a:r>
          </a:p>
        </p:txBody>
      </p:sp>
      <p:sp>
        <p:nvSpPr>
          <p:cNvPr id="3" name="Content Placeholder 2">
            <a:extLst>
              <a:ext uri="{FF2B5EF4-FFF2-40B4-BE49-F238E27FC236}">
                <a16:creationId xmlns:a16="http://schemas.microsoft.com/office/drawing/2014/main" id="{30B20C80-8A93-4943-8AFA-A70443272A69}"/>
              </a:ext>
            </a:extLst>
          </p:cNvPr>
          <p:cNvSpPr>
            <a:spLocks noGrp="1"/>
          </p:cNvSpPr>
          <p:nvPr>
            <p:ph idx="1"/>
          </p:nvPr>
        </p:nvSpPr>
        <p:spPr>
          <a:xfrm>
            <a:off x="838200" y="1007766"/>
            <a:ext cx="10515600" cy="4842469"/>
          </a:xfrm>
        </p:spPr>
        <p:txBody>
          <a:bodyPr>
            <a:noAutofit/>
          </a:bodyPr>
          <a:lstStyle/>
          <a:p>
            <a:pPr marL="0" indent="0" algn="ctr">
              <a:buNone/>
            </a:pPr>
            <a:endParaRPr lang="en-US" b="0" i="0" dirty="0">
              <a:effectLst/>
              <a:latin typeface="+mn-lt"/>
            </a:endParaRPr>
          </a:p>
          <a:p>
            <a:pPr marL="0" indent="0" algn="ctr">
              <a:buNone/>
            </a:pPr>
            <a:r>
              <a:rPr lang="en-US" b="0" i="0" dirty="0">
                <a:effectLst/>
                <a:latin typeface="+mn-lt"/>
              </a:rPr>
              <a:t>Inhibiting apolipoprotein(a) production in the hepatocyte with ribonucleic acid therapeutics has emerged as an elegant and effective solution to reduce plasma </a:t>
            </a:r>
            <a:r>
              <a:rPr lang="en-US" b="0" i="0" dirty="0" err="1">
                <a:effectLst/>
                <a:latin typeface="+mn-lt"/>
              </a:rPr>
              <a:t>Lp</a:t>
            </a:r>
            <a:r>
              <a:rPr lang="en-US" b="0" i="0" dirty="0">
                <a:effectLst/>
                <a:latin typeface="+mn-lt"/>
              </a:rPr>
              <a:t>(a) levels. </a:t>
            </a:r>
          </a:p>
          <a:p>
            <a:pPr marL="0" indent="0" algn="ctr">
              <a:buNone/>
            </a:pPr>
            <a:endParaRPr lang="en-US" b="0" i="0" dirty="0">
              <a:effectLst/>
              <a:latin typeface="+mn-lt"/>
            </a:endParaRPr>
          </a:p>
          <a:p>
            <a:pPr marL="0" indent="0" algn="ctr">
              <a:buNone/>
            </a:pPr>
            <a:r>
              <a:rPr lang="en-US" b="0" i="0" dirty="0">
                <a:effectLst/>
                <a:latin typeface="+mn-lt"/>
              </a:rPr>
              <a:t>Phase 2 clinical trials have shown that the antisense oligonucleotide </a:t>
            </a:r>
            <a:r>
              <a:rPr lang="en-US" b="1" dirty="0" err="1">
                <a:latin typeface="+mn-lt"/>
              </a:rPr>
              <a:t>P</a:t>
            </a:r>
            <a:r>
              <a:rPr lang="en-US" b="1" i="0" dirty="0" err="1">
                <a:effectLst/>
                <a:latin typeface="+mn-lt"/>
              </a:rPr>
              <a:t>elacarsen</a:t>
            </a:r>
            <a:r>
              <a:rPr lang="en-US" i="0" dirty="0">
                <a:effectLst/>
                <a:latin typeface="+mn-lt"/>
              </a:rPr>
              <a:t> reduces mean </a:t>
            </a:r>
            <a:r>
              <a:rPr lang="en-US" i="0" dirty="0" err="1">
                <a:effectLst/>
                <a:latin typeface="+mn-lt"/>
              </a:rPr>
              <a:t>Lp</a:t>
            </a:r>
            <a:r>
              <a:rPr lang="en-US" i="0" dirty="0">
                <a:effectLst/>
                <a:latin typeface="+mn-lt"/>
              </a:rPr>
              <a:t>(a) levels by 80%, </a:t>
            </a:r>
            <a:r>
              <a:rPr lang="en-US" b="0" i="0" dirty="0">
                <a:effectLst/>
                <a:latin typeface="+mn-lt"/>
              </a:rPr>
              <a:t>allowing 98% of subjects to reach on-treatment levels of &lt;125 nmol/l (∼50 mg/dl). </a:t>
            </a:r>
          </a:p>
        </p:txBody>
      </p:sp>
      <p:sp>
        <p:nvSpPr>
          <p:cNvPr id="5" name="TextBox 4">
            <a:extLst>
              <a:ext uri="{FF2B5EF4-FFF2-40B4-BE49-F238E27FC236}">
                <a16:creationId xmlns:a16="http://schemas.microsoft.com/office/drawing/2014/main" id="{7BF46F1F-658E-40D8-BEF8-E9536725960C}"/>
              </a:ext>
            </a:extLst>
          </p:cNvPr>
          <p:cNvSpPr txBox="1"/>
          <p:nvPr/>
        </p:nvSpPr>
        <p:spPr>
          <a:xfrm>
            <a:off x="1364293" y="5850235"/>
            <a:ext cx="8302668" cy="923330"/>
          </a:xfrm>
          <a:prstGeom prst="rect">
            <a:avLst/>
          </a:prstGeom>
          <a:noFill/>
        </p:spPr>
        <p:txBody>
          <a:bodyPr wrap="square">
            <a:spAutoFit/>
          </a:bodyPr>
          <a:lstStyle/>
          <a:p>
            <a:pPr algn="ctr"/>
            <a:r>
              <a:rPr lang="en-US" b="0" i="0" dirty="0" err="1">
                <a:solidFill>
                  <a:schemeClr val="accent3">
                    <a:lumMod val="75000"/>
                  </a:schemeClr>
                </a:solidFill>
                <a:effectLst/>
              </a:rPr>
              <a:t>Tsimikas</a:t>
            </a:r>
            <a:r>
              <a:rPr lang="en-US" b="0" i="0" dirty="0">
                <a:solidFill>
                  <a:schemeClr val="accent3">
                    <a:lumMod val="75000"/>
                  </a:schemeClr>
                </a:solidFill>
                <a:effectLst/>
              </a:rPr>
              <a:t> S, Moriarty PM, </a:t>
            </a:r>
            <a:r>
              <a:rPr lang="en-US" b="0" i="0" dirty="0" err="1">
                <a:solidFill>
                  <a:schemeClr val="accent3">
                    <a:lumMod val="75000"/>
                  </a:schemeClr>
                </a:solidFill>
                <a:effectLst/>
              </a:rPr>
              <a:t>Stroes</a:t>
            </a:r>
            <a:r>
              <a:rPr lang="en-US" b="0" i="0" dirty="0">
                <a:solidFill>
                  <a:schemeClr val="accent3">
                    <a:lumMod val="75000"/>
                  </a:schemeClr>
                </a:solidFill>
                <a:effectLst/>
              </a:rPr>
              <a:t> ES. Emerging RNA Therapeutics to Lower Blood Levels of </a:t>
            </a:r>
            <a:r>
              <a:rPr lang="en-US" b="0" i="0" dirty="0" err="1">
                <a:solidFill>
                  <a:schemeClr val="accent3">
                    <a:lumMod val="75000"/>
                  </a:schemeClr>
                </a:solidFill>
                <a:effectLst/>
              </a:rPr>
              <a:t>Lp</a:t>
            </a:r>
            <a:r>
              <a:rPr lang="en-US" b="0" i="0" dirty="0">
                <a:solidFill>
                  <a:schemeClr val="accent3">
                    <a:lumMod val="75000"/>
                  </a:schemeClr>
                </a:solidFill>
                <a:effectLst/>
              </a:rPr>
              <a:t>(a): JACC Focus Seminar 2/4. J Am Coll </a:t>
            </a:r>
            <a:r>
              <a:rPr lang="en-US" b="0" i="0" dirty="0" err="1">
                <a:solidFill>
                  <a:schemeClr val="accent3">
                    <a:lumMod val="75000"/>
                  </a:schemeClr>
                </a:solidFill>
                <a:effectLst/>
              </a:rPr>
              <a:t>Cardiol</a:t>
            </a:r>
            <a:r>
              <a:rPr lang="en-US" b="0" i="0" dirty="0">
                <a:solidFill>
                  <a:schemeClr val="accent3">
                    <a:lumMod val="75000"/>
                  </a:schemeClr>
                </a:solidFill>
                <a:effectLst/>
              </a:rPr>
              <a:t>. 2021 Mar 30;77(12):1576-1589..</a:t>
            </a:r>
            <a:endParaRPr lang="en-US" dirty="0">
              <a:solidFill>
                <a:schemeClr val="accent3">
                  <a:lumMod val="75000"/>
                </a:schemeClr>
              </a:solidFill>
            </a:endParaRPr>
          </a:p>
        </p:txBody>
      </p:sp>
    </p:spTree>
    <p:extLst>
      <p:ext uri="{BB962C8B-B14F-4D97-AF65-F5344CB8AC3E}">
        <p14:creationId xmlns:p14="http://schemas.microsoft.com/office/powerpoint/2010/main" val="36996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CFE4-2B95-4D27-ACBB-AEBCB4D0DD79}"/>
              </a:ext>
            </a:extLst>
          </p:cNvPr>
          <p:cNvSpPr>
            <a:spLocks noGrp="1"/>
          </p:cNvSpPr>
          <p:nvPr>
            <p:ph type="title"/>
          </p:nvPr>
        </p:nvSpPr>
        <p:spPr>
          <a:xfrm>
            <a:off x="838200" y="365126"/>
            <a:ext cx="10515600" cy="642640"/>
          </a:xfrm>
        </p:spPr>
        <p:txBody>
          <a:bodyPr>
            <a:normAutofit/>
          </a:bodyPr>
          <a:lstStyle/>
          <a:p>
            <a:pPr algn="ctr"/>
            <a:r>
              <a:rPr lang="en-US" sz="3600" b="1" dirty="0">
                <a:latin typeface="+mn-lt"/>
              </a:rPr>
              <a:t>RNA Therapeutics to Lower Blood Levels of </a:t>
            </a:r>
            <a:r>
              <a:rPr lang="en-US" sz="3600" b="1" dirty="0" err="1">
                <a:latin typeface="+mn-lt"/>
              </a:rPr>
              <a:t>Lp</a:t>
            </a:r>
            <a:r>
              <a:rPr lang="en-US" sz="3600" b="1" dirty="0">
                <a:latin typeface="+mn-lt"/>
              </a:rPr>
              <a:t>(a)</a:t>
            </a:r>
          </a:p>
        </p:txBody>
      </p:sp>
      <p:sp>
        <p:nvSpPr>
          <p:cNvPr id="3" name="Content Placeholder 2">
            <a:extLst>
              <a:ext uri="{FF2B5EF4-FFF2-40B4-BE49-F238E27FC236}">
                <a16:creationId xmlns:a16="http://schemas.microsoft.com/office/drawing/2014/main" id="{30B20C80-8A93-4943-8AFA-A70443272A69}"/>
              </a:ext>
            </a:extLst>
          </p:cNvPr>
          <p:cNvSpPr>
            <a:spLocks noGrp="1"/>
          </p:cNvSpPr>
          <p:nvPr>
            <p:ph idx="1"/>
          </p:nvPr>
        </p:nvSpPr>
        <p:spPr>
          <a:xfrm>
            <a:off x="1220165" y="1273984"/>
            <a:ext cx="10515600" cy="4842469"/>
          </a:xfrm>
        </p:spPr>
        <p:txBody>
          <a:bodyPr>
            <a:noAutofit/>
          </a:bodyPr>
          <a:lstStyle/>
          <a:p>
            <a:pPr marL="0" indent="0" algn="ctr">
              <a:buNone/>
            </a:pPr>
            <a:r>
              <a:rPr lang="en-US" sz="2400" b="1" i="0" dirty="0">
                <a:effectLst/>
                <a:latin typeface="+mn-lt"/>
              </a:rPr>
              <a:t>The phase 3 </a:t>
            </a:r>
            <a:r>
              <a:rPr lang="en-US" sz="2400" b="1" i="0" dirty="0" err="1">
                <a:effectLst/>
                <a:latin typeface="+mn-lt"/>
              </a:rPr>
              <a:t>Lp</a:t>
            </a:r>
            <a:r>
              <a:rPr lang="en-US" sz="2400" b="1" i="0" dirty="0">
                <a:effectLst/>
                <a:latin typeface="+mn-lt"/>
              </a:rPr>
              <a:t>(a) HORIZON </a:t>
            </a:r>
          </a:p>
          <a:p>
            <a:pPr marL="0" indent="0" algn="ctr">
              <a:buNone/>
            </a:pPr>
            <a:r>
              <a:rPr lang="en-US" sz="2400" b="0" i="0" dirty="0">
                <a:effectLst/>
                <a:latin typeface="+mn-lt"/>
              </a:rPr>
              <a:t>(Assessing the Impact of Lipoprotein(a) Lowering With TQJ230 on Major Cardiovascular Events in Patients With CVD) </a:t>
            </a:r>
          </a:p>
          <a:p>
            <a:pPr marL="0" indent="0" algn="ctr">
              <a:buNone/>
            </a:pPr>
            <a:endParaRPr lang="en-US" sz="2400" dirty="0">
              <a:latin typeface="+mn-lt"/>
            </a:endParaRPr>
          </a:p>
          <a:p>
            <a:pPr marL="0" indent="0" algn="ctr">
              <a:buNone/>
            </a:pPr>
            <a:r>
              <a:rPr lang="en-US" sz="2400" dirty="0">
                <a:latin typeface="+mn-lt"/>
              </a:rPr>
              <a:t>O</a:t>
            </a:r>
            <a:r>
              <a:rPr lang="en-US" sz="2400" b="0" i="0" dirty="0">
                <a:effectLst/>
                <a:latin typeface="+mn-lt"/>
              </a:rPr>
              <a:t>utcome trial is currently enrolling approximately 7,680 patients with history of MI, ischemic stroke, and symptomatic  and PAD controlled LDL to </a:t>
            </a:r>
            <a:r>
              <a:rPr lang="en-US" sz="2400" b="1" dirty="0" err="1">
                <a:latin typeface="+mn-lt"/>
              </a:rPr>
              <a:t>P</a:t>
            </a:r>
            <a:r>
              <a:rPr lang="en-US" sz="2400" b="1" i="0" dirty="0" err="1">
                <a:effectLst/>
                <a:latin typeface="+mn-lt"/>
              </a:rPr>
              <a:t>elacarsen</a:t>
            </a:r>
            <a:r>
              <a:rPr lang="en-US" sz="2400" b="1" i="0" dirty="0">
                <a:effectLst/>
                <a:latin typeface="+mn-lt"/>
              </a:rPr>
              <a:t> versus placebo</a:t>
            </a:r>
            <a:r>
              <a:rPr lang="en-US" sz="2400" b="0" i="0" dirty="0">
                <a:effectLst/>
                <a:latin typeface="+mn-lt"/>
              </a:rPr>
              <a:t>. </a:t>
            </a:r>
          </a:p>
          <a:p>
            <a:pPr marL="0" indent="0" algn="ctr">
              <a:buNone/>
            </a:pPr>
            <a:endParaRPr lang="en-US" sz="2400" dirty="0">
              <a:latin typeface="+mn-lt"/>
            </a:endParaRPr>
          </a:p>
          <a:p>
            <a:pPr marL="0" indent="0" algn="ctr">
              <a:buNone/>
            </a:pPr>
            <a:r>
              <a:rPr lang="en-US" sz="2400" b="0" i="0" dirty="0">
                <a:effectLst/>
                <a:latin typeface="+mn-lt"/>
              </a:rPr>
              <a:t>Additional ribonucleic acid–targeted therapies to lower </a:t>
            </a:r>
            <a:r>
              <a:rPr lang="en-US" sz="2400" b="0" i="0" dirty="0" err="1">
                <a:effectLst/>
                <a:latin typeface="+mn-lt"/>
              </a:rPr>
              <a:t>Lp</a:t>
            </a:r>
            <a:r>
              <a:rPr lang="en-US" sz="2400" b="0" i="0" dirty="0">
                <a:effectLst/>
                <a:latin typeface="+mn-lt"/>
              </a:rPr>
              <a:t>(a) are in preclinical and clinical development. The testing of the </a:t>
            </a:r>
            <a:r>
              <a:rPr lang="en-US" sz="2400" b="0" i="0" dirty="0" err="1">
                <a:effectLst/>
                <a:latin typeface="+mn-lt"/>
              </a:rPr>
              <a:t>Lp</a:t>
            </a:r>
            <a:r>
              <a:rPr lang="en-US" sz="2400" b="0" i="0" dirty="0">
                <a:effectLst/>
                <a:latin typeface="+mn-lt"/>
              </a:rPr>
              <a:t>(a) hypothesis will provide proof whether </a:t>
            </a:r>
            <a:r>
              <a:rPr lang="en-US" sz="2400" b="0" i="0" dirty="0" err="1">
                <a:effectLst/>
                <a:latin typeface="+mn-lt"/>
              </a:rPr>
              <a:t>Lp</a:t>
            </a:r>
            <a:r>
              <a:rPr lang="en-US" sz="2400" b="0" i="0" dirty="0">
                <a:effectLst/>
                <a:latin typeface="+mn-lt"/>
              </a:rPr>
              <a:t>(a)-mediated risk can be abolished by potent </a:t>
            </a:r>
            <a:r>
              <a:rPr lang="en-US" sz="2400" b="0" i="0" dirty="0" err="1">
                <a:effectLst/>
                <a:latin typeface="+mn-lt"/>
              </a:rPr>
              <a:t>Lp</a:t>
            </a:r>
            <a:r>
              <a:rPr lang="en-US" sz="2400" b="0" i="0" dirty="0">
                <a:effectLst/>
                <a:latin typeface="+mn-lt"/>
              </a:rPr>
              <a:t>(a) lowering.</a:t>
            </a:r>
            <a:endParaRPr lang="en-US" sz="2400" dirty="0">
              <a:latin typeface="+mn-lt"/>
            </a:endParaRPr>
          </a:p>
        </p:txBody>
      </p:sp>
      <p:sp>
        <p:nvSpPr>
          <p:cNvPr id="5" name="TextBox 4">
            <a:extLst>
              <a:ext uri="{FF2B5EF4-FFF2-40B4-BE49-F238E27FC236}">
                <a16:creationId xmlns:a16="http://schemas.microsoft.com/office/drawing/2014/main" id="{7BF46F1F-658E-40D8-BEF8-E9536725960C}"/>
              </a:ext>
            </a:extLst>
          </p:cNvPr>
          <p:cNvSpPr txBox="1"/>
          <p:nvPr/>
        </p:nvSpPr>
        <p:spPr>
          <a:xfrm>
            <a:off x="1364293" y="5850235"/>
            <a:ext cx="8302668" cy="923330"/>
          </a:xfrm>
          <a:prstGeom prst="rect">
            <a:avLst/>
          </a:prstGeom>
          <a:noFill/>
        </p:spPr>
        <p:txBody>
          <a:bodyPr wrap="square">
            <a:spAutoFit/>
          </a:bodyPr>
          <a:lstStyle/>
          <a:p>
            <a:pPr algn="ctr"/>
            <a:r>
              <a:rPr lang="en-US" b="0" i="0" dirty="0" err="1">
                <a:solidFill>
                  <a:schemeClr val="accent3">
                    <a:lumMod val="75000"/>
                  </a:schemeClr>
                </a:solidFill>
                <a:effectLst/>
              </a:rPr>
              <a:t>Tsimikas</a:t>
            </a:r>
            <a:r>
              <a:rPr lang="en-US" b="0" i="0" dirty="0">
                <a:solidFill>
                  <a:schemeClr val="accent3">
                    <a:lumMod val="75000"/>
                  </a:schemeClr>
                </a:solidFill>
                <a:effectLst/>
              </a:rPr>
              <a:t> S, Moriarty PM, </a:t>
            </a:r>
            <a:r>
              <a:rPr lang="en-US" b="0" i="0" dirty="0" err="1">
                <a:solidFill>
                  <a:schemeClr val="accent3">
                    <a:lumMod val="75000"/>
                  </a:schemeClr>
                </a:solidFill>
                <a:effectLst/>
              </a:rPr>
              <a:t>Stroes</a:t>
            </a:r>
            <a:r>
              <a:rPr lang="en-US" b="0" i="0" dirty="0">
                <a:solidFill>
                  <a:schemeClr val="accent3">
                    <a:lumMod val="75000"/>
                  </a:schemeClr>
                </a:solidFill>
                <a:effectLst/>
              </a:rPr>
              <a:t> ES. Emerging RNA Therapeutics to Lower Blood Levels of </a:t>
            </a:r>
            <a:r>
              <a:rPr lang="en-US" b="0" i="0" dirty="0" err="1">
                <a:solidFill>
                  <a:schemeClr val="accent3">
                    <a:lumMod val="75000"/>
                  </a:schemeClr>
                </a:solidFill>
                <a:effectLst/>
              </a:rPr>
              <a:t>Lp</a:t>
            </a:r>
            <a:r>
              <a:rPr lang="en-US" b="0" i="0" dirty="0">
                <a:solidFill>
                  <a:schemeClr val="accent3">
                    <a:lumMod val="75000"/>
                  </a:schemeClr>
                </a:solidFill>
                <a:effectLst/>
              </a:rPr>
              <a:t>(a): JACC Focus Seminar 2/4. J Am Coll </a:t>
            </a:r>
            <a:r>
              <a:rPr lang="en-US" b="0" i="0" dirty="0" err="1">
                <a:solidFill>
                  <a:schemeClr val="accent3">
                    <a:lumMod val="75000"/>
                  </a:schemeClr>
                </a:solidFill>
                <a:effectLst/>
              </a:rPr>
              <a:t>Cardiol</a:t>
            </a:r>
            <a:r>
              <a:rPr lang="en-US" b="0" i="0" dirty="0">
                <a:solidFill>
                  <a:schemeClr val="accent3">
                    <a:lumMod val="75000"/>
                  </a:schemeClr>
                </a:solidFill>
                <a:effectLst/>
              </a:rPr>
              <a:t>. 2021 Mar 30;77(12):1576-1589..</a:t>
            </a:r>
            <a:endParaRPr lang="en-US" dirty="0">
              <a:solidFill>
                <a:schemeClr val="accent3">
                  <a:lumMod val="75000"/>
                </a:schemeClr>
              </a:solidFill>
            </a:endParaRPr>
          </a:p>
        </p:txBody>
      </p:sp>
    </p:spTree>
    <p:extLst>
      <p:ext uri="{BB962C8B-B14F-4D97-AF65-F5344CB8AC3E}">
        <p14:creationId xmlns:p14="http://schemas.microsoft.com/office/powerpoint/2010/main" val="82761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CFE4-2B95-4D27-ACBB-AEBCB4D0DD79}"/>
              </a:ext>
            </a:extLst>
          </p:cNvPr>
          <p:cNvSpPr>
            <a:spLocks noGrp="1"/>
          </p:cNvSpPr>
          <p:nvPr>
            <p:ph type="title"/>
          </p:nvPr>
        </p:nvSpPr>
        <p:spPr>
          <a:xfrm>
            <a:off x="838200" y="365126"/>
            <a:ext cx="10515600" cy="642640"/>
          </a:xfrm>
        </p:spPr>
        <p:txBody>
          <a:bodyPr>
            <a:normAutofit/>
          </a:bodyPr>
          <a:lstStyle/>
          <a:p>
            <a:pPr algn="ctr"/>
            <a:r>
              <a:rPr lang="en-US" sz="3600" b="1" dirty="0">
                <a:latin typeface="+mn-lt"/>
              </a:rPr>
              <a:t>RNA Therapeutics to Lower Blood Levels of </a:t>
            </a:r>
            <a:r>
              <a:rPr lang="en-US" sz="3600" b="1" dirty="0" err="1">
                <a:latin typeface="+mn-lt"/>
              </a:rPr>
              <a:t>Lp</a:t>
            </a:r>
            <a:r>
              <a:rPr lang="en-US" sz="3600" b="1" dirty="0">
                <a:latin typeface="+mn-lt"/>
              </a:rPr>
              <a:t>(a)</a:t>
            </a:r>
          </a:p>
        </p:txBody>
      </p:sp>
      <p:sp>
        <p:nvSpPr>
          <p:cNvPr id="3" name="Content Placeholder 2">
            <a:extLst>
              <a:ext uri="{FF2B5EF4-FFF2-40B4-BE49-F238E27FC236}">
                <a16:creationId xmlns:a16="http://schemas.microsoft.com/office/drawing/2014/main" id="{30B20C80-8A93-4943-8AFA-A70443272A69}"/>
              </a:ext>
            </a:extLst>
          </p:cNvPr>
          <p:cNvSpPr>
            <a:spLocks noGrp="1"/>
          </p:cNvSpPr>
          <p:nvPr>
            <p:ph idx="1"/>
          </p:nvPr>
        </p:nvSpPr>
        <p:spPr>
          <a:xfrm>
            <a:off x="838200" y="1262410"/>
            <a:ext cx="11353800" cy="4842469"/>
          </a:xfrm>
        </p:spPr>
        <p:txBody>
          <a:bodyPr/>
          <a:lstStyle/>
          <a:p>
            <a:pPr marL="0" indent="0">
              <a:buNone/>
            </a:pPr>
            <a:r>
              <a:rPr lang="en-US" b="1" u="sng" dirty="0"/>
              <a:t>BaleDoneen Take-Away:</a:t>
            </a:r>
          </a:p>
          <a:p>
            <a:pPr marL="514350" indent="-514350">
              <a:buAutoNum type="arabicPeriod"/>
            </a:pPr>
            <a:r>
              <a:rPr lang="en-US" b="1" dirty="0" err="1"/>
              <a:t>Mipomersen</a:t>
            </a:r>
            <a:r>
              <a:rPr lang="en-US" dirty="0"/>
              <a:t> is an injectable and is indicated as a conjunctive therapy for </a:t>
            </a:r>
            <a:r>
              <a:rPr lang="en-US" dirty="0" err="1"/>
              <a:t>HoFH</a:t>
            </a:r>
            <a:r>
              <a:rPr lang="en-US" dirty="0"/>
              <a:t> – Homozygous Familial Hypercholesterolemia</a:t>
            </a:r>
          </a:p>
          <a:p>
            <a:pPr marL="514350" indent="-514350">
              <a:buAutoNum type="arabicPeriod"/>
            </a:pPr>
            <a:r>
              <a:rPr lang="en-US" b="1" dirty="0" err="1"/>
              <a:t>Pelacarsen</a:t>
            </a:r>
            <a:r>
              <a:rPr lang="en-US" dirty="0"/>
              <a:t> may be a treatment in the future indicated specifically for </a:t>
            </a:r>
            <a:r>
              <a:rPr lang="en-US" dirty="0" err="1"/>
              <a:t>lipo</a:t>
            </a:r>
            <a:r>
              <a:rPr lang="en-US" dirty="0"/>
              <a:t>(a) reduction.   </a:t>
            </a:r>
          </a:p>
          <a:p>
            <a:pPr marL="514350" indent="-514350">
              <a:buAutoNum type="arabicPeriod"/>
            </a:pPr>
            <a:r>
              <a:rPr lang="en-US" dirty="0"/>
              <a:t>The BaleDoneen Method has used combination of statin/niacin for arterial disease with the root cause of </a:t>
            </a:r>
            <a:r>
              <a:rPr lang="en-US" dirty="0" err="1"/>
              <a:t>lipo</a:t>
            </a:r>
            <a:r>
              <a:rPr lang="en-US" dirty="0"/>
              <a:t>(a) for decades with tremendous success. Niacin remains only indicated </a:t>
            </a:r>
            <a:r>
              <a:rPr lang="en-US" dirty="0" err="1"/>
              <a:t>tx</a:t>
            </a:r>
            <a:r>
              <a:rPr lang="en-US" dirty="0"/>
              <a:t> for </a:t>
            </a:r>
            <a:r>
              <a:rPr lang="en-US" dirty="0" err="1"/>
              <a:t>Lp</a:t>
            </a:r>
            <a:r>
              <a:rPr lang="en-US" dirty="0"/>
              <a:t>(a) - EAS</a:t>
            </a:r>
          </a:p>
          <a:p>
            <a:pPr marL="514350" indent="-514350">
              <a:buAutoNum type="arabicPeriod"/>
            </a:pPr>
            <a:r>
              <a:rPr lang="en-US" dirty="0"/>
              <a:t>Both Niacin and PCSK9 Inhibitors are being studied independently to determine their impact on Calcific Aortic Valve Disease. </a:t>
            </a:r>
          </a:p>
          <a:p>
            <a:pPr marL="514350" indent="-514350">
              <a:buAutoNum type="arabicPeriod"/>
            </a:pPr>
            <a:endParaRPr lang="en-US" dirty="0"/>
          </a:p>
        </p:txBody>
      </p:sp>
      <p:sp>
        <p:nvSpPr>
          <p:cNvPr id="5" name="TextBox 4">
            <a:extLst>
              <a:ext uri="{FF2B5EF4-FFF2-40B4-BE49-F238E27FC236}">
                <a16:creationId xmlns:a16="http://schemas.microsoft.com/office/drawing/2014/main" id="{7BF46F1F-658E-40D8-BEF8-E9536725960C}"/>
              </a:ext>
            </a:extLst>
          </p:cNvPr>
          <p:cNvSpPr txBox="1"/>
          <p:nvPr/>
        </p:nvSpPr>
        <p:spPr>
          <a:xfrm>
            <a:off x="1364293" y="5850235"/>
            <a:ext cx="8302668" cy="923330"/>
          </a:xfrm>
          <a:prstGeom prst="rect">
            <a:avLst/>
          </a:prstGeom>
          <a:noFill/>
        </p:spPr>
        <p:txBody>
          <a:bodyPr wrap="square">
            <a:spAutoFit/>
          </a:bodyPr>
          <a:lstStyle/>
          <a:p>
            <a:pPr algn="ctr"/>
            <a:r>
              <a:rPr lang="en-US" b="0" i="0" dirty="0" err="1">
                <a:solidFill>
                  <a:schemeClr val="accent3">
                    <a:lumMod val="75000"/>
                  </a:schemeClr>
                </a:solidFill>
                <a:effectLst/>
              </a:rPr>
              <a:t>Tsimikas</a:t>
            </a:r>
            <a:r>
              <a:rPr lang="en-US" b="0" i="0" dirty="0">
                <a:solidFill>
                  <a:schemeClr val="accent3">
                    <a:lumMod val="75000"/>
                  </a:schemeClr>
                </a:solidFill>
                <a:effectLst/>
              </a:rPr>
              <a:t> S, Moriarty PM, </a:t>
            </a:r>
            <a:r>
              <a:rPr lang="en-US" b="0" i="0" dirty="0" err="1">
                <a:solidFill>
                  <a:schemeClr val="accent3">
                    <a:lumMod val="75000"/>
                  </a:schemeClr>
                </a:solidFill>
                <a:effectLst/>
              </a:rPr>
              <a:t>Stroes</a:t>
            </a:r>
            <a:r>
              <a:rPr lang="en-US" b="0" i="0" dirty="0">
                <a:solidFill>
                  <a:schemeClr val="accent3">
                    <a:lumMod val="75000"/>
                  </a:schemeClr>
                </a:solidFill>
                <a:effectLst/>
              </a:rPr>
              <a:t> ES. Emerging RNA Therapeutics to Lower Blood Levels of </a:t>
            </a:r>
            <a:r>
              <a:rPr lang="en-US" b="0" i="0" dirty="0" err="1">
                <a:solidFill>
                  <a:schemeClr val="accent3">
                    <a:lumMod val="75000"/>
                  </a:schemeClr>
                </a:solidFill>
                <a:effectLst/>
              </a:rPr>
              <a:t>Lp</a:t>
            </a:r>
            <a:r>
              <a:rPr lang="en-US" b="0" i="0" dirty="0">
                <a:solidFill>
                  <a:schemeClr val="accent3">
                    <a:lumMod val="75000"/>
                  </a:schemeClr>
                </a:solidFill>
                <a:effectLst/>
              </a:rPr>
              <a:t>(a): JACC Focus Seminar 2/4. J Am Coll </a:t>
            </a:r>
            <a:r>
              <a:rPr lang="en-US" b="0" i="0" dirty="0" err="1">
                <a:solidFill>
                  <a:schemeClr val="accent3">
                    <a:lumMod val="75000"/>
                  </a:schemeClr>
                </a:solidFill>
                <a:effectLst/>
              </a:rPr>
              <a:t>Cardiol</a:t>
            </a:r>
            <a:r>
              <a:rPr lang="en-US" b="0" i="0" dirty="0">
                <a:solidFill>
                  <a:schemeClr val="accent3">
                    <a:lumMod val="75000"/>
                  </a:schemeClr>
                </a:solidFill>
                <a:effectLst/>
              </a:rPr>
              <a:t>. 2021 Mar 30;77(12):1576-1589..</a:t>
            </a:r>
            <a:endParaRPr lang="en-US" dirty="0">
              <a:solidFill>
                <a:schemeClr val="accent3">
                  <a:lumMod val="75000"/>
                </a:schemeClr>
              </a:solidFill>
            </a:endParaRPr>
          </a:p>
        </p:txBody>
      </p:sp>
    </p:spTree>
    <p:extLst>
      <p:ext uri="{BB962C8B-B14F-4D97-AF65-F5344CB8AC3E}">
        <p14:creationId xmlns:p14="http://schemas.microsoft.com/office/powerpoint/2010/main" val="359087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4BAFC-1D89-4166-A978-5227C3D913AB}"/>
              </a:ext>
            </a:extLst>
          </p:cNvPr>
          <p:cNvSpPr>
            <a:spLocks noGrp="1"/>
          </p:cNvSpPr>
          <p:nvPr>
            <p:ph type="title"/>
          </p:nvPr>
        </p:nvSpPr>
        <p:spPr>
          <a:xfrm>
            <a:off x="1189298" y="747089"/>
            <a:ext cx="10515600" cy="1325563"/>
          </a:xfrm>
        </p:spPr>
        <p:txBody>
          <a:bodyPr>
            <a:normAutofit fontScale="90000"/>
          </a:bodyPr>
          <a:lstStyle/>
          <a:p>
            <a:pPr algn="ctr"/>
            <a:r>
              <a:rPr lang="en-US" b="1" dirty="0"/>
              <a:t>Let’s shift gears and talk about the very important root cause: Psychosocial Health</a:t>
            </a:r>
          </a:p>
        </p:txBody>
      </p:sp>
      <p:pic>
        <p:nvPicPr>
          <p:cNvPr id="5" name="Picture 4">
            <a:extLst>
              <a:ext uri="{FF2B5EF4-FFF2-40B4-BE49-F238E27FC236}">
                <a16:creationId xmlns:a16="http://schemas.microsoft.com/office/drawing/2014/main" id="{91B669BD-7ABE-4B24-9D09-6DFBA50C630F}"/>
              </a:ext>
            </a:extLst>
          </p:cNvPr>
          <p:cNvPicPr>
            <a:picLocks noChangeAspect="1"/>
          </p:cNvPicPr>
          <p:nvPr/>
        </p:nvPicPr>
        <p:blipFill>
          <a:blip r:embed="rId2"/>
          <a:stretch>
            <a:fillRect/>
          </a:stretch>
        </p:blipFill>
        <p:spPr>
          <a:xfrm>
            <a:off x="4363655" y="2361235"/>
            <a:ext cx="4166886" cy="3993266"/>
          </a:xfrm>
          <a:prstGeom prst="rect">
            <a:avLst/>
          </a:prstGeom>
        </p:spPr>
      </p:pic>
    </p:spTree>
    <p:extLst>
      <p:ext uri="{BB962C8B-B14F-4D97-AF65-F5344CB8AC3E}">
        <p14:creationId xmlns:p14="http://schemas.microsoft.com/office/powerpoint/2010/main" val="1124211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FC55-ECBA-418D-80DE-7682DF5140D4}"/>
              </a:ext>
            </a:extLst>
          </p:cNvPr>
          <p:cNvSpPr>
            <a:spLocks noGrp="1"/>
          </p:cNvSpPr>
          <p:nvPr>
            <p:ph type="title"/>
          </p:nvPr>
        </p:nvSpPr>
        <p:spPr>
          <a:xfrm>
            <a:off x="838200" y="480871"/>
            <a:ext cx="10515600" cy="234643"/>
          </a:xfrm>
        </p:spPr>
        <p:txBody>
          <a:bodyPr>
            <a:noAutofit/>
          </a:bodyPr>
          <a:lstStyle/>
          <a:p>
            <a:pPr algn="ctr"/>
            <a:r>
              <a:rPr lang="en-US" sz="3600" b="1" dirty="0"/>
              <a:t>Mental health is of increased concern during the Covid-19 Pandemic</a:t>
            </a:r>
          </a:p>
        </p:txBody>
      </p:sp>
      <p:sp>
        <p:nvSpPr>
          <p:cNvPr id="3" name="Content Placeholder 2">
            <a:extLst>
              <a:ext uri="{FF2B5EF4-FFF2-40B4-BE49-F238E27FC236}">
                <a16:creationId xmlns:a16="http://schemas.microsoft.com/office/drawing/2014/main" id="{57D96CE5-6311-4FC3-8B78-134E2BBE3EEA}"/>
              </a:ext>
            </a:extLst>
          </p:cNvPr>
          <p:cNvSpPr>
            <a:spLocks noGrp="1"/>
          </p:cNvSpPr>
          <p:nvPr>
            <p:ph idx="1"/>
          </p:nvPr>
        </p:nvSpPr>
        <p:spPr>
          <a:xfrm>
            <a:off x="854597" y="1387640"/>
            <a:ext cx="11136775" cy="5332257"/>
          </a:xfrm>
        </p:spPr>
        <p:txBody>
          <a:bodyPr>
            <a:normAutofit/>
          </a:bodyPr>
          <a:lstStyle/>
          <a:p>
            <a:pPr marL="0" indent="0" algn="ctr">
              <a:buNone/>
            </a:pPr>
            <a:r>
              <a:rPr lang="en-US" sz="2400" dirty="0"/>
              <a:t>The purpose of this study was to conduct a comprehensive and systematic national assessment of the prevalence of depression and anxiety in the adult US population during the Covid Pandemic.</a:t>
            </a:r>
          </a:p>
          <a:p>
            <a:pPr marL="0" indent="0" algn="ctr">
              <a:buNone/>
            </a:pPr>
            <a:endParaRPr lang="en-US" sz="2400" dirty="0"/>
          </a:p>
          <a:p>
            <a:pPr marL="0" indent="0" algn="ctr">
              <a:buNone/>
            </a:pPr>
            <a:r>
              <a:rPr lang="en-US" sz="2400" dirty="0"/>
              <a:t>Multi-item, valid and reliable questionnaire was deployed online and social media sites to recruit adult US participants in the general population across the USA. </a:t>
            </a:r>
          </a:p>
          <a:p>
            <a:pPr marL="0" indent="0" algn="ctr">
              <a:buNone/>
            </a:pPr>
            <a:endParaRPr lang="en-US" sz="2400" dirty="0"/>
          </a:p>
          <a:p>
            <a:pPr marL="0" indent="0" algn="ctr">
              <a:buNone/>
            </a:pPr>
            <a:r>
              <a:rPr lang="en-US" sz="2400" dirty="0"/>
              <a:t>A total of 1978 individuals participated in the study, where the majority were: females (51%), whites (74%), non-Hispanic (81%), married (56%), employed full time (68%) and with a bachelor’s degree or higher (78%). </a:t>
            </a:r>
          </a:p>
        </p:txBody>
      </p:sp>
      <p:sp>
        <p:nvSpPr>
          <p:cNvPr id="5" name="TextBox 4">
            <a:extLst>
              <a:ext uri="{FF2B5EF4-FFF2-40B4-BE49-F238E27FC236}">
                <a16:creationId xmlns:a16="http://schemas.microsoft.com/office/drawing/2014/main" id="{5C43B2A5-2604-4166-B3CF-0E40AB3589C1}"/>
              </a:ext>
            </a:extLst>
          </p:cNvPr>
          <p:cNvSpPr txBox="1"/>
          <p:nvPr/>
        </p:nvSpPr>
        <p:spPr>
          <a:xfrm>
            <a:off x="854597" y="5796567"/>
            <a:ext cx="8768787" cy="923330"/>
          </a:xfrm>
          <a:prstGeom prst="rect">
            <a:avLst/>
          </a:prstGeom>
          <a:noFill/>
        </p:spPr>
        <p:txBody>
          <a:bodyPr wrap="square">
            <a:spAutoFit/>
          </a:bodyPr>
          <a:lstStyle/>
          <a:p>
            <a:pPr algn="ctr"/>
            <a:r>
              <a:rPr lang="en-US" b="0" i="0" dirty="0" err="1">
                <a:solidFill>
                  <a:schemeClr val="accent3"/>
                </a:solidFill>
                <a:effectLst/>
              </a:rPr>
              <a:t>Khubchandani</a:t>
            </a:r>
            <a:r>
              <a:rPr lang="en-US" b="0" i="0" dirty="0">
                <a:solidFill>
                  <a:schemeClr val="accent3"/>
                </a:solidFill>
                <a:effectLst/>
              </a:rPr>
              <a:t> J, Sharma S, Webb FJ, </a:t>
            </a:r>
            <a:r>
              <a:rPr lang="en-US" b="0" i="0" dirty="0" err="1">
                <a:solidFill>
                  <a:schemeClr val="accent3"/>
                </a:solidFill>
                <a:effectLst/>
              </a:rPr>
              <a:t>Wiblishauser</a:t>
            </a:r>
            <a:r>
              <a:rPr lang="en-US" b="0" i="0" dirty="0">
                <a:solidFill>
                  <a:schemeClr val="accent3"/>
                </a:solidFill>
                <a:effectLst/>
              </a:rPr>
              <a:t> MJ, Bowman SL. Post-lockdown depression and anxiety in the USA during the COVID-19 pandemic. J Public Health (</a:t>
            </a:r>
            <a:r>
              <a:rPr lang="en-US" b="0" i="0" dirty="0" err="1">
                <a:solidFill>
                  <a:schemeClr val="accent3"/>
                </a:solidFill>
                <a:effectLst/>
              </a:rPr>
              <a:t>Oxf</a:t>
            </a:r>
            <a:r>
              <a:rPr lang="en-US" b="0" i="0" dirty="0">
                <a:solidFill>
                  <a:schemeClr val="accent3"/>
                </a:solidFill>
                <a:effectLst/>
              </a:rPr>
              <a:t>). 2021 Jun 7;43(2):246-253. </a:t>
            </a:r>
            <a:endParaRPr lang="en-US" dirty="0">
              <a:solidFill>
                <a:schemeClr val="accent3"/>
              </a:solidFill>
            </a:endParaRPr>
          </a:p>
        </p:txBody>
      </p:sp>
    </p:spTree>
    <p:extLst>
      <p:ext uri="{BB962C8B-B14F-4D97-AF65-F5344CB8AC3E}">
        <p14:creationId xmlns:p14="http://schemas.microsoft.com/office/powerpoint/2010/main" val="121701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FC55-ECBA-418D-80DE-7682DF5140D4}"/>
              </a:ext>
            </a:extLst>
          </p:cNvPr>
          <p:cNvSpPr>
            <a:spLocks noGrp="1"/>
          </p:cNvSpPr>
          <p:nvPr>
            <p:ph type="title"/>
          </p:nvPr>
        </p:nvSpPr>
        <p:spPr>
          <a:xfrm>
            <a:off x="854597" y="480871"/>
            <a:ext cx="10515600" cy="234643"/>
          </a:xfrm>
        </p:spPr>
        <p:txBody>
          <a:bodyPr>
            <a:noAutofit/>
          </a:bodyPr>
          <a:lstStyle/>
          <a:p>
            <a:pPr algn="ctr"/>
            <a:r>
              <a:rPr lang="en-US" sz="3600" b="1" dirty="0"/>
              <a:t>Mental health is of increased concern during the Covid-19 Pandemic</a:t>
            </a:r>
          </a:p>
        </p:txBody>
      </p:sp>
      <p:sp>
        <p:nvSpPr>
          <p:cNvPr id="3" name="Content Placeholder 2">
            <a:extLst>
              <a:ext uri="{FF2B5EF4-FFF2-40B4-BE49-F238E27FC236}">
                <a16:creationId xmlns:a16="http://schemas.microsoft.com/office/drawing/2014/main" id="{57D96CE5-6311-4FC3-8B78-134E2BBE3EEA}"/>
              </a:ext>
            </a:extLst>
          </p:cNvPr>
          <p:cNvSpPr>
            <a:spLocks noGrp="1"/>
          </p:cNvSpPr>
          <p:nvPr>
            <p:ph idx="1"/>
          </p:nvPr>
        </p:nvSpPr>
        <p:spPr>
          <a:xfrm>
            <a:off x="854597" y="1299514"/>
            <a:ext cx="11102051" cy="5332257"/>
          </a:xfrm>
        </p:spPr>
        <p:txBody>
          <a:bodyPr>
            <a:normAutofit/>
          </a:bodyPr>
          <a:lstStyle/>
          <a:p>
            <a:pPr marL="0" indent="0" algn="ctr">
              <a:buNone/>
            </a:pPr>
            <a:r>
              <a:rPr lang="en-US" dirty="0"/>
              <a:t>The prevalence of depression (39%), anxiety (42%) and psychological distress (39%) were computed from the PHQ-4 scale. </a:t>
            </a:r>
          </a:p>
          <a:p>
            <a:pPr marL="0" indent="0" algn="ctr">
              <a:buNone/>
            </a:pPr>
            <a:endParaRPr lang="en-US" dirty="0"/>
          </a:p>
          <a:p>
            <a:pPr marL="0" indent="0" algn="ctr">
              <a:buNone/>
            </a:pPr>
            <a:r>
              <a:rPr lang="en-US" dirty="0"/>
              <a:t>Depression, anxiety and psychological distress burden (assessed by PHQ-4 scale) was predicted significantly based on race, ethnicity, age, having children at home, employment as a healthcare worker, annual household income and area of residence. </a:t>
            </a:r>
          </a:p>
          <a:p>
            <a:pPr marL="0" indent="0" algn="ctr">
              <a:buNone/>
            </a:pPr>
            <a:endParaRPr lang="en-US" dirty="0"/>
          </a:p>
          <a:p>
            <a:pPr marL="0" indent="0" algn="ctr">
              <a:buNone/>
            </a:pPr>
            <a:r>
              <a:rPr lang="en-US" dirty="0"/>
              <a:t>Males were more likely to have depression, and females were more likely to have anxiety symptoms. </a:t>
            </a:r>
          </a:p>
        </p:txBody>
      </p:sp>
      <p:sp>
        <p:nvSpPr>
          <p:cNvPr id="5" name="TextBox 4">
            <a:extLst>
              <a:ext uri="{FF2B5EF4-FFF2-40B4-BE49-F238E27FC236}">
                <a16:creationId xmlns:a16="http://schemas.microsoft.com/office/drawing/2014/main" id="{5C43B2A5-2604-4166-B3CF-0E40AB3589C1}"/>
              </a:ext>
            </a:extLst>
          </p:cNvPr>
          <p:cNvSpPr txBox="1"/>
          <p:nvPr/>
        </p:nvSpPr>
        <p:spPr>
          <a:xfrm>
            <a:off x="854597" y="5796567"/>
            <a:ext cx="8768787" cy="923330"/>
          </a:xfrm>
          <a:prstGeom prst="rect">
            <a:avLst/>
          </a:prstGeom>
          <a:noFill/>
        </p:spPr>
        <p:txBody>
          <a:bodyPr wrap="square">
            <a:spAutoFit/>
          </a:bodyPr>
          <a:lstStyle/>
          <a:p>
            <a:pPr algn="ctr"/>
            <a:r>
              <a:rPr lang="en-US" b="0" i="0" dirty="0" err="1">
                <a:solidFill>
                  <a:schemeClr val="accent3"/>
                </a:solidFill>
                <a:effectLst/>
              </a:rPr>
              <a:t>Khubchandani</a:t>
            </a:r>
            <a:r>
              <a:rPr lang="en-US" b="0" i="0" dirty="0">
                <a:solidFill>
                  <a:schemeClr val="accent3"/>
                </a:solidFill>
                <a:effectLst/>
              </a:rPr>
              <a:t> J, Sharma S, Webb FJ, </a:t>
            </a:r>
            <a:r>
              <a:rPr lang="en-US" b="0" i="0" dirty="0" err="1">
                <a:solidFill>
                  <a:schemeClr val="accent3"/>
                </a:solidFill>
                <a:effectLst/>
              </a:rPr>
              <a:t>Wiblishauser</a:t>
            </a:r>
            <a:r>
              <a:rPr lang="en-US" b="0" i="0" dirty="0">
                <a:solidFill>
                  <a:schemeClr val="accent3"/>
                </a:solidFill>
                <a:effectLst/>
              </a:rPr>
              <a:t> MJ, Bowman SL. Post-lockdown depression and anxiety in the USA during the COVID-19 pandemic. J Public Health (</a:t>
            </a:r>
            <a:r>
              <a:rPr lang="en-US" b="0" i="0" dirty="0" err="1">
                <a:solidFill>
                  <a:schemeClr val="accent3"/>
                </a:solidFill>
                <a:effectLst/>
              </a:rPr>
              <a:t>Oxf</a:t>
            </a:r>
            <a:r>
              <a:rPr lang="en-US" b="0" i="0" dirty="0">
                <a:solidFill>
                  <a:schemeClr val="accent3"/>
                </a:solidFill>
                <a:effectLst/>
              </a:rPr>
              <a:t>). 2021 Jun 7;43(2):246-253. </a:t>
            </a:r>
            <a:endParaRPr lang="en-US" dirty="0">
              <a:solidFill>
                <a:schemeClr val="accent3"/>
              </a:solidFill>
            </a:endParaRPr>
          </a:p>
        </p:txBody>
      </p:sp>
    </p:spTree>
    <p:extLst>
      <p:ext uri="{BB962C8B-B14F-4D97-AF65-F5344CB8AC3E}">
        <p14:creationId xmlns:p14="http://schemas.microsoft.com/office/powerpoint/2010/main" val="25336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FC55-ECBA-418D-80DE-7682DF5140D4}"/>
              </a:ext>
            </a:extLst>
          </p:cNvPr>
          <p:cNvSpPr>
            <a:spLocks noGrp="1"/>
          </p:cNvSpPr>
          <p:nvPr>
            <p:ph type="title"/>
          </p:nvPr>
        </p:nvSpPr>
        <p:spPr>
          <a:xfrm>
            <a:off x="953947" y="632377"/>
            <a:ext cx="10515600" cy="234643"/>
          </a:xfrm>
        </p:spPr>
        <p:txBody>
          <a:bodyPr>
            <a:noAutofit/>
          </a:bodyPr>
          <a:lstStyle/>
          <a:p>
            <a:pPr algn="ctr"/>
            <a:r>
              <a:rPr lang="en-US" sz="3600" b="1" dirty="0"/>
              <a:t>Mental health is of increased concern during the Covid-19 Pandemic</a:t>
            </a:r>
          </a:p>
        </p:txBody>
      </p:sp>
      <p:sp>
        <p:nvSpPr>
          <p:cNvPr id="3" name="Content Placeholder 2">
            <a:extLst>
              <a:ext uri="{FF2B5EF4-FFF2-40B4-BE49-F238E27FC236}">
                <a16:creationId xmlns:a16="http://schemas.microsoft.com/office/drawing/2014/main" id="{57D96CE5-6311-4FC3-8B78-134E2BBE3EEA}"/>
              </a:ext>
            </a:extLst>
          </p:cNvPr>
          <p:cNvSpPr>
            <a:spLocks noGrp="1"/>
          </p:cNvSpPr>
          <p:nvPr>
            <p:ph idx="1"/>
          </p:nvPr>
        </p:nvSpPr>
        <p:spPr>
          <a:xfrm>
            <a:off x="854597" y="925975"/>
            <a:ext cx="10515600" cy="5332257"/>
          </a:xfrm>
        </p:spPr>
        <p:txBody>
          <a:bodyPr>
            <a:normAutofit/>
          </a:bodyPr>
          <a:lstStyle/>
          <a:p>
            <a:pPr marL="0" indent="0" algn="ctr">
              <a:buNone/>
            </a:pPr>
            <a:endParaRPr lang="en-US" dirty="0"/>
          </a:p>
          <a:p>
            <a:pPr marL="0" indent="0" algn="ctr">
              <a:buNone/>
            </a:pPr>
            <a:endParaRPr lang="en-US" dirty="0"/>
          </a:p>
          <a:p>
            <a:pPr marL="0" indent="0" algn="ctr">
              <a:buNone/>
            </a:pPr>
            <a:r>
              <a:rPr lang="en-US" dirty="0"/>
              <a:t>Given the high prevalence of depression and anxiety, interdisciplinary and multisectoral approaches are recommended in the USA along with population-based interventions on mental health improvement.</a:t>
            </a:r>
          </a:p>
        </p:txBody>
      </p:sp>
      <p:sp>
        <p:nvSpPr>
          <p:cNvPr id="5" name="TextBox 4">
            <a:extLst>
              <a:ext uri="{FF2B5EF4-FFF2-40B4-BE49-F238E27FC236}">
                <a16:creationId xmlns:a16="http://schemas.microsoft.com/office/drawing/2014/main" id="{5C43B2A5-2604-4166-B3CF-0E40AB3589C1}"/>
              </a:ext>
            </a:extLst>
          </p:cNvPr>
          <p:cNvSpPr txBox="1"/>
          <p:nvPr/>
        </p:nvSpPr>
        <p:spPr>
          <a:xfrm>
            <a:off x="854597" y="5796567"/>
            <a:ext cx="8768787" cy="923330"/>
          </a:xfrm>
          <a:prstGeom prst="rect">
            <a:avLst/>
          </a:prstGeom>
          <a:noFill/>
        </p:spPr>
        <p:txBody>
          <a:bodyPr wrap="square">
            <a:spAutoFit/>
          </a:bodyPr>
          <a:lstStyle/>
          <a:p>
            <a:pPr algn="ctr"/>
            <a:r>
              <a:rPr lang="en-US" b="0" i="0" dirty="0" err="1">
                <a:solidFill>
                  <a:schemeClr val="accent3"/>
                </a:solidFill>
                <a:effectLst/>
              </a:rPr>
              <a:t>Khubchandani</a:t>
            </a:r>
            <a:r>
              <a:rPr lang="en-US" b="0" i="0" dirty="0">
                <a:solidFill>
                  <a:schemeClr val="accent3"/>
                </a:solidFill>
                <a:effectLst/>
              </a:rPr>
              <a:t> J, Sharma S, Webb FJ, </a:t>
            </a:r>
            <a:r>
              <a:rPr lang="en-US" b="0" i="0" dirty="0" err="1">
                <a:solidFill>
                  <a:schemeClr val="accent3"/>
                </a:solidFill>
                <a:effectLst/>
              </a:rPr>
              <a:t>Wiblishauser</a:t>
            </a:r>
            <a:r>
              <a:rPr lang="en-US" b="0" i="0" dirty="0">
                <a:solidFill>
                  <a:schemeClr val="accent3"/>
                </a:solidFill>
                <a:effectLst/>
              </a:rPr>
              <a:t> MJ, Bowman SL. Post-lockdown depression and anxiety in the USA during the COVID-19 pandemic. J Public Health (</a:t>
            </a:r>
            <a:r>
              <a:rPr lang="en-US" b="0" i="0" dirty="0" err="1">
                <a:solidFill>
                  <a:schemeClr val="accent3"/>
                </a:solidFill>
                <a:effectLst/>
              </a:rPr>
              <a:t>Oxf</a:t>
            </a:r>
            <a:r>
              <a:rPr lang="en-US" b="0" i="0" dirty="0">
                <a:solidFill>
                  <a:schemeClr val="accent3"/>
                </a:solidFill>
                <a:effectLst/>
              </a:rPr>
              <a:t>). 2021 Jun 7;43(2):246-253. </a:t>
            </a:r>
            <a:endParaRPr lang="en-US" dirty="0">
              <a:solidFill>
                <a:schemeClr val="accent3"/>
              </a:solidFill>
            </a:endParaRPr>
          </a:p>
        </p:txBody>
      </p:sp>
    </p:spTree>
    <p:extLst>
      <p:ext uri="{BB962C8B-B14F-4D97-AF65-F5344CB8AC3E}">
        <p14:creationId xmlns:p14="http://schemas.microsoft.com/office/powerpoint/2010/main" val="10596884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C655C-54FF-492E-A184-9819A7101EC6}"/>
              </a:ext>
            </a:extLst>
          </p:cNvPr>
          <p:cNvSpPr>
            <a:spLocks noGrp="1"/>
          </p:cNvSpPr>
          <p:nvPr>
            <p:ph type="title"/>
          </p:nvPr>
        </p:nvSpPr>
        <p:spPr>
          <a:xfrm>
            <a:off x="838200" y="631343"/>
            <a:ext cx="10515600" cy="734470"/>
          </a:xfrm>
        </p:spPr>
        <p:txBody>
          <a:bodyPr>
            <a:normAutofit fontScale="90000"/>
          </a:bodyPr>
          <a:lstStyle/>
          <a:p>
            <a:pPr algn="ctr"/>
            <a:r>
              <a:rPr lang="en-US" b="1" dirty="0"/>
              <a:t>Fishing with a pole or a net?</a:t>
            </a:r>
            <a:br>
              <a:rPr lang="en-US" b="1" dirty="0"/>
            </a:br>
            <a:r>
              <a:rPr lang="en-US" b="1" dirty="0"/>
              <a:t>What is best way to screen for a mental health issue? </a:t>
            </a:r>
          </a:p>
        </p:txBody>
      </p:sp>
      <p:pic>
        <p:nvPicPr>
          <p:cNvPr id="5" name="Content Placeholder 4">
            <a:extLst>
              <a:ext uri="{FF2B5EF4-FFF2-40B4-BE49-F238E27FC236}">
                <a16:creationId xmlns:a16="http://schemas.microsoft.com/office/drawing/2014/main" id="{AFC2E793-3887-4971-8B66-F03E069E78CE}"/>
              </a:ext>
            </a:extLst>
          </p:cNvPr>
          <p:cNvPicPr>
            <a:picLocks noGrp="1" noChangeAspect="1"/>
          </p:cNvPicPr>
          <p:nvPr>
            <p:ph idx="1"/>
          </p:nvPr>
        </p:nvPicPr>
        <p:blipFill>
          <a:blip r:embed="rId2"/>
          <a:stretch>
            <a:fillRect/>
          </a:stretch>
        </p:blipFill>
        <p:spPr>
          <a:xfrm>
            <a:off x="6373053" y="1982324"/>
            <a:ext cx="4821761" cy="4077418"/>
          </a:xfrm>
        </p:spPr>
      </p:pic>
      <p:pic>
        <p:nvPicPr>
          <p:cNvPr id="7" name="Picture 6">
            <a:extLst>
              <a:ext uri="{FF2B5EF4-FFF2-40B4-BE49-F238E27FC236}">
                <a16:creationId xmlns:a16="http://schemas.microsoft.com/office/drawing/2014/main" id="{D7BCA6D9-196E-4BEB-BF2A-805E975BAA15}"/>
              </a:ext>
            </a:extLst>
          </p:cNvPr>
          <p:cNvPicPr>
            <a:picLocks noChangeAspect="1"/>
          </p:cNvPicPr>
          <p:nvPr/>
        </p:nvPicPr>
        <p:blipFill>
          <a:blip r:embed="rId3"/>
          <a:stretch>
            <a:fillRect/>
          </a:stretch>
        </p:blipFill>
        <p:spPr>
          <a:xfrm>
            <a:off x="1332852" y="2043091"/>
            <a:ext cx="4652963" cy="4077418"/>
          </a:xfrm>
          <a:prstGeom prst="rect">
            <a:avLst/>
          </a:prstGeom>
        </p:spPr>
      </p:pic>
    </p:spTree>
    <p:extLst>
      <p:ext uri="{BB962C8B-B14F-4D97-AF65-F5344CB8AC3E}">
        <p14:creationId xmlns:p14="http://schemas.microsoft.com/office/powerpoint/2010/main" val="1669347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5A16-DDA2-40D7-84E8-C012DBE95E87}"/>
              </a:ext>
            </a:extLst>
          </p:cNvPr>
          <p:cNvSpPr>
            <a:spLocks noGrp="1"/>
          </p:cNvSpPr>
          <p:nvPr>
            <p:ph type="title"/>
          </p:nvPr>
        </p:nvSpPr>
        <p:spPr>
          <a:xfrm>
            <a:off x="838200" y="365126"/>
            <a:ext cx="10515600" cy="537700"/>
          </a:xfrm>
        </p:spPr>
        <p:txBody>
          <a:bodyPr>
            <a:normAutofit fontScale="90000"/>
          </a:bodyPr>
          <a:lstStyle/>
          <a:p>
            <a:pPr algn="ctr"/>
            <a:r>
              <a:rPr lang="en-US" sz="4000" b="1" dirty="0"/>
              <a:t>What is Connected Mind Fast Check? (CMFC)</a:t>
            </a:r>
          </a:p>
        </p:txBody>
      </p:sp>
      <p:sp>
        <p:nvSpPr>
          <p:cNvPr id="3" name="Content Placeholder 2">
            <a:extLst>
              <a:ext uri="{FF2B5EF4-FFF2-40B4-BE49-F238E27FC236}">
                <a16:creationId xmlns:a16="http://schemas.microsoft.com/office/drawing/2014/main" id="{4F457F0B-EF08-4264-A709-7A40B8A6B98F}"/>
              </a:ext>
            </a:extLst>
          </p:cNvPr>
          <p:cNvSpPr>
            <a:spLocks noGrp="1"/>
          </p:cNvSpPr>
          <p:nvPr>
            <p:ph idx="1"/>
          </p:nvPr>
        </p:nvSpPr>
        <p:spPr>
          <a:xfrm>
            <a:off x="838200" y="1093808"/>
            <a:ext cx="10515600" cy="5764192"/>
          </a:xfrm>
        </p:spPr>
        <p:txBody>
          <a:bodyPr>
            <a:normAutofit/>
          </a:bodyPr>
          <a:lstStyle/>
          <a:p>
            <a:pPr marL="0" indent="0" algn="ctr">
              <a:buNone/>
            </a:pPr>
            <a:r>
              <a:rPr lang="en-US" sz="2400" dirty="0"/>
              <a:t>“</a:t>
            </a:r>
            <a:r>
              <a:rPr lang="en-US" sz="2400" i="1" dirty="0"/>
              <a:t>Simple screening compared to a cross cutting tool (Connected Mind) is like fishing with a fishing pole vs fishing with a net.   </a:t>
            </a:r>
          </a:p>
          <a:p>
            <a:pPr marL="0" indent="0" algn="ctr">
              <a:buNone/>
            </a:pPr>
            <a:r>
              <a:rPr lang="en-US" sz="2400" i="1" dirty="0"/>
              <a:t>When providers think depression may be a concern, they often fish with a PHQ-9 or for anxiety, they fish with a GAD-7.  </a:t>
            </a:r>
          </a:p>
          <a:p>
            <a:pPr marL="0" indent="0" algn="ctr">
              <a:buNone/>
            </a:pPr>
            <a:endParaRPr lang="en-US" sz="2400" i="1" dirty="0"/>
          </a:p>
          <a:p>
            <a:pPr marL="0" indent="0" algn="ctr">
              <a:buNone/>
            </a:pPr>
            <a:r>
              <a:rPr lang="en-US" sz="2400" i="1" dirty="0"/>
              <a:t>The issue is that mental health is a spectrum, and it is almost impossible to know what someone is dealing with in a brief conversation or just by looking at the patient. That is why Connected Mind (CM) was designed to fish with a net.  </a:t>
            </a:r>
          </a:p>
          <a:p>
            <a:pPr marL="0" indent="0" algn="ctr">
              <a:buNone/>
            </a:pPr>
            <a:r>
              <a:rPr lang="en-US" sz="2400" i="1" dirty="0"/>
              <a:t>CMFC evaluates for the 6 most common connected mental health conditions that are affecting patients, often at the same time.  This makes it much more likely that we catch what is going on with the patient.</a:t>
            </a:r>
            <a:r>
              <a:rPr lang="en-US" sz="2400" dirty="0"/>
              <a:t>” </a:t>
            </a:r>
          </a:p>
          <a:p>
            <a:pPr marL="0" indent="0" algn="ctr">
              <a:buNone/>
            </a:pPr>
            <a:endParaRPr lang="en-US" sz="2400" dirty="0"/>
          </a:p>
          <a:p>
            <a:pPr marL="0" indent="0" algn="ctr">
              <a:buNone/>
            </a:pPr>
            <a:r>
              <a:rPr lang="en-US" sz="2400" dirty="0"/>
              <a:t>Christian </a:t>
            </a:r>
            <a:r>
              <a:rPr lang="en-US" sz="2400" dirty="0" err="1"/>
              <a:t>Lehinger</a:t>
            </a:r>
            <a:r>
              <a:rPr lang="en-US" sz="2400" dirty="0"/>
              <a:t> – developer of Connected Mind Fast Check. </a:t>
            </a:r>
          </a:p>
        </p:txBody>
      </p:sp>
    </p:spTree>
    <p:extLst>
      <p:ext uri="{BB962C8B-B14F-4D97-AF65-F5344CB8AC3E}">
        <p14:creationId xmlns:p14="http://schemas.microsoft.com/office/powerpoint/2010/main" val="120292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DC3A0-9A00-4BF7-AC0E-D705246D4117}"/>
              </a:ext>
            </a:extLst>
          </p:cNvPr>
          <p:cNvSpPr>
            <a:spLocks noGrp="1"/>
          </p:cNvSpPr>
          <p:nvPr>
            <p:ph type="title"/>
          </p:nvPr>
        </p:nvSpPr>
        <p:spPr>
          <a:xfrm>
            <a:off x="838200" y="154911"/>
            <a:ext cx="10515600" cy="526126"/>
          </a:xfrm>
        </p:spPr>
        <p:txBody>
          <a:bodyPr>
            <a:normAutofit fontScale="90000"/>
          </a:bodyPr>
          <a:lstStyle/>
          <a:p>
            <a:pPr algn="ctr"/>
            <a:r>
              <a:rPr lang="en-US" sz="3600" b="1" dirty="0"/>
              <a:t>References for Scientific Update 11/10/21</a:t>
            </a:r>
          </a:p>
        </p:txBody>
      </p:sp>
      <p:sp>
        <p:nvSpPr>
          <p:cNvPr id="3" name="Content Placeholder 2">
            <a:extLst>
              <a:ext uri="{FF2B5EF4-FFF2-40B4-BE49-F238E27FC236}">
                <a16:creationId xmlns:a16="http://schemas.microsoft.com/office/drawing/2014/main" id="{64B2CA2C-FF6B-4243-839F-FFB406602000}"/>
              </a:ext>
            </a:extLst>
          </p:cNvPr>
          <p:cNvSpPr>
            <a:spLocks noGrp="1"/>
          </p:cNvSpPr>
          <p:nvPr>
            <p:ph idx="1"/>
          </p:nvPr>
        </p:nvSpPr>
        <p:spPr>
          <a:xfrm>
            <a:off x="838200" y="1003822"/>
            <a:ext cx="10515600" cy="5362253"/>
          </a:xfrm>
        </p:spPr>
        <p:txBody>
          <a:bodyPr>
            <a:normAutofit fontScale="92500" lnSpcReduction="20000"/>
          </a:bodyPr>
          <a:lstStyle/>
          <a:p>
            <a:pPr marL="0" indent="0">
              <a:buNone/>
            </a:pPr>
            <a:endParaRPr lang="en-US" sz="2200" dirty="0">
              <a:solidFill>
                <a:schemeClr val="accent3"/>
              </a:solidFill>
              <a:latin typeface="+mn-lt"/>
            </a:endParaRPr>
          </a:p>
          <a:p>
            <a:r>
              <a:rPr lang="en-US" sz="2200" dirty="0">
                <a:solidFill>
                  <a:schemeClr val="accent3"/>
                </a:solidFill>
                <a:latin typeface="+mn-lt"/>
              </a:rPr>
              <a:t>Crooke, S., Liang, </a:t>
            </a:r>
            <a:r>
              <a:rPr lang="en-US" sz="2200" dirty="0" err="1">
                <a:solidFill>
                  <a:schemeClr val="accent3"/>
                </a:solidFill>
                <a:latin typeface="+mn-lt"/>
              </a:rPr>
              <a:t>Xue</a:t>
            </a:r>
            <a:r>
              <a:rPr lang="en-US" sz="2200" dirty="0">
                <a:solidFill>
                  <a:schemeClr val="accent3"/>
                </a:solidFill>
                <a:latin typeface="+mn-lt"/>
              </a:rPr>
              <a:t>-Hai, Baker, B., Crooke, R., (2021). Antisense technology: A review. J. Biol. Chem. (2021) 296 100416</a:t>
            </a:r>
          </a:p>
          <a:p>
            <a:endParaRPr lang="en-US" sz="2200" dirty="0">
              <a:solidFill>
                <a:schemeClr val="accent3"/>
              </a:solidFill>
              <a:latin typeface="+mn-lt"/>
            </a:endParaRPr>
          </a:p>
          <a:p>
            <a:r>
              <a:rPr lang="en-US" sz="2200" dirty="0" err="1">
                <a:solidFill>
                  <a:schemeClr val="accent3"/>
                </a:solidFill>
                <a:latin typeface="+mn-lt"/>
              </a:rPr>
              <a:t>Tsimikas</a:t>
            </a:r>
            <a:r>
              <a:rPr lang="en-US" sz="2200" dirty="0">
                <a:solidFill>
                  <a:schemeClr val="accent3"/>
                </a:solidFill>
                <a:latin typeface="+mn-lt"/>
              </a:rPr>
              <a:t> S., Moriarty, PM, </a:t>
            </a:r>
            <a:r>
              <a:rPr lang="en-US" sz="2200" dirty="0" err="1">
                <a:solidFill>
                  <a:schemeClr val="accent3"/>
                </a:solidFill>
                <a:latin typeface="+mn-lt"/>
              </a:rPr>
              <a:t>Stroes</a:t>
            </a:r>
            <a:r>
              <a:rPr lang="en-US" sz="2200" dirty="0">
                <a:solidFill>
                  <a:schemeClr val="accent3"/>
                </a:solidFill>
                <a:latin typeface="+mn-lt"/>
              </a:rPr>
              <a:t>, ES. Emerging RNA Therapeutics to lower blood levels of </a:t>
            </a:r>
            <a:r>
              <a:rPr lang="en-US" sz="2200" dirty="0" err="1">
                <a:solidFill>
                  <a:schemeClr val="accent3"/>
                </a:solidFill>
                <a:latin typeface="+mn-lt"/>
              </a:rPr>
              <a:t>Lp</a:t>
            </a:r>
            <a:r>
              <a:rPr lang="en-US" sz="2200" dirty="0">
                <a:solidFill>
                  <a:schemeClr val="accent3"/>
                </a:solidFill>
                <a:latin typeface="+mn-lt"/>
              </a:rPr>
              <a:t>(a): JACC Focus </a:t>
            </a:r>
            <a:r>
              <a:rPr lang="en-US" sz="2200" dirty="0" err="1">
                <a:solidFill>
                  <a:schemeClr val="accent3"/>
                </a:solidFill>
                <a:latin typeface="+mn-lt"/>
              </a:rPr>
              <a:t>Seinar</a:t>
            </a:r>
            <a:r>
              <a:rPr lang="en-US" sz="2200" dirty="0">
                <a:solidFill>
                  <a:schemeClr val="accent3"/>
                </a:solidFill>
                <a:latin typeface="+mn-lt"/>
              </a:rPr>
              <a:t> 2/4. J Am Coll </a:t>
            </a:r>
            <a:r>
              <a:rPr lang="en-US" sz="2200" dirty="0" err="1">
                <a:solidFill>
                  <a:schemeClr val="accent3"/>
                </a:solidFill>
                <a:latin typeface="+mn-lt"/>
              </a:rPr>
              <a:t>Cardiol</a:t>
            </a:r>
            <a:r>
              <a:rPr lang="en-US" sz="2200" dirty="0">
                <a:solidFill>
                  <a:schemeClr val="accent3"/>
                </a:solidFill>
                <a:latin typeface="+mn-lt"/>
              </a:rPr>
              <a:t>. 2021 Mar 30;77(12):1576-1589.</a:t>
            </a:r>
          </a:p>
          <a:p>
            <a:endParaRPr lang="en-US" sz="2200" dirty="0">
              <a:solidFill>
                <a:schemeClr val="accent3"/>
              </a:solidFill>
              <a:latin typeface="+mn-lt"/>
            </a:endParaRPr>
          </a:p>
          <a:p>
            <a:r>
              <a:rPr lang="en-US" sz="2200" b="0" i="0" dirty="0" err="1">
                <a:solidFill>
                  <a:schemeClr val="accent3"/>
                </a:solidFill>
                <a:effectLst/>
                <a:latin typeface="+mn-lt"/>
              </a:rPr>
              <a:t>Khubchandani</a:t>
            </a:r>
            <a:r>
              <a:rPr lang="en-US" sz="2200" b="0" i="0" dirty="0">
                <a:solidFill>
                  <a:schemeClr val="accent3"/>
                </a:solidFill>
                <a:effectLst/>
                <a:latin typeface="+mn-lt"/>
              </a:rPr>
              <a:t> J, Sharma S, Webb FJ, </a:t>
            </a:r>
            <a:r>
              <a:rPr lang="en-US" sz="2200" b="0" i="0" dirty="0" err="1">
                <a:solidFill>
                  <a:schemeClr val="accent3"/>
                </a:solidFill>
                <a:effectLst/>
                <a:latin typeface="+mn-lt"/>
              </a:rPr>
              <a:t>Wiblishauser</a:t>
            </a:r>
            <a:r>
              <a:rPr lang="en-US" sz="2200" b="0" i="0" dirty="0">
                <a:solidFill>
                  <a:schemeClr val="accent3"/>
                </a:solidFill>
                <a:effectLst/>
                <a:latin typeface="+mn-lt"/>
              </a:rPr>
              <a:t> MJ, Bowman SL. Post-lockdown depression and anxiety in the USA during the COVID-19 pandemic. J Public Health (</a:t>
            </a:r>
            <a:r>
              <a:rPr lang="en-US" sz="2200" b="0" i="0" dirty="0" err="1">
                <a:solidFill>
                  <a:schemeClr val="accent3"/>
                </a:solidFill>
                <a:effectLst/>
                <a:latin typeface="+mn-lt"/>
              </a:rPr>
              <a:t>Oxf</a:t>
            </a:r>
            <a:r>
              <a:rPr lang="en-US" sz="2200" b="0" i="0" dirty="0">
                <a:solidFill>
                  <a:schemeClr val="accent3"/>
                </a:solidFill>
                <a:effectLst/>
                <a:latin typeface="+mn-lt"/>
              </a:rPr>
              <a:t>). 2021 Jun 7;43(2):246-253. </a:t>
            </a:r>
          </a:p>
          <a:p>
            <a:endParaRPr lang="en-US" sz="2200" b="0" i="0" dirty="0">
              <a:solidFill>
                <a:schemeClr val="accent3"/>
              </a:solidFill>
              <a:effectLst/>
              <a:latin typeface="+mn-lt"/>
            </a:endParaRPr>
          </a:p>
          <a:p>
            <a:r>
              <a:rPr lang="en-US" sz="2200" b="0" i="0" dirty="0">
                <a:solidFill>
                  <a:schemeClr val="accent3"/>
                </a:solidFill>
                <a:effectLst/>
                <a:latin typeface="+mn-lt"/>
              </a:rPr>
              <a:t>Rogers R, Hartigan SE, Sanders CE. Identifying Mental Disorders in Primary Care: Diagnostic Accuracy of the Connected Mind Fast Check (CMFC) Electronic Screen. J Clin Psychol Med Settings. 2021 Oct 5:1–15. </a:t>
            </a:r>
          </a:p>
          <a:p>
            <a:endParaRPr lang="en-US" sz="2200" b="0" i="0" dirty="0">
              <a:solidFill>
                <a:schemeClr val="accent3"/>
              </a:solidFill>
              <a:effectLst/>
              <a:latin typeface="+mn-lt"/>
            </a:endParaRPr>
          </a:p>
          <a:p>
            <a:r>
              <a:rPr lang="en-US" sz="2200" b="0" i="0" dirty="0">
                <a:solidFill>
                  <a:schemeClr val="accent3"/>
                </a:solidFill>
                <a:effectLst/>
                <a:latin typeface="+mn-lt"/>
              </a:rPr>
              <a:t>Xu L, Cai B, Fan S, Lu S, Dai K. Association of Oral Behaviors with Anxiety, Depression, and Jaw Function in Patients with Temporomandibular Disorders in China: A Cross-Sectional Study. Med Sci </a:t>
            </a:r>
            <a:r>
              <a:rPr lang="en-US" sz="2200" b="0" i="0" dirty="0" err="1">
                <a:solidFill>
                  <a:schemeClr val="accent3"/>
                </a:solidFill>
                <a:effectLst/>
                <a:latin typeface="+mn-lt"/>
              </a:rPr>
              <a:t>Monit</a:t>
            </a:r>
            <a:r>
              <a:rPr lang="en-US" sz="2200" b="0" i="0" dirty="0">
                <a:solidFill>
                  <a:schemeClr val="accent3"/>
                </a:solidFill>
                <a:effectLst/>
                <a:latin typeface="+mn-lt"/>
              </a:rPr>
              <a:t>. 2021 May 17;27:e929985. </a:t>
            </a:r>
            <a:endParaRPr lang="en-US" sz="2200" dirty="0">
              <a:solidFill>
                <a:schemeClr val="accent3"/>
              </a:solidFill>
              <a:latin typeface="+mn-lt"/>
            </a:endParaRPr>
          </a:p>
          <a:p>
            <a:endParaRPr lang="en-US" sz="2200" dirty="0">
              <a:solidFill>
                <a:schemeClr val="accent3"/>
              </a:solidFill>
              <a:latin typeface="+mn-lt"/>
            </a:endParaRPr>
          </a:p>
          <a:p>
            <a:endParaRPr lang="en-US" sz="2200" dirty="0">
              <a:solidFill>
                <a:schemeClr val="accent3"/>
              </a:solidFill>
              <a:latin typeface="+mn-lt"/>
            </a:endParaRPr>
          </a:p>
          <a:p>
            <a:endParaRPr lang="en-US" sz="2200" dirty="0">
              <a:solidFill>
                <a:schemeClr val="accent3">
                  <a:lumMod val="75000"/>
                </a:schemeClr>
              </a:solidFill>
              <a:latin typeface="+mn-lt"/>
            </a:endParaRPr>
          </a:p>
          <a:p>
            <a:endParaRPr lang="en-US" sz="1200" dirty="0">
              <a:solidFill>
                <a:schemeClr val="accent3">
                  <a:lumMod val="75000"/>
                </a:schemeClr>
              </a:solidFill>
            </a:endParaRPr>
          </a:p>
          <a:p>
            <a:endParaRPr lang="en-US" sz="1800" dirty="0">
              <a:solidFill>
                <a:schemeClr val="accent3"/>
              </a:solidFill>
              <a:latin typeface="+mn-lt"/>
            </a:endParaRPr>
          </a:p>
          <a:p>
            <a:endParaRPr lang="en-US" sz="1800" dirty="0">
              <a:solidFill>
                <a:schemeClr val="accent3"/>
              </a:solidFill>
              <a:latin typeface="+mn-lt"/>
            </a:endParaRPr>
          </a:p>
          <a:p>
            <a:endParaRPr lang="en-US" sz="1800" dirty="0">
              <a:solidFill>
                <a:schemeClr val="accent3"/>
              </a:solidFill>
              <a:latin typeface="+mn-lt"/>
            </a:endParaRPr>
          </a:p>
          <a:p>
            <a:endParaRPr lang="en-US" sz="1800" dirty="0">
              <a:solidFill>
                <a:schemeClr val="accent3">
                  <a:lumMod val="75000"/>
                </a:schemeClr>
              </a:solidFill>
              <a:latin typeface="+mn-lt"/>
            </a:endParaRPr>
          </a:p>
          <a:p>
            <a:endParaRPr lang="en-US" sz="1800" b="0" i="0" dirty="0">
              <a:solidFill>
                <a:schemeClr val="accent3"/>
              </a:solidFill>
              <a:effectLst/>
              <a:latin typeface="+mn-lt"/>
              <a:ea typeface="Cambria" panose="02040503050406030204" pitchFamily="18" charset="0"/>
            </a:endParaRPr>
          </a:p>
          <a:p>
            <a:endParaRPr lang="en-US" sz="1800" dirty="0">
              <a:solidFill>
                <a:schemeClr val="accent3"/>
              </a:solidFill>
              <a:latin typeface="+mn-lt"/>
            </a:endParaRPr>
          </a:p>
          <a:p>
            <a:pPr marL="514350" indent="-514350">
              <a:buAutoNum type="arabicPeriod"/>
            </a:pPr>
            <a:endParaRPr lang="en-US" sz="1800" dirty="0">
              <a:solidFill>
                <a:schemeClr val="accent3"/>
              </a:solidFill>
              <a:latin typeface="+mn-lt"/>
            </a:endParaRPr>
          </a:p>
          <a:p>
            <a:endParaRPr lang="en-US" dirty="0"/>
          </a:p>
        </p:txBody>
      </p:sp>
    </p:spTree>
    <p:extLst>
      <p:ext uri="{BB962C8B-B14F-4D97-AF65-F5344CB8AC3E}">
        <p14:creationId xmlns:p14="http://schemas.microsoft.com/office/powerpoint/2010/main" val="3673388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FDF2-F4D3-4B9E-BF2D-FE3F04BA5AD1}"/>
              </a:ext>
            </a:extLst>
          </p:cNvPr>
          <p:cNvSpPr>
            <a:spLocks noGrp="1"/>
          </p:cNvSpPr>
          <p:nvPr>
            <p:ph type="title"/>
          </p:nvPr>
        </p:nvSpPr>
        <p:spPr>
          <a:xfrm>
            <a:off x="838199" y="114960"/>
            <a:ext cx="10859219" cy="868452"/>
          </a:xfrm>
        </p:spPr>
        <p:txBody>
          <a:bodyPr>
            <a:normAutofit fontScale="90000"/>
          </a:bodyPr>
          <a:lstStyle/>
          <a:p>
            <a:pPr algn="ctr"/>
            <a:r>
              <a:rPr lang="en-US" b="1" dirty="0">
                <a:solidFill>
                  <a:schemeClr val="tx1"/>
                </a:solidFill>
              </a:rPr>
              <a:t>Mental Health: Connected Mind Fast Check </a:t>
            </a:r>
          </a:p>
        </p:txBody>
      </p:sp>
      <p:sp>
        <p:nvSpPr>
          <p:cNvPr id="3" name="Content Placeholder 2">
            <a:extLst>
              <a:ext uri="{FF2B5EF4-FFF2-40B4-BE49-F238E27FC236}">
                <a16:creationId xmlns:a16="http://schemas.microsoft.com/office/drawing/2014/main" id="{132598ED-45EA-4CE7-9E98-57966A16F64C}"/>
              </a:ext>
            </a:extLst>
          </p:cNvPr>
          <p:cNvSpPr>
            <a:spLocks noGrp="1"/>
          </p:cNvSpPr>
          <p:nvPr>
            <p:ph idx="1"/>
          </p:nvPr>
        </p:nvSpPr>
        <p:spPr>
          <a:xfrm>
            <a:off x="838199" y="1489195"/>
            <a:ext cx="10945483" cy="4131422"/>
          </a:xfrm>
        </p:spPr>
        <p:txBody>
          <a:bodyPr>
            <a:normAutofit/>
          </a:bodyPr>
          <a:lstStyle/>
          <a:p>
            <a:pPr marL="0" indent="0" algn="ctr">
              <a:buNone/>
            </a:pPr>
            <a:r>
              <a:rPr lang="en-US" sz="2400" b="0" i="0" u="none" strike="noStrike" baseline="0" dirty="0">
                <a:latin typeface="+mn-lt"/>
              </a:rPr>
              <a:t>Globally, mental disorders continue to increase with an estimated 264 million people functionally impaired by depression alone (</a:t>
            </a:r>
            <a:r>
              <a:rPr lang="en-US" sz="2400" b="0" i="1" u="none" strike="noStrike" baseline="0" dirty="0">
                <a:latin typeface="+mn-lt"/>
              </a:rPr>
              <a:t>James et al., 2018</a:t>
            </a:r>
            <a:r>
              <a:rPr lang="en-US" sz="2400" b="0" i="0" u="none" strike="noStrike" baseline="0" dirty="0">
                <a:latin typeface="+mn-lt"/>
              </a:rPr>
              <a:t>). </a:t>
            </a:r>
          </a:p>
          <a:p>
            <a:pPr marL="0" indent="0" algn="ctr">
              <a:buNone/>
            </a:pPr>
            <a:endParaRPr lang="en-US" sz="2400" b="0" i="0" u="none" strike="noStrike" baseline="0" dirty="0">
              <a:latin typeface="+mn-lt"/>
            </a:endParaRPr>
          </a:p>
          <a:p>
            <a:pPr marL="0" indent="0" algn="ctr">
              <a:buNone/>
            </a:pPr>
            <a:r>
              <a:rPr lang="en-US" sz="2400" b="0" i="0" u="none" strike="noStrike" baseline="0" dirty="0">
                <a:latin typeface="+mn-lt"/>
              </a:rPr>
              <a:t>According to World Health Organization (WHO), most persons with mental disorders, including those in the USA, remain untreated in medical and psychiatric settings.</a:t>
            </a:r>
          </a:p>
          <a:p>
            <a:pPr marL="0" indent="0" algn="ctr">
              <a:buNone/>
            </a:pPr>
            <a:endParaRPr lang="en-US" sz="2400" b="0" i="0" u="none" strike="noStrike" baseline="0" dirty="0">
              <a:latin typeface="+mn-lt"/>
            </a:endParaRPr>
          </a:p>
          <a:p>
            <a:pPr marL="0" indent="0" algn="ctr">
              <a:buNone/>
            </a:pPr>
            <a:r>
              <a:rPr lang="en-US" sz="2400" b="0" i="0" u="none" strike="noStrike" baseline="0" dirty="0">
                <a:latin typeface="+mn-lt"/>
              </a:rPr>
              <a:t>The National Institute of Mental Health (</a:t>
            </a:r>
            <a:r>
              <a:rPr lang="en-US" sz="2400" b="0" i="1" u="none" strike="noStrike" baseline="0" dirty="0">
                <a:latin typeface="+mn-lt"/>
              </a:rPr>
              <a:t>NIMH, 2020</a:t>
            </a:r>
            <a:r>
              <a:rPr lang="en-US" sz="2400" b="0" i="0" u="none" strike="noStrike" baseline="0" dirty="0">
                <a:latin typeface="+mn-lt"/>
              </a:rPr>
              <a:t>) identified over 46 million adults that were diagnosed with at least one serious mental disorder. </a:t>
            </a:r>
            <a:endParaRPr lang="en-US" sz="2400" dirty="0">
              <a:latin typeface="+mn-lt"/>
            </a:endParaRPr>
          </a:p>
        </p:txBody>
      </p:sp>
      <p:sp>
        <p:nvSpPr>
          <p:cNvPr id="5" name="TextBox 4">
            <a:extLst>
              <a:ext uri="{FF2B5EF4-FFF2-40B4-BE49-F238E27FC236}">
                <a16:creationId xmlns:a16="http://schemas.microsoft.com/office/drawing/2014/main" id="{A0EA3EA0-9A39-4381-A7A0-8F1F0E234D3A}"/>
              </a:ext>
            </a:extLst>
          </p:cNvPr>
          <p:cNvSpPr txBox="1"/>
          <p:nvPr/>
        </p:nvSpPr>
        <p:spPr>
          <a:xfrm>
            <a:off x="1069041" y="6027003"/>
            <a:ext cx="8153959" cy="830997"/>
          </a:xfrm>
          <a:prstGeom prst="rect">
            <a:avLst/>
          </a:prstGeom>
          <a:noFill/>
        </p:spPr>
        <p:txBody>
          <a:bodyPr wrap="square">
            <a:spAutoFit/>
          </a:bodyPr>
          <a:lstStyle/>
          <a:p>
            <a:pPr algn="ctr"/>
            <a:r>
              <a:rPr lang="en-US" sz="1600" b="0" i="0" dirty="0">
                <a:solidFill>
                  <a:schemeClr val="accent3"/>
                </a:solidFill>
                <a:effectLst/>
              </a:rPr>
              <a:t>Rogers R, Hartigan SE, Sanders CE. Identifying Mental Disorders in Primary Care: Diagnostic Accuracy of the Connected Mind Fast Check (CMFC) Electronic Screen. J Clin Psychol Med Settings. 2021 Oct 5:1–15. </a:t>
            </a:r>
            <a:endParaRPr lang="en-US" sz="1600" dirty="0">
              <a:solidFill>
                <a:schemeClr val="accent3"/>
              </a:solidFill>
            </a:endParaRPr>
          </a:p>
        </p:txBody>
      </p:sp>
    </p:spTree>
    <p:extLst>
      <p:ext uri="{BB962C8B-B14F-4D97-AF65-F5344CB8AC3E}">
        <p14:creationId xmlns:p14="http://schemas.microsoft.com/office/powerpoint/2010/main" val="3289697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FDF2-F4D3-4B9E-BF2D-FE3F04BA5AD1}"/>
              </a:ext>
            </a:extLst>
          </p:cNvPr>
          <p:cNvSpPr>
            <a:spLocks noGrp="1"/>
          </p:cNvSpPr>
          <p:nvPr>
            <p:ph type="title"/>
          </p:nvPr>
        </p:nvSpPr>
        <p:spPr>
          <a:xfrm>
            <a:off x="838200" y="153270"/>
            <a:ext cx="10515600" cy="747683"/>
          </a:xfrm>
        </p:spPr>
        <p:txBody>
          <a:bodyPr>
            <a:normAutofit fontScale="90000"/>
          </a:bodyPr>
          <a:lstStyle/>
          <a:p>
            <a:pPr algn="ctr"/>
            <a:r>
              <a:rPr lang="en-US" b="1" dirty="0"/>
              <a:t>Mental Health: Connected Mind Fast Check </a:t>
            </a:r>
          </a:p>
        </p:txBody>
      </p:sp>
      <p:sp>
        <p:nvSpPr>
          <p:cNvPr id="3" name="Content Placeholder 2">
            <a:extLst>
              <a:ext uri="{FF2B5EF4-FFF2-40B4-BE49-F238E27FC236}">
                <a16:creationId xmlns:a16="http://schemas.microsoft.com/office/drawing/2014/main" id="{132598ED-45EA-4CE7-9E98-57966A16F64C}"/>
              </a:ext>
            </a:extLst>
          </p:cNvPr>
          <p:cNvSpPr>
            <a:spLocks noGrp="1"/>
          </p:cNvSpPr>
          <p:nvPr>
            <p:ph idx="1"/>
          </p:nvPr>
        </p:nvSpPr>
        <p:spPr>
          <a:xfrm>
            <a:off x="838200" y="1440611"/>
            <a:ext cx="10515600" cy="4516436"/>
          </a:xfrm>
        </p:spPr>
        <p:txBody>
          <a:bodyPr>
            <a:normAutofit/>
          </a:bodyPr>
          <a:lstStyle/>
          <a:p>
            <a:pPr marL="0" indent="0" algn="ctr">
              <a:buNone/>
            </a:pPr>
            <a:r>
              <a:rPr lang="en-US" b="0" i="0" u="none" strike="noStrike" baseline="0" dirty="0">
                <a:latin typeface="+mn-lt"/>
              </a:rPr>
              <a:t>Diagnostic severity with its functional impairment must also be considered. 82.9% of persons with bipolar disorders were classified at the highest level of severity.</a:t>
            </a:r>
          </a:p>
          <a:p>
            <a:pPr marL="0" indent="0" algn="ctr">
              <a:buNone/>
            </a:pPr>
            <a:endParaRPr lang="en-US" b="0" i="0" u="none" strike="noStrike" baseline="0" dirty="0">
              <a:latin typeface="+mn-lt"/>
            </a:endParaRPr>
          </a:p>
          <a:p>
            <a:pPr marL="0" indent="0" algn="ctr">
              <a:buNone/>
            </a:pPr>
            <a:r>
              <a:rPr lang="en-US" b="1" dirty="0">
                <a:latin typeface="+mn-lt"/>
              </a:rPr>
              <a:t>L</a:t>
            </a:r>
            <a:r>
              <a:rPr lang="en-US" b="1" i="0" u="none" strike="noStrike" baseline="0" dirty="0">
                <a:latin typeface="+mn-lt"/>
              </a:rPr>
              <a:t>ifetime prevalence for four diagnostic categories: </a:t>
            </a:r>
          </a:p>
          <a:p>
            <a:pPr marL="0" indent="0" algn="ctr">
              <a:buNone/>
            </a:pPr>
            <a:r>
              <a:rPr lang="en-US" b="0" i="0" u="none" strike="noStrike" baseline="0" dirty="0">
                <a:latin typeface="+mn-lt"/>
              </a:rPr>
              <a:t>28.8% for anxiety disorders</a:t>
            </a:r>
            <a:endParaRPr lang="en-US" dirty="0">
              <a:latin typeface="+mn-lt"/>
            </a:endParaRPr>
          </a:p>
          <a:p>
            <a:pPr marL="0" indent="0" algn="ctr">
              <a:buNone/>
            </a:pPr>
            <a:r>
              <a:rPr lang="en-US" b="0" i="0" u="none" strike="noStrike" baseline="0" dirty="0">
                <a:latin typeface="+mn-lt"/>
              </a:rPr>
              <a:t>24.8% for impulse control disorders</a:t>
            </a:r>
            <a:endParaRPr lang="en-US" dirty="0">
              <a:latin typeface="+mn-lt"/>
            </a:endParaRPr>
          </a:p>
          <a:p>
            <a:pPr marL="0" indent="0" algn="ctr">
              <a:buNone/>
            </a:pPr>
            <a:r>
              <a:rPr lang="en-US" b="0" i="0" u="none" strike="noStrike" baseline="0" dirty="0">
                <a:latin typeface="+mn-lt"/>
              </a:rPr>
              <a:t>20.8% for mood disorders</a:t>
            </a:r>
            <a:endParaRPr lang="en-US" dirty="0">
              <a:latin typeface="+mn-lt"/>
            </a:endParaRPr>
          </a:p>
          <a:p>
            <a:pPr marL="0" indent="0" algn="ctr">
              <a:buNone/>
            </a:pPr>
            <a:r>
              <a:rPr lang="en-US" b="0" i="0" u="none" strike="noStrike" baseline="0" dirty="0">
                <a:latin typeface="+mn-lt"/>
              </a:rPr>
              <a:t>14.6% for substance use disorders</a:t>
            </a:r>
            <a:endParaRPr lang="en-US" dirty="0">
              <a:latin typeface="+mn-lt"/>
            </a:endParaRPr>
          </a:p>
        </p:txBody>
      </p:sp>
      <p:sp>
        <p:nvSpPr>
          <p:cNvPr id="5" name="TextBox 4">
            <a:extLst>
              <a:ext uri="{FF2B5EF4-FFF2-40B4-BE49-F238E27FC236}">
                <a16:creationId xmlns:a16="http://schemas.microsoft.com/office/drawing/2014/main" id="{A0EA3EA0-9A39-4381-A7A0-8F1F0E234D3A}"/>
              </a:ext>
            </a:extLst>
          </p:cNvPr>
          <p:cNvSpPr txBox="1"/>
          <p:nvPr/>
        </p:nvSpPr>
        <p:spPr>
          <a:xfrm>
            <a:off x="1069041" y="6027003"/>
            <a:ext cx="8153959" cy="830997"/>
          </a:xfrm>
          <a:prstGeom prst="rect">
            <a:avLst/>
          </a:prstGeom>
          <a:noFill/>
        </p:spPr>
        <p:txBody>
          <a:bodyPr wrap="square">
            <a:spAutoFit/>
          </a:bodyPr>
          <a:lstStyle/>
          <a:p>
            <a:pPr algn="ctr"/>
            <a:r>
              <a:rPr lang="en-US" sz="1600" b="0" i="0" dirty="0">
                <a:solidFill>
                  <a:schemeClr val="accent3"/>
                </a:solidFill>
                <a:effectLst/>
              </a:rPr>
              <a:t>Rogers R, Hartigan SE, Sanders CE. Identifying Mental Disorders in Primary Care: Diagnostic Accuracy of the Connected Mind Fast Check (CMFC) Electronic Screen. J Clin Psychol Med Settings. 2021 Oct 5:1–15. </a:t>
            </a:r>
            <a:endParaRPr lang="en-US" sz="1600" dirty="0">
              <a:solidFill>
                <a:schemeClr val="accent3"/>
              </a:solidFill>
            </a:endParaRPr>
          </a:p>
        </p:txBody>
      </p:sp>
    </p:spTree>
    <p:extLst>
      <p:ext uri="{BB962C8B-B14F-4D97-AF65-F5344CB8AC3E}">
        <p14:creationId xmlns:p14="http://schemas.microsoft.com/office/powerpoint/2010/main" val="68889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FDF2-F4D3-4B9E-BF2D-FE3F04BA5AD1}"/>
              </a:ext>
            </a:extLst>
          </p:cNvPr>
          <p:cNvSpPr>
            <a:spLocks noGrp="1"/>
          </p:cNvSpPr>
          <p:nvPr>
            <p:ph type="title"/>
          </p:nvPr>
        </p:nvSpPr>
        <p:spPr>
          <a:xfrm>
            <a:off x="838200" y="296115"/>
            <a:ext cx="10515600" cy="635539"/>
          </a:xfrm>
        </p:spPr>
        <p:txBody>
          <a:bodyPr>
            <a:normAutofit fontScale="90000"/>
          </a:bodyPr>
          <a:lstStyle/>
          <a:p>
            <a:pPr algn="ctr"/>
            <a:r>
              <a:rPr lang="en-US" b="1" dirty="0"/>
              <a:t>Health: Connected Mind Fast Check </a:t>
            </a:r>
          </a:p>
        </p:txBody>
      </p:sp>
      <p:sp>
        <p:nvSpPr>
          <p:cNvPr id="3" name="Content Placeholder 2">
            <a:extLst>
              <a:ext uri="{FF2B5EF4-FFF2-40B4-BE49-F238E27FC236}">
                <a16:creationId xmlns:a16="http://schemas.microsoft.com/office/drawing/2014/main" id="{132598ED-45EA-4CE7-9E98-57966A16F64C}"/>
              </a:ext>
            </a:extLst>
          </p:cNvPr>
          <p:cNvSpPr>
            <a:spLocks noGrp="1"/>
          </p:cNvSpPr>
          <p:nvPr>
            <p:ph idx="1"/>
          </p:nvPr>
        </p:nvSpPr>
        <p:spPr>
          <a:xfrm>
            <a:off x="838200" y="1112807"/>
            <a:ext cx="10515600" cy="4813539"/>
          </a:xfrm>
        </p:spPr>
        <p:txBody>
          <a:bodyPr>
            <a:normAutofit lnSpcReduction="10000"/>
          </a:bodyPr>
          <a:lstStyle/>
          <a:p>
            <a:pPr marL="0" indent="0" algn="ctr">
              <a:buNone/>
            </a:pPr>
            <a:r>
              <a:rPr lang="en-US" sz="2400" b="0" i="0" u="none" strike="noStrike" baseline="0" dirty="0">
                <a:latin typeface="+mn-lt"/>
              </a:rPr>
              <a:t>Lehinger and his multidisciplinary team </a:t>
            </a:r>
            <a:r>
              <a:rPr lang="en-US" sz="2400" dirty="0">
                <a:latin typeface="+mn-lt"/>
              </a:rPr>
              <a:t>of psychologists, </a:t>
            </a:r>
            <a:r>
              <a:rPr lang="en-US" sz="2400" b="0" i="0" u="none" strike="noStrike" baseline="0" dirty="0">
                <a:latin typeface="+mn-lt"/>
              </a:rPr>
              <a:t>developed a mental health screen in 2017 (https://connectedmind. me) </a:t>
            </a:r>
          </a:p>
          <a:p>
            <a:pPr marL="0" indent="0" algn="ctr">
              <a:buNone/>
            </a:pPr>
            <a:endParaRPr lang="en-US" sz="2400" dirty="0">
              <a:latin typeface="+mn-lt"/>
            </a:endParaRPr>
          </a:p>
          <a:p>
            <a:pPr marL="0" indent="0" algn="ctr">
              <a:buNone/>
            </a:pPr>
            <a:r>
              <a:rPr lang="en-US" sz="2400" b="1" i="0" u="none" strike="noStrike" baseline="0" dirty="0">
                <a:latin typeface="+mn-lt"/>
              </a:rPr>
              <a:t>The CMFC assesses six common mental disorders </a:t>
            </a:r>
            <a:r>
              <a:rPr lang="en-US" sz="2400" b="0" i="0" u="none" strike="noStrike" baseline="0" dirty="0">
                <a:latin typeface="+mn-lt"/>
              </a:rPr>
              <a:t>frequently found in primary care:</a:t>
            </a:r>
          </a:p>
          <a:p>
            <a:pPr marL="0" indent="0" algn="ctr">
              <a:buNone/>
            </a:pPr>
            <a:r>
              <a:rPr lang="en-US" sz="2400" b="0" i="0" u="none" strike="noStrike" baseline="0" dirty="0">
                <a:latin typeface="+mn-lt"/>
              </a:rPr>
              <a:t>________________________________________________________________________</a:t>
            </a:r>
          </a:p>
          <a:p>
            <a:pPr marL="0" indent="0" algn="ctr">
              <a:buNone/>
            </a:pPr>
            <a:r>
              <a:rPr lang="en-US" sz="2400" b="0" i="0" u="none" strike="noStrike" baseline="0" dirty="0">
                <a:latin typeface="+mn-lt"/>
              </a:rPr>
              <a:t>1. Major Depressive Disorders (MDD)</a:t>
            </a:r>
          </a:p>
          <a:p>
            <a:pPr marL="0" indent="0" algn="ctr">
              <a:buNone/>
            </a:pPr>
            <a:r>
              <a:rPr lang="en-US" sz="2400" b="0" i="0" u="none" strike="noStrike" baseline="0" dirty="0">
                <a:latin typeface="+mn-lt"/>
              </a:rPr>
              <a:t>2. Anxiety Disorders - focus on Generalized Anxiety Disorder (GAD)</a:t>
            </a:r>
          </a:p>
          <a:p>
            <a:pPr marL="0" indent="0" algn="ctr">
              <a:buNone/>
            </a:pPr>
            <a:r>
              <a:rPr lang="en-US" sz="2400" dirty="0">
                <a:latin typeface="+mn-lt"/>
              </a:rPr>
              <a:t>3. </a:t>
            </a:r>
            <a:r>
              <a:rPr lang="en-US" sz="2400" b="0" i="0" u="none" strike="noStrike" baseline="0" dirty="0">
                <a:latin typeface="+mn-lt"/>
              </a:rPr>
              <a:t>Bipolar Disorders</a:t>
            </a:r>
          </a:p>
          <a:p>
            <a:pPr marL="0" indent="0" algn="ctr">
              <a:buNone/>
            </a:pPr>
            <a:r>
              <a:rPr lang="en-US" sz="2400" b="0" i="0" u="none" strike="noStrike" baseline="0" dirty="0">
                <a:latin typeface="+mn-lt"/>
              </a:rPr>
              <a:t>4. Attention-Deficit/Hyperactivity Disorders (ADHD) </a:t>
            </a:r>
          </a:p>
          <a:p>
            <a:pPr marL="0" indent="0" algn="ctr">
              <a:buNone/>
            </a:pPr>
            <a:r>
              <a:rPr lang="en-US" sz="2400" dirty="0">
                <a:latin typeface="+mn-lt"/>
              </a:rPr>
              <a:t>5. </a:t>
            </a:r>
            <a:r>
              <a:rPr lang="en-US" sz="2400" b="0" i="0" u="none" strike="noStrike" baseline="0" dirty="0">
                <a:latin typeface="+mn-lt"/>
              </a:rPr>
              <a:t>Somatic Symptom Disorders </a:t>
            </a:r>
          </a:p>
          <a:p>
            <a:pPr marL="0" indent="0" algn="ctr">
              <a:buNone/>
            </a:pPr>
            <a:r>
              <a:rPr lang="en-US" sz="2400" b="0" i="0" u="none" strike="noStrike" baseline="0" dirty="0">
                <a:latin typeface="+mn-lt"/>
              </a:rPr>
              <a:t>6. Substance and Alcohol Use Disorders</a:t>
            </a:r>
            <a:endParaRPr lang="en-US" sz="2400" dirty="0">
              <a:latin typeface="+mn-lt"/>
            </a:endParaRPr>
          </a:p>
        </p:txBody>
      </p:sp>
      <p:sp>
        <p:nvSpPr>
          <p:cNvPr id="5" name="TextBox 4">
            <a:extLst>
              <a:ext uri="{FF2B5EF4-FFF2-40B4-BE49-F238E27FC236}">
                <a16:creationId xmlns:a16="http://schemas.microsoft.com/office/drawing/2014/main" id="{A0EA3EA0-9A39-4381-A7A0-8F1F0E234D3A}"/>
              </a:ext>
            </a:extLst>
          </p:cNvPr>
          <p:cNvSpPr txBox="1"/>
          <p:nvPr/>
        </p:nvSpPr>
        <p:spPr>
          <a:xfrm>
            <a:off x="1069041" y="6027003"/>
            <a:ext cx="8153959" cy="830997"/>
          </a:xfrm>
          <a:prstGeom prst="rect">
            <a:avLst/>
          </a:prstGeom>
          <a:noFill/>
        </p:spPr>
        <p:txBody>
          <a:bodyPr wrap="square">
            <a:spAutoFit/>
          </a:bodyPr>
          <a:lstStyle/>
          <a:p>
            <a:pPr algn="ctr"/>
            <a:r>
              <a:rPr lang="en-US" sz="1600" b="0" i="0" dirty="0">
                <a:solidFill>
                  <a:schemeClr val="accent3"/>
                </a:solidFill>
                <a:effectLst/>
              </a:rPr>
              <a:t>Rogers R, Hartigan SE, Sanders CE. Identifying Mental Disorders in Primary Care: Diagnostic Accuracy of the Connected Mind Fast Check (CMFC) Electronic Screen. J Clin Psychol Med Settings. 2021 Oct 5:1–15. </a:t>
            </a:r>
            <a:endParaRPr lang="en-US" sz="1600" dirty="0">
              <a:solidFill>
                <a:schemeClr val="accent3"/>
              </a:solidFill>
            </a:endParaRPr>
          </a:p>
        </p:txBody>
      </p:sp>
    </p:spTree>
    <p:extLst>
      <p:ext uri="{BB962C8B-B14F-4D97-AF65-F5344CB8AC3E}">
        <p14:creationId xmlns:p14="http://schemas.microsoft.com/office/powerpoint/2010/main" val="35396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FDF2-F4D3-4B9E-BF2D-FE3F04BA5AD1}"/>
              </a:ext>
            </a:extLst>
          </p:cNvPr>
          <p:cNvSpPr>
            <a:spLocks noGrp="1"/>
          </p:cNvSpPr>
          <p:nvPr>
            <p:ph type="title"/>
          </p:nvPr>
        </p:nvSpPr>
        <p:spPr>
          <a:xfrm>
            <a:off x="838200" y="365125"/>
            <a:ext cx="10515600" cy="842573"/>
          </a:xfrm>
        </p:spPr>
        <p:txBody>
          <a:bodyPr>
            <a:normAutofit fontScale="90000"/>
          </a:bodyPr>
          <a:lstStyle/>
          <a:p>
            <a:pPr algn="ctr"/>
            <a:r>
              <a:rPr lang="en-US" b="1" dirty="0"/>
              <a:t>Mental Health: Connected Mind Fast Check </a:t>
            </a:r>
          </a:p>
        </p:txBody>
      </p:sp>
      <p:sp>
        <p:nvSpPr>
          <p:cNvPr id="3" name="Content Placeholder 2">
            <a:extLst>
              <a:ext uri="{FF2B5EF4-FFF2-40B4-BE49-F238E27FC236}">
                <a16:creationId xmlns:a16="http://schemas.microsoft.com/office/drawing/2014/main" id="{132598ED-45EA-4CE7-9E98-57966A16F64C}"/>
              </a:ext>
            </a:extLst>
          </p:cNvPr>
          <p:cNvSpPr>
            <a:spLocks noGrp="1"/>
          </p:cNvSpPr>
          <p:nvPr>
            <p:ph idx="1"/>
          </p:nvPr>
        </p:nvSpPr>
        <p:spPr>
          <a:xfrm>
            <a:off x="838200" y="1449238"/>
            <a:ext cx="10515600" cy="4680338"/>
          </a:xfrm>
        </p:spPr>
        <p:txBody>
          <a:bodyPr>
            <a:normAutofit/>
          </a:bodyPr>
          <a:lstStyle/>
          <a:p>
            <a:pPr marL="0" indent="0" algn="ctr">
              <a:buNone/>
            </a:pPr>
            <a:endParaRPr lang="en-US" b="0" i="0" u="none" strike="noStrike" baseline="0" dirty="0">
              <a:latin typeface="+mn-lt"/>
            </a:endParaRPr>
          </a:p>
          <a:p>
            <a:pPr marL="0" indent="0" algn="ctr">
              <a:buNone/>
            </a:pPr>
            <a:r>
              <a:rPr lang="en-US" b="0" i="0" u="none" strike="noStrike" baseline="0" dirty="0">
                <a:latin typeface="+mn-lt"/>
              </a:rPr>
              <a:t>The cross-sectional, prospective design evaluated diagnostic accuracy and comorbidity at five PCP settings. </a:t>
            </a:r>
          </a:p>
          <a:p>
            <a:pPr marL="0" indent="0" algn="ctr">
              <a:buNone/>
            </a:pPr>
            <a:endParaRPr lang="en-US" b="0" i="0" u="none" strike="noStrike" baseline="0" dirty="0">
              <a:latin typeface="+mn-lt"/>
            </a:endParaRPr>
          </a:p>
          <a:p>
            <a:pPr marL="0" indent="0" algn="ctr">
              <a:buNone/>
            </a:pPr>
            <a:r>
              <a:rPr lang="en-US" b="0" i="0" u="none" strike="noStrike" baseline="0" dirty="0">
                <a:latin typeface="+mn-lt"/>
              </a:rPr>
              <a:t>As the index test, the effectiveness of the CMFC Initial Screen and </a:t>
            </a:r>
            <a:r>
              <a:rPr lang="en-US" dirty="0">
                <a:latin typeface="+mn-lt"/>
              </a:rPr>
              <a:t>standard assessment modules (SAMs)</a:t>
            </a:r>
            <a:r>
              <a:rPr lang="en-US" b="0" i="0" u="none" strike="noStrike" baseline="0" dirty="0">
                <a:latin typeface="+mn-lt"/>
              </a:rPr>
              <a:t> in identifying common mental disorders was tested using SCID-RV diagnoses as the diagnostic reference standard. </a:t>
            </a:r>
          </a:p>
          <a:p>
            <a:pPr marL="0" indent="0" algn="ctr">
              <a:buNone/>
            </a:pPr>
            <a:endParaRPr lang="en-US" dirty="0">
              <a:latin typeface="+mn-lt"/>
            </a:endParaRPr>
          </a:p>
        </p:txBody>
      </p:sp>
      <p:sp>
        <p:nvSpPr>
          <p:cNvPr id="5" name="TextBox 4">
            <a:extLst>
              <a:ext uri="{FF2B5EF4-FFF2-40B4-BE49-F238E27FC236}">
                <a16:creationId xmlns:a16="http://schemas.microsoft.com/office/drawing/2014/main" id="{A0EA3EA0-9A39-4381-A7A0-8F1F0E234D3A}"/>
              </a:ext>
            </a:extLst>
          </p:cNvPr>
          <p:cNvSpPr txBox="1"/>
          <p:nvPr/>
        </p:nvSpPr>
        <p:spPr>
          <a:xfrm>
            <a:off x="1069041" y="6027003"/>
            <a:ext cx="8153959" cy="830997"/>
          </a:xfrm>
          <a:prstGeom prst="rect">
            <a:avLst/>
          </a:prstGeom>
          <a:noFill/>
        </p:spPr>
        <p:txBody>
          <a:bodyPr wrap="square">
            <a:spAutoFit/>
          </a:bodyPr>
          <a:lstStyle/>
          <a:p>
            <a:pPr algn="ctr"/>
            <a:r>
              <a:rPr lang="en-US" sz="1600" b="0" i="0" dirty="0">
                <a:solidFill>
                  <a:schemeClr val="accent3"/>
                </a:solidFill>
                <a:effectLst/>
              </a:rPr>
              <a:t>Rogers R, Hartigan SE, Sanders CE. Identifying Mental Disorders in Primary Care: Diagnostic Accuracy of the Connected Mind Fast Check (CMFC) Electronic Screen. J Clin Psychol Med Settings. 2021 Oct 5:1–15. </a:t>
            </a:r>
            <a:endParaRPr lang="en-US" sz="1600" dirty="0">
              <a:solidFill>
                <a:schemeClr val="accent3"/>
              </a:solidFill>
            </a:endParaRPr>
          </a:p>
        </p:txBody>
      </p:sp>
    </p:spTree>
    <p:extLst>
      <p:ext uri="{BB962C8B-B14F-4D97-AF65-F5344CB8AC3E}">
        <p14:creationId xmlns:p14="http://schemas.microsoft.com/office/powerpoint/2010/main" val="4223409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FDF2-F4D3-4B9E-BF2D-FE3F04BA5AD1}"/>
              </a:ext>
            </a:extLst>
          </p:cNvPr>
          <p:cNvSpPr>
            <a:spLocks noGrp="1"/>
          </p:cNvSpPr>
          <p:nvPr>
            <p:ph type="title"/>
          </p:nvPr>
        </p:nvSpPr>
        <p:spPr>
          <a:xfrm>
            <a:off x="838200" y="365126"/>
            <a:ext cx="10515600" cy="535828"/>
          </a:xfrm>
        </p:spPr>
        <p:txBody>
          <a:bodyPr>
            <a:normAutofit fontScale="90000"/>
          </a:bodyPr>
          <a:lstStyle/>
          <a:p>
            <a:pPr algn="ctr"/>
            <a:r>
              <a:rPr lang="en-US" b="1" dirty="0"/>
              <a:t>Mental Health: Connected Mind Fast Check </a:t>
            </a:r>
          </a:p>
        </p:txBody>
      </p:sp>
      <p:sp>
        <p:nvSpPr>
          <p:cNvPr id="3" name="Content Placeholder 2">
            <a:extLst>
              <a:ext uri="{FF2B5EF4-FFF2-40B4-BE49-F238E27FC236}">
                <a16:creationId xmlns:a16="http://schemas.microsoft.com/office/drawing/2014/main" id="{132598ED-45EA-4CE7-9E98-57966A16F64C}"/>
              </a:ext>
            </a:extLst>
          </p:cNvPr>
          <p:cNvSpPr>
            <a:spLocks noGrp="1"/>
          </p:cNvSpPr>
          <p:nvPr>
            <p:ph idx="1"/>
          </p:nvPr>
        </p:nvSpPr>
        <p:spPr>
          <a:xfrm>
            <a:off x="948906" y="1086928"/>
            <a:ext cx="10808898" cy="4870119"/>
          </a:xfrm>
        </p:spPr>
        <p:txBody>
          <a:bodyPr>
            <a:noAutofit/>
          </a:bodyPr>
          <a:lstStyle/>
          <a:p>
            <a:pPr marL="0" indent="0" algn="ctr">
              <a:buNone/>
            </a:pPr>
            <a:r>
              <a:rPr lang="en-US" sz="2400" b="0" i="0" u="none" strike="noStrike" baseline="0" dirty="0">
                <a:latin typeface="+mn-lt"/>
              </a:rPr>
              <a:t>The final sample consisted of 149 female and 85 male patients </a:t>
            </a:r>
          </a:p>
          <a:p>
            <a:pPr marL="0" indent="0" algn="ctr">
              <a:buNone/>
            </a:pPr>
            <a:r>
              <a:rPr lang="en-US" sz="2400" b="0" i="0" u="none" strike="noStrike" baseline="0" dirty="0">
                <a:latin typeface="+mn-lt"/>
              </a:rPr>
              <a:t>(average age 47 (18-82 years)</a:t>
            </a:r>
          </a:p>
          <a:p>
            <a:pPr marL="0" indent="0" algn="ctr">
              <a:buNone/>
            </a:pPr>
            <a:endParaRPr lang="en-US" sz="2400" b="0" i="0" u="none" strike="noStrike" baseline="0" dirty="0">
              <a:latin typeface="+mn-lt"/>
            </a:endParaRPr>
          </a:p>
          <a:p>
            <a:pPr marL="0" indent="0" algn="ctr">
              <a:buNone/>
            </a:pPr>
            <a:r>
              <a:rPr lang="en-US" sz="2400" b="0" i="0" u="none" strike="noStrike" baseline="0" dirty="0">
                <a:latin typeface="+mn-lt"/>
              </a:rPr>
              <a:t>European American (74.7%), African American (11.0%), Hispanic American (9.4%), and Multiracial (4.9%). </a:t>
            </a:r>
          </a:p>
          <a:p>
            <a:pPr marL="0" indent="0" algn="ctr">
              <a:buNone/>
            </a:pPr>
            <a:endParaRPr lang="en-US" sz="2400" b="0" i="0" u="none" strike="noStrike" baseline="0" dirty="0">
              <a:latin typeface="+mn-lt"/>
            </a:endParaRPr>
          </a:p>
          <a:p>
            <a:pPr marL="0" indent="0" algn="ctr">
              <a:buNone/>
            </a:pPr>
            <a:r>
              <a:rPr lang="en-US" sz="2400" b="0" i="0" u="none" strike="noStrike" baseline="0" dirty="0">
                <a:latin typeface="+mn-lt"/>
              </a:rPr>
              <a:t>48.1% married, 30.9% never married, 16.3% divorced, and 4.7% other/unreported. </a:t>
            </a:r>
          </a:p>
          <a:p>
            <a:pPr marL="0" indent="0" algn="ctr">
              <a:buNone/>
            </a:pPr>
            <a:endParaRPr lang="en-US" sz="2400" b="0" i="0" u="none" strike="noStrike" baseline="0" dirty="0">
              <a:latin typeface="+mn-lt"/>
            </a:endParaRPr>
          </a:p>
          <a:p>
            <a:pPr marL="0" indent="0" algn="ctr">
              <a:buNone/>
            </a:pPr>
            <a:r>
              <a:rPr lang="en-US" sz="2400" b="0" i="0" u="none" strike="noStrike" baseline="0" dirty="0">
                <a:latin typeface="+mn-lt"/>
              </a:rPr>
              <a:t>42.3% had been treated for a specific mental disorder with a much smaller but appreciable percent (15.8%) being psychiatrically hospitalized.</a:t>
            </a:r>
            <a:endParaRPr lang="en-US" sz="2400" dirty="0">
              <a:latin typeface="+mn-lt"/>
            </a:endParaRPr>
          </a:p>
        </p:txBody>
      </p:sp>
      <p:sp>
        <p:nvSpPr>
          <p:cNvPr id="5" name="TextBox 4">
            <a:extLst>
              <a:ext uri="{FF2B5EF4-FFF2-40B4-BE49-F238E27FC236}">
                <a16:creationId xmlns:a16="http://schemas.microsoft.com/office/drawing/2014/main" id="{A0EA3EA0-9A39-4381-A7A0-8F1F0E234D3A}"/>
              </a:ext>
            </a:extLst>
          </p:cNvPr>
          <p:cNvSpPr txBox="1"/>
          <p:nvPr/>
        </p:nvSpPr>
        <p:spPr>
          <a:xfrm>
            <a:off x="1069041" y="6027003"/>
            <a:ext cx="8153959" cy="830997"/>
          </a:xfrm>
          <a:prstGeom prst="rect">
            <a:avLst/>
          </a:prstGeom>
          <a:noFill/>
        </p:spPr>
        <p:txBody>
          <a:bodyPr wrap="square">
            <a:spAutoFit/>
          </a:bodyPr>
          <a:lstStyle/>
          <a:p>
            <a:pPr algn="ctr"/>
            <a:r>
              <a:rPr lang="en-US" sz="1600" b="0" i="0" dirty="0">
                <a:solidFill>
                  <a:schemeClr val="accent3"/>
                </a:solidFill>
                <a:effectLst/>
              </a:rPr>
              <a:t>Rogers R, Hartigan SE, Sanders CE. Identifying Mental Disorders in Primary Care: Diagnostic Accuracy of the Connected Mind Fast Check (CMFC) Electronic Screen. J Clin Psychol Med Settings. 2021 Oct 5:1–15. </a:t>
            </a:r>
            <a:endParaRPr lang="en-US" sz="1600" dirty="0">
              <a:solidFill>
                <a:schemeClr val="accent3"/>
              </a:solidFill>
            </a:endParaRPr>
          </a:p>
        </p:txBody>
      </p:sp>
    </p:spTree>
    <p:extLst>
      <p:ext uri="{BB962C8B-B14F-4D97-AF65-F5344CB8AC3E}">
        <p14:creationId xmlns:p14="http://schemas.microsoft.com/office/powerpoint/2010/main" val="2208822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FDF2-F4D3-4B9E-BF2D-FE3F04BA5AD1}"/>
              </a:ext>
            </a:extLst>
          </p:cNvPr>
          <p:cNvSpPr>
            <a:spLocks noGrp="1"/>
          </p:cNvSpPr>
          <p:nvPr>
            <p:ph type="title"/>
          </p:nvPr>
        </p:nvSpPr>
        <p:spPr>
          <a:xfrm>
            <a:off x="838200" y="282667"/>
            <a:ext cx="10515600" cy="618286"/>
          </a:xfrm>
        </p:spPr>
        <p:txBody>
          <a:bodyPr>
            <a:normAutofit fontScale="90000"/>
          </a:bodyPr>
          <a:lstStyle/>
          <a:p>
            <a:pPr algn="ctr"/>
            <a:r>
              <a:rPr lang="en-US" sz="4000" b="1" dirty="0"/>
              <a:t>Mental Health: Connected Mind Fast Check </a:t>
            </a:r>
          </a:p>
        </p:txBody>
      </p:sp>
      <p:sp>
        <p:nvSpPr>
          <p:cNvPr id="3" name="Content Placeholder 2">
            <a:extLst>
              <a:ext uri="{FF2B5EF4-FFF2-40B4-BE49-F238E27FC236}">
                <a16:creationId xmlns:a16="http://schemas.microsoft.com/office/drawing/2014/main" id="{132598ED-45EA-4CE7-9E98-57966A16F64C}"/>
              </a:ext>
            </a:extLst>
          </p:cNvPr>
          <p:cNvSpPr>
            <a:spLocks noGrp="1"/>
          </p:cNvSpPr>
          <p:nvPr>
            <p:ph idx="1"/>
          </p:nvPr>
        </p:nvSpPr>
        <p:spPr>
          <a:xfrm>
            <a:off x="838200" y="1398267"/>
            <a:ext cx="10515600" cy="4131422"/>
          </a:xfrm>
        </p:spPr>
        <p:txBody>
          <a:bodyPr>
            <a:normAutofit/>
          </a:bodyPr>
          <a:lstStyle/>
          <a:p>
            <a:pPr marL="0" indent="0" algn="ctr">
              <a:buNone/>
            </a:pPr>
            <a:r>
              <a:rPr lang="en-US" b="0" i="0" u="none" strike="noStrike" baseline="0" dirty="0">
                <a:latin typeface="+mn-lt"/>
              </a:rPr>
              <a:t>The CMFC Initial Screen worked exceptionally well in accurately identifying patients with specific mental disorders while missing very few false negatives.</a:t>
            </a:r>
          </a:p>
          <a:p>
            <a:pPr marL="0" indent="0" algn="ctr">
              <a:buNone/>
            </a:pPr>
            <a:endParaRPr lang="en-US" b="0" i="0" u="none" strike="noStrike" baseline="0" dirty="0">
              <a:latin typeface="+mn-lt"/>
            </a:endParaRPr>
          </a:p>
          <a:p>
            <a:pPr marL="0" indent="0" algn="ctr">
              <a:buNone/>
            </a:pPr>
            <a:r>
              <a:rPr lang="en-US" b="0" i="0" u="none" strike="noStrike" baseline="0" dirty="0">
                <a:latin typeface="+mn-lt"/>
              </a:rPr>
              <a:t>In the current study, the CMFC Initial Screen performed comparably to and sometimes stronger than traditional screens (e.g., PHQ-9) used in primary care settings. </a:t>
            </a:r>
          </a:p>
          <a:p>
            <a:pPr marL="0" indent="0" algn="ctr">
              <a:buNone/>
            </a:pPr>
            <a:endParaRPr lang="en-US" dirty="0">
              <a:latin typeface="+mn-lt"/>
            </a:endParaRPr>
          </a:p>
        </p:txBody>
      </p:sp>
      <p:sp>
        <p:nvSpPr>
          <p:cNvPr id="5" name="TextBox 4">
            <a:extLst>
              <a:ext uri="{FF2B5EF4-FFF2-40B4-BE49-F238E27FC236}">
                <a16:creationId xmlns:a16="http://schemas.microsoft.com/office/drawing/2014/main" id="{A0EA3EA0-9A39-4381-A7A0-8F1F0E234D3A}"/>
              </a:ext>
            </a:extLst>
          </p:cNvPr>
          <p:cNvSpPr txBox="1"/>
          <p:nvPr/>
        </p:nvSpPr>
        <p:spPr>
          <a:xfrm>
            <a:off x="1069041" y="6027003"/>
            <a:ext cx="8153959" cy="830997"/>
          </a:xfrm>
          <a:prstGeom prst="rect">
            <a:avLst/>
          </a:prstGeom>
          <a:noFill/>
        </p:spPr>
        <p:txBody>
          <a:bodyPr wrap="square">
            <a:spAutoFit/>
          </a:bodyPr>
          <a:lstStyle/>
          <a:p>
            <a:pPr algn="ctr"/>
            <a:r>
              <a:rPr lang="en-US" sz="1600" b="0" i="0" dirty="0">
                <a:solidFill>
                  <a:schemeClr val="accent3"/>
                </a:solidFill>
                <a:effectLst/>
              </a:rPr>
              <a:t>Rogers R, Hartigan SE, Sanders CE. Identifying Mental Disorders in Primary Care: Diagnostic Accuracy of the Connected Mind Fast Check (CMFC) Electronic Screen. J Clin Psychol Med Settings. 2021 Oct 5:1–15. </a:t>
            </a:r>
            <a:endParaRPr lang="en-US" sz="1600" dirty="0">
              <a:solidFill>
                <a:schemeClr val="accent3"/>
              </a:solidFill>
            </a:endParaRPr>
          </a:p>
        </p:txBody>
      </p:sp>
    </p:spTree>
    <p:extLst>
      <p:ext uri="{BB962C8B-B14F-4D97-AF65-F5344CB8AC3E}">
        <p14:creationId xmlns:p14="http://schemas.microsoft.com/office/powerpoint/2010/main" val="792758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FDF2-F4D3-4B9E-BF2D-FE3F04BA5AD1}"/>
              </a:ext>
            </a:extLst>
          </p:cNvPr>
          <p:cNvSpPr>
            <a:spLocks noGrp="1"/>
          </p:cNvSpPr>
          <p:nvPr>
            <p:ph type="title"/>
          </p:nvPr>
        </p:nvSpPr>
        <p:spPr>
          <a:xfrm>
            <a:off x="838200" y="282667"/>
            <a:ext cx="10515600" cy="618286"/>
          </a:xfrm>
        </p:spPr>
        <p:txBody>
          <a:bodyPr>
            <a:normAutofit fontScale="90000"/>
          </a:bodyPr>
          <a:lstStyle/>
          <a:p>
            <a:pPr algn="ctr"/>
            <a:r>
              <a:rPr lang="en-US" sz="4000" b="1" dirty="0"/>
              <a:t>Mental Health: Connected Mind Fast Check </a:t>
            </a:r>
          </a:p>
        </p:txBody>
      </p:sp>
      <p:sp>
        <p:nvSpPr>
          <p:cNvPr id="3" name="Content Placeholder 2">
            <a:extLst>
              <a:ext uri="{FF2B5EF4-FFF2-40B4-BE49-F238E27FC236}">
                <a16:creationId xmlns:a16="http://schemas.microsoft.com/office/drawing/2014/main" id="{132598ED-45EA-4CE7-9E98-57966A16F64C}"/>
              </a:ext>
            </a:extLst>
          </p:cNvPr>
          <p:cNvSpPr>
            <a:spLocks noGrp="1"/>
          </p:cNvSpPr>
          <p:nvPr>
            <p:ph idx="1"/>
          </p:nvPr>
        </p:nvSpPr>
        <p:spPr>
          <a:xfrm>
            <a:off x="942372" y="1398267"/>
            <a:ext cx="10515600" cy="4131422"/>
          </a:xfrm>
        </p:spPr>
        <p:txBody>
          <a:bodyPr>
            <a:normAutofit fontScale="92500" lnSpcReduction="10000"/>
          </a:bodyPr>
          <a:lstStyle/>
          <a:p>
            <a:pPr marL="0" indent="0" algn="ctr">
              <a:buNone/>
            </a:pPr>
            <a:r>
              <a:rPr lang="en-US" dirty="0">
                <a:latin typeface="+mn-lt"/>
              </a:rPr>
              <a:t>T</a:t>
            </a:r>
            <a:r>
              <a:rPr lang="en-US" b="0" i="0" u="none" strike="noStrike" baseline="0" dirty="0">
                <a:latin typeface="+mn-lt"/>
              </a:rPr>
              <a:t>he </a:t>
            </a:r>
            <a:r>
              <a:rPr lang="en-US" dirty="0">
                <a:latin typeface="+mn-lt"/>
              </a:rPr>
              <a:t>assessments</a:t>
            </a:r>
            <a:r>
              <a:rPr lang="en-US" b="0" i="0" u="none" strike="noStrike" baseline="0" dirty="0">
                <a:latin typeface="+mn-lt"/>
              </a:rPr>
              <a:t> performed strongly, regarding specificity with substantially improved PPP, meaning the diagnostic accuracy of identifying patients with a particular disorder increased. </a:t>
            </a:r>
          </a:p>
          <a:p>
            <a:pPr marL="0" indent="0" algn="ctr">
              <a:buNone/>
            </a:pPr>
            <a:endParaRPr lang="en-US" dirty="0">
              <a:latin typeface="+mn-lt"/>
            </a:endParaRPr>
          </a:p>
          <a:p>
            <a:pPr marL="0" indent="0" algn="ctr">
              <a:buNone/>
            </a:pPr>
            <a:r>
              <a:rPr lang="en-US" dirty="0">
                <a:latin typeface="+mn-lt"/>
              </a:rPr>
              <a:t>E</a:t>
            </a:r>
            <a:r>
              <a:rPr lang="en-US" b="0" i="0" u="none" strike="noStrike" baseline="0" dirty="0">
                <a:latin typeface="+mn-lt"/>
              </a:rPr>
              <a:t>xcellent specificities and NPPs indicate the SAMs correctly ruled-out most patients without these mental disorders. </a:t>
            </a:r>
          </a:p>
          <a:p>
            <a:pPr marL="0" indent="0" algn="ctr">
              <a:buNone/>
            </a:pPr>
            <a:endParaRPr lang="en-US" dirty="0">
              <a:latin typeface="+mn-lt"/>
            </a:endParaRPr>
          </a:p>
          <a:p>
            <a:pPr marL="0" indent="0" algn="ctr">
              <a:buNone/>
            </a:pPr>
            <a:r>
              <a:rPr lang="en-US" dirty="0">
                <a:latin typeface="+mn-lt"/>
              </a:rPr>
              <a:t>T</a:t>
            </a:r>
            <a:r>
              <a:rPr lang="en-US" b="0" i="0" u="none" strike="noStrike" baseline="0" dirty="0">
                <a:latin typeface="+mn-lt"/>
              </a:rPr>
              <a:t>he CMFC suicide screen proved effective at identifying patients with varying degrees of suicidal ideation. The inclusion of suicide risk assessment can be critically important to early and effective management.</a:t>
            </a:r>
            <a:endParaRPr lang="en-US" dirty="0">
              <a:latin typeface="+mn-lt"/>
            </a:endParaRPr>
          </a:p>
        </p:txBody>
      </p:sp>
      <p:sp>
        <p:nvSpPr>
          <p:cNvPr id="5" name="TextBox 4">
            <a:extLst>
              <a:ext uri="{FF2B5EF4-FFF2-40B4-BE49-F238E27FC236}">
                <a16:creationId xmlns:a16="http://schemas.microsoft.com/office/drawing/2014/main" id="{A0EA3EA0-9A39-4381-A7A0-8F1F0E234D3A}"/>
              </a:ext>
            </a:extLst>
          </p:cNvPr>
          <p:cNvSpPr txBox="1"/>
          <p:nvPr/>
        </p:nvSpPr>
        <p:spPr>
          <a:xfrm>
            <a:off x="1069041" y="6027003"/>
            <a:ext cx="8153959" cy="830997"/>
          </a:xfrm>
          <a:prstGeom prst="rect">
            <a:avLst/>
          </a:prstGeom>
          <a:noFill/>
        </p:spPr>
        <p:txBody>
          <a:bodyPr wrap="square">
            <a:spAutoFit/>
          </a:bodyPr>
          <a:lstStyle/>
          <a:p>
            <a:pPr algn="ctr"/>
            <a:r>
              <a:rPr lang="en-US" sz="1600" b="0" i="0" dirty="0">
                <a:solidFill>
                  <a:schemeClr val="accent3"/>
                </a:solidFill>
                <a:effectLst/>
              </a:rPr>
              <a:t>Rogers R, Hartigan SE, Sanders CE. Identifying Mental Disorders in Primary Care: Diagnostic Accuracy of the Connected Mind Fast Check (CMFC) Electronic Screen. J Clin Psychol Med Settings. 2021 Oct 5:1–15. </a:t>
            </a:r>
            <a:endParaRPr lang="en-US" sz="1600" dirty="0">
              <a:solidFill>
                <a:schemeClr val="accent3"/>
              </a:solidFill>
            </a:endParaRPr>
          </a:p>
        </p:txBody>
      </p:sp>
    </p:spTree>
    <p:extLst>
      <p:ext uri="{BB962C8B-B14F-4D97-AF65-F5344CB8AC3E}">
        <p14:creationId xmlns:p14="http://schemas.microsoft.com/office/powerpoint/2010/main" val="163230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26199-60DE-4562-B0AB-762515B27207}"/>
              </a:ext>
            </a:extLst>
          </p:cNvPr>
          <p:cNvSpPr>
            <a:spLocks noGrp="1"/>
          </p:cNvSpPr>
          <p:nvPr>
            <p:ph type="title"/>
          </p:nvPr>
        </p:nvSpPr>
        <p:spPr>
          <a:xfrm>
            <a:off x="1197015" y="3062025"/>
            <a:ext cx="10515600" cy="1151159"/>
          </a:xfrm>
        </p:spPr>
        <p:txBody>
          <a:bodyPr>
            <a:noAutofit/>
          </a:bodyPr>
          <a:lstStyle/>
          <a:p>
            <a:pPr algn="ctr"/>
            <a:r>
              <a:rPr lang="en-US" sz="3600" dirty="0"/>
              <a:t>Case Illustration:</a:t>
            </a:r>
            <a:br>
              <a:rPr lang="en-US" sz="3600" dirty="0"/>
            </a:br>
            <a:br>
              <a:rPr lang="en-US" sz="3600" dirty="0"/>
            </a:br>
            <a:r>
              <a:rPr lang="en-US" sz="3600" dirty="0"/>
              <a:t>I have been using the Connected Mind Screening tool for several years on all new patients to evaluate for the root of psychosocial health.  </a:t>
            </a:r>
            <a:br>
              <a:rPr lang="en-US" sz="3600" dirty="0"/>
            </a:br>
            <a:br>
              <a:rPr lang="en-US" sz="3600" dirty="0"/>
            </a:br>
            <a:r>
              <a:rPr lang="en-US" sz="3600" dirty="0"/>
              <a:t>Last week, considering the previous data discussed, I decided to begin using it on all patients starting 11/2/2021.  </a:t>
            </a:r>
            <a:br>
              <a:rPr lang="en-US" sz="3600" dirty="0"/>
            </a:br>
            <a:br>
              <a:rPr lang="en-US" sz="3600" dirty="0"/>
            </a:br>
            <a:endParaRPr lang="en-US" sz="3600" dirty="0"/>
          </a:p>
        </p:txBody>
      </p:sp>
    </p:spTree>
    <p:extLst>
      <p:ext uri="{BB962C8B-B14F-4D97-AF65-F5344CB8AC3E}">
        <p14:creationId xmlns:p14="http://schemas.microsoft.com/office/powerpoint/2010/main" val="18680600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29A622-9C7F-4779-87A4-3F28B10E06D3}"/>
              </a:ext>
            </a:extLst>
          </p:cNvPr>
          <p:cNvSpPr txBox="1"/>
          <p:nvPr/>
        </p:nvSpPr>
        <p:spPr>
          <a:xfrm>
            <a:off x="1038047" y="496864"/>
            <a:ext cx="4994693" cy="6247864"/>
          </a:xfrm>
          <a:prstGeom prst="rect">
            <a:avLst/>
          </a:prstGeom>
          <a:noFill/>
        </p:spPr>
        <p:txBody>
          <a:bodyPr wrap="square" rtlCol="0">
            <a:spAutoFit/>
          </a:bodyPr>
          <a:lstStyle/>
          <a:p>
            <a:pPr algn="ctr"/>
            <a:r>
              <a:rPr lang="en-US" sz="2000" dirty="0"/>
              <a:t>67-year-old female – in for her quarterly visit at 8 am on 11/2/21.  Nancy has children and grandchildren in Europe that she has not been able to see for almost 2 years due to the Pandemic.  I have worked with Nancy for approximately 15 years, and she usually visits them every 6 months.  </a:t>
            </a:r>
          </a:p>
          <a:p>
            <a:pPr algn="ctr"/>
            <a:endParaRPr lang="en-US" sz="2000" dirty="0"/>
          </a:p>
          <a:p>
            <a:pPr algn="ctr"/>
            <a:r>
              <a:rPr lang="en-US" sz="2000" dirty="0"/>
              <a:t>Nancy had more of a flat affect the day she came in (which isn’t like her).  I asked her how she was feeling, and she said, “I don’t know”…..”I’m tired”…..”I really miss the kids”.  </a:t>
            </a:r>
          </a:p>
          <a:p>
            <a:pPr algn="ctr"/>
            <a:endParaRPr lang="en-US" sz="2000" dirty="0"/>
          </a:p>
          <a:p>
            <a:pPr algn="ctr"/>
            <a:r>
              <a:rPr lang="en-US" sz="2000" dirty="0"/>
              <a:t>I had her do a Connected Mind Quick Screen letting her know that my intent was to run this screen annually (or sooner as necessary).  Nancy has NO history of depression or anxiety.  </a:t>
            </a:r>
          </a:p>
        </p:txBody>
      </p:sp>
      <p:pic>
        <p:nvPicPr>
          <p:cNvPr id="4" name="Picture 3">
            <a:extLst>
              <a:ext uri="{FF2B5EF4-FFF2-40B4-BE49-F238E27FC236}">
                <a16:creationId xmlns:a16="http://schemas.microsoft.com/office/drawing/2014/main" id="{0972749D-8EBC-472D-98F5-0670E9C75AED}"/>
              </a:ext>
            </a:extLst>
          </p:cNvPr>
          <p:cNvPicPr>
            <a:picLocks noChangeAspect="1"/>
          </p:cNvPicPr>
          <p:nvPr/>
        </p:nvPicPr>
        <p:blipFill>
          <a:blip r:embed="rId2"/>
          <a:stretch>
            <a:fillRect/>
          </a:stretch>
        </p:blipFill>
        <p:spPr>
          <a:xfrm>
            <a:off x="6438722" y="166687"/>
            <a:ext cx="5114925" cy="6524625"/>
          </a:xfrm>
          <a:prstGeom prst="rect">
            <a:avLst/>
          </a:prstGeom>
        </p:spPr>
      </p:pic>
    </p:spTree>
    <p:extLst>
      <p:ext uri="{BB962C8B-B14F-4D97-AF65-F5344CB8AC3E}">
        <p14:creationId xmlns:p14="http://schemas.microsoft.com/office/powerpoint/2010/main" val="340814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9886AF-2F56-4EA0-A908-CF2851604A6B}"/>
              </a:ext>
            </a:extLst>
          </p:cNvPr>
          <p:cNvPicPr>
            <a:picLocks noGrp="1" noChangeAspect="1"/>
          </p:cNvPicPr>
          <p:nvPr>
            <p:ph idx="1"/>
          </p:nvPr>
        </p:nvPicPr>
        <p:blipFill>
          <a:blip r:embed="rId2"/>
          <a:stretch>
            <a:fillRect/>
          </a:stretch>
        </p:blipFill>
        <p:spPr>
          <a:xfrm>
            <a:off x="1516283" y="496776"/>
            <a:ext cx="6064768" cy="6170242"/>
          </a:xfrm>
        </p:spPr>
      </p:pic>
      <p:sp>
        <p:nvSpPr>
          <p:cNvPr id="6" name="TextBox 5">
            <a:extLst>
              <a:ext uri="{FF2B5EF4-FFF2-40B4-BE49-F238E27FC236}">
                <a16:creationId xmlns:a16="http://schemas.microsoft.com/office/drawing/2014/main" id="{47151A2D-63F4-4FFC-90D8-EF1965A4BDFD}"/>
              </a:ext>
            </a:extLst>
          </p:cNvPr>
          <p:cNvSpPr txBox="1"/>
          <p:nvPr/>
        </p:nvSpPr>
        <p:spPr>
          <a:xfrm>
            <a:off x="8210494" y="1406252"/>
            <a:ext cx="3565002" cy="3385542"/>
          </a:xfrm>
          <a:prstGeom prst="rect">
            <a:avLst/>
          </a:prstGeom>
          <a:noFill/>
        </p:spPr>
        <p:txBody>
          <a:bodyPr wrap="square" rtlCol="0">
            <a:spAutoFit/>
          </a:bodyPr>
          <a:lstStyle/>
          <a:p>
            <a:pPr algn="ctr"/>
            <a:r>
              <a:rPr lang="en-US" sz="2800" dirty="0"/>
              <a:t>Nancy saw her PCP the next day and she has been referred to a counselor with a f/u appointment in 2 weeks to re-evaluate. </a:t>
            </a:r>
          </a:p>
          <a:p>
            <a:pPr algn="ctr"/>
            <a:endParaRPr lang="en-US" sz="2800" dirty="0"/>
          </a:p>
          <a:p>
            <a:endParaRPr lang="en-US" dirty="0"/>
          </a:p>
        </p:txBody>
      </p:sp>
      <p:sp>
        <p:nvSpPr>
          <p:cNvPr id="7" name="Rectangle 6">
            <a:extLst>
              <a:ext uri="{FF2B5EF4-FFF2-40B4-BE49-F238E27FC236}">
                <a16:creationId xmlns:a16="http://schemas.microsoft.com/office/drawing/2014/main" id="{65D763EE-0DF2-48FF-95B1-75CDB60C04F8}"/>
              </a:ext>
            </a:extLst>
          </p:cNvPr>
          <p:cNvSpPr/>
          <p:nvPr/>
        </p:nvSpPr>
        <p:spPr>
          <a:xfrm>
            <a:off x="1713053" y="1886673"/>
            <a:ext cx="1377388" cy="1134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4094E80-D787-4FB0-9C72-0D0D896E7950}"/>
              </a:ext>
            </a:extLst>
          </p:cNvPr>
          <p:cNvSpPr/>
          <p:nvPr/>
        </p:nvSpPr>
        <p:spPr>
          <a:xfrm>
            <a:off x="2199005" y="3199933"/>
            <a:ext cx="1377388" cy="229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66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Lp(a) Animation - English">
            <a:hlinkClick r:id="" action="ppaction://media"/>
            <a:extLst>
              <a:ext uri="{FF2B5EF4-FFF2-40B4-BE49-F238E27FC236}">
                <a16:creationId xmlns:a16="http://schemas.microsoft.com/office/drawing/2014/main" id="{7D35816A-FAED-3149-AA90-9A54B7B468F5}"/>
              </a:ext>
            </a:extLst>
          </p:cNvPr>
          <p:cNvPicPr>
            <a:picLocks noGrp="1" noRot="1" noChangeAspect="1"/>
          </p:cNvPicPr>
          <p:nvPr>
            <p:ph idx="1"/>
            <a:videoFile r:link="rId1"/>
          </p:nvPr>
        </p:nvPicPr>
        <p:blipFill>
          <a:blip r:embed="rId3"/>
          <a:stretch>
            <a:fillRect/>
          </a:stretch>
        </p:blipFill>
        <p:spPr>
          <a:xfrm>
            <a:off x="1736118" y="188259"/>
            <a:ext cx="8719763" cy="5807169"/>
          </a:xfrm>
          <a:prstGeom prst="rect">
            <a:avLst/>
          </a:prstGeom>
        </p:spPr>
      </p:pic>
    </p:spTree>
    <p:extLst>
      <p:ext uri="{BB962C8B-B14F-4D97-AF65-F5344CB8AC3E}">
        <p14:creationId xmlns:p14="http://schemas.microsoft.com/office/powerpoint/2010/main" val="241308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04B17-9C9B-4796-999A-AE926037C16B}"/>
              </a:ext>
            </a:extLst>
          </p:cNvPr>
          <p:cNvSpPr txBox="1"/>
          <p:nvPr/>
        </p:nvSpPr>
        <p:spPr>
          <a:xfrm>
            <a:off x="829276" y="351945"/>
            <a:ext cx="5559950" cy="6494085"/>
          </a:xfrm>
          <a:prstGeom prst="rect">
            <a:avLst/>
          </a:prstGeom>
          <a:noFill/>
        </p:spPr>
        <p:txBody>
          <a:bodyPr wrap="square" rtlCol="0">
            <a:spAutoFit/>
          </a:bodyPr>
          <a:lstStyle/>
          <a:p>
            <a:pPr algn="ctr"/>
            <a:r>
              <a:rPr lang="en-US" sz="2000" dirty="0"/>
              <a:t>My next patient the same day – 9 am on 11/2/21:  </a:t>
            </a:r>
          </a:p>
          <a:p>
            <a:pPr algn="ctr"/>
            <a:r>
              <a:rPr lang="en-US" sz="2000" dirty="0"/>
              <a:t>56 </a:t>
            </a:r>
            <a:r>
              <a:rPr lang="en-US" sz="2000" dirty="0" err="1"/>
              <a:t>y.o</a:t>
            </a:r>
            <a:r>
              <a:rPr lang="en-US" sz="2000" dirty="0"/>
              <a:t>. female.  She was a zoom along with her husband.  I had them both do screens via telemedicine and had them prior to their visit. </a:t>
            </a:r>
          </a:p>
          <a:p>
            <a:pPr algn="ctr"/>
            <a:endParaRPr lang="en-US" sz="2000" dirty="0"/>
          </a:p>
          <a:p>
            <a:pPr algn="ctr"/>
            <a:r>
              <a:rPr lang="en-US" sz="2000" dirty="0"/>
              <a:t>Our focus of the meeting became her emotional health and upon further investigation, I learned that she had lost her mom in August and her best friend last week.  </a:t>
            </a:r>
          </a:p>
          <a:p>
            <a:pPr algn="ctr"/>
            <a:endParaRPr lang="en-US" sz="2000" dirty="0"/>
          </a:p>
          <a:p>
            <a:pPr algn="ctr"/>
            <a:r>
              <a:rPr lang="en-US" sz="2000" dirty="0"/>
              <a:t>The screen picked up that her depression might be triggered by “life events or bereavement” which fit perfectly into her current situation.  </a:t>
            </a:r>
          </a:p>
          <a:p>
            <a:pPr algn="ctr"/>
            <a:endParaRPr lang="en-US" sz="2000" dirty="0"/>
          </a:p>
          <a:p>
            <a:pPr algn="ctr"/>
            <a:r>
              <a:rPr lang="en-US" sz="2000" dirty="0"/>
              <a:t>Again – discussed the importance of recognizing her current state of mind and called her PCP and Bereavement counseling was started immediately with close follow-up. </a:t>
            </a:r>
          </a:p>
          <a:p>
            <a:pPr algn="ctr"/>
            <a:endParaRPr lang="en-US" dirty="0"/>
          </a:p>
          <a:p>
            <a:endParaRPr lang="en-US" dirty="0"/>
          </a:p>
        </p:txBody>
      </p:sp>
      <p:pic>
        <p:nvPicPr>
          <p:cNvPr id="6" name="Picture 5">
            <a:extLst>
              <a:ext uri="{FF2B5EF4-FFF2-40B4-BE49-F238E27FC236}">
                <a16:creationId xmlns:a16="http://schemas.microsoft.com/office/drawing/2014/main" id="{1EE4522D-E56D-4A28-935E-5688E9FC993B}"/>
              </a:ext>
            </a:extLst>
          </p:cNvPr>
          <p:cNvPicPr>
            <a:picLocks noChangeAspect="1"/>
          </p:cNvPicPr>
          <p:nvPr/>
        </p:nvPicPr>
        <p:blipFill>
          <a:blip r:embed="rId2"/>
          <a:stretch>
            <a:fillRect/>
          </a:stretch>
        </p:blipFill>
        <p:spPr>
          <a:xfrm>
            <a:off x="6809774" y="195469"/>
            <a:ext cx="4552950" cy="5915025"/>
          </a:xfrm>
          <a:prstGeom prst="rect">
            <a:avLst/>
          </a:prstGeom>
        </p:spPr>
      </p:pic>
    </p:spTree>
    <p:extLst>
      <p:ext uri="{BB962C8B-B14F-4D97-AF65-F5344CB8AC3E}">
        <p14:creationId xmlns:p14="http://schemas.microsoft.com/office/powerpoint/2010/main" val="35924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6265-DA8B-4E3C-ABEC-32187FC41F36}"/>
              </a:ext>
            </a:extLst>
          </p:cNvPr>
          <p:cNvSpPr>
            <a:spLocks noGrp="1"/>
          </p:cNvSpPr>
          <p:nvPr>
            <p:ph type="title"/>
          </p:nvPr>
        </p:nvSpPr>
        <p:spPr>
          <a:xfrm>
            <a:off x="5220183" y="2276401"/>
            <a:ext cx="6411410" cy="1325563"/>
          </a:xfrm>
        </p:spPr>
        <p:txBody>
          <a:bodyPr>
            <a:normAutofit fontScale="90000"/>
          </a:bodyPr>
          <a:lstStyle/>
          <a:p>
            <a:pPr algn="ctr"/>
            <a:r>
              <a:rPr lang="en-US" dirty="0"/>
              <a:t>Fortunately, the Connected Mind Screens did not show any areas of concern for the rest of the day!</a:t>
            </a:r>
          </a:p>
        </p:txBody>
      </p:sp>
      <p:pic>
        <p:nvPicPr>
          <p:cNvPr id="5" name="Content Placeholder 4">
            <a:extLst>
              <a:ext uri="{FF2B5EF4-FFF2-40B4-BE49-F238E27FC236}">
                <a16:creationId xmlns:a16="http://schemas.microsoft.com/office/drawing/2014/main" id="{0503AB63-9F86-437B-B2FB-15C76DA995B8}"/>
              </a:ext>
            </a:extLst>
          </p:cNvPr>
          <p:cNvPicPr>
            <a:picLocks noGrp="1" noChangeAspect="1"/>
          </p:cNvPicPr>
          <p:nvPr>
            <p:ph idx="1"/>
          </p:nvPr>
        </p:nvPicPr>
        <p:blipFill>
          <a:blip r:embed="rId2"/>
          <a:stretch>
            <a:fillRect/>
          </a:stretch>
        </p:blipFill>
        <p:spPr>
          <a:xfrm>
            <a:off x="2257062" y="1281767"/>
            <a:ext cx="2546431" cy="3314830"/>
          </a:xfrm>
        </p:spPr>
      </p:pic>
    </p:spTree>
    <p:extLst>
      <p:ext uri="{BB962C8B-B14F-4D97-AF65-F5344CB8AC3E}">
        <p14:creationId xmlns:p14="http://schemas.microsoft.com/office/powerpoint/2010/main" val="35576664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2598ED-45EA-4CE7-9E98-57966A16F64C}"/>
              </a:ext>
            </a:extLst>
          </p:cNvPr>
          <p:cNvSpPr>
            <a:spLocks noGrp="1"/>
          </p:cNvSpPr>
          <p:nvPr>
            <p:ph idx="1"/>
          </p:nvPr>
        </p:nvSpPr>
        <p:spPr>
          <a:xfrm>
            <a:off x="838200" y="1412895"/>
            <a:ext cx="10515600" cy="4131422"/>
          </a:xfrm>
        </p:spPr>
        <p:txBody>
          <a:bodyPr>
            <a:normAutofit fontScale="92500" lnSpcReduction="10000"/>
          </a:bodyPr>
          <a:lstStyle/>
          <a:p>
            <a:pPr marL="0" indent="0">
              <a:buNone/>
            </a:pPr>
            <a:r>
              <a:rPr lang="en-US" b="1" u="sng" dirty="0"/>
              <a:t>BaleDoneen Take-Away:</a:t>
            </a:r>
          </a:p>
          <a:p>
            <a:pPr marL="514350" indent="-514350">
              <a:buAutoNum type="arabicPeriod"/>
            </a:pPr>
            <a:r>
              <a:rPr lang="en-US" dirty="0"/>
              <a:t>Go to </a:t>
            </a:r>
            <a:r>
              <a:rPr lang="en-US" dirty="0">
                <a:hlinkClick r:id="rId2"/>
              </a:rPr>
              <a:t>www.connectedmind.me</a:t>
            </a:r>
            <a:r>
              <a:rPr lang="en-US" dirty="0"/>
              <a:t> and request a demo. </a:t>
            </a:r>
          </a:p>
          <a:p>
            <a:pPr marL="514350" indent="-514350">
              <a:buAutoNum type="arabicPeriod"/>
            </a:pPr>
            <a:r>
              <a:rPr lang="en-US" dirty="0"/>
              <a:t>Psychosocial health is a root cause of CVD.  </a:t>
            </a:r>
          </a:p>
          <a:p>
            <a:pPr marL="514350" indent="-514350">
              <a:buAutoNum type="arabicPeriod"/>
            </a:pPr>
            <a:r>
              <a:rPr lang="en-US" dirty="0"/>
              <a:t>This test is reimbursable with insurance companies if your office is contracted with insurance companies. </a:t>
            </a:r>
          </a:p>
          <a:p>
            <a:pPr marL="514350" indent="-514350">
              <a:buAutoNum type="arabicPeriod"/>
            </a:pPr>
            <a:r>
              <a:rPr lang="en-US" dirty="0"/>
              <a:t>Reliable, effective screening tools to use in all settings is important</a:t>
            </a:r>
          </a:p>
          <a:p>
            <a:pPr marL="514350" indent="-514350">
              <a:buAutoNum type="arabicPeriod"/>
            </a:pPr>
            <a:r>
              <a:rPr lang="en-US" dirty="0"/>
              <a:t>While interviewing and discussion is always the best, objectifying the situation so that follow-up evaluation can be performed is helpful (both for the patient and the clinician). </a:t>
            </a:r>
          </a:p>
          <a:p>
            <a:pPr marL="514350" indent="-514350">
              <a:buAutoNum type="arabicPeriod"/>
            </a:pPr>
            <a:r>
              <a:rPr lang="en-US" dirty="0"/>
              <a:t>Fish with a net when screening for mental health</a:t>
            </a:r>
          </a:p>
        </p:txBody>
      </p:sp>
      <p:sp>
        <p:nvSpPr>
          <p:cNvPr id="5" name="TextBox 4">
            <a:extLst>
              <a:ext uri="{FF2B5EF4-FFF2-40B4-BE49-F238E27FC236}">
                <a16:creationId xmlns:a16="http://schemas.microsoft.com/office/drawing/2014/main" id="{A0EA3EA0-9A39-4381-A7A0-8F1F0E234D3A}"/>
              </a:ext>
            </a:extLst>
          </p:cNvPr>
          <p:cNvSpPr txBox="1"/>
          <p:nvPr/>
        </p:nvSpPr>
        <p:spPr>
          <a:xfrm>
            <a:off x="1069041" y="6027003"/>
            <a:ext cx="8153959" cy="830997"/>
          </a:xfrm>
          <a:prstGeom prst="rect">
            <a:avLst/>
          </a:prstGeom>
          <a:noFill/>
        </p:spPr>
        <p:txBody>
          <a:bodyPr wrap="square">
            <a:spAutoFit/>
          </a:bodyPr>
          <a:lstStyle/>
          <a:p>
            <a:pPr algn="ctr"/>
            <a:r>
              <a:rPr lang="en-US" sz="1600" b="0" i="0" dirty="0">
                <a:solidFill>
                  <a:schemeClr val="accent3"/>
                </a:solidFill>
                <a:effectLst/>
              </a:rPr>
              <a:t>Rogers R, Hartigan SE, Sanders CE. Identifying Mental Disorders in Primary Care: Diagnostic Accuracy of the Connected Mind Fast Check (CMFC) Electronic Screen. J Clin Psychol Med Settings. 2021 Oct 5:1–15. </a:t>
            </a:r>
            <a:endParaRPr lang="en-US" sz="1600" dirty="0">
              <a:solidFill>
                <a:schemeClr val="accent3"/>
              </a:solidFill>
            </a:endParaRPr>
          </a:p>
        </p:txBody>
      </p:sp>
      <p:sp>
        <p:nvSpPr>
          <p:cNvPr id="6" name="Title 1">
            <a:extLst>
              <a:ext uri="{FF2B5EF4-FFF2-40B4-BE49-F238E27FC236}">
                <a16:creationId xmlns:a16="http://schemas.microsoft.com/office/drawing/2014/main" id="{93F3A7CB-C38A-451E-AAFB-576E301D7F33}"/>
              </a:ext>
            </a:extLst>
          </p:cNvPr>
          <p:cNvSpPr>
            <a:spLocks noGrp="1"/>
          </p:cNvSpPr>
          <p:nvPr>
            <p:ph type="title"/>
          </p:nvPr>
        </p:nvSpPr>
        <p:spPr>
          <a:xfrm>
            <a:off x="953947" y="87332"/>
            <a:ext cx="10515600" cy="1325563"/>
          </a:xfrm>
        </p:spPr>
        <p:txBody>
          <a:bodyPr>
            <a:normAutofit/>
          </a:bodyPr>
          <a:lstStyle/>
          <a:p>
            <a:pPr algn="ctr"/>
            <a:r>
              <a:rPr lang="en-US" sz="4000" b="1" dirty="0"/>
              <a:t>Mental Health: Connected Mind Fast Check </a:t>
            </a:r>
          </a:p>
        </p:txBody>
      </p:sp>
    </p:spTree>
    <p:extLst>
      <p:ext uri="{BB962C8B-B14F-4D97-AF65-F5344CB8AC3E}">
        <p14:creationId xmlns:p14="http://schemas.microsoft.com/office/powerpoint/2010/main" val="145611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947F-0F23-496A-AE0B-A89EED7ED25E}"/>
              </a:ext>
            </a:extLst>
          </p:cNvPr>
          <p:cNvSpPr>
            <a:spLocks noGrp="1"/>
          </p:cNvSpPr>
          <p:nvPr>
            <p:ph type="title"/>
          </p:nvPr>
        </p:nvSpPr>
        <p:spPr/>
        <p:txBody>
          <a:bodyPr/>
          <a:lstStyle/>
          <a:p>
            <a:pPr algn="ctr"/>
            <a:r>
              <a:rPr lang="en-US" b="1" dirty="0"/>
              <a:t>Identifying depression/anxiety in the dental office</a:t>
            </a:r>
          </a:p>
        </p:txBody>
      </p:sp>
      <p:pic>
        <p:nvPicPr>
          <p:cNvPr id="5" name="Content Placeholder 4">
            <a:extLst>
              <a:ext uri="{FF2B5EF4-FFF2-40B4-BE49-F238E27FC236}">
                <a16:creationId xmlns:a16="http://schemas.microsoft.com/office/drawing/2014/main" id="{546EEA00-B5DB-4BAB-B732-5B8935351CAD}"/>
              </a:ext>
            </a:extLst>
          </p:cNvPr>
          <p:cNvPicPr>
            <a:picLocks noGrp="1" noChangeAspect="1"/>
          </p:cNvPicPr>
          <p:nvPr>
            <p:ph idx="1"/>
          </p:nvPr>
        </p:nvPicPr>
        <p:blipFill>
          <a:blip r:embed="rId2"/>
          <a:stretch>
            <a:fillRect/>
          </a:stretch>
        </p:blipFill>
        <p:spPr>
          <a:xfrm>
            <a:off x="4421529" y="1944547"/>
            <a:ext cx="3727048" cy="3541853"/>
          </a:xfrm>
        </p:spPr>
      </p:pic>
    </p:spTree>
    <p:extLst>
      <p:ext uri="{BB962C8B-B14F-4D97-AF65-F5344CB8AC3E}">
        <p14:creationId xmlns:p14="http://schemas.microsoft.com/office/powerpoint/2010/main" val="32112074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F388-7B8E-4737-B62F-B6F8A7C54BD5}"/>
              </a:ext>
            </a:extLst>
          </p:cNvPr>
          <p:cNvSpPr>
            <a:spLocks noGrp="1"/>
          </p:cNvSpPr>
          <p:nvPr>
            <p:ph type="title"/>
          </p:nvPr>
        </p:nvSpPr>
        <p:spPr>
          <a:xfrm>
            <a:off x="838200" y="244355"/>
            <a:ext cx="10515600" cy="657070"/>
          </a:xfrm>
        </p:spPr>
        <p:txBody>
          <a:bodyPr>
            <a:normAutofit fontScale="90000"/>
          </a:bodyPr>
          <a:lstStyle/>
          <a:p>
            <a:pPr algn="ctr"/>
            <a:r>
              <a:rPr lang="en-US" b="1" dirty="0"/>
              <a:t>Oral Behavior and Anxiety &amp; Depression</a:t>
            </a:r>
          </a:p>
        </p:txBody>
      </p:sp>
      <p:sp>
        <p:nvSpPr>
          <p:cNvPr id="3" name="Content Placeholder 2">
            <a:extLst>
              <a:ext uri="{FF2B5EF4-FFF2-40B4-BE49-F238E27FC236}">
                <a16:creationId xmlns:a16="http://schemas.microsoft.com/office/drawing/2014/main" id="{E67F921F-D40F-4C6A-AD74-9662DF193BB5}"/>
              </a:ext>
            </a:extLst>
          </p:cNvPr>
          <p:cNvSpPr>
            <a:spLocks noGrp="1"/>
          </p:cNvSpPr>
          <p:nvPr>
            <p:ph idx="1"/>
          </p:nvPr>
        </p:nvSpPr>
        <p:spPr>
          <a:xfrm>
            <a:off x="838200" y="1495169"/>
            <a:ext cx="10515600" cy="4869647"/>
          </a:xfrm>
        </p:spPr>
        <p:txBody>
          <a:bodyPr>
            <a:noAutofit/>
          </a:bodyPr>
          <a:lstStyle/>
          <a:p>
            <a:pPr marL="0" indent="0" algn="ctr">
              <a:buNone/>
            </a:pPr>
            <a:r>
              <a:rPr lang="en-US" b="0" i="0" u="none" strike="noStrike" baseline="0" dirty="0">
                <a:latin typeface="+mn-lt"/>
              </a:rPr>
              <a:t>The aim of this study was to investigate the association of oral behaviors (OBs) with anxiety, depression, and jaw function in patients with temporomandibular disorders (TMDs). </a:t>
            </a:r>
          </a:p>
          <a:p>
            <a:pPr algn="ctr"/>
            <a:endParaRPr lang="en-US" b="0" i="0" u="none" strike="noStrike" baseline="0" dirty="0">
              <a:solidFill>
                <a:srgbClr val="000000"/>
              </a:solidFill>
              <a:latin typeface="+mn-lt"/>
            </a:endParaRPr>
          </a:p>
          <a:p>
            <a:pPr marL="0" indent="0" algn="ctr">
              <a:buNone/>
            </a:pPr>
            <a:r>
              <a:rPr lang="en-US" b="0" i="0" u="none" strike="noStrike" baseline="0" dirty="0">
                <a:latin typeface="+mn-lt"/>
              </a:rPr>
              <a:t>This cross-sectional study examined the OB characteristics of patients with TMDs in China and further evaluate their correlation with jaw function, pain, mouth opening, depression, and anxiety </a:t>
            </a:r>
          </a:p>
          <a:p>
            <a:pPr marL="0" indent="0" algn="ctr">
              <a:buNone/>
            </a:pPr>
            <a:endParaRPr lang="en-US" sz="2400" b="0" i="0" u="none" strike="noStrike" baseline="0" dirty="0">
              <a:solidFill>
                <a:srgbClr val="000000"/>
              </a:solidFill>
              <a:latin typeface="+mn-lt"/>
            </a:endParaRPr>
          </a:p>
        </p:txBody>
      </p:sp>
      <p:sp>
        <p:nvSpPr>
          <p:cNvPr id="5" name="TextBox 4">
            <a:extLst>
              <a:ext uri="{FF2B5EF4-FFF2-40B4-BE49-F238E27FC236}">
                <a16:creationId xmlns:a16="http://schemas.microsoft.com/office/drawing/2014/main" id="{74ABAB61-6428-47A3-909D-6937F258A5E8}"/>
              </a:ext>
            </a:extLst>
          </p:cNvPr>
          <p:cNvSpPr txBox="1"/>
          <p:nvPr/>
        </p:nvSpPr>
        <p:spPr>
          <a:xfrm>
            <a:off x="1306551" y="5949318"/>
            <a:ext cx="8305800" cy="830997"/>
          </a:xfrm>
          <a:prstGeom prst="rect">
            <a:avLst/>
          </a:prstGeom>
          <a:noFill/>
        </p:spPr>
        <p:txBody>
          <a:bodyPr wrap="square">
            <a:spAutoFit/>
          </a:bodyPr>
          <a:lstStyle/>
          <a:p>
            <a:pPr algn="ctr"/>
            <a:r>
              <a:rPr lang="en-US" sz="1600" b="0" i="0" dirty="0">
                <a:solidFill>
                  <a:schemeClr val="accent3"/>
                </a:solidFill>
                <a:effectLst/>
              </a:rPr>
              <a:t>Xu L, Cai B, Fan S, Lu S, Dai K. Association of Oral Behaviors with Anxiety, Depression, and Jaw Function in Patients with Temporomandibular Disorders in China: A Cross-Sectional Study. Med Sci </a:t>
            </a:r>
            <a:r>
              <a:rPr lang="en-US" sz="1600" b="0" i="0" dirty="0" err="1">
                <a:solidFill>
                  <a:schemeClr val="accent3"/>
                </a:solidFill>
                <a:effectLst/>
              </a:rPr>
              <a:t>Monit</a:t>
            </a:r>
            <a:r>
              <a:rPr lang="en-US" sz="1600" b="0" i="0" dirty="0">
                <a:solidFill>
                  <a:schemeClr val="accent3"/>
                </a:solidFill>
                <a:effectLst/>
              </a:rPr>
              <a:t>. 2021 May 17;27:e929985. </a:t>
            </a:r>
            <a:endParaRPr lang="en-US" sz="1600" dirty="0">
              <a:solidFill>
                <a:schemeClr val="accent3"/>
              </a:solidFill>
            </a:endParaRPr>
          </a:p>
        </p:txBody>
      </p:sp>
    </p:spTree>
    <p:extLst>
      <p:ext uri="{BB962C8B-B14F-4D97-AF65-F5344CB8AC3E}">
        <p14:creationId xmlns:p14="http://schemas.microsoft.com/office/powerpoint/2010/main" val="9701112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F388-7B8E-4737-B62F-B6F8A7C54BD5}"/>
              </a:ext>
            </a:extLst>
          </p:cNvPr>
          <p:cNvSpPr>
            <a:spLocks noGrp="1"/>
          </p:cNvSpPr>
          <p:nvPr>
            <p:ph type="title"/>
          </p:nvPr>
        </p:nvSpPr>
        <p:spPr>
          <a:xfrm>
            <a:off x="838200" y="244355"/>
            <a:ext cx="10515600" cy="657070"/>
          </a:xfrm>
        </p:spPr>
        <p:txBody>
          <a:bodyPr>
            <a:normAutofit fontScale="90000"/>
          </a:bodyPr>
          <a:lstStyle/>
          <a:p>
            <a:pPr algn="ctr"/>
            <a:r>
              <a:rPr lang="en-US" b="1" dirty="0"/>
              <a:t>Oral Behavior and Anxiety &amp; Depression</a:t>
            </a:r>
          </a:p>
        </p:txBody>
      </p:sp>
      <p:sp>
        <p:nvSpPr>
          <p:cNvPr id="3" name="Content Placeholder 2">
            <a:extLst>
              <a:ext uri="{FF2B5EF4-FFF2-40B4-BE49-F238E27FC236}">
                <a16:creationId xmlns:a16="http://schemas.microsoft.com/office/drawing/2014/main" id="{E67F921F-D40F-4C6A-AD74-9662DF193BB5}"/>
              </a:ext>
            </a:extLst>
          </p:cNvPr>
          <p:cNvSpPr>
            <a:spLocks noGrp="1"/>
          </p:cNvSpPr>
          <p:nvPr>
            <p:ph idx="1"/>
          </p:nvPr>
        </p:nvSpPr>
        <p:spPr>
          <a:xfrm>
            <a:off x="976223" y="1173192"/>
            <a:ext cx="10515600" cy="4869647"/>
          </a:xfrm>
        </p:spPr>
        <p:txBody>
          <a:bodyPr>
            <a:noAutofit/>
          </a:bodyPr>
          <a:lstStyle/>
          <a:p>
            <a:pPr marL="0" indent="0" algn="ctr">
              <a:buNone/>
            </a:pPr>
            <a:r>
              <a:rPr lang="en-US" b="0" i="0" u="none" strike="noStrike" baseline="0" dirty="0">
                <a:latin typeface="+mn-lt"/>
              </a:rPr>
              <a:t>Temporomandibular disorders (TMDs) are a group of diseases with complex pathogenic factors, including malocclusion, craniofacial trauma, neurological and psychological factors, and oral behaviors (OBs).</a:t>
            </a:r>
            <a:endParaRPr lang="en-US" dirty="0">
              <a:solidFill>
                <a:srgbClr val="000000"/>
              </a:solidFill>
              <a:latin typeface="+mn-lt"/>
            </a:endParaRPr>
          </a:p>
          <a:p>
            <a:pPr marL="0" indent="0" algn="ctr">
              <a:buNone/>
            </a:pPr>
            <a:endParaRPr lang="en-US" b="0" i="0" u="none" strike="noStrike" baseline="0" dirty="0">
              <a:solidFill>
                <a:srgbClr val="000000"/>
              </a:solidFill>
              <a:latin typeface="+mn-lt"/>
            </a:endParaRPr>
          </a:p>
          <a:p>
            <a:pPr marL="0" indent="0" algn="ctr">
              <a:buNone/>
            </a:pPr>
            <a:r>
              <a:rPr lang="en-US" b="0" i="0" u="none" strike="noStrike" baseline="0" dirty="0">
                <a:latin typeface="+mn-lt"/>
              </a:rPr>
              <a:t>Oral parafunctions, mainly refer to activities other than normal oral physiological functions - chewing gum, clenching teeth, biting nails, and leaning the jaw on the hand, which may lead to TMDs. </a:t>
            </a:r>
          </a:p>
        </p:txBody>
      </p:sp>
      <p:sp>
        <p:nvSpPr>
          <p:cNvPr id="5" name="TextBox 4">
            <a:extLst>
              <a:ext uri="{FF2B5EF4-FFF2-40B4-BE49-F238E27FC236}">
                <a16:creationId xmlns:a16="http://schemas.microsoft.com/office/drawing/2014/main" id="{74ABAB61-6428-47A3-909D-6937F258A5E8}"/>
              </a:ext>
            </a:extLst>
          </p:cNvPr>
          <p:cNvSpPr txBox="1"/>
          <p:nvPr/>
        </p:nvSpPr>
        <p:spPr>
          <a:xfrm>
            <a:off x="1306551" y="5949318"/>
            <a:ext cx="8305800" cy="830997"/>
          </a:xfrm>
          <a:prstGeom prst="rect">
            <a:avLst/>
          </a:prstGeom>
          <a:noFill/>
        </p:spPr>
        <p:txBody>
          <a:bodyPr wrap="square">
            <a:spAutoFit/>
          </a:bodyPr>
          <a:lstStyle/>
          <a:p>
            <a:pPr algn="ctr"/>
            <a:r>
              <a:rPr lang="en-US" sz="1600" b="0" i="0" dirty="0">
                <a:solidFill>
                  <a:schemeClr val="accent3"/>
                </a:solidFill>
                <a:effectLst/>
              </a:rPr>
              <a:t>Xu L, Cai B, Fan S, Lu S, Dai K. Association of Oral Behaviors with Anxiety, Depression, and Jaw Function in Patients with Temporomandibular Disorders in China: A Cross-Sectional Study. Med Sci </a:t>
            </a:r>
            <a:r>
              <a:rPr lang="en-US" sz="1600" b="0" i="0" dirty="0" err="1">
                <a:solidFill>
                  <a:schemeClr val="accent3"/>
                </a:solidFill>
                <a:effectLst/>
              </a:rPr>
              <a:t>Monit</a:t>
            </a:r>
            <a:r>
              <a:rPr lang="en-US" sz="1600" b="0" i="0" dirty="0">
                <a:solidFill>
                  <a:schemeClr val="accent3"/>
                </a:solidFill>
                <a:effectLst/>
              </a:rPr>
              <a:t>. 2021 May 17;27:e929985. </a:t>
            </a:r>
            <a:endParaRPr lang="en-US" sz="1600" dirty="0">
              <a:solidFill>
                <a:schemeClr val="accent3"/>
              </a:solidFill>
            </a:endParaRPr>
          </a:p>
        </p:txBody>
      </p:sp>
    </p:spTree>
    <p:extLst>
      <p:ext uri="{BB962C8B-B14F-4D97-AF65-F5344CB8AC3E}">
        <p14:creationId xmlns:p14="http://schemas.microsoft.com/office/powerpoint/2010/main" val="7167341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F388-7B8E-4737-B62F-B6F8A7C54BD5}"/>
              </a:ext>
            </a:extLst>
          </p:cNvPr>
          <p:cNvSpPr>
            <a:spLocks noGrp="1"/>
          </p:cNvSpPr>
          <p:nvPr>
            <p:ph type="title"/>
          </p:nvPr>
        </p:nvSpPr>
        <p:spPr>
          <a:xfrm>
            <a:off x="838200" y="339246"/>
            <a:ext cx="10515600" cy="657070"/>
          </a:xfrm>
        </p:spPr>
        <p:txBody>
          <a:bodyPr>
            <a:normAutofit fontScale="90000"/>
          </a:bodyPr>
          <a:lstStyle/>
          <a:p>
            <a:pPr algn="ctr"/>
            <a:r>
              <a:rPr lang="en-US" b="1" dirty="0"/>
              <a:t>Oral Behavior and Anxiety &amp; Depression</a:t>
            </a:r>
          </a:p>
        </p:txBody>
      </p:sp>
      <p:sp>
        <p:nvSpPr>
          <p:cNvPr id="3" name="Content Placeholder 2">
            <a:extLst>
              <a:ext uri="{FF2B5EF4-FFF2-40B4-BE49-F238E27FC236}">
                <a16:creationId xmlns:a16="http://schemas.microsoft.com/office/drawing/2014/main" id="{E67F921F-D40F-4C6A-AD74-9662DF193BB5}"/>
              </a:ext>
            </a:extLst>
          </p:cNvPr>
          <p:cNvSpPr>
            <a:spLocks noGrp="1"/>
          </p:cNvSpPr>
          <p:nvPr>
            <p:ph idx="1"/>
          </p:nvPr>
        </p:nvSpPr>
        <p:spPr>
          <a:xfrm>
            <a:off x="915838" y="1505227"/>
            <a:ext cx="11031746" cy="5128439"/>
          </a:xfrm>
        </p:spPr>
        <p:txBody>
          <a:bodyPr>
            <a:noAutofit/>
          </a:bodyPr>
          <a:lstStyle/>
          <a:p>
            <a:pPr marL="0" indent="0" algn="ctr">
              <a:buNone/>
            </a:pPr>
            <a:r>
              <a:rPr lang="en-US" sz="2400" b="0" i="0" u="none" strike="noStrike" baseline="0" dirty="0">
                <a:latin typeface="+mn-lt"/>
              </a:rPr>
              <a:t>A total of 537 patients diagnosed with TMD were included in this study (average age, 32±12 years; 86 men [16.0%] and 451 women [84.0%]). </a:t>
            </a:r>
          </a:p>
          <a:p>
            <a:pPr marL="0" indent="0" algn="ctr">
              <a:buNone/>
            </a:pPr>
            <a:endParaRPr lang="en-US" sz="2400" b="0" i="0" u="none" strike="noStrike" baseline="0" dirty="0">
              <a:latin typeface="+mn-lt"/>
            </a:endParaRPr>
          </a:p>
          <a:p>
            <a:pPr marL="0" indent="0" algn="ctr">
              <a:buNone/>
            </a:pPr>
            <a:r>
              <a:rPr lang="en-US" sz="2400" b="0" i="0" u="none" strike="noStrike" baseline="0" dirty="0">
                <a:latin typeface="+mn-lt"/>
              </a:rPr>
              <a:t>There were 31 cases of masticatory muscle pain, 459 cases of disc displacement, and 13 cases of arthralgia/arthrosis, and 34 cases were uncategorized. </a:t>
            </a:r>
          </a:p>
          <a:p>
            <a:pPr marL="0" indent="0" algn="ctr">
              <a:buNone/>
            </a:pPr>
            <a:endParaRPr lang="en-US" sz="2400" b="0" i="0" u="none" strike="noStrike" baseline="0" dirty="0">
              <a:latin typeface="+mn-lt"/>
            </a:endParaRPr>
          </a:p>
          <a:p>
            <a:pPr marL="0" indent="0" algn="ctr">
              <a:buNone/>
            </a:pPr>
            <a:r>
              <a:rPr lang="en-US" sz="2400" b="0" i="0" u="none" strike="noStrike" baseline="0" dirty="0">
                <a:latin typeface="+mn-lt"/>
              </a:rPr>
              <a:t>Patients were assessed using the Oral Behaviors Checklist (OBC), Jaw Functional Limitation Scale (JFLS), Generalized Anxiety Disorder-7 (GAD-7) scale, and Patient Health Questionnaire-9 (PHQ-9). </a:t>
            </a:r>
          </a:p>
        </p:txBody>
      </p:sp>
      <p:sp>
        <p:nvSpPr>
          <p:cNvPr id="5" name="TextBox 4">
            <a:extLst>
              <a:ext uri="{FF2B5EF4-FFF2-40B4-BE49-F238E27FC236}">
                <a16:creationId xmlns:a16="http://schemas.microsoft.com/office/drawing/2014/main" id="{74ABAB61-6428-47A3-909D-6937F258A5E8}"/>
              </a:ext>
            </a:extLst>
          </p:cNvPr>
          <p:cNvSpPr txBox="1"/>
          <p:nvPr/>
        </p:nvSpPr>
        <p:spPr>
          <a:xfrm>
            <a:off x="1306551" y="5949318"/>
            <a:ext cx="8305800" cy="830997"/>
          </a:xfrm>
          <a:prstGeom prst="rect">
            <a:avLst/>
          </a:prstGeom>
          <a:noFill/>
        </p:spPr>
        <p:txBody>
          <a:bodyPr wrap="square">
            <a:spAutoFit/>
          </a:bodyPr>
          <a:lstStyle/>
          <a:p>
            <a:pPr algn="ctr"/>
            <a:r>
              <a:rPr lang="en-US" sz="1600" b="0" i="0" dirty="0">
                <a:solidFill>
                  <a:schemeClr val="accent3"/>
                </a:solidFill>
                <a:effectLst/>
              </a:rPr>
              <a:t>Xu L, Cai B, Fan S, Lu S, Dai K. Association of Oral Behaviors with Anxiety, Depression, and Jaw Function in Patients with Temporomandibular Disorders in China: A Cross-Sectional Study. Med Sci </a:t>
            </a:r>
            <a:r>
              <a:rPr lang="en-US" sz="1600" b="0" i="0" dirty="0" err="1">
                <a:solidFill>
                  <a:schemeClr val="accent3"/>
                </a:solidFill>
                <a:effectLst/>
              </a:rPr>
              <a:t>Monit</a:t>
            </a:r>
            <a:r>
              <a:rPr lang="en-US" sz="1600" b="0" i="0" dirty="0">
                <a:solidFill>
                  <a:schemeClr val="accent3"/>
                </a:solidFill>
                <a:effectLst/>
              </a:rPr>
              <a:t>. 2021 May 17;27:e929985. </a:t>
            </a:r>
            <a:endParaRPr lang="en-US" sz="1600" dirty="0">
              <a:solidFill>
                <a:schemeClr val="accent3"/>
              </a:solidFill>
            </a:endParaRPr>
          </a:p>
        </p:txBody>
      </p:sp>
    </p:spTree>
    <p:extLst>
      <p:ext uri="{BB962C8B-B14F-4D97-AF65-F5344CB8AC3E}">
        <p14:creationId xmlns:p14="http://schemas.microsoft.com/office/powerpoint/2010/main" val="146144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F388-7B8E-4737-B62F-B6F8A7C54BD5}"/>
              </a:ext>
            </a:extLst>
          </p:cNvPr>
          <p:cNvSpPr>
            <a:spLocks noGrp="1"/>
          </p:cNvSpPr>
          <p:nvPr>
            <p:ph type="title"/>
          </p:nvPr>
        </p:nvSpPr>
        <p:spPr>
          <a:xfrm>
            <a:off x="838200" y="189781"/>
            <a:ext cx="10515600" cy="743778"/>
          </a:xfrm>
        </p:spPr>
        <p:txBody>
          <a:bodyPr/>
          <a:lstStyle/>
          <a:p>
            <a:pPr algn="ctr"/>
            <a:r>
              <a:rPr lang="en-US" b="1" dirty="0"/>
              <a:t>Oral Behavior and Anxiety &amp; Depression</a:t>
            </a:r>
          </a:p>
        </p:txBody>
      </p:sp>
      <p:sp>
        <p:nvSpPr>
          <p:cNvPr id="3" name="Content Placeholder 2">
            <a:extLst>
              <a:ext uri="{FF2B5EF4-FFF2-40B4-BE49-F238E27FC236}">
                <a16:creationId xmlns:a16="http://schemas.microsoft.com/office/drawing/2014/main" id="{E67F921F-D40F-4C6A-AD74-9662DF193BB5}"/>
              </a:ext>
            </a:extLst>
          </p:cNvPr>
          <p:cNvSpPr>
            <a:spLocks noGrp="1"/>
          </p:cNvSpPr>
          <p:nvPr>
            <p:ph idx="1"/>
          </p:nvPr>
        </p:nvSpPr>
        <p:spPr>
          <a:xfrm>
            <a:off x="1306551" y="933559"/>
            <a:ext cx="9631744" cy="4902246"/>
          </a:xfrm>
        </p:spPr>
        <p:txBody>
          <a:bodyPr>
            <a:normAutofit/>
          </a:bodyPr>
          <a:lstStyle/>
          <a:p>
            <a:pPr algn="l"/>
            <a:endParaRPr lang="en-US" sz="1800" b="0" i="0" u="none" strike="noStrike" baseline="0" dirty="0">
              <a:solidFill>
                <a:srgbClr val="000000"/>
              </a:solidFill>
              <a:latin typeface="NaomiSans EFN"/>
            </a:endParaRPr>
          </a:p>
          <a:p>
            <a:pPr marL="0" indent="0" algn="ctr">
              <a:buNone/>
            </a:pPr>
            <a:r>
              <a:rPr lang="en-US" sz="2400" b="0" i="0" u="none" strike="noStrike" baseline="0" dirty="0">
                <a:latin typeface="+mn-lt"/>
              </a:rPr>
              <a:t>The total GAD-7 score ranges from 0 to 21, and the total PHQ-9 score ranges from 0 to 27. </a:t>
            </a:r>
          </a:p>
          <a:p>
            <a:pPr marL="0" indent="0" algn="ctr">
              <a:buNone/>
            </a:pPr>
            <a:endParaRPr lang="en-US" sz="2400" dirty="0">
              <a:latin typeface="+mn-lt"/>
            </a:endParaRPr>
          </a:p>
          <a:p>
            <a:pPr marL="0" indent="0" algn="ctr">
              <a:buNone/>
            </a:pPr>
            <a:r>
              <a:rPr lang="en-US" sz="2400" b="0" i="0" u="none" strike="noStrike" baseline="0" dirty="0">
                <a:latin typeface="+mn-lt"/>
              </a:rPr>
              <a:t>Anxiety defined as GAD-7 score &gt;10. </a:t>
            </a:r>
          </a:p>
          <a:p>
            <a:pPr marL="0" indent="0" algn="ctr">
              <a:buNone/>
            </a:pPr>
            <a:r>
              <a:rPr lang="en-US" sz="2400" dirty="0">
                <a:latin typeface="+mn-lt"/>
              </a:rPr>
              <a:t>D</a:t>
            </a:r>
            <a:r>
              <a:rPr lang="en-US" sz="2400" b="0" i="0" u="none" strike="noStrike" baseline="0" dirty="0">
                <a:latin typeface="+mn-lt"/>
              </a:rPr>
              <a:t>epression defined as PHD-9 score &gt;10.</a:t>
            </a:r>
          </a:p>
          <a:p>
            <a:pPr algn="ctr"/>
            <a:endParaRPr lang="en-US" sz="2400" dirty="0">
              <a:latin typeface="+mn-lt"/>
            </a:endParaRPr>
          </a:p>
          <a:p>
            <a:pPr marL="0" indent="0" algn="ctr">
              <a:buNone/>
            </a:pPr>
            <a:r>
              <a:rPr lang="en-US" sz="2400" b="0" i="0" u="none" strike="noStrike" baseline="0" dirty="0">
                <a:latin typeface="+mn-lt"/>
              </a:rPr>
              <a:t>Depression and anxiety symptoms were observed in 14.5% and 10.2% of patients with TMDs, respectively. </a:t>
            </a:r>
          </a:p>
        </p:txBody>
      </p:sp>
      <p:sp>
        <p:nvSpPr>
          <p:cNvPr id="5" name="TextBox 4">
            <a:extLst>
              <a:ext uri="{FF2B5EF4-FFF2-40B4-BE49-F238E27FC236}">
                <a16:creationId xmlns:a16="http://schemas.microsoft.com/office/drawing/2014/main" id="{74ABAB61-6428-47A3-909D-6937F258A5E8}"/>
              </a:ext>
            </a:extLst>
          </p:cNvPr>
          <p:cNvSpPr txBox="1"/>
          <p:nvPr/>
        </p:nvSpPr>
        <p:spPr>
          <a:xfrm>
            <a:off x="1306551" y="5949318"/>
            <a:ext cx="8305800" cy="830997"/>
          </a:xfrm>
          <a:prstGeom prst="rect">
            <a:avLst/>
          </a:prstGeom>
          <a:noFill/>
        </p:spPr>
        <p:txBody>
          <a:bodyPr wrap="square">
            <a:spAutoFit/>
          </a:bodyPr>
          <a:lstStyle/>
          <a:p>
            <a:pPr algn="ctr"/>
            <a:r>
              <a:rPr lang="en-US" sz="1600" b="0" i="0" dirty="0">
                <a:solidFill>
                  <a:schemeClr val="accent3"/>
                </a:solidFill>
                <a:effectLst/>
              </a:rPr>
              <a:t>Xu L, Cai B, Fan S, Lu S, Dai K. Association of Oral Behaviors with Anxiety, Depression, and Jaw Function in Patients with Temporomandibular Disorders in China: A Cross-Sectional Study. Med Sci </a:t>
            </a:r>
            <a:r>
              <a:rPr lang="en-US" sz="1600" b="0" i="0" dirty="0" err="1">
                <a:solidFill>
                  <a:schemeClr val="accent3"/>
                </a:solidFill>
                <a:effectLst/>
              </a:rPr>
              <a:t>Monit</a:t>
            </a:r>
            <a:r>
              <a:rPr lang="en-US" sz="1600" b="0" i="0" dirty="0">
                <a:solidFill>
                  <a:schemeClr val="accent3"/>
                </a:solidFill>
                <a:effectLst/>
              </a:rPr>
              <a:t>. 2021 May 17;27:e929985. </a:t>
            </a:r>
            <a:endParaRPr lang="en-US" sz="1600" dirty="0">
              <a:solidFill>
                <a:schemeClr val="accent3"/>
              </a:solidFill>
            </a:endParaRPr>
          </a:p>
        </p:txBody>
      </p:sp>
    </p:spTree>
    <p:extLst>
      <p:ext uri="{BB962C8B-B14F-4D97-AF65-F5344CB8AC3E}">
        <p14:creationId xmlns:p14="http://schemas.microsoft.com/office/powerpoint/2010/main" val="21523983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F388-7B8E-4737-B62F-B6F8A7C54BD5}"/>
              </a:ext>
            </a:extLst>
          </p:cNvPr>
          <p:cNvSpPr>
            <a:spLocks noGrp="1"/>
          </p:cNvSpPr>
          <p:nvPr>
            <p:ph type="title"/>
          </p:nvPr>
        </p:nvSpPr>
        <p:spPr>
          <a:xfrm>
            <a:off x="838200" y="244355"/>
            <a:ext cx="10515600" cy="657070"/>
          </a:xfrm>
        </p:spPr>
        <p:txBody>
          <a:bodyPr>
            <a:normAutofit fontScale="90000"/>
          </a:bodyPr>
          <a:lstStyle/>
          <a:p>
            <a:pPr algn="ctr"/>
            <a:r>
              <a:rPr lang="en-US" b="1" dirty="0"/>
              <a:t>Oral Behavior and Anxiety &amp; Depression</a:t>
            </a:r>
          </a:p>
        </p:txBody>
      </p:sp>
      <p:sp>
        <p:nvSpPr>
          <p:cNvPr id="3" name="Content Placeholder 2">
            <a:extLst>
              <a:ext uri="{FF2B5EF4-FFF2-40B4-BE49-F238E27FC236}">
                <a16:creationId xmlns:a16="http://schemas.microsoft.com/office/drawing/2014/main" id="{E67F921F-D40F-4C6A-AD74-9662DF193BB5}"/>
              </a:ext>
            </a:extLst>
          </p:cNvPr>
          <p:cNvSpPr>
            <a:spLocks noGrp="1"/>
          </p:cNvSpPr>
          <p:nvPr>
            <p:ph idx="1"/>
          </p:nvPr>
        </p:nvSpPr>
        <p:spPr>
          <a:xfrm>
            <a:off x="950344" y="1302589"/>
            <a:ext cx="10515600" cy="4869647"/>
          </a:xfrm>
        </p:spPr>
        <p:txBody>
          <a:bodyPr>
            <a:noAutofit/>
          </a:bodyPr>
          <a:lstStyle/>
          <a:p>
            <a:pPr marL="0" indent="0" algn="ctr">
              <a:buNone/>
            </a:pPr>
            <a:r>
              <a:rPr lang="en-US" sz="2400" b="0" i="0" u="none" strike="noStrike" baseline="0" dirty="0">
                <a:latin typeface="+mn-lt"/>
              </a:rPr>
              <a:t> </a:t>
            </a:r>
            <a:r>
              <a:rPr lang="en-US" sz="2400" b="0" i="0" u="sng" strike="noStrike" baseline="0" dirty="0">
                <a:latin typeface="+mn-lt"/>
              </a:rPr>
              <a:t>Common Oral Behaviors in patients with TMDs:</a:t>
            </a:r>
          </a:p>
          <a:p>
            <a:pPr marL="0" indent="0" algn="ctr">
              <a:buNone/>
            </a:pPr>
            <a:r>
              <a:rPr lang="en-US" sz="2400" dirty="0">
                <a:latin typeface="+mn-lt"/>
              </a:rPr>
              <a:t>P</a:t>
            </a:r>
            <a:r>
              <a:rPr lang="en-US" sz="2400" b="0" i="0" u="none" strike="noStrike" baseline="0" dirty="0">
                <a:latin typeface="+mn-lt"/>
              </a:rPr>
              <a:t>utting pressure on the jaw (52.9%)</a:t>
            </a:r>
          </a:p>
          <a:p>
            <a:pPr marL="0" indent="0" algn="ctr">
              <a:buNone/>
            </a:pPr>
            <a:r>
              <a:rPr lang="en-US" sz="2400" dirty="0">
                <a:latin typeface="+mn-lt"/>
              </a:rPr>
              <a:t>C</a:t>
            </a:r>
            <a:r>
              <a:rPr lang="en-US" sz="2400" b="0" i="0" u="none" strike="noStrike" baseline="0" dirty="0">
                <a:latin typeface="+mn-lt"/>
              </a:rPr>
              <a:t>hewing food on 1 side (47.5%)</a:t>
            </a:r>
          </a:p>
          <a:p>
            <a:pPr marL="0" indent="0" algn="ctr">
              <a:buNone/>
            </a:pPr>
            <a:r>
              <a:rPr lang="en-US" sz="2400" dirty="0">
                <a:latin typeface="+mn-lt"/>
              </a:rPr>
              <a:t>H</a:t>
            </a:r>
            <a:r>
              <a:rPr lang="en-US" sz="2400" b="0" i="0" u="none" strike="noStrike" baseline="0" dirty="0">
                <a:latin typeface="+mn-lt"/>
              </a:rPr>
              <a:t>olding teeth together during activities other than eating (33.3%)</a:t>
            </a:r>
          </a:p>
          <a:p>
            <a:pPr marL="0" indent="0" algn="ctr">
              <a:buNone/>
            </a:pPr>
            <a:endParaRPr lang="en-US" sz="2400" dirty="0">
              <a:latin typeface="+mn-lt"/>
            </a:endParaRPr>
          </a:p>
          <a:p>
            <a:pPr marL="0" indent="0" algn="ctr">
              <a:buNone/>
            </a:pPr>
            <a:r>
              <a:rPr lang="en-US" sz="2400" b="0" i="0" u="none" strike="noStrike" baseline="0" dirty="0">
                <a:latin typeface="+mn-lt"/>
              </a:rPr>
              <a:t>The OBC scores were significantly correlated with the PHQ-9, and GAD-7 scores (</a:t>
            </a:r>
            <a:r>
              <a:rPr lang="en-US" sz="2400" b="0" i="1" u="none" strike="noStrike" baseline="0" dirty="0">
                <a:latin typeface="+mn-lt"/>
              </a:rPr>
              <a:t>P</a:t>
            </a:r>
            <a:r>
              <a:rPr lang="en-US" sz="2400" b="0" i="0" u="none" strike="noStrike" baseline="0" dirty="0">
                <a:latin typeface="+mn-lt"/>
              </a:rPr>
              <a:t>&lt;0.01). </a:t>
            </a:r>
          </a:p>
          <a:p>
            <a:pPr marL="0" indent="0" algn="ctr">
              <a:buNone/>
            </a:pPr>
            <a:endParaRPr lang="en-US" sz="2400" b="1" dirty="0">
              <a:latin typeface="+mn-lt"/>
            </a:endParaRPr>
          </a:p>
          <a:p>
            <a:pPr marL="0" indent="0" algn="ctr">
              <a:buNone/>
            </a:pPr>
            <a:r>
              <a:rPr lang="en-US" sz="2400" b="0" i="0" u="none" strike="noStrike" baseline="0" dirty="0">
                <a:latin typeface="+mn-lt"/>
              </a:rPr>
              <a:t>Patients with TMDs exhibit specific OBs, which are associated with depression, anxiety, and jaw function. </a:t>
            </a:r>
            <a:endParaRPr lang="en-US" sz="2400" dirty="0">
              <a:latin typeface="+mn-lt"/>
            </a:endParaRPr>
          </a:p>
        </p:txBody>
      </p:sp>
      <p:sp>
        <p:nvSpPr>
          <p:cNvPr id="5" name="TextBox 4">
            <a:extLst>
              <a:ext uri="{FF2B5EF4-FFF2-40B4-BE49-F238E27FC236}">
                <a16:creationId xmlns:a16="http://schemas.microsoft.com/office/drawing/2014/main" id="{74ABAB61-6428-47A3-909D-6937F258A5E8}"/>
              </a:ext>
            </a:extLst>
          </p:cNvPr>
          <p:cNvSpPr txBox="1"/>
          <p:nvPr/>
        </p:nvSpPr>
        <p:spPr>
          <a:xfrm>
            <a:off x="1306551" y="5949318"/>
            <a:ext cx="8305800" cy="830997"/>
          </a:xfrm>
          <a:prstGeom prst="rect">
            <a:avLst/>
          </a:prstGeom>
          <a:noFill/>
        </p:spPr>
        <p:txBody>
          <a:bodyPr wrap="square">
            <a:spAutoFit/>
          </a:bodyPr>
          <a:lstStyle/>
          <a:p>
            <a:pPr algn="ctr"/>
            <a:r>
              <a:rPr lang="en-US" sz="1600" b="0" i="0" dirty="0">
                <a:solidFill>
                  <a:schemeClr val="accent3"/>
                </a:solidFill>
                <a:effectLst/>
              </a:rPr>
              <a:t>Xu L, Cai B, Fan S, Lu S, Dai K. Association of Oral Behaviors with Anxiety, Depression, and Jaw Function in Patients with Temporomandibular Disorders in China: A Cross-Sectional Study. Med Sci </a:t>
            </a:r>
            <a:r>
              <a:rPr lang="en-US" sz="1600" b="0" i="0" dirty="0" err="1">
                <a:solidFill>
                  <a:schemeClr val="accent3"/>
                </a:solidFill>
                <a:effectLst/>
              </a:rPr>
              <a:t>Monit</a:t>
            </a:r>
            <a:r>
              <a:rPr lang="en-US" sz="1600" b="0" i="0" dirty="0">
                <a:solidFill>
                  <a:schemeClr val="accent3"/>
                </a:solidFill>
                <a:effectLst/>
              </a:rPr>
              <a:t>. 2021 May 17;27:e929985. </a:t>
            </a:r>
            <a:endParaRPr lang="en-US" sz="1600" dirty="0">
              <a:solidFill>
                <a:schemeClr val="accent3"/>
              </a:solidFill>
            </a:endParaRPr>
          </a:p>
        </p:txBody>
      </p:sp>
    </p:spTree>
    <p:extLst>
      <p:ext uri="{BB962C8B-B14F-4D97-AF65-F5344CB8AC3E}">
        <p14:creationId xmlns:p14="http://schemas.microsoft.com/office/powerpoint/2010/main" val="105638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F388-7B8E-4737-B62F-B6F8A7C54BD5}"/>
              </a:ext>
            </a:extLst>
          </p:cNvPr>
          <p:cNvSpPr>
            <a:spLocks noGrp="1"/>
          </p:cNvSpPr>
          <p:nvPr>
            <p:ph type="title"/>
          </p:nvPr>
        </p:nvSpPr>
        <p:spPr>
          <a:xfrm>
            <a:off x="984849" y="209850"/>
            <a:ext cx="10515600" cy="575154"/>
          </a:xfrm>
        </p:spPr>
        <p:txBody>
          <a:bodyPr>
            <a:normAutofit fontScale="90000"/>
          </a:bodyPr>
          <a:lstStyle/>
          <a:p>
            <a:pPr algn="ctr"/>
            <a:r>
              <a:rPr lang="en-US" dirty="0"/>
              <a:t>Oral Behavior and Anxiety &amp; Depression</a:t>
            </a:r>
          </a:p>
        </p:txBody>
      </p:sp>
      <p:sp>
        <p:nvSpPr>
          <p:cNvPr id="3" name="Content Placeholder 2">
            <a:extLst>
              <a:ext uri="{FF2B5EF4-FFF2-40B4-BE49-F238E27FC236}">
                <a16:creationId xmlns:a16="http://schemas.microsoft.com/office/drawing/2014/main" id="{E67F921F-D40F-4C6A-AD74-9662DF193BB5}"/>
              </a:ext>
            </a:extLst>
          </p:cNvPr>
          <p:cNvSpPr>
            <a:spLocks noGrp="1"/>
          </p:cNvSpPr>
          <p:nvPr>
            <p:ph idx="1"/>
          </p:nvPr>
        </p:nvSpPr>
        <p:spPr>
          <a:xfrm>
            <a:off x="838200" y="992038"/>
            <a:ext cx="10515600" cy="4843767"/>
          </a:xfrm>
        </p:spPr>
        <p:txBody>
          <a:bodyPr>
            <a:normAutofit lnSpcReduction="10000"/>
          </a:bodyPr>
          <a:lstStyle/>
          <a:p>
            <a:pPr marL="0" indent="0">
              <a:buNone/>
            </a:pPr>
            <a:r>
              <a:rPr lang="en-US" b="1" u="sng" dirty="0"/>
              <a:t>BaleDoneen Take-Away:</a:t>
            </a:r>
          </a:p>
          <a:p>
            <a:pPr marL="514350" indent="-514350">
              <a:buAutoNum type="arabicPeriod"/>
            </a:pPr>
            <a:r>
              <a:rPr lang="en-US" dirty="0"/>
              <a:t>The Connected Mind Quick Screen is a tool that could also be used in the dental office. </a:t>
            </a:r>
          </a:p>
          <a:p>
            <a:pPr marL="514350" indent="-514350">
              <a:buAutoNum type="arabicPeriod"/>
            </a:pPr>
            <a:r>
              <a:rPr lang="en-US" dirty="0"/>
              <a:t>The physical exam obtained in the dental office can provide important clues into the mental health of the patient.  </a:t>
            </a:r>
          </a:p>
          <a:p>
            <a:pPr marL="514350" indent="-514350">
              <a:buAutoNum type="arabicPeriod"/>
            </a:pPr>
            <a:r>
              <a:rPr lang="en-US" dirty="0"/>
              <a:t>This is one more element to the depth of collaboration into the oral/systemic connection. </a:t>
            </a:r>
          </a:p>
          <a:p>
            <a:pPr marL="514350" indent="-514350">
              <a:buAutoNum type="arabicPeriod"/>
            </a:pPr>
            <a:r>
              <a:rPr lang="en-US" dirty="0"/>
              <a:t>It would be wonderful for a BaleDoneen Oral Health Provider to offer a short course for our medical providers on how to evaluate and properly exam the oral cavity for TMD.  </a:t>
            </a:r>
          </a:p>
          <a:p>
            <a:pPr marL="514350" indent="-514350">
              <a:buAutoNum type="arabicPeriod"/>
            </a:pPr>
            <a:r>
              <a:rPr lang="en-US" dirty="0"/>
              <a:t>Consider the CMFS – </a:t>
            </a:r>
            <a:r>
              <a:rPr lang="en-US" dirty="0">
                <a:hlinkClick r:id="rId2"/>
              </a:rPr>
              <a:t>www.connectedmind.me</a:t>
            </a: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
        <p:nvSpPr>
          <p:cNvPr id="5" name="TextBox 4">
            <a:extLst>
              <a:ext uri="{FF2B5EF4-FFF2-40B4-BE49-F238E27FC236}">
                <a16:creationId xmlns:a16="http://schemas.microsoft.com/office/drawing/2014/main" id="{74ABAB61-6428-47A3-909D-6937F258A5E8}"/>
              </a:ext>
            </a:extLst>
          </p:cNvPr>
          <p:cNvSpPr txBox="1"/>
          <p:nvPr/>
        </p:nvSpPr>
        <p:spPr>
          <a:xfrm>
            <a:off x="1306551" y="5949318"/>
            <a:ext cx="8305800" cy="830997"/>
          </a:xfrm>
          <a:prstGeom prst="rect">
            <a:avLst/>
          </a:prstGeom>
          <a:noFill/>
        </p:spPr>
        <p:txBody>
          <a:bodyPr wrap="square">
            <a:spAutoFit/>
          </a:bodyPr>
          <a:lstStyle/>
          <a:p>
            <a:pPr algn="ctr"/>
            <a:r>
              <a:rPr lang="en-US" sz="1600" b="0" i="0" dirty="0">
                <a:solidFill>
                  <a:schemeClr val="accent3"/>
                </a:solidFill>
                <a:effectLst/>
              </a:rPr>
              <a:t>Xu L, Cai B, Fan S, Lu S, Dai K. Association of Oral Behaviors with Anxiety, Depression, and Jaw Function in Patients with Temporomandibular Disorders in China: A Cross-Sectional Study. Med Sci </a:t>
            </a:r>
            <a:r>
              <a:rPr lang="en-US" sz="1600" b="0" i="0" dirty="0" err="1">
                <a:solidFill>
                  <a:schemeClr val="accent3"/>
                </a:solidFill>
                <a:effectLst/>
              </a:rPr>
              <a:t>Monit</a:t>
            </a:r>
            <a:r>
              <a:rPr lang="en-US" sz="1600" b="0" i="0" dirty="0">
                <a:solidFill>
                  <a:schemeClr val="accent3"/>
                </a:solidFill>
                <a:effectLst/>
              </a:rPr>
              <a:t>. 2021 May 17;27:e929985. </a:t>
            </a:r>
            <a:endParaRPr lang="en-US" sz="1600" dirty="0">
              <a:solidFill>
                <a:schemeClr val="accent3"/>
              </a:solidFill>
            </a:endParaRPr>
          </a:p>
        </p:txBody>
      </p:sp>
    </p:spTree>
    <p:extLst>
      <p:ext uri="{BB962C8B-B14F-4D97-AF65-F5344CB8AC3E}">
        <p14:creationId xmlns:p14="http://schemas.microsoft.com/office/powerpoint/2010/main" val="345761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3778D-69AF-4DBB-B9F4-90BED62350E7}"/>
              </a:ext>
            </a:extLst>
          </p:cNvPr>
          <p:cNvSpPr>
            <a:spLocks noGrp="1"/>
          </p:cNvSpPr>
          <p:nvPr>
            <p:ph type="title"/>
          </p:nvPr>
        </p:nvSpPr>
        <p:spPr>
          <a:xfrm>
            <a:off x="838200" y="365125"/>
            <a:ext cx="10515600" cy="678671"/>
          </a:xfrm>
        </p:spPr>
        <p:txBody>
          <a:bodyPr>
            <a:normAutofit fontScale="90000"/>
          </a:bodyPr>
          <a:lstStyle/>
          <a:p>
            <a:pPr algn="ctr"/>
            <a:r>
              <a:rPr lang="en-US" b="1" dirty="0"/>
              <a:t>Lipoprotein(a)</a:t>
            </a:r>
          </a:p>
        </p:txBody>
      </p:sp>
      <p:sp>
        <p:nvSpPr>
          <p:cNvPr id="3" name="Content Placeholder 2">
            <a:extLst>
              <a:ext uri="{FF2B5EF4-FFF2-40B4-BE49-F238E27FC236}">
                <a16:creationId xmlns:a16="http://schemas.microsoft.com/office/drawing/2014/main" id="{533B2A0E-C72F-4E92-A09C-6CCEB86C4598}"/>
              </a:ext>
            </a:extLst>
          </p:cNvPr>
          <p:cNvSpPr>
            <a:spLocks noGrp="1"/>
          </p:cNvSpPr>
          <p:nvPr>
            <p:ph idx="1"/>
          </p:nvPr>
        </p:nvSpPr>
        <p:spPr>
          <a:xfrm>
            <a:off x="838200" y="1328469"/>
            <a:ext cx="10515600" cy="4104144"/>
          </a:xfrm>
        </p:spPr>
        <p:txBody>
          <a:bodyPr>
            <a:normAutofit/>
          </a:bodyPr>
          <a:lstStyle/>
          <a:p>
            <a:pPr marL="0" indent="0" algn="ctr">
              <a:buNone/>
            </a:pPr>
            <a:r>
              <a:rPr lang="en-US" sz="4000" b="0" i="0" u="none" strike="noStrike" baseline="0" dirty="0">
                <a:latin typeface="+mn-lt"/>
              </a:rPr>
              <a:t>Lipoprotein(a): A Genetically Determined, Causal, and Prevalent Risk Factor for Atherosclerotic Cardiovascular Disease </a:t>
            </a:r>
          </a:p>
          <a:p>
            <a:pPr marL="0" indent="0" algn="ctr">
              <a:buNone/>
            </a:pPr>
            <a:r>
              <a:rPr lang="en-US" sz="4000" b="0" i="0" u="none" strike="noStrike" baseline="0" dirty="0">
                <a:latin typeface="+mn-lt"/>
              </a:rPr>
              <a:t>American Heart Association</a:t>
            </a:r>
            <a:endParaRPr lang="en-US" sz="4000" dirty="0">
              <a:latin typeface="+mn-lt"/>
            </a:endParaRPr>
          </a:p>
        </p:txBody>
      </p:sp>
      <p:sp>
        <p:nvSpPr>
          <p:cNvPr id="4" name="Content Placeholder 2">
            <a:extLst>
              <a:ext uri="{FF2B5EF4-FFF2-40B4-BE49-F238E27FC236}">
                <a16:creationId xmlns:a16="http://schemas.microsoft.com/office/drawing/2014/main" id="{C876F7E0-2DE2-465C-BBDA-EE38B2417740}"/>
              </a:ext>
            </a:extLst>
          </p:cNvPr>
          <p:cNvSpPr txBox="1">
            <a:spLocks/>
          </p:cNvSpPr>
          <p:nvPr/>
        </p:nvSpPr>
        <p:spPr>
          <a:xfrm>
            <a:off x="927847" y="5585665"/>
            <a:ext cx="10694894" cy="1011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accent3"/>
                </a:solidFill>
                <a:latin typeface="+mn-lt"/>
              </a:rPr>
              <a:t>Reyes-</a:t>
            </a:r>
            <a:r>
              <a:rPr lang="en-US" sz="1400" dirty="0" err="1">
                <a:solidFill>
                  <a:schemeClr val="accent3"/>
                </a:solidFill>
                <a:latin typeface="+mn-lt"/>
              </a:rPr>
              <a:t>Soffer</a:t>
            </a:r>
            <a:r>
              <a:rPr lang="en-US" sz="1400" dirty="0">
                <a:solidFill>
                  <a:schemeClr val="accent3"/>
                </a:solidFill>
                <a:latin typeface="+mn-lt"/>
              </a:rPr>
              <a:t> G, Ginsberg HN, Berglund L, et al. American Heart Association Council on Arteriosclerosis, Thrombosis and Vascular Biology; Council on Cardiovascular Radiology and Intervention; and Council on Peripheral Vascular Disease. Lipoprotein(a): A Genetically Determined, Causal, and Prevalent Risk Factor for Atherosclerotic Cardiovascular Disease: A Scientific Statement From the American Heart Association. </a:t>
            </a:r>
            <a:r>
              <a:rPr lang="en-US" sz="1400" dirty="0" err="1">
                <a:solidFill>
                  <a:schemeClr val="accent3"/>
                </a:solidFill>
                <a:latin typeface="+mn-lt"/>
              </a:rPr>
              <a:t>Arterioscler</a:t>
            </a:r>
            <a:r>
              <a:rPr lang="en-US" sz="1400" dirty="0">
                <a:solidFill>
                  <a:schemeClr val="accent3"/>
                </a:solidFill>
                <a:latin typeface="+mn-lt"/>
              </a:rPr>
              <a:t> </a:t>
            </a:r>
            <a:r>
              <a:rPr lang="en-US" sz="1400" dirty="0" err="1">
                <a:solidFill>
                  <a:schemeClr val="accent3"/>
                </a:solidFill>
                <a:latin typeface="+mn-lt"/>
              </a:rPr>
              <a:t>Thromb</a:t>
            </a:r>
            <a:r>
              <a:rPr lang="en-US" sz="1400" dirty="0">
                <a:solidFill>
                  <a:schemeClr val="accent3"/>
                </a:solidFill>
                <a:latin typeface="+mn-lt"/>
              </a:rPr>
              <a:t> </a:t>
            </a:r>
            <a:r>
              <a:rPr lang="en-US" sz="1400" dirty="0" err="1">
                <a:solidFill>
                  <a:schemeClr val="accent3"/>
                </a:solidFill>
                <a:latin typeface="+mn-lt"/>
              </a:rPr>
              <a:t>Vasc</a:t>
            </a:r>
            <a:r>
              <a:rPr lang="en-US" sz="1400" dirty="0">
                <a:solidFill>
                  <a:schemeClr val="accent3"/>
                </a:solidFill>
                <a:latin typeface="+mn-lt"/>
              </a:rPr>
              <a:t> Biol. 2021 Oct 14</a:t>
            </a:r>
          </a:p>
        </p:txBody>
      </p:sp>
    </p:spTree>
    <p:extLst>
      <p:ext uri="{BB962C8B-B14F-4D97-AF65-F5344CB8AC3E}">
        <p14:creationId xmlns:p14="http://schemas.microsoft.com/office/powerpoint/2010/main" val="14079815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60413-49CB-4C71-A325-B838494883B3}"/>
              </a:ext>
            </a:extLst>
          </p:cNvPr>
          <p:cNvSpPr>
            <a:spLocks noGrp="1"/>
          </p:cNvSpPr>
          <p:nvPr>
            <p:ph type="title"/>
          </p:nvPr>
        </p:nvSpPr>
        <p:spPr/>
        <p:txBody>
          <a:bodyPr/>
          <a:lstStyle/>
          <a:p>
            <a:pPr algn="ctr"/>
            <a:r>
              <a:rPr lang="en-US" b="1" dirty="0"/>
              <a:t>Upcoming Talks and Exciting Activities</a:t>
            </a:r>
          </a:p>
        </p:txBody>
      </p:sp>
      <p:sp>
        <p:nvSpPr>
          <p:cNvPr id="3" name="Content Placeholder 2">
            <a:extLst>
              <a:ext uri="{FF2B5EF4-FFF2-40B4-BE49-F238E27FC236}">
                <a16:creationId xmlns:a16="http://schemas.microsoft.com/office/drawing/2014/main" id="{D65DB172-9ABC-47A9-AA01-D97A8FEA5EA3}"/>
              </a:ext>
            </a:extLst>
          </p:cNvPr>
          <p:cNvSpPr>
            <a:spLocks noGrp="1"/>
          </p:cNvSpPr>
          <p:nvPr>
            <p:ph idx="1"/>
          </p:nvPr>
        </p:nvSpPr>
        <p:spPr>
          <a:xfrm>
            <a:off x="1243314" y="1466809"/>
            <a:ext cx="10515600" cy="4351338"/>
          </a:xfrm>
        </p:spPr>
        <p:txBody>
          <a:bodyPr>
            <a:normAutofit/>
          </a:bodyPr>
          <a:lstStyle/>
          <a:p>
            <a:pPr marL="0" indent="0">
              <a:buNone/>
            </a:pPr>
            <a:r>
              <a:rPr lang="en-US" sz="2000" dirty="0"/>
              <a:t>Brad and Amy speaking at the Pacific Dental Meeting in Phoenix Arizona this weekend – Saturday November 14, 2021</a:t>
            </a:r>
          </a:p>
          <a:p>
            <a:pPr marL="0" indent="0">
              <a:buNone/>
            </a:pPr>
            <a:endParaRPr lang="en-US" sz="2000" dirty="0"/>
          </a:p>
          <a:p>
            <a:pPr marL="0" indent="0">
              <a:buNone/>
            </a:pPr>
            <a:r>
              <a:rPr lang="en-US" sz="2000" dirty="0"/>
              <a:t>Book is on schedule!  Pre-sale Orders on Amazon help drive it to the NY Best Seller List.  Little Brown, Spark is excited about the early attention!  Amazon.com!</a:t>
            </a:r>
          </a:p>
          <a:p>
            <a:pPr marL="0" indent="0">
              <a:buNone/>
            </a:pPr>
            <a:endParaRPr lang="en-US" sz="2000" dirty="0"/>
          </a:p>
          <a:p>
            <a:pPr marL="0" indent="0">
              <a:buNone/>
            </a:pPr>
            <a:r>
              <a:rPr lang="en-US" sz="2000" dirty="0"/>
              <a:t>The Heart Attack &amp; Stroke Prevention Center and the BaleDoneen Academy are on track to be in our new building in February – look for an invite to an open house and book signing!</a:t>
            </a:r>
          </a:p>
          <a:p>
            <a:pPr marL="0" indent="0">
              <a:buNone/>
            </a:pPr>
            <a:endParaRPr lang="en-US" sz="2000" dirty="0"/>
          </a:p>
          <a:p>
            <a:pPr marL="0" indent="0">
              <a:buNone/>
            </a:pPr>
            <a:endParaRPr lang="en-US" dirty="0"/>
          </a:p>
        </p:txBody>
      </p:sp>
      <p:pic>
        <p:nvPicPr>
          <p:cNvPr id="4" name="Picture 3">
            <a:extLst>
              <a:ext uri="{FF2B5EF4-FFF2-40B4-BE49-F238E27FC236}">
                <a16:creationId xmlns:a16="http://schemas.microsoft.com/office/drawing/2014/main" id="{07BCDD2A-D628-4239-B23C-008114E6A585}"/>
              </a:ext>
            </a:extLst>
          </p:cNvPr>
          <p:cNvPicPr>
            <a:picLocks noChangeAspect="1"/>
          </p:cNvPicPr>
          <p:nvPr/>
        </p:nvPicPr>
        <p:blipFill>
          <a:blip r:embed="rId2"/>
          <a:stretch>
            <a:fillRect/>
          </a:stretch>
        </p:blipFill>
        <p:spPr>
          <a:xfrm>
            <a:off x="5437576" y="4390152"/>
            <a:ext cx="1316848" cy="1570811"/>
          </a:xfrm>
          <a:prstGeom prst="rect">
            <a:avLst/>
          </a:prstGeom>
        </p:spPr>
      </p:pic>
    </p:spTree>
    <p:extLst>
      <p:ext uri="{BB962C8B-B14F-4D97-AF65-F5344CB8AC3E}">
        <p14:creationId xmlns:p14="http://schemas.microsoft.com/office/powerpoint/2010/main" val="32183731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AC2CB2-B5E1-4104-AFD7-DF389194D6D0}"/>
              </a:ext>
            </a:extLst>
          </p:cNvPr>
          <p:cNvSpPr>
            <a:spLocks noGrp="1"/>
          </p:cNvSpPr>
          <p:nvPr>
            <p:ph idx="1"/>
          </p:nvPr>
        </p:nvSpPr>
        <p:spPr>
          <a:xfrm>
            <a:off x="745603" y="520861"/>
            <a:ext cx="10515600" cy="5486400"/>
          </a:xfrm>
        </p:spPr>
        <p:txBody>
          <a:bodyPr>
            <a:normAutofit lnSpcReduction="10000"/>
          </a:bodyPr>
          <a:lstStyle/>
          <a:p>
            <a:pPr marL="0" marR="0" indent="0">
              <a:spcBef>
                <a:spcPts val="0"/>
              </a:spcBef>
              <a:spcAft>
                <a:spcPts val="0"/>
              </a:spcAft>
              <a:buNone/>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Praise for </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Healthy Heart, Healthy Brain</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endParaRPr lang="en-US" sz="1900"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“I’ve not only used the BaleDoneen method, but I’ve seen it work with my former patients. A comprehensive yet personalized approach to identifying and eliminating inflammation, </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Healthy Heart, Healthy Brain</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is a roadmap to the future of cardiovascular disease management. A true practice changer, this is sure to be one of the most compelling books you’ve read in years!”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 Sean Conley, DO, FACEP, CDR, MC, USN, White House Physician, ‘2016-21’, Physician to the President, ‘2018-21’</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Healthy Heart, Healthy Brain</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summons us to reclaim our health. With simple screening tests and diagnostics, it revolutionizes our idea of preventative medicine as well our concepts about holistic health. No longer do you need to go to a different specialist for every body part when you take Drs. Bale and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Doneen’s</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approach. If you care about your health and longevity, you’re going to want to read this book.”</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 Edward </a:t>
            </a:r>
            <a:r>
              <a:rPr lang="en-US" sz="1900" b="1" dirty="0" err="1">
                <a:effectLst/>
                <a:latin typeface="Times New Roman" panose="02020603050405020304" pitchFamily="18" charset="0"/>
                <a:ea typeface="Times New Roman" panose="02020603050405020304" pitchFamily="18" charset="0"/>
                <a:cs typeface="Times New Roman" panose="02020603050405020304" pitchFamily="18" charset="0"/>
              </a:rPr>
              <a:t>Mylett</a:t>
            </a: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 author of</a:t>
            </a:r>
            <a:r>
              <a:rPr lang="en-US" sz="1900" b="1" i="1" dirty="0">
                <a:effectLst/>
                <a:latin typeface="Times New Roman" panose="02020603050405020304" pitchFamily="18" charset="0"/>
                <a:ea typeface="Times New Roman" panose="02020603050405020304" pitchFamily="18" charset="0"/>
                <a:cs typeface="Times New Roman" panose="02020603050405020304" pitchFamily="18" charset="0"/>
              </a:rPr>
              <a:t> #MaxOut Your Life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9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Healthy Heart, Healthy Brain</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is a life-saving book! I would know –– I am alive today because of Bale and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Doneen’s</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extraordinary work. Providing me with top-notch medical advice and treatments for over a decade, they continue to open our eyes to the insidious ways cardiovascular disease can creep into our lives by examining everything from oral health, diets, and sleep patterns to provide precise, extensive, and approachable advice for anyone who picks this book up.”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Dr. Jeff Life, author of </a:t>
            </a:r>
            <a:r>
              <a:rPr lang="en-US" sz="1900" b="1" i="1" dirty="0">
                <a:effectLst/>
                <a:latin typeface="Times New Roman" panose="02020603050405020304" pitchFamily="18" charset="0"/>
                <a:ea typeface="Times New Roman" panose="02020603050405020304" pitchFamily="18" charset="0"/>
                <a:cs typeface="Times New Roman" panose="02020603050405020304" pitchFamily="18" charset="0"/>
              </a:rPr>
              <a:t>The Life Plan Diet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b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208568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AC2CB2-B5E1-4104-AFD7-DF389194D6D0}"/>
              </a:ext>
            </a:extLst>
          </p:cNvPr>
          <p:cNvSpPr>
            <a:spLocks noGrp="1"/>
          </p:cNvSpPr>
          <p:nvPr>
            <p:ph idx="1"/>
          </p:nvPr>
        </p:nvSpPr>
        <p:spPr>
          <a:xfrm>
            <a:off x="838200" y="366692"/>
            <a:ext cx="10515600" cy="6007261"/>
          </a:xfrm>
        </p:spPr>
        <p:txBody>
          <a:bodyPr>
            <a:normAutofit/>
          </a:bodyPr>
          <a:lstStyle/>
          <a:p>
            <a:pPr marL="0" marR="0" indent="0">
              <a:spcBef>
                <a:spcPts val="0"/>
              </a:spcBef>
              <a:spcAft>
                <a:spcPts val="0"/>
              </a:spcAft>
              <a:buNone/>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Praise for </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Healthy Heart, Healthy Brain</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endParaRPr lang="en-US" sz="1900" dirty="0">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b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“Based in the most cutting-edge and formative science, </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Healthy Heart, Healthy Brain</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unravels cardiovascular disease in a holistic and personalized manner. [It has] practical advice and simple tricks based upon their revolutionary BaleDoneen Method, which has been meticulously developed over the past two decades–– you won’t regret getting your hands on this book!”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 Robert G. Darling, MD, FACEP, FFSEM, White House Physician, ‘96-’99, Founder &amp; Chief Medical Officer of Patronus Medical</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Healthy Heart, Healthy Brain</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will help you change your body, heart and mind. I can’t recommend this groundbreaking book from Bale and </a:t>
            </a:r>
            <a:r>
              <a:rPr lang="en-US" sz="1900" dirty="0" err="1">
                <a:effectLst/>
                <a:latin typeface="Times New Roman" panose="02020603050405020304" pitchFamily="18" charset="0"/>
                <a:ea typeface="Times New Roman" panose="02020603050405020304" pitchFamily="18" charset="0"/>
                <a:cs typeface="Times New Roman" panose="02020603050405020304" pitchFamily="18" charset="0"/>
              </a:rPr>
              <a:t>Doneen</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enough. Fascinating and filled with so much actionable information, you’ll want to read every page.”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 Daniel G. Amen, MD, author of </a:t>
            </a:r>
            <a:r>
              <a:rPr lang="en-US" sz="1900" b="1" i="1" dirty="0">
                <a:effectLst/>
                <a:latin typeface="Times New Roman" panose="02020603050405020304" pitchFamily="18" charset="0"/>
                <a:ea typeface="Times New Roman" panose="02020603050405020304" pitchFamily="18" charset="0"/>
                <a:cs typeface="Times New Roman" panose="02020603050405020304" pitchFamily="18" charset="0"/>
              </a:rPr>
              <a:t>Change Your Brain, Change Your Life and You, Happier</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183F7977-054B-4FA6-BB33-ECB7DAFC550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39534" y="4456253"/>
            <a:ext cx="1712932" cy="2035055"/>
          </a:xfrm>
          <a:prstGeom prst="rect">
            <a:avLst/>
          </a:prstGeom>
          <a:noFill/>
          <a:ln>
            <a:noFill/>
          </a:ln>
        </p:spPr>
      </p:pic>
    </p:spTree>
    <p:extLst>
      <p:ext uri="{BB962C8B-B14F-4D97-AF65-F5344CB8AC3E}">
        <p14:creationId xmlns:p14="http://schemas.microsoft.com/office/powerpoint/2010/main" val="2732435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5FA95A8-DA76-429A-9A4B-E45FA8CA6178}"/>
              </a:ext>
            </a:extLst>
          </p:cNvPr>
          <p:cNvPicPr>
            <a:picLocks noGrp="1" noChangeAspect="1"/>
          </p:cNvPicPr>
          <p:nvPr>
            <p:ph idx="1"/>
          </p:nvPr>
        </p:nvPicPr>
        <p:blipFill>
          <a:blip r:embed="rId2"/>
          <a:stretch>
            <a:fillRect/>
          </a:stretch>
        </p:blipFill>
        <p:spPr>
          <a:xfrm>
            <a:off x="838199" y="260631"/>
            <a:ext cx="5390073" cy="5036857"/>
          </a:xfrm>
        </p:spPr>
      </p:pic>
      <p:sp>
        <p:nvSpPr>
          <p:cNvPr id="4" name="Content Placeholder 2">
            <a:extLst>
              <a:ext uri="{FF2B5EF4-FFF2-40B4-BE49-F238E27FC236}">
                <a16:creationId xmlns:a16="http://schemas.microsoft.com/office/drawing/2014/main" id="{C876F7E0-2DE2-465C-BBDA-EE38B2417740}"/>
              </a:ext>
            </a:extLst>
          </p:cNvPr>
          <p:cNvSpPr txBox="1">
            <a:spLocks/>
          </p:cNvSpPr>
          <p:nvPr/>
        </p:nvSpPr>
        <p:spPr>
          <a:xfrm>
            <a:off x="927847" y="5585665"/>
            <a:ext cx="10694894" cy="1011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accent3"/>
                </a:solidFill>
                <a:latin typeface="+mn-lt"/>
              </a:rPr>
              <a:t>Reyes-</a:t>
            </a:r>
            <a:r>
              <a:rPr lang="en-US" sz="1400" dirty="0" err="1">
                <a:solidFill>
                  <a:schemeClr val="accent3"/>
                </a:solidFill>
                <a:latin typeface="+mn-lt"/>
              </a:rPr>
              <a:t>Soffer</a:t>
            </a:r>
            <a:r>
              <a:rPr lang="en-US" sz="1400" dirty="0">
                <a:solidFill>
                  <a:schemeClr val="accent3"/>
                </a:solidFill>
                <a:latin typeface="+mn-lt"/>
              </a:rPr>
              <a:t> G, Ginsberg HN, Berglund L, et al. American Heart Association Council on Arteriosclerosis, Thrombosis and Vascular Biology; Council on Cardiovascular Radiology and Intervention; and Council on Peripheral Vascular Disease. Lipoprotein(a): A Genetically Determined, Causal, and Prevalent Risk Factor for Atherosclerotic Cardiovascular Disease: A Scientific Statement From the American Heart Association. </a:t>
            </a:r>
            <a:r>
              <a:rPr lang="en-US" sz="1400" dirty="0" err="1">
                <a:solidFill>
                  <a:schemeClr val="accent3"/>
                </a:solidFill>
                <a:latin typeface="+mn-lt"/>
              </a:rPr>
              <a:t>Arterioscler</a:t>
            </a:r>
            <a:r>
              <a:rPr lang="en-US" sz="1400" dirty="0">
                <a:solidFill>
                  <a:schemeClr val="accent3"/>
                </a:solidFill>
                <a:latin typeface="+mn-lt"/>
              </a:rPr>
              <a:t> </a:t>
            </a:r>
            <a:r>
              <a:rPr lang="en-US" sz="1400" dirty="0" err="1">
                <a:solidFill>
                  <a:schemeClr val="accent3"/>
                </a:solidFill>
                <a:latin typeface="+mn-lt"/>
              </a:rPr>
              <a:t>Thromb</a:t>
            </a:r>
            <a:r>
              <a:rPr lang="en-US" sz="1400" dirty="0">
                <a:solidFill>
                  <a:schemeClr val="accent3"/>
                </a:solidFill>
                <a:latin typeface="+mn-lt"/>
              </a:rPr>
              <a:t> </a:t>
            </a:r>
            <a:r>
              <a:rPr lang="en-US" sz="1400" dirty="0" err="1">
                <a:solidFill>
                  <a:schemeClr val="accent3"/>
                </a:solidFill>
                <a:latin typeface="+mn-lt"/>
              </a:rPr>
              <a:t>Vasc</a:t>
            </a:r>
            <a:r>
              <a:rPr lang="en-US" sz="1400" dirty="0">
                <a:solidFill>
                  <a:schemeClr val="accent3"/>
                </a:solidFill>
                <a:latin typeface="+mn-lt"/>
              </a:rPr>
              <a:t> Biol. 2021 Oct 14</a:t>
            </a:r>
          </a:p>
        </p:txBody>
      </p:sp>
      <p:sp>
        <p:nvSpPr>
          <p:cNvPr id="8" name="TextBox 7">
            <a:extLst>
              <a:ext uri="{FF2B5EF4-FFF2-40B4-BE49-F238E27FC236}">
                <a16:creationId xmlns:a16="http://schemas.microsoft.com/office/drawing/2014/main" id="{B0243F9F-9DF8-4D11-B8FF-E877349071D4}"/>
              </a:ext>
            </a:extLst>
          </p:cNvPr>
          <p:cNvSpPr txBox="1"/>
          <p:nvPr/>
        </p:nvSpPr>
        <p:spPr>
          <a:xfrm>
            <a:off x="6228272" y="467718"/>
            <a:ext cx="5676181" cy="4431983"/>
          </a:xfrm>
          <a:prstGeom prst="rect">
            <a:avLst/>
          </a:prstGeom>
          <a:noFill/>
        </p:spPr>
        <p:txBody>
          <a:bodyPr wrap="square">
            <a:spAutoFit/>
          </a:bodyPr>
          <a:lstStyle/>
          <a:p>
            <a:pPr algn="ctr"/>
            <a:r>
              <a:rPr lang="en-US" sz="2200" b="0" i="0" u="none" strike="noStrike" baseline="0" dirty="0" err="1"/>
              <a:t>Lp</a:t>
            </a:r>
            <a:r>
              <a:rPr lang="en-US" sz="2200" b="0" i="0" u="none" strike="noStrike" baseline="0" dirty="0"/>
              <a:t>(a) consists of a lipid-rich domain, primarily cholesteryl esters, and apolipoprotein(a). Apo(a) binds to </a:t>
            </a:r>
            <a:r>
              <a:rPr lang="en-US" sz="2200" dirty="0"/>
              <a:t>A</a:t>
            </a:r>
            <a:r>
              <a:rPr lang="en-US" sz="2200" b="0" i="0" u="none" strike="noStrike" baseline="0" dirty="0"/>
              <a:t>po B via a single disulfide bond at a location close to the LDL receptor binding site of </a:t>
            </a:r>
            <a:r>
              <a:rPr lang="en-US" sz="2200" b="0" i="0" u="none" strike="noStrike" baseline="0" dirty="0" err="1"/>
              <a:t>apoB</a:t>
            </a:r>
            <a:r>
              <a:rPr lang="en-US" sz="2200" b="0" i="0" u="none" strike="noStrike" baseline="0" dirty="0"/>
              <a:t> . </a:t>
            </a:r>
          </a:p>
          <a:p>
            <a:pPr algn="ctr"/>
            <a:endParaRPr lang="en-US" sz="2200" dirty="0"/>
          </a:p>
          <a:p>
            <a:pPr algn="ctr"/>
            <a:r>
              <a:rPr lang="en-US" sz="2200" dirty="0" err="1"/>
              <a:t>Lp</a:t>
            </a:r>
            <a:r>
              <a:rPr lang="en-US" sz="2200" dirty="0"/>
              <a:t>(a) </a:t>
            </a:r>
            <a:r>
              <a:rPr lang="en-US" sz="2200" b="0" i="0" u="none" strike="noStrike" baseline="0" dirty="0"/>
              <a:t>contains repeated </a:t>
            </a:r>
            <a:r>
              <a:rPr lang="en-US" sz="2200" b="0" i="0" u="none" strike="noStrike" baseline="0" dirty="0" err="1"/>
              <a:t>kringle</a:t>
            </a:r>
            <a:r>
              <a:rPr lang="en-US" sz="2200" b="0" i="0" u="none" strike="noStrike" baseline="0" dirty="0"/>
              <a:t> structures comparable with those in plasminogen. There are 10 different subtypes of </a:t>
            </a:r>
            <a:r>
              <a:rPr lang="en-US" sz="2200" dirty="0" err="1"/>
              <a:t>Lp</a:t>
            </a:r>
            <a:r>
              <a:rPr lang="en-US" sz="2200" b="0" i="0" u="none" strike="noStrike" baseline="0" dirty="0"/>
              <a:t>(a). </a:t>
            </a:r>
          </a:p>
          <a:p>
            <a:pPr algn="ctr"/>
            <a:endParaRPr lang="en-US" sz="2200" dirty="0"/>
          </a:p>
          <a:p>
            <a:pPr algn="ctr"/>
            <a:r>
              <a:rPr lang="en-US" sz="2200" dirty="0" err="1"/>
              <a:t>Lp</a:t>
            </a:r>
            <a:r>
              <a:rPr lang="en-US" sz="2200" b="0" i="0" u="none" strike="noStrike" baseline="0" dirty="0"/>
              <a:t>(a) is unique with a high carbohydrate content (≈28%). </a:t>
            </a:r>
          </a:p>
          <a:p>
            <a:pPr algn="l"/>
            <a:endParaRPr lang="en-US" dirty="0">
              <a:latin typeface="AkzidenzGroteskBE-Regular"/>
            </a:endParaRPr>
          </a:p>
        </p:txBody>
      </p:sp>
    </p:spTree>
    <p:extLst>
      <p:ext uri="{BB962C8B-B14F-4D97-AF65-F5344CB8AC3E}">
        <p14:creationId xmlns:p14="http://schemas.microsoft.com/office/powerpoint/2010/main" val="287617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5FA95A8-DA76-429A-9A4B-E45FA8CA6178}"/>
              </a:ext>
            </a:extLst>
          </p:cNvPr>
          <p:cNvPicPr>
            <a:picLocks noGrp="1" noChangeAspect="1"/>
          </p:cNvPicPr>
          <p:nvPr>
            <p:ph idx="1"/>
          </p:nvPr>
        </p:nvPicPr>
        <p:blipFill>
          <a:blip r:embed="rId2"/>
          <a:stretch>
            <a:fillRect/>
          </a:stretch>
        </p:blipFill>
        <p:spPr>
          <a:xfrm>
            <a:off x="838199" y="260631"/>
            <a:ext cx="5390073" cy="5036857"/>
          </a:xfrm>
        </p:spPr>
      </p:pic>
      <p:sp>
        <p:nvSpPr>
          <p:cNvPr id="4" name="Content Placeholder 2">
            <a:extLst>
              <a:ext uri="{FF2B5EF4-FFF2-40B4-BE49-F238E27FC236}">
                <a16:creationId xmlns:a16="http://schemas.microsoft.com/office/drawing/2014/main" id="{C876F7E0-2DE2-465C-BBDA-EE38B2417740}"/>
              </a:ext>
            </a:extLst>
          </p:cNvPr>
          <p:cNvSpPr txBox="1">
            <a:spLocks/>
          </p:cNvSpPr>
          <p:nvPr/>
        </p:nvSpPr>
        <p:spPr>
          <a:xfrm>
            <a:off x="927847" y="5585665"/>
            <a:ext cx="10694894" cy="1011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accent3"/>
                </a:solidFill>
                <a:latin typeface="+mn-lt"/>
              </a:rPr>
              <a:t>Reyes-</a:t>
            </a:r>
            <a:r>
              <a:rPr lang="en-US" sz="1400" dirty="0" err="1">
                <a:solidFill>
                  <a:schemeClr val="accent3"/>
                </a:solidFill>
                <a:latin typeface="+mn-lt"/>
              </a:rPr>
              <a:t>Soffer</a:t>
            </a:r>
            <a:r>
              <a:rPr lang="en-US" sz="1400" dirty="0">
                <a:solidFill>
                  <a:schemeClr val="accent3"/>
                </a:solidFill>
                <a:latin typeface="+mn-lt"/>
              </a:rPr>
              <a:t> G, Ginsberg HN, Berglund L, et al. American Heart Association Council on Arteriosclerosis, Thrombosis and Vascular Biology; Council on Cardiovascular Radiology and Intervention; and Council on Peripheral Vascular Disease. Lipoprotein(a): A Genetically Determined, Causal, and Prevalent Risk Factor for Atherosclerotic Cardiovascular Disease: A Scientific Statement From the American Heart Association. </a:t>
            </a:r>
            <a:r>
              <a:rPr lang="en-US" sz="1400" dirty="0" err="1">
                <a:solidFill>
                  <a:schemeClr val="accent3"/>
                </a:solidFill>
                <a:latin typeface="+mn-lt"/>
              </a:rPr>
              <a:t>Arterioscler</a:t>
            </a:r>
            <a:r>
              <a:rPr lang="en-US" sz="1400" dirty="0">
                <a:solidFill>
                  <a:schemeClr val="accent3"/>
                </a:solidFill>
                <a:latin typeface="+mn-lt"/>
              </a:rPr>
              <a:t> </a:t>
            </a:r>
            <a:r>
              <a:rPr lang="en-US" sz="1400" dirty="0" err="1">
                <a:solidFill>
                  <a:schemeClr val="accent3"/>
                </a:solidFill>
                <a:latin typeface="+mn-lt"/>
              </a:rPr>
              <a:t>Thromb</a:t>
            </a:r>
            <a:r>
              <a:rPr lang="en-US" sz="1400" dirty="0">
                <a:solidFill>
                  <a:schemeClr val="accent3"/>
                </a:solidFill>
                <a:latin typeface="+mn-lt"/>
              </a:rPr>
              <a:t> </a:t>
            </a:r>
            <a:r>
              <a:rPr lang="en-US" sz="1400" dirty="0" err="1">
                <a:solidFill>
                  <a:schemeClr val="accent3"/>
                </a:solidFill>
                <a:latin typeface="+mn-lt"/>
              </a:rPr>
              <a:t>Vasc</a:t>
            </a:r>
            <a:r>
              <a:rPr lang="en-US" sz="1400" dirty="0">
                <a:solidFill>
                  <a:schemeClr val="accent3"/>
                </a:solidFill>
                <a:latin typeface="+mn-lt"/>
              </a:rPr>
              <a:t> Biol. 2021 Oct 14</a:t>
            </a:r>
          </a:p>
        </p:txBody>
      </p:sp>
      <p:sp>
        <p:nvSpPr>
          <p:cNvPr id="8" name="TextBox 7">
            <a:extLst>
              <a:ext uri="{FF2B5EF4-FFF2-40B4-BE49-F238E27FC236}">
                <a16:creationId xmlns:a16="http://schemas.microsoft.com/office/drawing/2014/main" id="{B0243F9F-9DF8-4D11-B8FF-E877349071D4}"/>
              </a:ext>
            </a:extLst>
          </p:cNvPr>
          <p:cNvSpPr txBox="1"/>
          <p:nvPr/>
        </p:nvSpPr>
        <p:spPr>
          <a:xfrm>
            <a:off x="6517737" y="134272"/>
            <a:ext cx="5471064" cy="4985980"/>
          </a:xfrm>
          <a:prstGeom prst="rect">
            <a:avLst/>
          </a:prstGeom>
          <a:noFill/>
        </p:spPr>
        <p:txBody>
          <a:bodyPr wrap="square">
            <a:spAutoFit/>
          </a:bodyPr>
          <a:lstStyle/>
          <a:p>
            <a:pPr algn="l"/>
            <a:endParaRPr lang="en-US" dirty="0">
              <a:latin typeface="AkzidenzGroteskBE-Regular"/>
            </a:endParaRPr>
          </a:p>
          <a:p>
            <a:pPr algn="ctr"/>
            <a:r>
              <a:rPr lang="en-US" sz="2000" b="0" i="0" u="none" strike="noStrike" baseline="0" dirty="0"/>
              <a:t>Proinflammatory and proatherogenic oxidized phospholipids bind to </a:t>
            </a:r>
            <a:r>
              <a:rPr lang="en-US" sz="2000" dirty="0" err="1"/>
              <a:t>Lp</a:t>
            </a:r>
            <a:r>
              <a:rPr lang="en-US" sz="2000" dirty="0"/>
              <a:t>(a)</a:t>
            </a:r>
            <a:r>
              <a:rPr lang="en-US" sz="2000" b="0" i="0" u="none" strike="noStrike" baseline="0" dirty="0"/>
              <a:t> KIV type 10</a:t>
            </a:r>
          </a:p>
          <a:p>
            <a:pPr algn="ctr"/>
            <a:endParaRPr lang="en-US" sz="2000" dirty="0"/>
          </a:p>
          <a:p>
            <a:pPr algn="ctr"/>
            <a:r>
              <a:rPr lang="en-US" sz="2000" b="0" i="0" u="none" strike="noStrike" baseline="0" dirty="0"/>
              <a:t>The </a:t>
            </a:r>
            <a:r>
              <a:rPr lang="en-US" sz="2000" b="0" i="0" u="none" strike="noStrike" baseline="0" dirty="0" err="1"/>
              <a:t>Lp</a:t>
            </a:r>
            <a:r>
              <a:rPr lang="en-US" sz="2000" b="0" i="0" u="none" strike="noStrike" baseline="0" dirty="0"/>
              <a:t>(a) concentration is heterogeneous and, to a major extent, controlled by genetics, and inversely related to the copy number variation in the </a:t>
            </a:r>
            <a:r>
              <a:rPr lang="en-US" sz="2000" b="0" i="1" u="none" strike="noStrike" baseline="0" dirty="0"/>
              <a:t>LPA </a:t>
            </a:r>
            <a:r>
              <a:rPr lang="en-US" sz="2000" b="0" i="0" u="none" strike="noStrike" baseline="0" dirty="0"/>
              <a:t>gene. </a:t>
            </a:r>
          </a:p>
          <a:p>
            <a:pPr algn="ctr"/>
            <a:endParaRPr lang="en-US" sz="2000" dirty="0"/>
          </a:p>
          <a:p>
            <a:pPr algn="ctr"/>
            <a:r>
              <a:rPr lang="en-US" sz="2000" b="0" i="0" u="none" strike="noStrike" baseline="0" dirty="0"/>
              <a:t>Other factors such as ethnicity and race and medical and environmental conditions also play roles in </a:t>
            </a:r>
            <a:r>
              <a:rPr lang="en-US" sz="2000" b="0" i="0" u="none" strike="noStrike" baseline="0" dirty="0" err="1"/>
              <a:t>Lp</a:t>
            </a:r>
            <a:r>
              <a:rPr lang="en-US" sz="2000" b="0" i="0" u="none" strike="noStrike" baseline="0" dirty="0"/>
              <a:t>(a) regulation. </a:t>
            </a:r>
          </a:p>
          <a:p>
            <a:pPr algn="ctr"/>
            <a:endParaRPr lang="en-US" sz="2000" dirty="0"/>
          </a:p>
          <a:p>
            <a:pPr algn="ctr"/>
            <a:r>
              <a:rPr lang="en-US" sz="2000" b="0" i="0" u="none" strike="noStrike" baseline="0" dirty="0" err="1"/>
              <a:t>Lp</a:t>
            </a:r>
            <a:r>
              <a:rPr lang="en-US" sz="2000" b="0" i="0" u="none" strike="noStrike" baseline="0" dirty="0"/>
              <a:t>(a) has been associated with increased risks of atherosclerosis, thrombosis, and aortic valve calcification.</a:t>
            </a:r>
            <a:endParaRPr lang="en-US" sz="2000" dirty="0"/>
          </a:p>
        </p:txBody>
      </p:sp>
    </p:spTree>
    <p:extLst>
      <p:ext uri="{BB962C8B-B14F-4D97-AF65-F5344CB8AC3E}">
        <p14:creationId xmlns:p14="http://schemas.microsoft.com/office/powerpoint/2010/main" val="10506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DM">
  <a:themeElements>
    <a:clrScheme name="Custom 1">
      <a:dk1>
        <a:srgbClr val="003C71"/>
      </a:dk1>
      <a:lt1>
        <a:sysClr val="window" lastClr="FFFFFF"/>
      </a:lt1>
      <a:dk2>
        <a:srgbClr val="789D4A"/>
      </a:dk2>
      <a:lt2>
        <a:srgbClr val="E7E6E6"/>
      </a:lt2>
      <a:accent1>
        <a:srgbClr val="426DA9"/>
      </a:accent1>
      <a:accent2>
        <a:srgbClr val="CC8A00"/>
      </a:accent2>
      <a:accent3>
        <a:srgbClr val="7E5475"/>
      </a:accent3>
      <a:accent4>
        <a:srgbClr val="788F98"/>
      </a:accent4>
      <a:accent5>
        <a:srgbClr val="8C857B"/>
      </a:accent5>
      <a:accent6>
        <a:srgbClr val="B7BF10"/>
      </a:accent6>
      <a:hlink>
        <a:srgbClr val="0563C1"/>
      </a:hlink>
      <a:folHlink>
        <a:srgbClr val="954F72"/>
      </a:folHlink>
    </a:clrScheme>
    <a:fontScheme name="BDM 1">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M" id="{4AA08094-3110-4002-9B46-43B9B6D63E8D}" vid="{1C6F82A6-45F6-4ABE-989E-314056DB0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6ED1032DADE24E9BAD2DB4561DA2DD" ma:contentTypeVersion="13" ma:contentTypeDescription="Create a new document." ma:contentTypeScope="" ma:versionID="286d8da56ab5f109d0ec19d3c1c27fae">
  <xsd:schema xmlns:xsd="http://www.w3.org/2001/XMLSchema" xmlns:xs="http://www.w3.org/2001/XMLSchema" xmlns:p="http://schemas.microsoft.com/office/2006/metadata/properties" xmlns:ns3="bf4b6cc5-b547-4d2f-983a-3d59638d3a9a" xmlns:ns4="0e2d5cfa-9485-45d1-bf0d-31517d07897f" targetNamespace="http://schemas.microsoft.com/office/2006/metadata/properties" ma:root="true" ma:fieldsID="946d8a550dd23d98b392ada1c49b216f" ns3:_="" ns4:_="">
    <xsd:import namespace="bf4b6cc5-b547-4d2f-983a-3d59638d3a9a"/>
    <xsd:import namespace="0e2d5cfa-9485-45d1-bf0d-31517d0789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4b6cc5-b547-4d2f-983a-3d59638d3a9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2d5cfa-9485-45d1-bf0d-31517d07897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A6C950-37AC-43D1-87DA-B75038B8E6CA}">
  <ds:schemaRefs>
    <ds:schemaRef ds:uri="http://schemas.microsoft.com/sharepoint/v3/contenttype/forms"/>
  </ds:schemaRefs>
</ds:datastoreItem>
</file>

<file path=customXml/itemProps2.xml><?xml version="1.0" encoding="utf-8"?>
<ds:datastoreItem xmlns:ds="http://schemas.openxmlformats.org/officeDocument/2006/customXml" ds:itemID="{CF19433A-200E-45B7-9A71-64FE5FCD7B56}">
  <ds:schemaRefs>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bf4b6cc5-b547-4d2f-983a-3d59638d3a9a"/>
    <ds:schemaRef ds:uri="http://purl.org/dc/terms/"/>
    <ds:schemaRef ds:uri="http://purl.org/dc/dcmitype/"/>
    <ds:schemaRef ds:uri="0e2d5cfa-9485-45d1-bf0d-31517d07897f"/>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9453B62D-4C02-43A9-9FC8-324347DDE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4b6cc5-b547-4d2f-983a-3d59638d3a9a"/>
    <ds:schemaRef ds:uri="0e2d5cfa-9485-45d1-bf0d-31517d0789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BDM</Template>
  <TotalTime>4490</TotalTime>
  <Words>7861</Words>
  <Application>Microsoft Office PowerPoint</Application>
  <PresentationFormat>Widescreen</PresentationFormat>
  <Paragraphs>463</Paragraphs>
  <Slides>72</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AkzidenzGroteskBE-Regular</vt:lpstr>
      <vt:lpstr>Arial</vt:lpstr>
      <vt:lpstr>Calibri</vt:lpstr>
      <vt:lpstr>Lato</vt:lpstr>
      <vt:lpstr>NaomiSans EFN</vt:lpstr>
      <vt:lpstr>Times New Roman</vt:lpstr>
      <vt:lpstr>Wingdings</vt:lpstr>
      <vt:lpstr>BDM</vt:lpstr>
      <vt:lpstr>PowerPoint Presentation</vt:lpstr>
      <vt:lpstr>Spokane in the fall A few pics of my favorite places to run </vt:lpstr>
      <vt:lpstr>Agenda for this evening</vt:lpstr>
      <vt:lpstr>References for Scientific Update 11/10/21</vt:lpstr>
      <vt:lpstr>References for Scientific Update 11/10/21</vt:lpstr>
      <vt:lpstr>PowerPoint Presentation</vt:lpstr>
      <vt:lpstr>Lipoprotein(a)</vt:lpstr>
      <vt:lpstr>PowerPoint Presentation</vt:lpstr>
      <vt:lpstr>PowerPoint Presentation</vt:lpstr>
      <vt:lpstr>Lipoprotein(a)</vt:lpstr>
      <vt:lpstr>Lipoprotein(a)</vt:lpstr>
      <vt:lpstr>PowerPoint Presentation</vt:lpstr>
      <vt:lpstr>PowerPoint Presentation</vt:lpstr>
      <vt:lpstr>Lipoprotein(a)</vt:lpstr>
      <vt:lpstr>PowerPoint Presentation</vt:lpstr>
      <vt:lpstr>Aortic Valve Disease &amp; Lipoprotein(a)</vt:lpstr>
      <vt:lpstr>Lipo(a) and aortic valve disease</vt:lpstr>
      <vt:lpstr>Lipo(a) and aortic valve disease</vt:lpstr>
      <vt:lpstr>Lipo(a) and aortic valve disease</vt:lpstr>
      <vt:lpstr>Lipo(a) and aortic valve disease</vt:lpstr>
      <vt:lpstr>Lipo(a) and aortic valve disease</vt:lpstr>
      <vt:lpstr>PowerPoint Presentation</vt:lpstr>
      <vt:lpstr>Lipo(a) and aortic valve disease</vt:lpstr>
      <vt:lpstr>Lipo(a) and aortic valve disease</vt:lpstr>
      <vt:lpstr>PowerPoint Presentation</vt:lpstr>
      <vt:lpstr>PCSK9 and Calcific Aortic Valve Stenosis</vt:lpstr>
      <vt:lpstr>PCSK9 and Calcific Aortic Valve Stenosis</vt:lpstr>
      <vt:lpstr>PCSK9 and Calcific Aortic Valve Stenosis</vt:lpstr>
      <vt:lpstr>PCSK9 and Calcific Aortic Valve Stenosis</vt:lpstr>
      <vt:lpstr>PCSK9 and Calcific Aortic Valve Stenosis</vt:lpstr>
      <vt:lpstr>Considering the data with lipo(a) and Aortic valve calcification – what about the physical exam?   Is the hands-on exam a thing of the past? </vt:lpstr>
      <vt:lpstr>The Disappearance of the Primary Care Physical Exam- Losing Touch</vt:lpstr>
      <vt:lpstr>The Disappearance of the Primary Care Physical Exam- Losing Touch</vt:lpstr>
      <vt:lpstr>The Disappearance of the Primary Care Physical Exam- Losing Touch</vt:lpstr>
      <vt:lpstr>The Disappearance of the Primary Care Physical Exam- Losing Touch</vt:lpstr>
      <vt:lpstr>Let’s Discuss the RNA Therapeutic Agents to lower blood levels of Lp(a).</vt:lpstr>
      <vt:lpstr>PowerPoint Presentation</vt:lpstr>
      <vt:lpstr>Antisense and lipo(a)</vt:lpstr>
      <vt:lpstr>Pelacarsen to reduce lipo(a)</vt:lpstr>
      <vt:lpstr>RNA Therapeutics to Lower Blood Levels of Lp(a)</vt:lpstr>
      <vt:lpstr>RNA Therapeutics to Lower Blood Levels of Lp(a)</vt:lpstr>
      <vt:lpstr>RNA Therapeutics to Lower Blood Levels of Lp(a)</vt:lpstr>
      <vt:lpstr>RNA Therapeutics to Lower Blood Levels of Lp(a)</vt:lpstr>
      <vt:lpstr>Let’s shift gears and talk about the very important root cause: Psychosocial Health</vt:lpstr>
      <vt:lpstr>Mental health is of increased concern during the Covid-19 Pandemic</vt:lpstr>
      <vt:lpstr>Mental health is of increased concern during the Covid-19 Pandemic</vt:lpstr>
      <vt:lpstr>Mental health is of increased concern during the Covid-19 Pandemic</vt:lpstr>
      <vt:lpstr>Fishing with a pole or a net? What is best way to screen for a mental health issue? </vt:lpstr>
      <vt:lpstr>What is Connected Mind Fast Check? (CMFC)</vt:lpstr>
      <vt:lpstr>Mental Health: Connected Mind Fast Check </vt:lpstr>
      <vt:lpstr>Mental Health: Connected Mind Fast Check </vt:lpstr>
      <vt:lpstr>Health: Connected Mind Fast Check </vt:lpstr>
      <vt:lpstr>Mental Health: Connected Mind Fast Check </vt:lpstr>
      <vt:lpstr>Mental Health: Connected Mind Fast Check </vt:lpstr>
      <vt:lpstr>Mental Health: Connected Mind Fast Check </vt:lpstr>
      <vt:lpstr>Mental Health: Connected Mind Fast Check </vt:lpstr>
      <vt:lpstr>Case Illustration:  I have been using the Connected Mind Screening tool for several years on all new patients to evaluate for the root of psychosocial health.    Last week, considering the previous data discussed, I decided to begin using it on all patients starting 11/2/2021.    </vt:lpstr>
      <vt:lpstr>PowerPoint Presentation</vt:lpstr>
      <vt:lpstr>PowerPoint Presentation</vt:lpstr>
      <vt:lpstr>PowerPoint Presentation</vt:lpstr>
      <vt:lpstr>Fortunately, the Connected Mind Screens did not show any areas of concern for the rest of the day!</vt:lpstr>
      <vt:lpstr>Mental Health: Connected Mind Fast Check </vt:lpstr>
      <vt:lpstr>Identifying depression/anxiety in the dental office</vt:lpstr>
      <vt:lpstr>Oral Behavior and Anxiety &amp; Depression</vt:lpstr>
      <vt:lpstr>Oral Behavior and Anxiety &amp; Depression</vt:lpstr>
      <vt:lpstr>Oral Behavior and Anxiety &amp; Depression</vt:lpstr>
      <vt:lpstr>Oral Behavior and Anxiety &amp; Depression</vt:lpstr>
      <vt:lpstr>Oral Behavior and Anxiety &amp; Depression</vt:lpstr>
      <vt:lpstr>Oral Behavior and Anxiety &amp; Depression</vt:lpstr>
      <vt:lpstr>Upcoming Talks and Exciting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Heather Berndt</dc:creator>
  <cp:lastModifiedBy>Amy Doneen</cp:lastModifiedBy>
  <cp:revision>78</cp:revision>
  <dcterms:created xsi:type="dcterms:W3CDTF">2019-06-26T17:23:53Z</dcterms:created>
  <dcterms:modified xsi:type="dcterms:W3CDTF">2021-11-15T16:12:59Z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0x010100896ED1032DADE24E9BAD2DB4561DA2DD</vt:lpwstr>
  </property>
</Properties>
</file>