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ink/ink5.xml" ContentType="application/inkml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79"/>
  </p:notesMasterIdLst>
  <p:sldIdLst>
    <p:sldId id="300" r:id="rId2"/>
    <p:sldId id="1222" r:id="rId3"/>
    <p:sldId id="1517" r:id="rId4"/>
    <p:sldId id="1522" r:id="rId5"/>
    <p:sldId id="1521" r:id="rId6"/>
    <p:sldId id="1551" r:id="rId7"/>
    <p:sldId id="943" r:id="rId8"/>
    <p:sldId id="1518" r:id="rId9"/>
    <p:sldId id="1541" r:id="rId10"/>
    <p:sldId id="1523" r:id="rId11"/>
    <p:sldId id="1548" r:id="rId12"/>
    <p:sldId id="1554" r:id="rId13"/>
    <p:sldId id="1527" r:id="rId14"/>
    <p:sldId id="1528" r:id="rId15"/>
    <p:sldId id="1534" r:id="rId16"/>
    <p:sldId id="582" r:id="rId17"/>
    <p:sldId id="1529" r:id="rId18"/>
    <p:sldId id="1530" r:id="rId19"/>
    <p:sldId id="1531" r:id="rId20"/>
    <p:sldId id="1532" r:id="rId21"/>
    <p:sldId id="1555" r:id="rId22"/>
    <p:sldId id="1536" r:id="rId23"/>
    <p:sldId id="1537" r:id="rId24"/>
    <p:sldId id="1538" r:id="rId25"/>
    <p:sldId id="1556" r:id="rId26"/>
    <p:sldId id="983" r:id="rId27"/>
    <p:sldId id="984" r:id="rId28"/>
    <p:sldId id="985" r:id="rId29"/>
    <p:sldId id="1552" r:id="rId30"/>
    <p:sldId id="986" r:id="rId31"/>
    <p:sldId id="1553" r:id="rId32"/>
    <p:sldId id="1519" r:id="rId33"/>
    <p:sldId id="1557" r:id="rId34"/>
    <p:sldId id="1558" r:id="rId35"/>
    <p:sldId id="1559" r:id="rId36"/>
    <p:sldId id="1560" r:id="rId37"/>
    <p:sldId id="1563" r:id="rId38"/>
    <p:sldId id="1568" r:id="rId39"/>
    <p:sldId id="1570" r:id="rId40"/>
    <p:sldId id="1571" r:id="rId41"/>
    <p:sldId id="1564" r:id="rId42"/>
    <p:sldId id="1567" r:id="rId43"/>
    <p:sldId id="1572" r:id="rId44"/>
    <p:sldId id="1573" r:id="rId45"/>
    <p:sldId id="1574" r:id="rId46"/>
    <p:sldId id="1575" r:id="rId47"/>
    <p:sldId id="1576" r:id="rId48"/>
    <p:sldId id="1585" r:id="rId49"/>
    <p:sldId id="1586" r:id="rId50"/>
    <p:sldId id="1587" r:id="rId51"/>
    <p:sldId id="1588" r:id="rId52"/>
    <p:sldId id="1613" r:id="rId53"/>
    <p:sldId id="1542" r:id="rId54"/>
    <p:sldId id="1543" r:id="rId55"/>
    <p:sldId id="1520" r:id="rId56"/>
    <p:sldId id="1544" r:id="rId57"/>
    <p:sldId id="1577" r:id="rId58"/>
    <p:sldId id="1545" r:id="rId59"/>
    <p:sldId id="1610" r:id="rId60"/>
    <p:sldId id="1578" r:id="rId61"/>
    <p:sldId id="1579" r:id="rId62"/>
    <p:sldId id="1580" r:id="rId63"/>
    <p:sldId id="1581" r:id="rId64"/>
    <p:sldId id="988" r:id="rId65"/>
    <p:sldId id="987" r:id="rId66"/>
    <p:sldId id="1582" r:id="rId67"/>
    <p:sldId id="1583" r:id="rId68"/>
    <p:sldId id="1614" r:id="rId69"/>
    <p:sldId id="1615" r:id="rId70"/>
    <p:sldId id="1616" r:id="rId71"/>
    <p:sldId id="1617" r:id="rId72"/>
    <p:sldId id="1618" r:id="rId73"/>
    <p:sldId id="1619" r:id="rId74"/>
    <p:sldId id="1620" r:id="rId75"/>
    <p:sldId id="1621" r:id="rId76"/>
    <p:sldId id="1622" r:id="rId77"/>
    <p:sldId id="1623" r:id="rId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12AF54-3F1A-459F-A276-962B32255339}" v="5" dt="2019-04-04T13:43:34.6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16" autoAdjust="0"/>
    <p:restoredTop sz="94694" autoAdjust="0"/>
  </p:normalViewPr>
  <p:slideViewPr>
    <p:cSldViewPr>
      <p:cViewPr varScale="1">
        <p:scale>
          <a:sx n="121" d="100"/>
          <a:sy n="121" d="100"/>
        </p:scale>
        <p:origin x="180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00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microsoft.com/office/2015/10/relationships/revisionInfo" Target="revisionInfo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8T01:26:01.6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0,'4'0,"-1"1,0 0,0 0,0 0,0 0,0 0,0 0,3 2,9 4,222 89,-60-23,-134-58,0-2,1-2,0-3,1-1,-1-2,22-1,77-3,54-10,44-1,-19 15,-1 10,134 28,-348-42,158 21,-130-19,0-2,0-1,25-4,-31-2,-1-1,0-1,0-1,-1-2,15-8,23-9,-23 13,1 2,-1 2,2 2,-1 2,22-1,64 1,29 6,-117-1,0-2,34-7,-23 3,15 0,-29 6,1 2,-1 2,0 1,5 2,0 0,0-2,0-2,0-1,14-4,172-27,-148 19,-59 10,0 2,0 1,0 0,0 2,-1 0,19 6,13 1,259 44,-310-54,1 0,-1 1,0-1,0 1,0-1,1 1,-1 0,0 0,0 0,0 0,0 0,0 1,0-1,-1 0,1 1,0 0,-1-1,1 1,-1 0,0 0,2 1,-3 0,1-1,-1 1,1-1,-1 1,0-1,0 0,0 1,-1-1,1 1,0-1,-1 0,0 1,1-1,-1 0,0 1,0-1,-1 0,1 0,-1 2,-3 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8T01:26:05.78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38 198,'77'0,"232"-4,-212-1,0-5,15-7,65-17,111-20,-282 53,539-68,-484 66,0 2,31 6,-86-4,0 0,-1 0,1 0,-1 1,1 0,-1 1,0-1,0 1,0 0,0 0,0 0,-1 1,0 0,1 0,-1 0,0 0,-1 0,2 2,-1-1,0 1,-1 0,1 0,-1 0,0 1,0-1,-1 1,0-1,0 1,-1 0,0 0,1 6,-1 23,-2 0,-3 29,2-55,1 1,-2 0,1-1,-2 1,1-1,-1 0,-1 0,0 0,0-1,-1 0,-3 5,-3 0,9-11,0 0,0 0,0 1,1-1,0 1,-1 0,1-1,1 1,-1 0,0 1,-3 8,-1-1,-1-1,0 1,-1-1,0-1,0 1,-1-1,-2 0,-1 4,-9 12,13-16,0 0,-1 0,0 0,-1-1,1-1,-2 0,-8 6,13-12,1 1,-1-2,0 1,0-1,0 1,0-2,0 1,0-1,-2 0,-58-4,46 2,-117-13,-111-27,170 24,0-4,2-3,-63-30,116 44,10 4,-1 1,1 0,-1 1,0 0,0 1,-1 1,1 0,-1 1,-14-1,7 5,0 0,-1 2,1 0,1 1,-21 9,11-4,1 1,1 2,0-2,1-1,-1-1,-1-1,-2-1,-119 17,130-21,-7 1,0-1,0-1,-10-2,36 0,-1 0,1 0,0 0,0 0,0-1,-1 1,1-1,0 0,0 1,0-1,0 0,0 0,0 0,0 0,0-1,1 1,-1-1,0 0,1 1,0 0,0-1,1 1,-1-1,0 1,1-1,0 1,-1-1,1 1,0-1,0 0,0 1,0-1,0 1,0-1,0 1,0-1,1 1,-1-2,4-7,0 0,0 0,1 1,0-1,1 1,3-4,-4 6,-4 6,8-17,-9 18,1-1,-1 1,0-1,0 0,0 1,0-1,0 1,1-1,-1 0,0 1,0-1,-1 1,1-1,0 0,0 1,0-1,0 1,0-1,-1 1,1-1,0 1,0-1,-1 1,1-1,-1 1,1-1,0 1,-1-1,-7-3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8T01:26:12.95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170 799,'14'8,"-1"-1,1-1,1 0,-1-1,1 0,0-1,0-1,0 0,0-1,13-1,95-6,0-5,22-9,166-14,-299 32,0 1,0 0,0 1,0 0,0 1,0 0,0 1,-1 1,1 0,-1 0,0 1,0 0,0 1,-1 0,0 1,0 0,-1 1,1 0,4 6,-5-5,2 0,-1 0,1-1,1 0,-1-1,1-1,1 0,-1 0,1-1,0-1,0 0,0-1,0 0,1-1,0 0,9-1,30 0,0-2,0-2,0-2,-1-3,0-2,0-3,-1-1,-21 4,1 2,0 1,0 1,1 2,-1 2,22 0,-21 2,173 2,16-11,-152 3,-1-3,0-3,-1-2,-1-4,14-8,4-5,8-4,2 4,47-7,-100 30,1 2,14 0,-36 5,0 1,0 1,0 0,0 2,-1 0,2 2,10 0,0-1,1-1,-1-2,1-1,13-3,22 1,297-4,3-16,-318 14,0-2,-1-1,0-3,44-20,-10 5,-77 28,-1-1,0 1,1-1,-1 0,0 0,0 0,0 0,0-1,-4 3,0 0,0 0,1-1,-1 1,0 0,0 0,0-1,0 1,0 0,0 0,0-1,0 1,0 0,0 0,0-1,0 1,0 0,0 0,0-1,0 1,0 0,0 0,0 0,-1-1,1 1,0 0,0 0,0-1,0 1,0 0,-1 0,1 0,0 0,0-1,0 1,-1 0,1 0,0 0,0 0,0 0,-1-1,1 1,0 0,0 0,-1 0,1 0,0 0,0 0,-1 0,-17-7,13 5,-75-34,62 26,0 1,-1 1,0 0,0 2,-1 0,1 1,-1 1,-19-1,-70 4,49 1,0-2,-17-5,4-5,1-4,1-2,-3-5,-206-80,95 27,-69-27,247 100,0 1,-1 0,1 0,-1 0,0 1,-6 0,10 1,0 0,0 1,0-1,1 1,-1 0,0 0,1 0,-1 1,1-1,-1 1,1 0,0 0,0 0,-2 2,-38 31,-6 9,12-11,-29 20,20-21,-38 20,64-42,-1 0,0 0,-1-2,1-1,-17 3,22-8,-1 0,1-1,-1-1,-11-1,12 0,1 0,-1 2,1 0,-1 0,-3 2,-50 15,-39 7,51-13,-29 4,-358 52,419-64,0-1,0-1,0-1,-1-1,1-2,-16-2,-113-6,-106 8,239 3,1 2,-1 0,0 2,-4 1,-32 7,-15-2,-1-3,-25-3,-149-5,127-2,75 4,1 2,-17 4,-39 5,-17-6,-59-5,173-2,1 0,-1 0,1-1,-1 1,1 0,-1-1,1 0,-1 0,1 0,0 0,0 0,-1 0,1 0,0-1,-1 0,3 2,0-1,-1 1,1-1,0 1,-1 0,1-1,0 1,0-1,0 1,-1-1,1 1,0-1,0 1,0-1,0 1,0-1,0 1,0-1,0 1,0-1,0 1,0-1,1 1,-1-1,0 1,0-1,1-1,0 0,0 1,1-1,-1 1,0 0,1-1,-1 1,1 0,-1 0,1 0,1-1,24-13,1 2,1 1,0 2,0 1,8-1,33-11,-52 17,-17 4,-1 0,0 0,0 0,0 0,0 0,0 0,0 0,1 0,-1 0,0 0,0 0,0 0,0 1,0-1,0 0,0 0,1 0,-1 0,0 0,0 0,0 0,0 0,0 1,0-1,0 0,0 0,0 0,0 0,0 0,0 0,0 1,0-1,0 0,1 0,-1 0,0 0,-1 0,1 0,0 1,0-1,0 0,0 0,0 0,0 0,0 0,0 1,0-1,0 0,0 0,0 0,0 0,0 0,-20 23,15-18,4-4,-49 49,-8 3,53-50,1 0,-1 0,0 0,0-1,-1 0,1 0,-3 1,2-1,0 0,0 0,1 1,-1-1,1 1,-3 2,-6 6,11-9,-1-1,1 1,0 1,0-1,0 0,1 1,-1-1,0 1,1 0,0 0,0 0,0 0,0 0,0 1,0-1,1 1,0-1,-1 1,2-1,-1 1,0 0,1-1,-1 2,0 20,0 0,2 0,3 18,-4-40,1-1,0 1,0 0,0 0,1 0,-1-1,1 1,-1-1,1 1,0-1,0 0,0 1,0-1,0 0,1 0,-1-1,1 1,-1 0,1-1,0 0,-1 1,2-1,10 4,1 0,-1-1,1 0,3-1,15 4,-4 3,23 10,-36-13,0 0,1-1,0-1,0 0,0-1,0-2,10 2,47-6,0-3,0-4,50-12,-40 6,-1 3,54 2,-80 11,-1 3,15 4,-49-6,55 4,-1-4,20-4,6 0,1 3,110-2,-113-9,67-15,-140 20,182-26,-109 15,-67 9,1 2,-1 1,9 1,164-6,21 0,-47 0,-20 1,314 8,-463 0,0 1,0 1,-1 0,1 0,0 1,-1 0,1 1,70 33,-65-29,0 0,0 0,0-2,1 0,0-1,0 0,0-1,11 0,53-3,-43-1,-1 1,30 6,-37-4,0-2,0 0,0-2,0-2,0 0,11-5,63-5,-100 12,0 1,0 0,0 0,1 0,-1 0,0 1,3 0,-4 2,-6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8T01:26:15.0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8T01:27:21.98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E88DD-9E0B-43C0-8B1D-CA8CB339D0B3}" type="datetimeFigureOut">
              <a:rPr lang="en-US" smtClean="0"/>
              <a:t>10/28/19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A3E62-959E-4E57-854E-88F147ED5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696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A3E62-959E-4E57-854E-88F147ED58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58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A3E62-959E-4E57-854E-88F147ED586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539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xfrm>
            <a:off x="1008529" y="4364182"/>
            <a:ext cx="4807324" cy="3476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648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A3E62-959E-4E57-854E-88F147ED586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012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A3E62-959E-4E57-854E-88F147ED586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877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A3E62-959E-4E57-854E-88F147ED586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60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A3E62-959E-4E57-854E-88F147ED586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328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A3E62-959E-4E57-854E-88F147ED586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029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A3E62-959E-4E57-854E-88F147ED586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317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A3E62-959E-4E57-854E-88F147ED586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035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Slide Image Placeholder 1">
            <a:extLst>
              <a:ext uri="{FF2B5EF4-FFF2-40B4-BE49-F238E27FC236}">
                <a16:creationId xmlns:a16="http://schemas.microsoft.com/office/drawing/2014/main" id="{07C487A0-05C1-4956-B0CE-54F6CAD8CD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2675" name="Notes Placeholder 2">
            <a:extLst>
              <a:ext uri="{FF2B5EF4-FFF2-40B4-BE49-F238E27FC236}">
                <a16:creationId xmlns:a16="http://schemas.microsoft.com/office/drawing/2014/main" id="{C54D9265-B567-47D1-8872-8BED5D45C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2676" name="Slide Number Placeholder 3">
            <a:extLst>
              <a:ext uri="{FF2B5EF4-FFF2-40B4-BE49-F238E27FC236}">
                <a16:creationId xmlns:a16="http://schemas.microsoft.com/office/drawing/2014/main" id="{A308FF48-A978-4F90-85F1-2DA3004E8E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F2AB7F-4437-4D7A-B05A-3DEA9EC0FCBD}" type="slidenum">
              <a:rPr lang="en-US" altLang="en-US" smtClean="0">
                <a:solidFill>
                  <a:srgbClr val="000000"/>
                </a:solidFill>
              </a:rPr>
              <a:pPr/>
              <a:t>26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A3E62-959E-4E57-854E-88F147ED58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035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Slide Image Placeholder 1">
            <a:extLst>
              <a:ext uri="{FF2B5EF4-FFF2-40B4-BE49-F238E27FC236}">
                <a16:creationId xmlns:a16="http://schemas.microsoft.com/office/drawing/2014/main" id="{07C487A0-05C1-4956-B0CE-54F6CAD8CD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2675" name="Notes Placeholder 2">
            <a:extLst>
              <a:ext uri="{FF2B5EF4-FFF2-40B4-BE49-F238E27FC236}">
                <a16:creationId xmlns:a16="http://schemas.microsoft.com/office/drawing/2014/main" id="{C54D9265-B567-47D1-8872-8BED5D45C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2676" name="Slide Number Placeholder 3">
            <a:extLst>
              <a:ext uri="{FF2B5EF4-FFF2-40B4-BE49-F238E27FC236}">
                <a16:creationId xmlns:a16="http://schemas.microsoft.com/office/drawing/2014/main" id="{A308FF48-A978-4F90-85F1-2DA3004E8E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F2AB7F-4437-4D7A-B05A-3DEA9EC0FCBD}" type="slidenum">
              <a:rPr lang="en-US" altLang="en-US" smtClean="0">
                <a:solidFill>
                  <a:srgbClr val="000000"/>
                </a:solidFill>
              </a:rPr>
              <a:pPr/>
              <a:t>27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0971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Slide Image Placeholder 1">
            <a:extLst>
              <a:ext uri="{FF2B5EF4-FFF2-40B4-BE49-F238E27FC236}">
                <a16:creationId xmlns:a16="http://schemas.microsoft.com/office/drawing/2014/main" id="{07C487A0-05C1-4956-B0CE-54F6CAD8CD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2675" name="Notes Placeholder 2">
            <a:extLst>
              <a:ext uri="{FF2B5EF4-FFF2-40B4-BE49-F238E27FC236}">
                <a16:creationId xmlns:a16="http://schemas.microsoft.com/office/drawing/2014/main" id="{C54D9265-B567-47D1-8872-8BED5D45C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2676" name="Slide Number Placeholder 3">
            <a:extLst>
              <a:ext uri="{FF2B5EF4-FFF2-40B4-BE49-F238E27FC236}">
                <a16:creationId xmlns:a16="http://schemas.microsoft.com/office/drawing/2014/main" id="{A308FF48-A978-4F90-85F1-2DA3004E8E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F2AB7F-4437-4D7A-B05A-3DEA9EC0FCBD}" type="slidenum">
              <a:rPr lang="en-US" altLang="en-US" smtClean="0">
                <a:solidFill>
                  <a:srgbClr val="000000"/>
                </a:solidFill>
              </a:rPr>
              <a:pPr/>
              <a:t>28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910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Slide Image Placeholder 1">
            <a:extLst>
              <a:ext uri="{FF2B5EF4-FFF2-40B4-BE49-F238E27FC236}">
                <a16:creationId xmlns:a16="http://schemas.microsoft.com/office/drawing/2014/main" id="{07C487A0-05C1-4956-B0CE-54F6CAD8CD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2675" name="Notes Placeholder 2">
            <a:extLst>
              <a:ext uri="{FF2B5EF4-FFF2-40B4-BE49-F238E27FC236}">
                <a16:creationId xmlns:a16="http://schemas.microsoft.com/office/drawing/2014/main" id="{C54D9265-B567-47D1-8872-8BED5D45C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2676" name="Slide Number Placeholder 3">
            <a:extLst>
              <a:ext uri="{FF2B5EF4-FFF2-40B4-BE49-F238E27FC236}">
                <a16:creationId xmlns:a16="http://schemas.microsoft.com/office/drawing/2014/main" id="{A308FF48-A978-4F90-85F1-2DA3004E8E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F2AB7F-4437-4D7A-B05A-3DEA9EC0FCBD}" type="slidenum">
              <a:rPr lang="en-US" altLang="en-US" smtClean="0">
                <a:solidFill>
                  <a:srgbClr val="000000"/>
                </a:solidFill>
              </a:rPr>
              <a:pPr/>
              <a:t>30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5739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Slide Image Placeholder 1">
            <a:extLst>
              <a:ext uri="{FF2B5EF4-FFF2-40B4-BE49-F238E27FC236}">
                <a16:creationId xmlns:a16="http://schemas.microsoft.com/office/drawing/2014/main" id="{07C487A0-05C1-4956-B0CE-54F6CAD8CD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2675" name="Notes Placeholder 2">
            <a:extLst>
              <a:ext uri="{FF2B5EF4-FFF2-40B4-BE49-F238E27FC236}">
                <a16:creationId xmlns:a16="http://schemas.microsoft.com/office/drawing/2014/main" id="{C54D9265-B567-47D1-8872-8BED5D45C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2676" name="Slide Number Placeholder 3">
            <a:extLst>
              <a:ext uri="{FF2B5EF4-FFF2-40B4-BE49-F238E27FC236}">
                <a16:creationId xmlns:a16="http://schemas.microsoft.com/office/drawing/2014/main" id="{A308FF48-A978-4F90-85F1-2DA3004E8E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F2AB7F-4437-4D7A-B05A-3DEA9EC0FCBD}" type="slidenum">
              <a:rPr lang="en-US" altLang="en-US" smtClean="0">
                <a:solidFill>
                  <a:srgbClr val="000000"/>
                </a:solidFill>
              </a:rPr>
              <a:pPr/>
              <a:t>31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E0C7D8-845B-4E95-8F1E-1C3B7E09A73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4133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A3E62-959E-4E57-854E-88F147ED586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035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A3E62-959E-4E57-854E-88F147ED586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64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A3E62-959E-4E57-854E-88F147ED586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957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A3E62-959E-4E57-854E-88F147ED586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7421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i="0" u="none" strike="noStrike" baseline="0" dirty="0">
                <a:latin typeface="AdvTT3f7679ab"/>
              </a:rPr>
              <a:t>The PCPT investigated whether finasteride,</a:t>
            </a:r>
          </a:p>
          <a:p>
            <a:pPr algn="l"/>
            <a:r>
              <a:rPr lang="en-US" sz="1200" b="0" i="0" u="none" strike="noStrike" baseline="0" dirty="0">
                <a:latin typeface="AdvTT3f7679ab"/>
              </a:rPr>
              <a:t>an inhibitor of 5</a:t>
            </a:r>
            <a:r>
              <a:rPr lang="en-US" sz="1200" b="0" i="0" u="none" strike="noStrike" baseline="0" dirty="0">
                <a:latin typeface="AdvTT3f7679ab+03"/>
              </a:rPr>
              <a:t>α</a:t>
            </a:r>
            <a:r>
              <a:rPr lang="en-US" sz="1200" b="0" i="0" u="none" strike="noStrike" baseline="0" dirty="0">
                <a:latin typeface="AdvTT3f7679ab"/>
              </a:rPr>
              <a:t>-reductase type II, the enzyme that catalyzes</a:t>
            </a:r>
          </a:p>
          <a:p>
            <a:pPr algn="l"/>
            <a:r>
              <a:rPr lang="en-US" sz="1200" b="0" i="0" u="none" strike="noStrike" baseline="0" dirty="0">
                <a:latin typeface="AdvTT3f7679ab"/>
              </a:rPr>
              <a:t>the conversion of testosterone to the more potent</a:t>
            </a:r>
          </a:p>
          <a:p>
            <a:pPr algn="l"/>
            <a:r>
              <a:rPr lang="it-IT" sz="1200" b="0" i="0" u="none" strike="noStrike" baseline="0" dirty="0">
                <a:latin typeface="AdvTT3f7679ab"/>
              </a:rPr>
              <a:t>androgen dihydrotestosterone, prevents prostate cancer.</a:t>
            </a:r>
          </a:p>
          <a:p>
            <a:pPr algn="l"/>
            <a:r>
              <a:rPr lang="en-US" sz="1200" b="0" i="0" u="none" strike="noStrike" baseline="0" dirty="0">
                <a:latin typeface="AdvTT3f7679ab"/>
              </a:rPr>
              <a:t>Starting in 1993, 18,882 men ages </a:t>
            </a:r>
            <a:r>
              <a:rPr lang="en-US" sz="1200" b="0" i="0" u="none" strike="noStrike" baseline="0" dirty="0">
                <a:latin typeface="AdvTT3f7679ab+22"/>
              </a:rPr>
              <a:t>≥</a:t>
            </a:r>
            <a:r>
              <a:rPr lang="en-US" sz="1200" b="0" i="0" u="none" strike="noStrike" baseline="0" dirty="0">
                <a:latin typeface="AdvTT3f7679ab"/>
              </a:rPr>
              <a:t>55 y who had a normal</a:t>
            </a:r>
          </a:p>
          <a:p>
            <a:pPr algn="l"/>
            <a:r>
              <a:rPr lang="en-US" sz="1200" b="0" i="0" u="none" strike="noStrike" baseline="0" dirty="0">
                <a:latin typeface="AdvTT3f7679ab"/>
              </a:rPr>
              <a:t>DRE and a serum PSA of </a:t>
            </a:r>
            <a:r>
              <a:rPr lang="en-US" sz="1200" b="0" i="0" u="none" strike="noStrike" baseline="0" dirty="0">
                <a:latin typeface="AdvTT3f7679ab+22"/>
              </a:rPr>
              <a:t>≤</a:t>
            </a:r>
            <a:r>
              <a:rPr lang="en-US" sz="1200" b="0" i="0" u="none" strike="noStrike" baseline="0" dirty="0">
                <a:latin typeface="AdvTT3f7679ab"/>
              </a:rPr>
              <a:t>3.0 ng/mL were randomized</a:t>
            </a:r>
          </a:p>
          <a:p>
            <a:pPr algn="l"/>
            <a:r>
              <a:rPr lang="en-US" sz="1200" b="0" i="0" u="none" strike="noStrike" baseline="0" dirty="0">
                <a:latin typeface="AdvTT3f7679ab"/>
              </a:rPr>
              <a:t>to 5 mg/d finasteride or placebo for 7 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A3E62-959E-4E57-854E-88F147ED586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76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A3E62-959E-4E57-854E-88F147ED586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513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i="0" u="none" strike="noStrike" baseline="0" dirty="0">
                <a:latin typeface="AdvTT3f7679ab"/>
              </a:rPr>
              <a:t>The PCPT investigated whether finasteride,</a:t>
            </a:r>
          </a:p>
          <a:p>
            <a:pPr algn="l"/>
            <a:r>
              <a:rPr lang="en-US" sz="1200" b="0" i="0" u="none" strike="noStrike" baseline="0" dirty="0">
                <a:latin typeface="AdvTT3f7679ab"/>
              </a:rPr>
              <a:t>an inhibitor of 5</a:t>
            </a:r>
            <a:r>
              <a:rPr lang="en-US" sz="1200" b="0" i="0" u="none" strike="noStrike" baseline="0" dirty="0">
                <a:latin typeface="AdvTT3f7679ab+03"/>
              </a:rPr>
              <a:t>α</a:t>
            </a:r>
            <a:r>
              <a:rPr lang="en-US" sz="1200" b="0" i="0" u="none" strike="noStrike" baseline="0" dirty="0">
                <a:latin typeface="AdvTT3f7679ab"/>
              </a:rPr>
              <a:t>-reductase type II, the enzyme that catalyzes</a:t>
            </a:r>
          </a:p>
          <a:p>
            <a:pPr algn="l"/>
            <a:r>
              <a:rPr lang="en-US" sz="1200" b="0" i="0" u="none" strike="noStrike" baseline="0" dirty="0">
                <a:latin typeface="AdvTT3f7679ab"/>
              </a:rPr>
              <a:t>the conversion of testosterone to the more potent</a:t>
            </a:r>
          </a:p>
          <a:p>
            <a:pPr algn="l"/>
            <a:r>
              <a:rPr lang="it-IT" sz="1200" b="0" i="0" u="none" strike="noStrike" baseline="0" dirty="0">
                <a:latin typeface="AdvTT3f7679ab"/>
              </a:rPr>
              <a:t>androgen dihydrotestosterone, prevents prostate cancer.</a:t>
            </a:r>
          </a:p>
          <a:p>
            <a:pPr algn="l"/>
            <a:r>
              <a:rPr lang="en-US" sz="1200" b="0" i="0" u="none" strike="noStrike" baseline="0" dirty="0">
                <a:latin typeface="AdvTT3f7679ab"/>
              </a:rPr>
              <a:t>Starting in 1993, 18,882 men ages </a:t>
            </a:r>
            <a:r>
              <a:rPr lang="en-US" sz="1200" b="0" i="0" u="none" strike="noStrike" baseline="0" dirty="0">
                <a:latin typeface="AdvTT3f7679ab+22"/>
              </a:rPr>
              <a:t>≥</a:t>
            </a:r>
            <a:r>
              <a:rPr lang="en-US" sz="1200" b="0" i="0" u="none" strike="noStrike" baseline="0" dirty="0">
                <a:latin typeface="AdvTT3f7679ab"/>
              </a:rPr>
              <a:t>55 y who had a normal</a:t>
            </a:r>
          </a:p>
          <a:p>
            <a:pPr algn="l"/>
            <a:r>
              <a:rPr lang="en-US" sz="1200" b="0" i="0" u="none" strike="noStrike" baseline="0" dirty="0">
                <a:latin typeface="AdvTT3f7679ab"/>
              </a:rPr>
              <a:t>DRE and a serum PSA of </a:t>
            </a:r>
            <a:r>
              <a:rPr lang="en-US" sz="1200" b="0" i="0" u="none" strike="noStrike" baseline="0" dirty="0">
                <a:latin typeface="AdvTT3f7679ab+22"/>
              </a:rPr>
              <a:t>≤</a:t>
            </a:r>
            <a:r>
              <a:rPr lang="en-US" sz="1200" b="0" i="0" u="none" strike="noStrike" baseline="0" dirty="0">
                <a:latin typeface="AdvTT3f7679ab"/>
              </a:rPr>
              <a:t>3.0 ng/mL were randomized</a:t>
            </a:r>
          </a:p>
          <a:p>
            <a:pPr algn="l"/>
            <a:r>
              <a:rPr lang="en-US" sz="1200" b="0" i="0" u="none" strike="noStrike" baseline="0" dirty="0">
                <a:latin typeface="AdvTT3f7679ab"/>
              </a:rPr>
              <a:t>to 5 mg/d finasteride or placebo for 7 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A3E62-959E-4E57-854E-88F147ED586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888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i="0" u="none" strike="noStrike" baseline="0" dirty="0">
                <a:latin typeface="AdvTT3f7679ab"/>
              </a:rPr>
              <a:t>The PCPT investigated whether finasteride,</a:t>
            </a:r>
          </a:p>
          <a:p>
            <a:pPr algn="l"/>
            <a:r>
              <a:rPr lang="en-US" sz="1200" b="0" i="0" u="none" strike="noStrike" baseline="0" dirty="0">
                <a:latin typeface="AdvTT3f7679ab"/>
              </a:rPr>
              <a:t>an inhibitor of 5</a:t>
            </a:r>
            <a:r>
              <a:rPr lang="en-US" sz="1200" b="0" i="0" u="none" strike="noStrike" baseline="0" dirty="0">
                <a:latin typeface="AdvTT3f7679ab+03"/>
              </a:rPr>
              <a:t>α</a:t>
            </a:r>
            <a:r>
              <a:rPr lang="en-US" sz="1200" b="0" i="0" u="none" strike="noStrike" baseline="0" dirty="0">
                <a:latin typeface="AdvTT3f7679ab"/>
              </a:rPr>
              <a:t>-reductase type II, the enzyme that catalyzes</a:t>
            </a:r>
          </a:p>
          <a:p>
            <a:pPr algn="l"/>
            <a:r>
              <a:rPr lang="en-US" sz="1200" b="0" i="0" u="none" strike="noStrike" baseline="0" dirty="0">
                <a:latin typeface="AdvTT3f7679ab"/>
              </a:rPr>
              <a:t>the conversion of testosterone to the more potent</a:t>
            </a:r>
          </a:p>
          <a:p>
            <a:pPr algn="l"/>
            <a:r>
              <a:rPr lang="it-IT" sz="1200" b="0" i="0" u="none" strike="noStrike" baseline="0" dirty="0">
                <a:latin typeface="AdvTT3f7679ab"/>
              </a:rPr>
              <a:t>androgen dihydrotestosterone, prevents prostate cancer.</a:t>
            </a:r>
          </a:p>
          <a:p>
            <a:pPr algn="l"/>
            <a:r>
              <a:rPr lang="en-US" sz="1200" b="0" i="0" u="none" strike="noStrike" baseline="0" dirty="0">
                <a:latin typeface="AdvTT3f7679ab"/>
              </a:rPr>
              <a:t>Starting in 1993, 18,882 men ages </a:t>
            </a:r>
            <a:r>
              <a:rPr lang="en-US" sz="1200" b="0" i="0" u="none" strike="noStrike" baseline="0" dirty="0">
                <a:latin typeface="AdvTT3f7679ab+22"/>
              </a:rPr>
              <a:t>≥</a:t>
            </a:r>
            <a:r>
              <a:rPr lang="en-US" sz="1200" b="0" i="0" u="none" strike="noStrike" baseline="0" dirty="0">
                <a:latin typeface="AdvTT3f7679ab"/>
              </a:rPr>
              <a:t>55 y who had a normal</a:t>
            </a:r>
          </a:p>
          <a:p>
            <a:pPr algn="l"/>
            <a:r>
              <a:rPr lang="en-US" sz="1200" b="0" i="0" u="none" strike="noStrike" baseline="0" dirty="0">
                <a:latin typeface="AdvTT3f7679ab"/>
              </a:rPr>
              <a:t>DRE and a serum PSA of </a:t>
            </a:r>
            <a:r>
              <a:rPr lang="en-US" sz="1200" b="0" i="0" u="none" strike="noStrike" baseline="0" dirty="0">
                <a:latin typeface="AdvTT3f7679ab+22"/>
              </a:rPr>
              <a:t>≤</a:t>
            </a:r>
            <a:r>
              <a:rPr lang="en-US" sz="1200" b="0" i="0" u="none" strike="noStrike" baseline="0" dirty="0">
                <a:latin typeface="AdvTT3f7679ab"/>
              </a:rPr>
              <a:t>3.0 ng/mL were randomized</a:t>
            </a:r>
          </a:p>
          <a:p>
            <a:pPr algn="l"/>
            <a:r>
              <a:rPr lang="en-US" sz="1200" b="0" i="0" u="none" strike="noStrike" baseline="0" dirty="0">
                <a:latin typeface="AdvTT3f7679ab"/>
              </a:rPr>
              <a:t>to 5 mg/d finasteride or placebo for 7 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A3E62-959E-4E57-854E-88F147ED586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437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A3E62-959E-4E57-854E-88F147ED586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035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A3E62-959E-4E57-854E-88F147ED586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097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Slide Image Placeholder 1">
            <a:extLst>
              <a:ext uri="{FF2B5EF4-FFF2-40B4-BE49-F238E27FC236}">
                <a16:creationId xmlns:a16="http://schemas.microsoft.com/office/drawing/2014/main" id="{07C487A0-05C1-4956-B0CE-54F6CAD8CD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2675" name="Notes Placeholder 2">
            <a:extLst>
              <a:ext uri="{FF2B5EF4-FFF2-40B4-BE49-F238E27FC236}">
                <a16:creationId xmlns:a16="http://schemas.microsoft.com/office/drawing/2014/main" id="{C54D9265-B567-47D1-8872-8BED5D45C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2676" name="Slide Number Placeholder 3">
            <a:extLst>
              <a:ext uri="{FF2B5EF4-FFF2-40B4-BE49-F238E27FC236}">
                <a16:creationId xmlns:a16="http://schemas.microsoft.com/office/drawing/2014/main" id="{A308FF48-A978-4F90-85F1-2DA3004E8E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F2AB7F-4437-4D7A-B05A-3DEA9EC0FCBD}" type="slidenum">
              <a:rPr lang="en-US" altLang="en-US" smtClean="0">
                <a:solidFill>
                  <a:srgbClr val="000000"/>
                </a:solidFill>
              </a:rPr>
              <a:pPr/>
              <a:t>43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Slide Image Placeholder 1">
            <a:extLst>
              <a:ext uri="{FF2B5EF4-FFF2-40B4-BE49-F238E27FC236}">
                <a16:creationId xmlns:a16="http://schemas.microsoft.com/office/drawing/2014/main" id="{07C487A0-05C1-4956-B0CE-54F6CAD8CD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2675" name="Notes Placeholder 2">
            <a:extLst>
              <a:ext uri="{FF2B5EF4-FFF2-40B4-BE49-F238E27FC236}">
                <a16:creationId xmlns:a16="http://schemas.microsoft.com/office/drawing/2014/main" id="{C54D9265-B567-47D1-8872-8BED5D45C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2676" name="Slide Number Placeholder 3">
            <a:extLst>
              <a:ext uri="{FF2B5EF4-FFF2-40B4-BE49-F238E27FC236}">
                <a16:creationId xmlns:a16="http://schemas.microsoft.com/office/drawing/2014/main" id="{A308FF48-A978-4F90-85F1-2DA3004E8E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F2AB7F-4437-4D7A-B05A-3DEA9EC0FCBD}" type="slidenum">
              <a:rPr lang="en-US" altLang="en-US" smtClean="0">
                <a:solidFill>
                  <a:srgbClr val="000000"/>
                </a:solidFill>
              </a:rPr>
              <a:pPr/>
              <a:t>44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9801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Slide Image Placeholder 1">
            <a:extLst>
              <a:ext uri="{FF2B5EF4-FFF2-40B4-BE49-F238E27FC236}">
                <a16:creationId xmlns:a16="http://schemas.microsoft.com/office/drawing/2014/main" id="{07C487A0-05C1-4956-B0CE-54F6CAD8CD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2675" name="Notes Placeholder 2">
            <a:extLst>
              <a:ext uri="{FF2B5EF4-FFF2-40B4-BE49-F238E27FC236}">
                <a16:creationId xmlns:a16="http://schemas.microsoft.com/office/drawing/2014/main" id="{C54D9265-B567-47D1-8872-8BED5D45C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2676" name="Slide Number Placeholder 3">
            <a:extLst>
              <a:ext uri="{FF2B5EF4-FFF2-40B4-BE49-F238E27FC236}">
                <a16:creationId xmlns:a16="http://schemas.microsoft.com/office/drawing/2014/main" id="{A308FF48-A978-4F90-85F1-2DA3004E8E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F2AB7F-4437-4D7A-B05A-3DEA9EC0FCBD}" type="slidenum">
              <a:rPr lang="en-US" altLang="en-US" smtClean="0">
                <a:solidFill>
                  <a:srgbClr val="000000"/>
                </a:solidFill>
              </a:rPr>
              <a:pPr/>
              <a:t>45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Slide Image Placeholder 1">
            <a:extLst>
              <a:ext uri="{FF2B5EF4-FFF2-40B4-BE49-F238E27FC236}">
                <a16:creationId xmlns:a16="http://schemas.microsoft.com/office/drawing/2014/main" id="{07C487A0-05C1-4956-B0CE-54F6CAD8CD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2675" name="Notes Placeholder 2">
            <a:extLst>
              <a:ext uri="{FF2B5EF4-FFF2-40B4-BE49-F238E27FC236}">
                <a16:creationId xmlns:a16="http://schemas.microsoft.com/office/drawing/2014/main" id="{C54D9265-B567-47D1-8872-8BED5D45C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2676" name="Slide Number Placeholder 3">
            <a:extLst>
              <a:ext uri="{FF2B5EF4-FFF2-40B4-BE49-F238E27FC236}">
                <a16:creationId xmlns:a16="http://schemas.microsoft.com/office/drawing/2014/main" id="{A308FF48-A978-4F90-85F1-2DA3004E8E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F2AB7F-4437-4D7A-B05A-3DEA9EC0FCBD}" type="slidenum">
              <a:rPr lang="en-US" altLang="en-US" smtClean="0">
                <a:solidFill>
                  <a:srgbClr val="000000"/>
                </a:solidFill>
              </a:rPr>
              <a:pPr/>
              <a:t>46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Slide Image Placeholder 1">
            <a:extLst>
              <a:ext uri="{FF2B5EF4-FFF2-40B4-BE49-F238E27FC236}">
                <a16:creationId xmlns:a16="http://schemas.microsoft.com/office/drawing/2014/main" id="{07C487A0-05C1-4956-B0CE-54F6CAD8CD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2675" name="Notes Placeholder 2">
            <a:extLst>
              <a:ext uri="{FF2B5EF4-FFF2-40B4-BE49-F238E27FC236}">
                <a16:creationId xmlns:a16="http://schemas.microsoft.com/office/drawing/2014/main" id="{C54D9265-B567-47D1-8872-8BED5D45C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2676" name="Slide Number Placeholder 3">
            <a:extLst>
              <a:ext uri="{FF2B5EF4-FFF2-40B4-BE49-F238E27FC236}">
                <a16:creationId xmlns:a16="http://schemas.microsoft.com/office/drawing/2014/main" id="{A308FF48-A978-4F90-85F1-2DA3004E8E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F2AB7F-4437-4D7A-B05A-3DEA9EC0FCBD}" type="slidenum">
              <a:rPr lang="en-US" altLang="en-US" smtClean="0">
                <a:solidFill>
                  <a:srgbClr val="000000"/>
                </a:solidFill>
              </a:rPr>
              <a:pPr/>
              <a:t>47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Slide Image Placeholder 1">
            <a:extLst>
              <a:ext uri="{FF2B5EF4-FFF2-40B4-BE49-F238E27FC236}">
                <a16:creationId xmlns:a16="http://schemas.microsoft.com/office/drawing/2014/main" id="{07C487A0-05C1-4956-B0CE-54F6CAD8CD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2675" name="Notes Placeholder 2">
            <a:extLst>
              <a:ext uri="{FF2B5EF4-FFF2-40B4-BE49-F238E27FC236}">
                <a16:creationId xmlns:a16="http://schemas.microsoft.com/office/drawing/2014/main" id="{C54D9265-B567-47D1-8872-8BED5D45C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2676" name="Slide Number Placeholder 3">
            <a:extLst>
              <a:ext uri="{FF2B5EF4-FFF2-40B4-BE49-F238E27FC236}">
                <a16:creationId xmlns:a16="http://schemas.microsoft.com/office/drawing/2014/main" id="{A308FF48-A978-4F90-85F1-2DA3004E8E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F2AB7F-4437-4D7A-B05A-3DEA9EC0FCBD}" type="slidenum">
              <a:rPr lang="en-US" altLang="en-US" smtClean="0">
                <a:solidFill>
                  <a:srgbClr val="000000"/>
                </a:solidFill>
              </a:rPr>
              <a:pPr/>
              <a:t>48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11567E50-165D-4D30-B9EF-5B19257004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DA050BE6-AC08-4413-AE75-3B5C392B4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76EF6B20-21AB-4EF8-9C2D-13BA5BFA8D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F6EED00-1C5B-43DD-88E2-365D3FE3A253}" type="slidenum">
              <a:rPr lang="en-US" altLang="en-US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42878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Slide Image Placeholder 1">
            <a:extLst>
              <a:ext uri="{FF2B5EF4-FFF2-40B4-BE49-F238E27FC236}">
                <a16:creationId xmlns:a16="http://schemas.microsoft.com/office/drawing/2014/main" id="{07C487A0-05C1-4956-B0CE-54F6CAD8CD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2675" name="Notes Placeholder 2">
            <a:extLst>
              <a:ext uri="{FF2B5EF4-FFF2-40B4-BE49-F238E27FC236}">
                <a16:creationId xmlns:a16="http://schemas.microsoft.com/office/drawing/2014/main" id="{C54D9265-B567-47D1-8872-8BED5D45C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2676" name="Slide Number Placeholder 3">
            <a:extLst>
              <a:ext uri="{FF2B5EF4-FFF2-40B4-BE49-F238E27FC236}">
                <a16:creationId xmlns:a16="http://schemas.microsoft.com/office/drawing/2014/main" id="{A308FF48-A978-4F90-85F1-2DA3004E8E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F2AB7F-4437-4D7A-B05A-3DEA9EC0FCBD}" type="slidenum">
              <a:rPr lang="en-US" altLang="en-US" smtClean="0">
                <a:solidFill>
                  <a:srgbClr val="000000"/>
                </a:solidFill>
              </a:rPr>
              <a:pPr/>
              <a:t>49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023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Slide Image Placeholder 1">
            <a:extLst>
              <a:ext uri="{FF2B5EF4-FFF2-40B4-BE49-F238E27FC236}">
                <a16:creationId xmlns:a16="http://schemas.microsoft.com/office/drawing/2014/main" id="{07C487A0-05C1-4956-B0CE-54F6CAD8CD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2675" name="Notes Placeholder 2">
            <a:extLst>
              <a:ext uri="{FF2B5EF4-FFF2-40B4-BE49-F238E27FC236}">
                <a16:creationId xmlns:a16="http://schemas.microsoft.com/office/drawing/2014/main" id="{C54D9265-B567-47D1-8872-8BED5D45C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2676" name="Slide Number Placeholder 3">
            <a:extLst>
              <a:ext uri="{FF2B5EF4-FFF2-40B4-BE49-F238E27FC236}">
                <a16:creationId xmlns:a16="http://schemas.microsoft.com/office/drawing/2014/main" id="{A308FF48-A978-4F90-85F1-2DA3004E8E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F2AB7F-4437-4D7A-B05A-3DEA9EC0FCBD}" type="slidenum">
              <a:rPr lang="en-US" altLang="en-US" smtClean="0">
                <a:solidFill>
                  <a:srgbClr val="000000"/>
                </a:solidFill>
              </a:rPr>
              <a:pPr/>
              <a:t>50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12338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Slide Image Placeholder 1">
            <a:extLst>
              <a:ext uri="{FF2B5EF4-FFF2-40B4-BE49-F238E27FC236}">
                <a16:creationId xmlns:a16="http://schemas.microsoft.com/office/drawing/2014/main" id="{07C487A0-05C1-4956-B0CE-54F6CAD8CD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2675" name="Notes Placeholder 2">
            <a:extLst>
              <a:ext uri="{FF2B5EF4-FFF2-40B4-BE49-F238E27FC236}">
                <a16:creationId xmlns:a16="http://schemas.microsoft.com/office/drawing/2014/main" id="{C54D9265-B567-47D1-8872-8BED5D45C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2676" name="Slide Number Placeholder 3">
            <a:extLst>
              <a:ext uri="{FF2B5EF4-FFF2-40B4-BE49-F238E27FC236}">
                <a16:creationId xmlns:a16="http://schemas.microsoft.com/office/drawing/2014/main" id="{A308FF48-A978-4F90-85F1-2DA3004E8E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F2AB7F-4437-4D7A-B05A-3DEA9EC0FCBD}" type="slidenum">
              <a:rPr lang="en-US" altLang="en-US" smtClean="0">
                <a:solidFill>
                  <a:srgbClr val="000000"/>
                </a:solidFill>
              </a:rPr>
              <a:pPr/>
              <a:t>51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0540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11567E50-165D-4D30-B9EF-5B19257004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DA050BE6-AC08-4413-AE75-3B5C392B4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76EF6B20-21AB-4EF8-9C2D-13BA5BFA8D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F6EED00-1C5B-43DD-88E2-365D3FE3A253}" type="slidenum">
              <a:rPr lang="en-US" altLang="en-US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1660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A3E62-959E-4E57-854E-88F147ED586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035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A3E62-959E-4E57-854E-88F147ED586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6203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A3E62-959E-4E57-854E-88F147ED586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78689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A3E62-959E-4E57-854E-88F147ED586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3600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A3E62-959E-4E57-854E-88F147ED586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023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Slide Image Placeholder 1">
            <a:extLst>
              <a:ext uri="{FF2B5EF4-FFF2-40B4-BE49-F238E27FC236}">
                <a16:creationId xmlns:a16="http://schemas.microsoft.com/office/drawing/2014/main" id="{07C487A0-05C1-4956-B0CE-54F6CAD8CD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2675" name="Notes Placeholder 2">
            <a:extLst>
              <a:ext uri="{FF2B5EF4-FFF2-40B4-BE49-F238E27FC236}">
                <a16:creationId xmlns:a16="http://schemas.microsoft.com/office/drawing/2014/main" id="{C54D9265-B567-47D1-8872-8BED5D45C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2676" name="Slide Number Placeholder 3">
            <a:extLst>
              <a:ext uri="{FF2B5EF4-FFF2-40B4-BE49-F238E27FC236}">
                <a16:creationId xmlns:a16="http://schemas.microsoft.com/office/drawing/2014/main" id="{A308FF48-A978-4F90-85F1-2DA3004E8E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F2AB7F-4437-4D7A-B05A-3DEA9EC0FCBD}" type="slidenum">
              <a:rPr lang="en-US" altLang="en-US" smtClean="0">
                <a:solidFill>
                  <a:srgbClr val="000000"/>
                </a:solidFill>
              </a:rPr>
              <a:pPr/>
              <a:t>60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E0C7D8-845B-4E95-8F1E-1C3B7E09A73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41332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Slide Image Placeholder 1">
            <a:extLst>
              <a:ext uri="{FF2B5EF4-FFF2-40B4-BE49-F238E27FC236}">
                <a16:creationId xmlns:a16="http://schemas.microsoft.com/office/drawing/2014/main" id="{07C487A0-05C1-4956-B0CE-54F6CAD8CD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2675" name="Notes Placeholder 2">
            <a:extLst>
              <a:ext uri="{FF2B5EF4-FFF2-40B4-BE49-F238E27FC236}">
                <a16:creationId xmlns:a16="http://schemas.microsoft.com/office/drawing/2014/main" id="{C54D9265-B567-47D1-8872-8BED5D45C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2676" name="Slide Number Placeholder 3">
            <a:extLst>
              <a:ext uri="{FF2B5EF4-FFF2-40B4-BE49-F238E27FC236}">
                <a16:creationId xmlns:a16="http://schemas.microsoft.com/office/drawing/2014/main" id="{A308FF48-A978-4F90-85F1-2DA3004E8E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F2AB7F-4437-4D7A-B05A-3DEA9EC0FCBD}" type="slidenum">
              <a:rPr lang="en-US" altLang="en-US" smtClean="0">
                <a:solidFill>
                  <a:srgbClr val="000000"/>
                </a:solidFill>
              </a:rPr>
              <a:pPr/>
              <a:t>61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03008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Slide Image Placeholder 1">
            <a:extLst>
              <a:ext uri="{FF2B5EF4-FFF2-40B4-BE49-F238E27FC236}">
                <a16:creationId xmlns:a16="http://schemas.microsoft.com/office/drawing/2014/main" id="{07C487A0-05C1-4956-B0CE-54F6CAD8CD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2675" name="Notes Placeholder 2">
            <a:extLst>
              <a:ext uri="{FF2B5EF4-FFF2-40B4-BE49-F238E27FC236}">
                <a16:creationId xmlns:a16="http://schemas.microsoft.com/office/drawing/2014/main" id="{C54D9265-B567-47D1-8872-8BED5D45C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2676" name="Slide Number Placeholder 3">
            <a:extLst>
              <a:ext uri="{FF2B5EF4-FFF2-40B4-BE49-F238E27FC236}">
                <a16:creationId xmlns:a16="http://schemas.microsoft.com/office/drawing/2014/main" id="{A308FF48-A978-4F90-85F1-2DA3004E8E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F2AB7F-4437-4D7A-B05A-3DEA9EC0FCBD}" type="slidenum">
              <a:rPr lang="en-US" altLang="en-US" smtClean="0">
                <a:solidFill>
                  <a:srgbClr val="000000"/>
                </a:solidFill>
              </a:rPr>
              <a:pPr/>
              <a:t>62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46275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Slide Image Placeholder 1">
            <a:extLst>
              <a:ext uri="{FF2B5EF4-FFF2-40B4-BE49-F238E27FC236}">
                <a16:creationId xmlns:a16="http://schemas.microsoft.com/office/drawing/2014/main" id="{07C487A0-05C1-4956-B0CE-54F6CAD8CD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2675" name="Notes Placeholder 2">
            <a:extLst>
              <a:ext uri="{FF2B5EF4-FFF2-40B4-BE49-F238E27FC236}">
                <a16:creationId xmlns:a16="http://schemas.microsoft.com/office/drawing/2014/main" id="{C54D9265-B567-47D1-8872-8BED5D45C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2676" name="Slide Number Placeholder 3">
            <a:extLst>
              <a:ext uri="{FF2B5EF4-FFF2-40B4-BE49-F238E27FC236}">
                <a16:creationId xmlns:a16="http://schemas.microsoft.com/office/drawing/2014/main" id="{A308FF48-A978-4F90-85F1-2DA3004E8E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F2AB7F-4437-4D7A-B05A-3DEA9EC0FCBD}" type="slidenum">
              <a:rPr lang="en-US" altLang="en-US" smtClean="0">
                <a:solidFill>
                  <a:srgbClr val="000000"/>
                </a:solidFill>
              </a:rPr>
              <a:pPr/>
              <a:t>63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6956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Slide Image Placeholder 1">
            <a:extLst>
              <a:ext uri="{FF2B5EF4-FFF2-40B4-BE49-F238E27FC236}">
                <a16:creationId xmlns:a16="http://schemas.microsoft.com/office/drawing/2014/main" id="{07C487A0-05C1-4956-B0CE-54F6CAD8CD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2675" name="Notes Placeholder 2">
            <a:extLst>
              <a:ext uri="{FF2B5EF4-FFF2-40B4-BE49-F238E27FC236}">
                <a16:creationId xmlns:a16="http://schemas.microsoft.com/office/drawing/2014/main" id="{C54D9265-B567-47D1-8872-8BED5D45C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2676" name="Slide Number Placeholder 3">
            <a:extLst>
              <a:ext uri="{FF2B5EF4-FFF2-40B4-BE49-F238E27FC236}">
                <a16:creationId xmlns:a16="http://schemas.microsoft.com/office/drawing/2014/main" id="{A308FF48-A978-4F90-85F1-2DA3004E8E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F2AB7F-4437-4D7A-B05A-3DEA9EC0FCBD}" type="slidenum">
              <a:rPr lang="en-US" altLang="en-US" smtClean="0">
                <a:solidFill>
                  <a:srgbClr val="000000"/>
                </a:solidFill>
              </a:rPr>
              <a:pPr/>
              <a:t>64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88608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Slide Image Placeholder 1">
            <a:extLst>
              <a:ext uri="{FF2B5EF4-FFF2-40B4-BE49-F238E27FC236}">
                <a16:creationId xmlns:a16="http://schemas.microsoft.com/office/drawing/2014/main" id="{07C487A0-05C1-4956-B0CE-54F6CAD8CD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2675" name="Notes Placeholder 2">
            <a:extLst>
              <a:ext uri="{FF2B5EF4-FFF2-40B4-BE49-F238E27FC236}">
                <a16:creationId xmlns:a16="http://schemas.microsoft.com/office/drawing/2014/main" id="{C54D9265-B567-47D1-8872-8BED5D45C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2676" name="Slide Number Placeholder 3">
            <a:extLst>
              <a:ext uri="{FF2B5EF4-FFF2-40B4-BE49-F238E27FC236}">
                <a16:creationId xmlns:a16="http://schemas.microsoft.com/office/drawing/2014/main" id="{A308FF48-A978-4F90-85F1-2DA3004E8E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F2AB7F-4437-4D7A-B05A-3DEA9EC0FCBD}" type="slidenum">
              <a:rPr lang="en-US" altLang="en-US" smtClean="0">
                <a:solidFill>
                  <a:srgbClr val="000000"/>
                </a:solidFill>
              </a:rPr>
              <a:pPr/>
              <a:t>65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7360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Slide Image Placeholder 1">
            <a:extLst>
              <a:ext uri="{FF2B5EF4-FFF2-40B4-BE49-F238E27FC236}">
                <a16:creationId xmlns:a16="http://schemas.microsoft.com/office/drawing/2014/main" id="{07C487A0-05C1-4956-B0CE-54F6CAD8CD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2675" name="Notes Placeholder 2">
            <a:extLst>
              <a:ext uri="{FF2B5EF4-FFF2-40B4-BE49-F238E27FC236}">
                <a16:creationId xmlns:a16="http://schemas.microsoft.com/office/drawing/2014/main" id="{C54D9265-B567-47D1-8872-8BED5D45C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2676" name="Slide Number Placeholder 3">
            <a:extLst>
              <a:ext uri="{FF2B5EF4-FFF2-40B4-BE49-F238E27FC236}">
                <a16:creationId xmlns:a16="http://schemas.microsoft.com/office/drawing/2014/main" id="{A308FF48-A978-4F90-85F1-2DA3004E8E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F2AB7F-4437-4D7A-B05A-3DEA9EC0FCBD}" type="slidenum">
              <a:rPr lang="en-US" altLang="en-US" smtClean="0">
                <a:solidFill>
                  <a:srgbClr val="000000"/>
                </a:solidFill>
              </a:rPr>
              <a:pPr/>
              <a:t>66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Slide Image Placeholder 1">
            <a:extLst>
              <a:ext uri="{FF2B5EF4-FFF2-40B4-BE49-F238E27FC236}">
                <a16:creationId xmlns:a16="http://schemas.microsoft.com/office/drawing/2014/main" id="{07C487A0-05C1-4956-B0CE-54F6CAD8CD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2675" name="Notes Placeholder 2">
            <a:extLst>
              <a:ext uri="{FF2B5EF4-FFF2-40B4-BE49-F238E27FC236}">
                <a16:creationId xmlns:a16="http://schemas.microsoft.com/office/drawing/2014/main" id="{C54D9265-B567-47D1-8872-8BED5D45C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2676" name="Slide Number Placeholder 3">
            <a:extLst>
              <a:ext uri="{FF2B5EF4-FFF2-40B4-BE49-F238E27FC236}">
                <a16:creationId xmlns:a16="http://schemas.microsoft.com/office/drawing/2014/main" id="{A308FF48-A978-4F90-85F1-2DA3004E8E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F2AB7F-4437-4D7A-B05A-3DEA9EC0FCBD}" type="slidenum">
              <a:rPr lang="en-US" altLang="en-US" smtClean="0">
                <a:solidFill>
                  <a:srgbClr val="000000"/>
                </a:solidFill>
              </a:rPr>
              <a:pPr/>
              <a:t>67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42597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A3E62-959E-4E57-854E-88F147ED5861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035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A3E62-959E-4E57-854E-88F147ED5861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19142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A3E62-959E-4E57-854E-88F147ED5861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77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A3E62-959E-4E57-854E-88F147ED586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1601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A3E62-959E-4E57-854E-88F147ED5861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78702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A3E62-959E-4E57-854E-88F147ED5861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3686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Slide Image Placeholder 1">
            <a:extLst>
              <a:ext uri="{FF2B5EF4-FFF2-40B4-BE49-F238E27FC236}">
                <a16:creationId xmlns:a16="http://schemas.microsoft.com/office/drawing/2014/main" id="{07C487A0-05C1-4956-B0CE-54F6CAD8CD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2675" name="Notes Placeholder 2">
            <a:extLst>
              <a:ext uri="{FF2B5EF4-FFF2-40B4-BE49-F238E27FC236}">
                <a16:creationId xmlns:a16="http://schemas.microsoft.com/office/drawing/2014/main" id="{C54D9265-B567-47D1-8872-8BED5D45C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2676" name="Slide Number Placeholder 3">
            <a:extLst>
              <a:ext uri="{FF2B5EF4-FFF2-40B4-BE49-F238E27FC236}">
                <a16:creationId xmlns:a16="http://schemas.microsoft.com/office/drawing/2014/main" id="{A308FF48-A978-4F90-85F1-2DA3004E8E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F2AB7F-4437-4D7A-B05A-3DEA9EC0FCBD}" type="slidenum">
              <a:rPr lang="en-US" altLang="en-US" smtClean="0">
                <a:solidFill>
                  <a:srgbClr val="000000"/>
                </a:solidFill>
              </a:rPr>
              <a:pPr/>
              <a:t>73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Slide Image Placeholder 1">
            <a:extLst>
              <a:ext uri="{FF2B5EF4-FFF2-40B4-BE49-F238E27FC236}">
                <a16:creationId xmlns:a16="http://schemas.microsoft.com/office/drawing/2014/main" id="{07C487A0-05C1-4956-B0CE-54F6CAD8CD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2675" name="Notes Placeholder 2">
            <a:extLst>
              <a:ext uri="{FF2B5EF4-FFF2-40B4-BE49-F238E27FC236}">
                <a16:creationId xmlns:a16="http://schemas.microsoft.com/office/drawing/2014/main" id="{C54D9265-B567-47D1-8872-8BED5D45C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2676" name="Slide Number Placeholder 3">
            <a:extLst>
              <a:ext uri="{FF2B5EF4-FFF2-40B4-BE49-F238E27FC236}">
                <a16:creationId xmlns:a16="http://schemas.microsoft.com/office/drawing/2014/main" id="{A308FF48-A978-4F90-85F1-2DA3004E8E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F2AB7F-4437-4D7A-B05A-3DEA9EC0FCBD}" type="slidenum">
              <a:rPr lang="en-US" altLang="en-US" smtClean="0">
                <a:solidFill>
                  <a:srgbClr val="000000"/>
                </a:solidFill>
              </a:rPr>
              <a:pPr/>
              <a:t>74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98014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A3E62-959E-4E57-854E-88F147ED5861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0353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Slide Image Placeholder 1">
            <a:extLst>
              <a:ext uri="{FF2B5EF4-FFF2-40B4-BE49-F238E27FC236}">
                <a16:creationId xmlns:a16="http://schemas.microsoft.com/office/drawing/2014/main" id="{07C487A0-05C1-4956-B0CE-54F6CAD8CD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2675" name="Notes Placeholder 2">
            <a:extLst>
              <a:ext uri="{FF2B5EF4-FFF2-40B4-BE49-F238E27FC236}">
                <a16:creationId xmlns:a16="http://schemas.microsoft.com/office/drawing/2014/main" id="{C54D9265-B567-47D1-8872-8BED5D45C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2676" name="Slide Number Placeholder 3">
            <a:extLst>
              <a:ext uri="{FF2B5EF4-FFF2-40B4-BE49-F238E27FC236}">
                <a16:creationId xmlns:a16="http://schemas.microsoft.com/office/drawing/2014/main" id="{A308FF48-A978-4F90-85F1-2DA3004E8E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F2AB7F-4437-4D7A-B05A-3DEA9EC0FCBD}" type="slidenum">
              <a:rPr lang="en-US" altLang="en-US" smtClean="0">
                <a:solidFill>
                  <a:srgbClr val="000000"/>
                </a:solidFill>
              </a:rPr>
              <a:pPr/>
              <a:t>76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Slide Image Placeholder 1">
            <a:extLst>
              <a:ext uri="{FF2B5EF4-FFF2-40B4-BE49-F238E27FC236}">
                <a16:creationId xmlns:a16="http://schemas.microsoft.com/office/drawing/2014/main" id="{07C487A0-05C1-4956-B0CE-54F6CAD8CD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2675" name="Notes Placeholder 2">
            <a:extLst>
              <a:ext uri="{FF2B5EF4-FFF2-40B4-BE49-F238E27FC236}">
                <a16:creationId xmlns:a16="http://schemas.microsoft.com/office/drawing/2014/main" id="{C54D9265-B567-47D1-8872-8BED5D45C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2676" name="Slide Number Placeholder 3">
            <a:extLst>
              <a:ext uri="{FF2B5EF4-FFF2-40B4-BE49-F238E27FC236}">
                <a16:creationId xmlns:a16="http://schemas.microsoft.com/office/drawing/2014/main" id="{A308FF48-A978-4F90-85F1-2DA3004E8E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F2AB7F-4437-4D7A-B05A-3DEA9EC0FCBD}" type="slidenum">
              <a:rPr lang="en-US" altLang="en-US" smtClean="0">
                <a:solidFill>
                  <a:srgbClr val="000000"/>
                </a:solidFill>
              </a:rPr>
              <a:pPr/>
              <a:t>77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A3E62-959E-4E57-854E-88F147ED586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03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A3E62-959E-4E57-854E-88F147ED586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03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A3E62-959E-4E57-854E-88F147ED586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03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8067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8071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8072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8073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587DDC6-A4CE-43BF-8ED0-18E9435B09B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88074" name="Picture 10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6424613"/>
            <a:ext cx="1111250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3614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E74656-F81F-4EC1-BE4E-21280AA6B0F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125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B2450C-E09B-496B-B0A3-41B4C028EEC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890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fld id="{CAD2D165-E1CF-4945-AA9C-35CC9319732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95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0191C-26C5-4993-9AF1-8F19EFD3DC3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327775"/>
            <a:ext cx="1295400" cy="31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52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7FA9B2-0DD3-4946-BF69-95E4DC17D33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286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0E300C-394F-4E10-881A-B94D8938EE7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809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2AB33-819B-453B-BDCC-9030CFBC951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866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BEB244-4928-453A-926B-617362E5488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959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3F3633-8A66-46B0-96BA-3F1ADE61B25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410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B8852-D55B-4C73-A946-B0053D83049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44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DB5DF-243C-46C4-8397-9F294B7AF88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3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043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7052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7053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7054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5D52569-99BD-42CD-9B49-C59670612FC2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97190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relationshipsreality.com/relationship-risks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ondergressive.com/fun-fact-youre-the-cause-of-boredom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skubuntu.com/users/767941/ptx-male-enhancement" TargetMode="Externa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35592747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../clipboard/media/image6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../clipboard/media/image5.png"/><Relationship Id="rId5" Type="http://schemas.openxmlformats.org/officeDocument/2006/relationships/customXml" Target="../ink/ink2.xml"/><Relationship Id="rId10" Type="http://schemas.openxmlformats.org/officeDocument/2006/relationships/image" Target="../../clipboard/media/image7.png"/><Relationship Id="rId4" Type="http://schemas.openxmlformats.org/officeDocument/2006/relationships/image" Target="../../clipboard/media/image4.png"/><Relationship Id="rId9" Type="http://schemas.openxmlformats.org/officeDocument/2006/relationships/customXml" Target="../ink/ink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../clipboard/media/image7.png"/><Relationship Id="rId5" Type="http://schemas.openxmlformats.org/officeDocument/2006/relationships/customXml" Target="../ink/ink5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medicaljane.com/2014/01/17/study-medical-cannabis-may-inhibit-the-spread-of-prostate-cancer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etail.com/hmacmichael/" TargetMode="External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artlight.org/articles/201503/20150329_teachable.html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Demands a Holistic Approach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39" y="1676400"/>
            <a:ext cx="7302722" cy="442277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022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9137"/>
          </a:xfrm>
        </p:spPr>
        <p:txBody>
          <a:bodyPr/>
          <a:lstStyle/>
          <a:p>
            <a:r>
              <a:rPr lang="en-US" sz="3600" dirty="0"/>
              <a:t>ED is a Common Condition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60" y="838200"/>
            <a:ext cx="8690640" cy="477579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Risk factors for ED include: </a:t>
            </a:r>
          </a:p>
          <a:p>
            <a:pPr marL="0" indent="0" algn="ctr">
              <a:buNone/>
            </a:pPr>
            <a:r>
              <a:rPr lang="en-US" sz="2800" dirty="0"/>
              <a:t>Diabetes (insulin resistance)</a:t>
            </a:r>
          </a:p>
          <a:p>
            <a:pPr marL="0" indent="0" algn="ctr">
              <a:buNone/>
            </a:pPr>
            <a:r>
              <a:rPr lang="en-US" sz="2800" dirty="0"/>
              <a:t>Smoking</a:t>
            </a:r>
          </a:p>
          <a:p>
            <a:pPr marL="0" indent="0" algn="ctr">
              <a:buNone/>
            </a:pPr>
            <a:r>
              <a:rPr lang="en-US" sz="2800" dirty="0"/>
              <a:t>Psychosocial issues</a:t>
            </a:r>
          </a:p>
          <a:p>
            <a:pPr marL="0" indent="0" algn="ctr">
              <a:buNone/>
            </a:pPr>
            <a:r>
              <a:rPr lang="en-US" sz="2800" dirty="0"/>
              <a:t>Obesity</a:t>
            </a:r>
          </a:p>
          <a:p>
            <a:pPr marL="0" indent="0" algn="ctr">
              <a:buNone/>
            </a:pPr>
            <a:r>
              <a:rPr lang="en-US" sz="2800" dirty="0"/>
              <a:t>Arterial disease 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>
                <a:highlight>
                  <a:srgbClr val="008000"/>
                </a:highlight>
              </a:rPr>
              <a:t>All of the above are assessed and managed by the BDM- </a:t>
            </a:r>
            <a:r>
              <a:rPr lang="en-US" sz="2800" dirty="0">
                <a:highlight>
                  <a:srgbClr val="008000"/>
                </a:highlight>
                <a:sym typeface="Wingdings" panose="05000000000000000000" pitchFamily="2" charset="2"/>
              </a:rPr>
              <a:t></a:t>
            </a:r>
            <a:endParaRPr lang="en-US" sz="2800" dirty="0">
              <a:highlight>
                <a:srgbClr val="008000"/>
              </a:highligh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Bale/Doneen Paradigm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5706070"/>
            <a:ext cx="883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Colson, M. H., et al. (2018). "Current epidemiology of erectile dysfunction, an update." </a:t>
            </a:r>
            <a:r>
              <a:rPr lang="en-US" u="sng" dirty="0" err="1">
                <a:solidFill>
                  <a:srgbClr val="FFC000"/>
                </a:solidFill>
              </a:rPr>
              <a:t>Sexologies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b="1" dirty="0">
                <a:solidFill>
                  <a:srgbClr val="FFC000"/>
                </a:solidFill>
              </a:rPr>
              <a:t>27</a:t>
            </a:r>
            <a:r>
              <a:rPr lang="en-US" dirty="0">
                <a:solidFill>
                  <a:srgbClr val="FFC000"/>
                </a:solidFill>
              </a:rPr>
              <a:t>(1): e7-e13.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985874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18F35-51A5-4A7C-8EF7-385B3BE85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981200"/>
          </a:xfrm>
        </p:spPr>
        <p:txBody>
          <a:bodyPr/>
          <a:lstStyle/>
          <a:p>
            <a:r>
              <a:rPr lang="en-US" dirty="0"/>
              <a:t>Are there other risk factors for ED beyond the previously mentioned?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8942734-E7F5-4AF6-B36B-78A7B7010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08919" y="2360612"/>
            <a:ext cx="6095999" cy="37338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6B9A05-6B9C-41DB-B4CD-DA64879B1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544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62676-7DCA-4708-9C99-6021A848B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28600"/>
            <a:ext cx="8507413" cy="914399"/>
          </a:xfrm>
        </p:spPr>
        <p:txBody>
          <a:bodyPr/>
          <a:lstStyle/>
          <a:p>
            <a:r>
              <a:rPr lang="en-US" dirty="0"/>
              <a:t>Sleep Issues Can Make More Than the ‘Brain’ Drowsy</a:t>
            </a:r>
          </a:p>
        </p:txBody>
      </p:sp>
      <p:pic>
        <p:nvPicPr>
          <p:cNvPr id="6" name="Content Placeholder 5" descr="A picture containing person, indoor, man, wall&#10;&#10;Description automatically generated">
            <a:extLst>
              <a:ext uri="{FF2B5EF4-FFF2-40B4-BE49-F238E27FC236}">
                <a16:creationId xmlns:a16="http://schemas.microsoft.com/office/drawing/2014/main" id="{F7E0D67F-1FA6-4339-AE89-447829396F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2400" y="1356318"/>
            <a:ext cx="4594258" cy="307549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26D284-23E7-4D3E-91C1-3F2B438E6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6EA6A5-6F33-4A43-935A-23E01D513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3092413"/>
            <a:ext cx="4621831" cy="311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36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36854"/>
          </a:xfrm>
        </p:spPr>
        <p:txBody>
          <a:bodyPr/>
          <a:lstStyle/>
          <a:p>
            <a:r>
              <a:rPr lang="en-US" sz="3600" dirty="0"/>
              <a:t>OSA is Associated With ED &amp; CPAP Enhances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60" y="1828800"/>
            <a:ext cx="8690640" cy="3692345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51% of new onset OSA pts had ED.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There was a significant improvement in sexual satisfaction and erections in the pts who were compliant (&gt;5.3 </a:t>
            </a:r>
            <a:r>
              <a:rPr lang="en-US" sz="2800" dirty="0" err="1"/>
              <a:t>hrs</a:t>
            </a:r>
            <a:r>
              <a:rPr lang="en-US" sz="2800" dirty="0"/>
              <a:t>/night) with CPAP </a:t>
            </a:r>
            <a:r>
              <a:rPr lang="en-US" sz="2800" dirty="0" err="1"/>
              <a:t>rx</a:t>
            </a:r>
            <a:r>
              <a:rPr lang="en-US" sz="2800" dirty="0"/>
              <a:t>                             over 3 months.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Bale/Doneen Paradigm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5581471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	Pascual, M., et al. (2018). "Erectile dysfunction in obstructive sleep apnea patients: A randomized trial on the effects of Continuous Positive Airway Pressure (CPAP)." </a:t>
            </a:r>
            <a:r>
              <a:rPr lang="en-US" u="sng" dirty="0" err="1">
                <a:solidFill>
                  <a:srgbClr val="FFC000"/>
                </a:solidFill>
              </a:rPr>
              <a:t>PLoS</a:t>
            </a:r>
            <a:r>
              <a:rPr lang="en-US" u="sng" dirty="0">
                <a:solidFill>
                  <a:srgbClr val="FFC000"/>
                </a:solidFill>
              </a:rPr>
              <a:t> One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b="1" dirty="0">
                <a:solidFill>
                  <a:srgbClr val="FFC000"/>
                </a:solidFill>
              </a:rPr>
              <a:t>13</a:t>
            </a:r>
            <a:r>
              <a:rPr lang="en-US" dirty="0">
                <a:solidFill>
                  <a:srgbClr val="FFC000"/>
                </a:solidFill>
              </a:rPr>
              <a:t>(8): e0201930-e0201930.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	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31C802-ABF3-45D4-AB22-9B388FA69E07}"/>
              </a:ext>
            </a:extLst>
          </p:cNvPr>
          <p:cNvSpPr txBox="1"/>
          <p:nvPr/>
        </p:nvSpPr>
        <p:spPr>
          <a:xfrm>
            <a:off x="685800" y="4800600"/>
            <a:ext cx="7772400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BDM assesses and manages sleep issues.</a:t>
            </a:r>
          </a:p>
        </p:txBody>
      </p:sp>
    </p:spTree>
    <p:extLst>
      <p:ext uri="{BB962C8B-B14F-4D97-AF65-F5344CB8AC3E}">
        <p14:creationId xmlns:p14="http://schemas.microsoft.com/office/powerpoint/2010/main" val="1965488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36854"/>
          </a:xfrm>
        </p:spPr>
        <p:txBody>
          <a:bodyPr/>
          <a:lstStyle/>
          <a:p>
            <a:r>
              <a:rPr lang="en-US" sz="3600" dirty="0"/>
              <a:t>Vitamin D Deficiency Is Associated With 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60" y="1447800"/>
            <a:ext cx="8690640" cy="4073345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Low vitamin D levels are associated with CVD and endothelial dysfunction, conditions                            associated with ED.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Meta-analysis of 7 studies with 4,132 pts showed pts without ED had higher vit. D levels.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Bale/Doneen Paradigm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5581471"/>
            <a:ext cx="883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	Wei, Y., et al. (2019). "Serum vitamin D levels and erectile dysfunction: A systematic review and meta-analysis." </a:t>
            </a:r>
            <a:r>
              <a:rPr lang="en-US" u="sng" dirty="0" err="1">
                <a:solidFill>
                  <a:srgbClr val="FFC000"/>
                </a:solidFill>
              </a:rPr>
              <a:t>Andrologia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b="1" dirty="0">
                <a:solidFill>
                  <a:srgbClr val="FFC000"/>
                </a:solidFill>
              </a:rPr>
              <a:t>51</a:t>
            </a:r>
            <a:r>
              <a:rPr lang="en-US" dirty="0">
                <a:solidFill>
                  <a:srgbClr val="FFC000"/>
                </a:solidFill>
              </a:rPr>
              <a:t>(3): e13211.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37C0FE-3BFD-443E-8D04-CACEF5383CE2}"/>
              </a:ext>
            </a:extLst>
          </p:cNvPr>
          <p:cNvSpPr txBox="1"/>
          <p:nvPr/>
        </p:nvSpPr>
        <p:spPr>
          <a:xfrm>
            <a:off x="76200" y="4724399"/>
            <a:ext cx="899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ighlight>
                  <a:srgbClr val="008000"/>
                </a:highlight>
              </a:rPr>
              <a:t>The BDM evaluates and treats vitamin D deficiency</a:t>
            </a:r>
          </a:p>
        </p:txBody>
      </p:sp>
    </p:spTree>
    <p:extLst>
      <p:ext uri="{BB962C8B-B14F-4D97-AF65-F5344CB8AC3E}">
        <p14:creationId xmlns:p14="http://schemas.microsoft.com/office/powerpoint/2010/main" val="4080381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23330"/>
          </a:xfrm>
        </p:spPr>
        <p:txBody>
          <a:bodyPr/>
          <a:lstStyle/>
          <a:p>
            <a:r>
              <a:rPr lang="en-US" sz="3600" dirty="0"/>
              <a:t>Gut Microbiome Maybe Associated With 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60" y="838200"/>
            <a:ext cx="8690640" cy="4419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Evidence supports the effect of the gut microbiota on sexual hormones, mood, BP, obesity and diabetes; all of these issues are associated with ED.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Therefore, it seems reasonable to hypothesize that targeting the microbiota with probiotics, prebiotics, diet, microbiota transplantation, etc. may be considered an effective strategy to                                   restore sexual function.</a:t>
            </a:r>
          </a:p>
          <a:p>
            <a:pPr marL="0" indent="0" algn="ctr">
              <a:buNone/>
            </a:pPr>
            <a:r>
              <a:rPr lang="en-US" sz="2800" dirty="0">
                <a:highlight>
                  <a:srgbClr val="008000"/>
                </a:highlight>
              </a:rPr>
              <a:t>Makes sense and the BDM addresses the gut microbiome. </a:t>
            </a:r>
            <a:r>
              <a:rPr lang="en-US" sz="2800" dirty="0">
                <a:highlight>
                  <a:srgbClr val="008000"/>
                </a:highlight>
                <a:sym typeface="Wingdings" panose="05000000000000000000" pitchFamily="2" charset="2"/>
              </a:rPr>
              <a:t></a:t>
            </a:r>
            <a:endParaRPr lang="en-US" sz="2800" dirty="0">
              <a:highlight>
                <a:srgbClr val="008000"/>
              </a:highligh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Bale/Doneen Paradigm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5782270"/>
            <a:ext cx="883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	</a:t>
            </a:r>
            <a:r>
              <a:rPr lang="en-US" dirty="0" err="1">
                <a:solidFill>
                  <a:srgbClr val="FFC000"/>
                </a:solidFill>
              </a:rPr>
              <a:t>Tirandaz</a:t>
            </a:r>
            <a:r>
              <a:rPr lang="en-US" dirty="0">
                <a:solidFill>
                  <a:srgbClr val="FFC000"/>
                </a:solidFill>
              </a:rPr>
              <a:t>, H., et al. (2018). "Microbiota potential for the treatment of sexual dysfunction." </a:t>
            </a:r>
            <a:r>
              <a:rPr lang="en-US" u="sng" dirty="0">
                <a:solidFill>
                  <a:srgbClr val="FFC000"/>
                </a:solidFill>
              </a:rPr>
              <a:t>Med Hypotheses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b="1" dirty="0">
                <a:solidFill>
                  <a:srgbClr val="FFC000"/>
                </a:solidFill>
              </a:rPr>
              <a:t>115</a:t>
            </a:r>
            <a:r>
              <a:rPr lang="en-US" dirty="0">
                <a:solidFill>
                  <a:srgbClr val="FFC000"/>
                </a:solidFill>
              </a:rPr>
              <a:t>: 46-49.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2181772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33400"/>
            <a:ext cx="9144000" cy="1617416"/>
          </a:xfrm>
        </p:spPr>
        <p:txBody>
          <a:bodyPr/>
          <a:lstStyle/>
          <a:p>
            <a:pPr>
              <a:defRPr/>
            </a:pPr>
            <a:br>
              <a:rPr lang="en-US" sz="3600" dirty="0"/>
            </a:br>
            <a:r>
              <a:rPr lang="en-US" sz="3600" dirty="0"/>
              <a:t>Dentists, hygienists and their staff are saving more than smiles! Thank you!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Bale/Doneen Paradigm</a:t>
            </a:r>
          </a:p>
        </p:txBody>
      </p:sp>
      <p:pic>
        <p:nvPicPr>
          <p:cNvPr id="1026" name="Picture 2" descr="image0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21783" r="7156" b="18811"/>
          <a:stretch/>
        </p:blipFill>
        <p:spPr bwMode="auto">
          <a:xfrm>
            <a:off x="1104900" y="1219201"/>
            <a:ext cx="6934200" cy="48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B4F45234-B279-4735-8B33-D87BF9EA2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724400" y="2362200"/>
            <a:ext cx="2971800" cy="190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3F9C3E-13BA-4CB3-9E1A-D915BAF3FB66}"/>
              </a:ext>
            </a:extLst>
          </p:cNvPr>
          <p:cNvSpPr txBox="1"/>
          <p:nvPr/>
        </p:nvSpPr>
        <p:spPr>
          <a:xfrm>
            <a:off x="5669281" y="2438400"/>
            <a:ext cx="42671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BDC32D-98FD-43B9-A171-69C18F2A7048}"/>
              </a:ext>
            </a:extLst>
          </p:cNvPr>
          <p:cNvSpPr txBox="1"/>
          <p:nvPr/>
        </p:nvSpPr>
        <p:spPr>
          <a:xfrm>
            <a:off x="4800600" y="3620869"/>
            <a:ext cx="748923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Call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today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BF9A8F-DEAA-4327-92CF-7539C09F6ACB}"/>
              </a:ext>
            </a:extLst>
          </p:cNvPr>
          <p:cNvSpPr txBox="1"/>
          <p:nvPr/>
        </p:nvSpPr>
        <p:spPr>
          <a:xfrm>
            <a:off x="6858001" y="2667000"/>
            <a:ext cx="838200" cy="1477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We</a:t>
            </a:r>
          </a:p>
          <a:p>
            <a:r>
              <a:rPr lang="en-US" dirty="0">
                <a:solidFill>
                  <a:schemeClr val="bg2"/>
                </a:solidFill>
              </a:rPr>
              <a:t>Can </a:t>
            </a:r>
          </a:p>
          <a:p>
            <a:r>
              <a:rPr lang="en-US" dirty="0">
                <a:solidFill>
                  <a:schemeClr val="bg2"/>
                </a:solidFill>
              </a:rPr>
              <a:t>Help</a:t>
            </a:r>
          </a:p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F13A19-6023-4F22-914E-C59156B9A26A}"/>
              </a:ext>
            </a:extLst>
          </p:cNvPr>
          <p:cNvSpPr txBox="1"/>
          <p:nvPr/>
        </p:nvSpPr>
        <p:spPr>
          <a:xfrm>
            <a:off x="5562600" y="3886200"/>
            <a:ext cx="146706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Claim a spot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23330"/>
          </a:xfrm>
        </p:spPr>
        <p:txBody>
          <a:bodyPr/>
          <a:lstStyle/>
          <a:p>
            <a:r>
              <a:rPr lang="en-US" sz="3600" dirty="0"/>
              <a:t>Periodontal Disease is Associated With 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60" y="1600200"/>
            <a:ext cx="8690640" cy="3920946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Ample evidence strongly supports periodontal disease is associated with ED; pts with ED 3X more likely to have periodontal disease.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Studies also demonstrate improvement in ED with periodontal treatment.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Bale/Doneen Paradigm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5782270"/>
            <a:ext cx="883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	Singh, V. P., et al. (2017). "Oral Health and Erectile Dysfunction." </a:t>
            </a:r>
            <a:r>
              <a:rPr lang="en-US" u="sng" dirty="0">
                <a:solidFill>
                  <a:srgbClr val="FFC000"/>
                </a:solidFill>
              </a:rPr>
              <a:t>Journal of human reproductive sciences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b="1" dirty="0">
                <a:solidFill>
                  <a:srgbClr val="FFC000"/>
                </a:solidFill>
              </a:rPr>
              <a:t>10</a:t>
            </a:r>
            <a:r>
              <a:rPr lang="en-US" dirty="0">
                <a:solidFill>
                  <a:srgbClr val="FFC000"/>
                </a:solidFill>
              </a:rPr>
              <a:t>(3): 162-166.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493654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23330"/>
          </a:xfrm>
        </p:spPr>
        <p:txBody>
          <a:bodyPr/>
          <a:lstStyle/>
          <a:p>
            <a:r>
              <a:rPr lang="en-US" sz="3600" dirty="0"/>
              <a:t>Periodontal Disease is Associated With 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60" y="1600200"/>
            <a:ext cx="8690640" cy="3920946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The importance of oral health should be discussed with pts by the dentist </a:t>
            </a:r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</a:rPr>
              <a:t>(hygienist-too!!) </a:t>
            </a:r>
            <a:r>
              <a:rPr lang="en-US" sz="2800" dirty="0"/>
              <a:t>and physician as preventive medicine for ED.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Men who want to keep it up,                                                need to stay up with dental visits.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Bale/Doneen Paradigm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5782270"/>
            <a:ext cx="883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	Singh, V. P., et al. (2017). "Oral Health and Erectile Dysfunction." </a:t>
            </a:r>
            <a:r>
              <a:rPr lang="en-US" u="sng" dirty="0">
                <a:solidFill>
                  <a:srgbClr val="FFC000"/>
                </a:solidFill>
              </a:rPr>
              <a:t>Journal of human reproductive sciences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b="1" dirty="0">
                <a:solidFill>
                  <a:srgbClr val="FFC000"/>
                </a:solidFill>
              </a:rPr>
              <a:t>10</a:t>
            </a:r>
            <a:r>
              <a:rPr lang="en-US" dirty="0">
                <a:solidFill>
                  <a:srgbClr val="FFC000"/>
                </a:solidFill>
              </a:rPr>
              <a:t>(3): 162-166.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911980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4453"/>
          </a:xfrm>
        </p:spPr>
        <p:txBody>
          <a:bodyPr/>
          <a:lstStyle/>
          <a:p>
            <a:r>
              <a:rPr lang="en-US" sz="3600" dirty="0"/>
              <a:t>Periodontal Disease (PD) is                    Associated With 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60" y="1295400"/>
            <a:ext cx="8690640" cy="3810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Meta-analysis of 9 studies; over 500,000 pts; age range 20 to 85 </a:t>
            </a:r>
            <a:r>
              <a:rPr lang="en-US" sz="2800" dirty="0" err="1"/>
              <a:t>yo</a:t>
            </a:r>
            <a:r>
              <a:rPr lang="en-US" sz="2800" dirty="0"/>
              <a:t>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Every study showed a significant association of PD with risk of ED.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OR’s ranged from 1.53 and 3.35.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Bale/Doneen Paradigm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5410200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	</a:t>
            </a:r>
            <a:r>
              <a:rPr lang="en-US" dirty="0" err="1">
                <a:solidFill>
                  <a:srgbClr val="FFC000"/>
                </a:solidFill>
              </a:rPr>
              <a:t>Kellesarian</a:t>
            </a:r>
            <a:r>
              <a:rPr lang="en-US" dirty="0">
                <a:solidFill>
                  <a:srgbClr val="FFC000"/>
                </a:solidFill>
              </a:rPr>
              <a:t>, S. V., et al. (2018). "Association Between Periodontal Disease and Erectile Dysfunction: A Systematic Review."                                                                  </a:t>
            </a:r>
            <a:r>
              <a:rPr lang="en-US" u="sng" dirty="0">
                <a:solidFill>
                  <a:srgbClr val="FFC000"/>
                </a:solidFill>
              </a:rPr>
              <a:t>American journal of men's health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b="1" dirty="0">
                <a:solidFill>
                  <a:srgbClr val="FFC000"/>
                </a:solidFill>
              </a:rPr>
              <a:t>12</a:t>
            </a:r>
            <a:r>
              <a:rPr lang="en-US" dirty="0">
                <a:solidFill>
                  <a:srgbClr val="FFC000"/>
                </a:solidFill>
              </a:rPr>
              <a:t>(2): 338-346.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3466511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1C51261-293D-4DE8-B78B-2AB22F6F9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0FC999-0C28-4EC2-93BE-6C8EDAE92B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982796-7826-43B2-873C-5FD45A7FB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Bale/Doneen Paradigm</a:t>
            </a:r>
          </a:p>
        </p:txBody>
      </p:sp>
      <p:pic>
        <p:nvPicPr>
          <p:cNvPr id="64517" name="Picture 1">
            <a:extLst>
              <a:ext uri="{FF2B5EF4-FFF2-40B4-BE49-F238E27FC236}">
                <a16:creationId xmlns:a16="http://schemas.microsoft.com/office/drawing/2014/main" id="{9BD17BA2-4D52-4D72-A60A-8B2A6B981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B14460-6774-41D4-B495-20B9373A8127}"/>
              </a:ext>
            </a:extLst>
          </p:cNvPr>
          <p:cNvSpPr/>
          <p:nvPr/>
        </p:nvSpPr>
        <p:spPr bwMode="auto">
          <a:xfrm>
            <a:off x="101600" y="3771900"/>
            <a:ext cx="1435100" cy="914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dirty="0">
                <a:latin typeface="Arial" charset="0"/>
              </a:rPr>
              <a:t>Obstructive Sleep Apnea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E0DE49-8C07-4781-9ABA-A138C781099E}"/>
              </a:ext>
            </a:extLst>
          </p:cNvPr>
          <p:cNvSpPr/>
          <p:nvPr/>
        </p:nvSpPr>
        <p:spPr bwMode="auto">
          <a:xfrm>
            <a:off x="2697163" y="5029200"/>
            <a:ext cx="1265237" cy="65563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dirty="0">
                <a:latin typeface="Arial" charset="0"/>
              </a:rPr>
              <a:t>Infectious Diseases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9BD20D-9646-4082-A638-AFAE923F1738}"/>
              </a:ext>
            </a:extLst>
          </p:cNvPr>
          <p:cNvSpPr/>
          <p:nvPr/>
        </p:nvSpPr>
        <p:spPr bwMode="auto">
          <a:xfrm rot="10800000" flipV="1">
            <a:off x="293688" y="5348288"/>
            <a:ext cx="1212850" cy="446087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dirty="0">
                <a:latin typeface="Arial" charset="0"/>
              </a:rPr>
              <a:t>Genetics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54A21F-A171-414A-95F2-3FA91524AD72}"/>
              </a:ext>
            </a:extLst>
          </p:cNvPr>
          <p:cNvSpPr/>
          <p:nvPr/>
        </p:nvSpPr>
        <p:spPr bwMode="auto">
          <a:xfrm>
            <a:off x="1296988" y="4098925"/>
            <a:ext cx="914400" cy="709613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dirty="0">
                <a:latin typeface="Arial" charset="0"/>
              </a:rPr>
              <a:t>Low </a:t>
            </a:r>
            <a:r>
              <a:rPr lang="en-US" dirty="0" err="1">
                <a:latin typeface="Arial" charset="0"/>
              </a:rPr>
              <a:t>Vit</a:t>
            </a:r>
            <a:r>
              <a:rPr lang="en-US" dirty="0">
                <a:latin typeface="Arial" charset="0"/>
              </a:rPr>
              <a:t> 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7F5D92-6ED8-44D4-B96A-65DC33633EE8}"/>
              </a:ext>
            </a:extLst>
          </p:cNvPr>
          <p:cNvSpPr/>
          <p:nvPr/>
        </p:nvSpPr>
        <p:spPr bwMode="auto">
          <a:xfrm>
            <a:off x="1331913" y="4746625"/>
            <a:ext cx="1360487" cy="714375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dirty="0">
                <a:latin typeface="Arial" charset="0"/>
              </a:rPr>
              <a:t>Insulin Resistance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E3FACE-68B4-42E1-A9C8-BAE654A7E2F2}"/>
              </a:ext>
            </a:extLst>
          </p:cNvPr>
          <p:cNvSpPr/>
          <p:nvPr/>
        </p:nvSpPr>
        <p:spPr bwMode="auto">
          <a:xfrm>
            <a:off x="6997700" y="4124325"/>
            <a:ext cx="1536700" cy="752475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dirty="0">
                <a:latin typeface="Arial" charset="0"/>
              </a:rPr>
              <a:t>Psychosocial Issues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B670A8-9D6F-453E-B010-C24D0B8A1A19}"/>
              </a:ext>
            </a:extLst>
          </p:cNvPr>
          <p:cNvSpPr/>
          <p:nvPr/>
        </p:nvSpPr>
        <p:spPr bwMode="auto">
          <a:xfrm>
            <a:off x="5715000" y="4708525"/>
            <a:ext cx="1600200" cy="58578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dirty="0">
                <a:latin typeface="Arial" charset="0"/>
              </a:rPr>
              <a:t>Dysfunctional HDL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18D62D-2DCA-4F21-9143-75720DFA4395}"/>
              </a:ext>
            </a:extLst>
          </p:cNvPr>
          <p:cNvSpPr/>
          <p:nvPr/>
        </p:nvSpPr>
        <p:spPr bwMode="auto">
          <a:xfrm>
            <a:off x="5030788" y="4379913"/>
            <a:ext cx="1754187" cy="404812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dirty="0">
                <a:latin typeface="Arial" charset="0"/>
              </a:rPr>
              <a:t>Hyperlipidemia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C3C93F-756D-4297-8951-76A8F1F25FA9}"/>
              </a:ext>
            </a:extLst>
          </p:cNvPr>
          <p:cNvSpPr/>
          <p:nvPr/>
        </p:nvSpPr>
        <p:spPr bwMode="auto">
          <a:xfrm>
            <a:off x="2228850" y="3924300"/>
            <a:ext cx="1581150" cy="6477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dirty="0">
                <a:latin typeface="Arial" charset="0"/>
              </a:rPr>
              <a:t>Inflammatory Disease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86ECD0-E4BA-45DC-B71C-6163AEC48B14}"/>
              </a:ext>
            </a:extLst>
          </p:cNvPr>
          <p:cNvSpPr/>
          <p:nvPr/>
        </p:nvSpPr>
        <p:spPr bwMode="auto">
          <a:xfrm>
            <a:off x="3746500" y="4792663"/>
            <a:ext cx="1368425" cy="682625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dirty="0">
                <a:latin typeface="Arial" charset="0"/>
              </a:rPr>
              <a:t>Endodontic Disease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C473B4-920A-4F21-8ED9-C7B344BA08A5}"/>
              </a:ext>
            </a:extLst>
          </p:cNvPr>
          <p:cNvSpPr/>
          <p:nvPr/>
        </p:nvSpPr>
        <p:spPr bwMode="auto">
          <a:xfrm>
            <a:off x="3678238" y="4075113"/>
            <a:ext cx="1389062" cy="671512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dirty="0">
                <a:latin typeface="Arial" charset="0"/>
              </a:rPr>
              <a:t>Periodontal Disease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E75921-A6D2-4592-A192-28112AED18B4}"/>
              </a:ext>
            </a:extLst>
          </p:cNvPr>
          <p:cNvSpPr/>
          <p:nvPr/>
        </p:nvSpPr>
        <p:spPr bwMode="auto">
          <a:xfrm>
            <a:off x="5867400" y="3641725"/>
            <a:ext cx="1203325" cy="914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dirty="0">
                <a:latin typeface="Arial" charset="0"/>
              </a:rPr>
              <a:t>High Blood Pressure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AADC02-32B9-497A-8BAA-17F8A7F740E9}"/>
              </a:ext>
            </a:extLst>
          </p:cNvPr>
          <p:cNvSpPr/>
          <p:nvPr/>
        </p:nvSpPr>
        <p:spPr bwMode="auto">
          <a:xfrm>
            <a:off x="8159750" y="4008438"/>
            <a:ext cx="914400" cy="369887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dirty="0" err="1">
                <a:latin typeface="Arial" charset="0"/>
              </a:rPr>
              <a:t>Lipo</a:t>
            </a:r>
            <a:r>
              <a:rPr lang="en-US" dirty="0">
                <a:latin typeface="Arial" charset="0"/>
              </a:rPr>
              <a:t>(a)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A6090EC-4ACE-46E7-A207-9D1EC15D2091}"/>
              </a:ext>
            </a:extLst>
          </p:cNvPr>
          <p:cNvSpPr/>
          <p:nvPr/>
        </p:nvSpPr>
        <p:spPr bwMode="auto">
          <a:xfrm>
            <a:off x="6469063" y="5343525"/>
            <a:ext cx="914400" cy="43338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dirty="0">
                <a:latin typeface="Arial" charset="0"/>
              </a:rPr>
              <a:t>MPO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C4591A-61DE-4C02-A6B4-21E7DDCBCA3B}"/>
              </a:ext>
            </a:extLst>
          </p:cNvPr>
          <p:cNvSpPr/>
          <p:nvPr/>
        </p:nvSpPr>
        <p:spPr bwMode="auto">
          <a:xfrm>
            <a:off x="5173663" y="5140325"/>
            <a:ext cx="1150937" cy="73818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dirty="0">
                <a:latin typeface="Arial" charset="0"/>
              </a:rPr>
              <a:t>Nicotine Exposure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4526F7-84D9-41C3-B7D6-1C457595E454}"/>
              </a:ext>
            </a:extLst>
          </p:cNvPr>
          <p:cNvSpPr/>
          <p:nvPr/>
        </p:nvSpPr>
        <p:spPr bwMode="auto">
          <a:xfrm>
            <a:off x="7456488" y="5024438"/>
            <a:ext cx="1536700" cy="752475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dirty="0">
                <a:latin typeface="Arial" charset="0"/>
              </a:rPr>
              <a:t>Gut Dysbiosis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F7709F-F97E-4EF7-AB03-0BF08E2C250A}"/>
              </a:ext>
            </a:extLst>
          </p:cNvPr>
          <p:cNvSpPr txBox="1"/>
          <p:nvPr/>
        </p:nvSpPr>
        <p:spPr>
          <a:xfrm>
            <a:off x="3886200" y="5562600"/>
            <a:ext cx="1314784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F0000"/>
                </a:highlight>
              </a:rPr>
              <a:t>Lifestyle</a:t>
            </a:r>
          </a:p>
        </p:txBody>
      </p:sp>
    </p:spTree>
    <p:extLst>
      <p:ext uri="{BB962C8B-B14F-4D97-AF65-F5344CB8AC3E}">
        <p14:creationId xmlns:p14="http://schemas.microsoft.com/office/powerpoint/2010/main" val="110472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1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4453"/>
          </a:xfrm>
        </p:spPr>
        <p:txBody>
          <a:bodyPr/>
          <a:lstStyle/>
          <a:p>
            <a:r>
              <a:rPr lang="en-US" sz="3600" dirty="0"/>
              <a:t>Periodontal Disease (PD) is                    Associated With 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60" y="1184453"/>
            <a:ext cx="8690640" cy="3920947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Conclusions: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There is a positive association between PD and ED.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It should be emphasized that physicians should refer pts with ED to oral health care providers for a comprehensive oral evaluation and treatment.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Bale/Doneen Paradigm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5410200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	</a:t>
            </a:r>
            <a:r>
              <a:rPr lang="en-US" dirty="0" err="1">
                <a:solidFill>
                  <a:srgbClr val="FFC000"/>
                </a:solidFill>
              </a:rPr>
              <a:t>Kellesarian</a:t>
            </a:r>
            <a:r>
              <a:rPr lang="en-US" dirty="0">
                <a:solidFill>
                  <a:srgbClr val="FFC000"/>
                </a:solidFill>
              </a:rPr>
              <a:t>, S. V., et al. (2018). "Association Between Periodontal Disease and Erectile Dysfunction: A Systematic Review."                                                                  </a:t>
            </a:r>
            <a:r>
              <a:rPr lang="en-US" u="sng" dirty="0">
                <a:solidFill>
                  <a:srgbClr val="FFC000"/>
                </a:solidFill>
              </a:rPr>
              <a:t>American journal of men's health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b="1" dirty="0">
                <a:solidFill>
                  <a:srgbClr val="FFC000"/>
                </a:solidFill>
              </a:rPr>
              <a:t>12</a:t>
            </a:r>
            <a:r>
              <a:rPr lang="en-US" dirty="0">
                <a:solidFill>
                  <a:srgbClr val="FFC000"/>
                </a:solidFill>
              </a:rPr>
              <a:t>(2): 338-346.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		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9130C2-06C2-4FA4-8949-929E6322B842}"/>
              </a:ext>
            </a:extLst>
          </p:cNvPr>
          <p:cNvSpPr txBox="1"/>
          <p:nvPr/>
        </p:nvSpPr>
        <p:spPr>
          <a:xfrm>
            <a:off x="300960" y="4626114"/>
            <a:ext cx="8545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ighlight>
                  <a:srgbClr val="008000"/>
                </a:highlight>
              </a:rPr>
              <a:t>The BDM has every patient carefully evaluated and managed for oral disease.</a:t>
            </a:r>
          </a:p>
        </p:txBody>
      </p:sp>
    </p:spTree>
    <p:extLst>
      <p:ext uri="{BB962C8B-B14F-4D97-AF65-F5344CB8AC3E}">
        <p14:creationId xmlns:p14="http://schemas.microsoft.com/office/powerpoint/2010/main" val="2556981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4FCCB-A9F6-4D08-8842-7B5E8F39A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5" y="0"/>
            <a:ext cx="8510588" cy="758825"/>
          </a:xfrm>
        </p:spPr>
        <p:txBody>
          <a:bodyPr/>
          <a:lstStyle/>
          <a:p>
            <a:r>
              <a:rPr lang="en-US" sz="3600" dirty="0"/>
              <a:t>This Type of Behavior May Lead to 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B79A77-D92F-4628-A326-63D0149343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838200"/>
            <a:ext cx="4495438" cy="2667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345BC3-1D4B-49A5-A90B-6B63ACAA1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10" descr="GetAttachment">
            <a:extLst>
              <a:ext uri="{FF2B5EF4-FFF2-40B4-BE49-F238E27FC236}">
                <a16:creationId xmlns:a16="http://schemas.microsoft.com/office/drawing/2014/main" id="{2E7F6524-3CCD-48F4-8F53-866FB71BC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008" y="3816350"/>
            <a:ext cx="4495438" cy="266700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A7D621-C4A3-4EA1-AC46-91E3D72F9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6453" y="990600"/>
            <a:ext cx="3174797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34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61999"/>
          </a:xfrm>
        </p:spPr>
        <p:txBody>
          <a:bodyPr/>
          <a:lstStyle/>
          <a:p>
            <a:r>
              <a:rPr lang="en-US" sz="3600" dirty="0"/>
              <a:t>ED Risk Reduced With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60" y="1524000"/>
            <a:ext cx="8690640" cy="3733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Meta-analysis of 10 studies investigating exercise as a possible treatment of ED. 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These studies provide sufficient research evidence for conclusions regarding the levels of exercise necessary to decrease risk of ED.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Bale/Doneen Paradigm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5638800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	</a:t>
            </a:r>
            <a:r>
              <a:rPr lang="en-US" dirty="0" err="1">
                <a:solidFill>
                  <a:srgbClr val="FFC000"/>
                </a:solidFill>
              </a:rPr>
              <a:t>Gerbild</a:t>
            </a:r>
            <a:r>
              <a:rPr lang="en-US" dirty="0">
                <a:solidFill>
                  <a:srgbClr val="FFC000"/>
                </a:solidFill>
              </a:rPr>
              <a:t>, H., et al. (2018). "Physical Activity to Improve Erectile Function: A Systematic Review of Intervention Studies." </a:t>
            </a:r>
            <a:r>
              <a:rPr lang="en-US" u="sng" dirty="0">
                <a:solidFill>
                  <a:srgbClr val="FFC000"/>
                </a:solidFill>
              </a:rPr>
              <a:t>Sexual Medicine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b="1" dirty="0">
                <a:solidFill>
                  <a:srgbClr val="FFC000"/>
                </a:solidFill>
              </a:rPr>
              <a:t>6</a:t>
            </a:r>
            <a:r>
              <a:rPr lang="en-US" dirty="0">
                <a:solidFill>
                  <a:srgbClr val="FFC000"/>
                </a:solidFill>
              </a:rPr>
              <a:t>(2): 75-89.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	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3010042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61999"/>
          </a:xfrm>
        </p:spPr>
        <p:txBody>
          <a:bodyPr/>
          <a:lstStyle/>
          <a:p>
            <a:r>
              <a:rPr lang="en-US" sz="3600" dirty="0"/>
              <a:t>ED Risk Reduced With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60" y="1524000"/>
            <a:ext cx="8690640" cy="3733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Supervised aerobic exercise of moderate to vigorous intensity for 40 mins. 4 X/wk. 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Overall, weekly exercise of 160 mins for</a:t>
            </a:r>
          </a:p>
          <a:p>
            <a:pPr marL="0" indent="0" algn="ctr">
              <a:buNone/>
            </a:pPr>
            <a:r>
              <a:rPr lang="en-US" sz="2800" dirty="0"/>
              <a:t>6 </a:t>
            </a:r>
            <a:r>
              <a:rPr lang="en-US" sz="2800" dirty="0" err="1"/>
              <a:t>mos</a:t>
            </a:r>
            <a:r>
              <a:rPr lang="en-US" sz="2800" dirty="0"/>
              <a:t> decreased erectile problems in men with ED.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Bale/Doneen Paradigm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5638800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	</a:t>
            </a:r>
            <a:r>
              <a:rPr lang="en-US" dirty="0" err="1">
                <a:solidFill>
                  <a:srgbClr val="FFC000"/>
                </a:solidFill>
              </a:rPr>
              <a:t>Gerbild</a:t>
            </a:r>
            <a:r>
              <a:rPr lang="en-US" dirty="0">
                <a:solidFill>
                  <a:srgbClr val="FFC000"/>
                </a:solidFill>
              </a:rPr>
              <a:t>, H., et al. (2018). "Physical Activity to Improve Erectile Function: A Systematic Review of Intervention Studies." </a:t>
            </a:r>
            <a:r>
              <a:rPr lang="en-US" u="sng" dirty="0">
                <a:solidFill>
                  <a:srgbClr val="FFC000"/>
                </a:solidFill>
              </a:rPr>
              <a:t>Sexual Medicine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b="1" dirty="0">
                <a:solidFill>
                  <a:srgbClr val="FFC000"/>
                </a:solidFill>
              </a:rPr>
              <a:t>6</a:t>
            </a:r>
            <a:r>
              <a:rPr lang="en-US" dirty="0">
                <a:solidFill>
                  <a:srgbClr val="FFC000"/>
                </a:solidFill>
              </a:rPr>
              <a:t>(2): 75-89.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	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203457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61999"/>
          </a:xfrm>
        </p:spPr>
        <p:txBody>
          <a:bodyPr/>
          <a:lstStyle/>
          <a:p>
            <a:r>
              <a:rPr lang="en-US" sz="3600" dirty="0"/>
              <a:t>ED Risk Reduced With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60" y="1219200"/>
            <a:ext cx="8690640" cy="3352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Physical activity (PA) is a protective factor                     against ED.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Exercise has been shown to improve erectile function for men affected by vascular ED which is the most common cause of ED.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Bale/Doneen Paradigm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5638800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	</a:t>
            </a:r>
            <a:r>
              <a:rPr lang="en-US" dirty="0" err="1">
                <a:solidFill>
                  <a:srgbClr val="FFC000"/>
                </a:solidFill>
              </a:rPr>
              <a:t>Gerbild</a:t>
            </a:r>
            <a:r>
              <a:rPr lang="en-US" dirty="0">
                <a:solidFill>
                  <a:srgbClr val="FFC000"/>
                </a:solidFill>
              </a:rPr>
              <a:t>, H., et al. (2018). "Physical Activity to Improve Erectile Function: A Systematic Review of Intervention Studies." </a:t>
            </a:r>
            <a:r>
              <a:rPr lang="en-US" u="sng" dirty="0">
                <a:solidFill>
                  <a:srgbClr val="FFC000"/>
                </a:solidFill>
              </a:rPr>
              <a:t>Sexual Medicine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b="1" dirty="0">
                <a:solidFill>
                  <a:srgbClr val="FFC000"/>
                </a:solidFill>
              </a:rPr>
              <a:t>6</a:t>
            </a:r>
            <a:r>
              <a:rPr lang="en-US" dirty="0">
                <a:solidFill>
                  <a:srgbClr val="FFC000"/>
                </a:solidFill>
              </a:rPr>
              <a:t>(2): 75-89.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	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			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4D17F4-091C-4CF7-B12D-2DFF330C6BD2}"/>
              </a:ext>
            </a:extLst>
          </p:cNvPr>
          <p:cNvSpPr txBox="1"/>
          <p:nvPr/>
        </p:nvSpPr>
        <p:spPr>
          <a:xfrm>
            <a:off x="-76200" y="4800600"/>
            <a:ext cx="9276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highlight>
                  <a:srgbClr val="008000"/>
                </a:highlight>
              </a:rPr>
              <a:t>The BDM emphasizes the critical need for exercise.</a:t>
            </a:r>
          </a:p>
        </p:txBody>
      </p:sp>
    </p:spTree>
    <p:extLst>
      <p:ext uri="{BB962C8B-B14F-4D97-AF65-F5344CB8AC3E}">
        <p14:creationId xmlns:p14="http://schemas.microsoft.com/office/powerpoint/2010/main" val="37991777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1877D-4E47-45B3-ADA5-167164414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5" y="228601"/>
            <a:ext cx="8510588" cy="609600"/>
          </a:xfrm>
        </p:spPr>
        <p:txBody>
          <a:bodyPr/>
          <a:lstStyle/>
          <a:p>
            <a:r>
              <a:rPr lang="en-US" dirty="0"/>
              <a:t>More is Better</a:t>
            </a:r>
          </a:p>
        </p:txBody>
      </p:sp>
      <p:pic>
        <p:nvPicPr>
          <p:cNvPr id="6" name="Content Placeholder 5" descr="A sign on the side of a road&#10;&#10;Description automatically generated">
            <a:extLst>
              <a:ext uri="{FF2B5EF4-FFF2-40B4-BE49-F238E27FC236}">
                <a16:creationId xmlns:a16="http://schemas.microsoft.com/office/drawing/2014/main" id="{08032B4A-EC99-45A9-B561-8D56D15C1D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0644" y="1219200"/>
            <a:ext cx="7862711" cy="487997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2ABE4-D6C1-46C0-9FBC-6A41B7027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7869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FEA93-E621-45D0-A30E-CE1E0406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7125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Pelvic Floor Exercise is Beneficial for                    Erectile Function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795A3-1322-4975-BC26-E3E23F6EC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Arial"/>
              </a:rPr>
              <a:t>Copyright Bale/Doneen Paradigm</a:t>
            </a:r>
          </a:p>
        </p:txBody>
      </p:sp>
      <p:sp>
        <p:nvSpPr>
          <p:cNvPr id="411652" name="TextBox 5">
            <a:extLst>
              <a:ext uri="{FF2B5EF4-FFF2-40B4-BE49-F238E27FC236}">
                <a16:creationId xmlns:a16="http://schemas.microsoft.com/office/drawing/2014/main" id="{55451450-BCC6-4D3D-8FCD-43B7405DF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257800"/>
            <a:ext cx="8077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Dorey, G., et al. (2004). "</a:t>
            </a:r>
            <a:r>
              <a:rPr lang="en-US" altLang="en-US" sz="1800" dirty="0" err="1">
                <a:solidFill>
                  <a:srgbClr val="FFC000"/>
                </a:solidFill>
              </a:rPr>
              <a:t>Randomised</a:t>
            </a:r>
            <a:r>
              <a:rPr lang="en-US" altLang="en-US" sz="1800" dirty="0">
                <a:solidFill>
                  <a:srgbClr val="FFC000"/>
                </a:solidFill>
              </a:rPr>
              <a:t> controlled trial of pelvic floor muscle exercises and manometric biofeedback for erectile dysfunction." </a:t>
            </a:r>
            <a:r>
              <a:rPr lang="en-US" altLang="en-US" sz="1800" u="sng" dirty="0">
                <a:solidFill>
                  <a:srgbClr val="FFC000"/>
                </a:solidFill>
              </a:rPr>
              <a:t>The British journal of general practice : the journal of the Royal College of General Practitioners</a:t>
            </a:r>
            <a:r>
              <a:rPr lang="en-US" altLang="en-US" sz="1800" dirty="0">
                <a:solidFill>
                  <a:srgbClr val="FFC000"/>
                </a:solidFill>
              </a:rPr>
              <a:t> </a:t>
            </a:r>
            <a:r>
              <a:rPr lang="en-US" altLang="en-US" sz="1800" b="1" dirty="0">
                <a:solidFill>
                  <a:srgbClr val="FFC000"/>
                </a:solidFill>
              </a:rPr>
              <a:t>54</a:t>
            </a:r>
            <a:r>
              <a:rPr lang="en-US" altLang="en-US" sz="1800" dirty="0">
                <a:solidFill>
                  <a:srgbClr val="FFC000"/>
                </a:solidFill>
              </a:rPr>
              <a:t>(508): 819-825.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	</a:t>
            </a:r>
            <a:endParaRPr lang="en-US" altLang="en-US" sz="1800" i="1" dirty="0">
              <a:solidFill>
                <a:srgbClr val="FFC00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71D0D5-6B4D-4294-AC2F-E9D462BE0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25" y="1905000"/>
            <a:ext cx="8540750" cy="3276600"/>
          </a:xfrm>
        </p:spPr>
        <p:txBody>
          <a:bodyPr/>
          <a:lstStyle/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n-US" sz="2800" dirty="0"/>
              <a:t>55 men with ED; 28 randomized to Kegel exercises plus biofeedback &amp; lifestyle; 27 </a:t>
            </a:r>
            <a:r>
              <a:rPr lang="en-US" sz="2800" dirty="0" err="1"/>
              <a:t>rx</a:t>
            </a:r>
            <a:r>
              <a:rPr lang="en-US" sz="2800" dirty="0"/>
              <a:t> lifestyle.</a:t>
            </a: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en-US" sz="2800" dirty="0"/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n-US" sz="2800" dirty="0"/>
              <a:t>Outcome: ED changes in 3 &amp; 6 months.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FEA93-E621-45D0-A30E-CE1E0406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7125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Pelvic Floor Exercise is Beneficial for                    Erectile Function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795A3-1322-4975-BC26-E3E23F6EC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Arial"/>
              </a:rPr>
              <a:t>Copyright Bale/Doneen Paradigm</a:t>
            </a:r>
          </a:p>
        </p:txBody>
      </p:sp>
      <p:sp>
        <p:nvSpPr>
          <p:cNvPr id="411652" name="TextBox 5">
            <a:extLst>
              <a:ext uri="{FF2B5EF4-FFF2-40B4-BE49-F238E27FC236}">
                <a16:creationId xmlns:a16="http://schemas.microsoft.com/office/drawing/2014/main" id="{55451450-BCC6-4D3D-8FCD-43B7405DF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257800"/>
            <a:ext cx="8077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Dorey, G., et al. (2004). "</a:t>
            </a:r>
            <a:r>
              <a:rPr lang="en-US" altLang="en-US" sz="1800" dirty="0" err="1">
                <a:solidFill>
                  <a:srgbClr val="FFC000"/>
                </a:solidFill>
              </a:rPr>
              <a:t>Randomised</a:t>
            </a:r>
            <a:r>
              <a:rPr lang="en-US" altLang="en-US" sz="1800" dirty="0">
                <a:solidFill>
                  <a:srgbClr val="FFC000"/>
                </a:solidFill>
              </a:rPr>
              <a:t> controlled trial of pelvic floor muscle exercises and manometric biofeedback for erectile dysfunction." </a:t>
            </a:r>
            <a:r>
              <a:rPr lang="en-US" altLang="en-US" sz="1800" u="sng" dirty="0">
                <a:solidFill>
                  <a:srgbClr val="FFC000"/>
                </a:solidFill>
              </a:rPr>
              <a:t>The British journal of general practice : the journal of the Royal College of General Practitioners</a:t>
            </a:r>
            <a:r>
              <a:rPr lang="en-US" altLang="en-US" sz="1800" dirty="0">
                <a:solidFill>
                  <a:srgbClr val="FFC000"/>
                </a:solidFill>
              </a:rPr>
              <a:t> </a:t>
            </a:r>
            <a:r>
              <a:rPr lang="en-US" altLang="en-US" sz="1800" b="1" dirty="0">
                <a:solidFill>
                  <a:srgbClr val="FFC000"/>
                </a:solidFill>
              </a:rPr>
              <a:t>54</a:t>
            </a:r>
            <a:r>
              <a:rPr lang="en-US" altLang="en-US" sz="1800" dirty="0">
                <a:solidFill>
                  <a:srgbClr val="FFC000"/>
                </a:solidFill>
              </a:rPr>
              <a:t>(508): 819-825.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	</a:t>
            </a:r>
            <a:endParaRPr lang="en-US" altLang="en-US" sz="1800" i="1" dirty="0">
              <a:solidFill>
                <a:srgbClr val="FFC00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71D0D5-6B4D-4294-AC2F-E9D462BE0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25" y="1752600"/>
            <a:ext cx="8540750" cy="342900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sz="2800" dirty="0"/>
              <a:t>At 3 mos., men doing Kegels had significant mean increases in the erectile function (6.74 points, P = 0.004); anal pressure (44.16 cmH2O, P&lt;0.001).</a:t>
            </a:r>
          </a:p>
          <a:p>
            <a:pPr marL="0" indent="0" algn="ctr">
              <a:buNone/>
              <a:defRPr/>
            </a:pPr>
            <a:endParaRPr lang="en-US" sz="2800" dirty="0"/>
          </a:p>
          <a:p>
            <a:pPr marL="0" indent="0" algn="ctr">
              <a:buNone/>
              <a:defRPr/>
            </a:pPr>
            <a:r>
              <a:rPr lang="en-US" sz="2800" dirty="0"/>
              <a:t>At 6 mos., 40.0% attained normal function and                  35% had improved erectile function.</a:t>
            </a:r>
          </a:p>
        </p:txBody>
      </p:sp>
    </p:spTree>
    <p:extLst>
      <p:ext uri="{BB962C8B-B14F-4D97-AF65-F5344CB8AC3E}">
        <p14:creationId xmlns:p14="http://schemas.microsoft.com/office/powerpoint/2010/main" val="13533437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FEA93-E621-45D0-A30E-CE1E0406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7125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Pelvic Floor Exercise is Beneficial for                    Erectile Function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795A3-1322-4975-BC26-E3E23F6EC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Arial"/>
              </a:rPr>
              <a:t>Copyright Bale/Doneen Paradigm</a:t>
            </a:r>
          </a:p>
        </p:txBody>
      </p:sp>
      <p:sp>
        <p:nvSpPr>
          <p:cNvPr id="411652" name="TextBox 5">
            <a:extLst>
              <a:ext uri="{FF2B5EF4-FFF2-40B4-BE49-F238E27FC236}">
                <a16:creationId xmlns:a16="http://schemas.microsoft.com/office/drawing/2014/main" id="{55451450-BCC6-4D3D-8FCD-43B7405DF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257800"/>
            <a:ext cx="8077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Dorey, G., et al. (2004). "</a:t>
            </a:r>
            <a:r>
              <a:rPr lang="en-US" altLang="en-US" sz="1800" dirty="0" err="1">
                <a:solidFill>
                  <a:srgbClr val="FFC000"/>
                </a:solidFill>
              </a:rPr>
              <a:t>Randomised</a:t>
            </a:r>
            <a:r>
              <a:rPr lang="en-US" altLang="en-US" sz="1800" dirty="0">
                <a:solidFill>
                  <a:srgbClr val="FFC000"/>
                </a:solidFill>
              </a:rPr>
              <a:t> controlled trial of pelvic floor muscle exercises and manometric biofeedback for erectile dysfunction." </a:t>
            </a:r>
            <a:r>
              <a:rPr lang="en-US" altLang="en-US" sz="1800" u="sng" dirty="0">
                <a:solidFill>
                  <a:srgbClr val="FFC000"/>
                </a:solidFill>
              </a:rPr>
              <a:t>The British journal of general practice : the journal of the Royal College of General Practitioners</a:t>
            </a:r>
            <a:r>
              <a:rPr lang="en-US" altLang="en-US" sz="1800" dirty="0">
                <a:solidFill>
                  <a:srgbClr val="FFC000"/>
                </a:solidFill>
              </a:rPr>
              <a:t> </a:t>
            </a:r>
            <a:r>
              <a:rPr lang="en-US" altLang="en-US" sz="1800" b="1" dirty="0">
                <a:solidFill>
                  <a:srgbClr val="FFC000"/>
                </a:solidFill>
              </a:rPr>
              <a:t>54</a:t>
            </a:r>
            <a:r>
              <a:rPr lang="en-US" altLang="en-US" sz="1800" dirty="0">
                <a:solidFill>
                  <a:srgbClr val="FFC000"/>
                </a:solidFill>
              </a:rPr>
              <a:t>(508): 819-825.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	</a:t>
            </a:r>
            <a:endParaRPr lang="en-US" altLang="en-US" sz="1800" i="1" dirty="0">
              <a:solidFill>
                <a:srgbClr val="FFC00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71D0D5-6B4D-4294-AC2F-E9D462BE0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25" y="1295400"/>
            <a:ext cx="8540750" cy="388620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sz="2800" dirty="0"/>
              <a:t>Conclusion: </a:t>
            </a:r>
          </a:p>
          <a:p>
            <a:pPr marL="0" indent="0" algn="ctr">
              <a:buNone/>
              <a:defRPr/>
            </a:pPr>
            <a:r>
              <a:rPr lang="en-US" sz="2800" dirty="0"/>
              <a:t>Pelvic floor muscle exercises and biofeedback are an effective </a:t>
            </a:r>
            <a:r>
              <a:rPr lang="en-US" sz="2800" dirty="0" err="1"/>
              <a:t>rx</a:t>
            </a:r>
            <a:r>
              <a:rPr lang="en-US" sz="2800" dirty="0"/>
              <a:t> for erectile dysfunction.</a:t>
            </a:r>
          </a:p>
          <a:p>
            <a:pPr marL="0" indent="0" algn="ctr">
              <a:buNone/>
              <a:defRPr/>
            </a:pPr>
            <a:endParaRPr lang="en-US" sz="2800" dirty="0"/>
          </a:p>
          <a:p>
            <a:pPr marL="0" indent="0" algn="ctr">
              <a:buNone/>
              <a:defRPr/>
            </a:pPr>
            <a:r>
              <a:rPr lang="en-US" sz="2800" dirty="0">
                <a:highlight>
                  <a:srgbClr val="008000"/>
                </a:highlight>
              </a:rPr>
              <a:t>BDM- be proactive and exercise </a:t>
            </a:r>
          </a:p>
          <a:p>
            <a:pPr marL="0" indent="0" algn="ctr">
              <a:buNone/>
              <a:defRPr/>
            </a:pPr>
            <a:r>
              <a:rPr lang="en-US" sz="2800" dirty="0">
                <a:highlight>
                  <a:srgbClr val="008000"/>
                </a:highlight>
              </a:rPr>
              <a:t>multiple times a day!</a:t>
            </a:r>
          </a:p>
        </p:txBody>
      </p:sp>
    </p:spTree>
    <p:extLst>
      <p:ext uri="{BB962C8B-B14F-4D97-AF65-F5344CB8AC3E}">
        <p14:creationId xmlns:p14="http://schemas.microsoft.com/office/powerpoint/2010/main" val="41069536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58829-6A57-4131-B26D-A80D6DD7D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-76200"/>
            <a:ext cx="8507413" cy="838200"/>
          </a:xfrm>
        </p:spPr>
        <p:txBody>
          <a:bodyPr/>
          <a:lstStyle/>
          <a:p>
            <a:r>
              <a:rPr lang="en-US" dirty="0"/>
              <a:t>Silent Invisible Exercise for Men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69CF7E-9784-4DF6-936B-A3842B7B2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612" t="10909" r="17377" b="34546"/>
          <a:stretch/>
        </p:blipFill>
        <p:spPr>
          <a:xfrm>
            <a:off x="762000" y="840000"/>
            <a:ext cx="7543800" cy="50274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82EE0-1625-4E56-AE76-DDC5C6F46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AABD362-5F55-49D9-A0E9-A2B790526210}"/>
                  </a:ext>
                </a:extLst>
              </p14:cNvPr>
              <p14:cNvContentPartPr/>
              <p14:nvPr/>
            </p14:nvContentPartPr>
            <p14:xfrm>
              <a:off x="6330680" y="3562470"/>
              <a:ext cx="1767600" cy="1159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AABD362-5F55-49D9-A0E9-A2B7905262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76680" y="3454470"/>
                <a:ext cx="1875240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3B2E23B-F8F4-4B4D-9997-90A853B2E96E}"/>
                  </a:ext>
                </a:extLst>
              </p14:cNvPr>
              <p14:cNvContentPartPr/>
              <p14:nvPr/>
            </p14:nvContentPartPr>
            <p14:xfrm>
              <a:off x="6044120" y="4037310"/>
              <a:ext cx="751680" cy="2509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3B2E23B-F8F4-4B4D-9997-90A853B2E96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90480" y="3929310"/>
                <a:ext cx="859320" cy="46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29DA3DE-2C5B-4B3C-824D-646917523381}"/>
                  </a:ext>
                </a:extLst>
              </p14:cNvPr>
              <p14:cNvContentPartPr/>
              <p14:nvPr/>
            </p14:nvContentPartPr>
            <p14:xfrm>
              <a:off x="6307640" y="3350790"/>
              <a:ext cx="1842840" cy="346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29DA3DE-2C5B-4B3C-824D-64691752338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54000" y="3243150"/>
                <a:ext cx="1950480" cy="56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4625BED-6BCC-4D86-9357-9702049B797A}"/>
                  </a:ext>
                </a:extLst>
              </p14:cNvPr>
              <p14:cNvContentPartPr/>
              <p14:nvPr/>
            </p14:nvContentPartPr>
            <p14:xfrm>
              <a:off x="9683360" y="1485630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4625BED-6BCC-4D86-9357-9702049B797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629720" y="1377990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19318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2E2B8-2DA4-420C-9C29-4FC4F809E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5" y="228601"/>
            <a:ext cx="8510588" cy="990600"/>
          </a:xfrm>
        </p:spPr>
        <p:txBody>
          <a:bodyPr/>
          <a:lstStyle/>
          <a:p>
            <a:r>
              <a:rPr lang="en-US" sz="3600" dirty="0"/>
              <a:t>The BDM Reaches Beyond Heart Attack and Stroke Prevention for Men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4D8620-9D22-4250-8BCB-500B950A1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EB4D914-F060-426F-A442-FD888A5718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371600"/>
            <a:ext cx="6096000" cy="4267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1B9141-115D-4E7B-8CE2-6C071E6FD50F}"/>
              </a:ext>
            </a:extLst>
          </p:cNvPr>
          <p:cNvSpPr txBox="1"/>
          <p:nvPr/>
        </p:nvSpPr>
        <p:spPr>
          <a:xfrm>
            <a:off x="1447800" y="5638800"/>
            <a:ext cx="6502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Storm Cat- most successful stud of all time; 1,452 foals.</a:t>
            </a:r>
          </a:p>
        </p:txBody>
      </p:sp>
    </p:spTree>
    <p:extLst>
      <p:ext uri="{BB962C8B-B14F-4D97-AF65-F5344CB8AC3E}">
        <p14:creationId xmlns:p14="http://schemas.microsoft.com/office/powerpoint/2010/main" val="30350715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FEA93-E621-45D0-A30E-CE1E0406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334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Pelvic Floor Exercises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795A3-1322-4975-BC26-E3E23F6EC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Arial"/>
              </a:rPr>
              <a:t>Copyright Bale/Doneen Paradigm</a:t>
            </a:r>
          </a:p>
        </p:txBody>
      </p:sp>
      <p:sp>
        <p:nvSpPr>
          <p:cNvPr id="411652" name="TextBox 5">
            <a:extLst>
              <a:ext uri="{FF2B5EF4-FFF2-40B4-BE49-F238E27FC236}">
                <a16:creationId xmlns:a16="http://schemas.microsoft.com/office/drawing/2014/main" id="{55451450-BCC6-4D3D-8FCD-43B7405DF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782270"/>
            <a:ext cx="8077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Dorey, G., et al. (2004). </a:t>
            </a:r>
            <a:r>
              <a:rPr lang="en-US" altLang="en-US" sz="1800" u="sng" dirty="0">
                <a:solidFill>
                  <a:srgbClr val="FFC000"/>
                </a:solidFill>
              </a:rPr>
              <a:t>The British journal of general practice : the journal of the Royal College of General Practitioners</a:t>
            </a:r>
            <a:r>
              <a:rPr lang="en-US" altLang="en-US" sz="1800" dirty="0">
                <a:solidFill>
                  <a:srgbClr val="FFC000"/>
                </a:solidFill>
              </a:rPr>
              <a:t> </a:t>
            </a:r>
            <a:r>
              <a:rPr lang="en-US" altLang="en-US" sz="1800" b="1" dirty="0">
                <a:solidFill>
                  <a:srgbClr val="FFC000"/>
                </a:solidFill>
              </a:rPr>
              <a:t>54</a:t>
            </a:r>
            <a:r>
              <a:rPr lang="en-US" altLang="en-US" sz="1800" dirty="0">
                <a:solidFill>
                  <a:srgbClr val="FFC000"/>
                </a:solidFill>
              </a:rPr>
              <a:t>(508): 819-825.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	</a:t>
            </a:r>
            <a:endParaRPr lang="en-US" altLang="en-US" sz="1800" i="1" dirty="0">
              <a:solidFill>
                <a:srgbClr val="FFC000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AE84BC8-C667-4D22-8AA6-B0AF6B021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769" t="13433" r="7769" b="13433"/>
          <a:stretch/>
        </p:blipFill>
        <p:spPr>
          <a:xfrm>
            <a:off x="762000" y="685800"/>
            <a:ext cx="7696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243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FEA93-E621-45D0-A30E-CE1E0406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334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Kegel Exercises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795A3-1322-4975-BC26-E3E23F6EC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Arial"/>
              </a:rPr>
              <a:t>Copyright Bale/Doneen Paradigm</a:t>
            </a:r>
          </a:p>
        </p:txBody>
      </p:sp>
      <p:sp>
        <p:nvSpPr>
          <p:cNvPr id="411652" name="TextBox 5">
            <a:extLst>
              <a:ext uri="{FF2B5EF4-FFF2-40B4-BE49-F238E27FC236}">
                <a16:creationId xmlns:a16="http://schemas.microsoft.com/office/drawing/2014/main" id="{55451450-BCC6-4D3D-8FCD-43B7405DF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257800"/>
            <a:ext cx="807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.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	</a:t>
            </a:r>
            <a:endParaRPr lang="en-US" altLang="en-US" sz="1800" i="1" dirty="0">
              <a:solidFill>
                <a:srgbClr val="FFC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39D615-467C-49DC-B9F1-91F368542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729"/>
                    </a14:imgEffect>
                    <a14:imgEffect>
                      <a14:saturation sat="0"/>
                    </a14:imgEffect>
                    <a14:imgEffect>
                      <a14:brightnessContrast bright="67000" contras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3975" y="4572000"/>
            <a:ext cx="6496050" cy="154305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02F6BA-40B4-4DB0-A23D-1D2B8575C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25" y="762000"/>
            <a:ext cx="8540750" cy="5337175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/>
              <a:t>Contract and relax</a:t>
            </a:r>
          </a:p>
          <a:p>
            <a:pPr algn="ctr"/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Contract your pelvic floor muscles for 3 to 5 secs.</a:t>
            </a:r>
          </a:p>
          <a:p>
            <a:pPr marL="0" indent="0" algn="ctr">
              <a:buNone/>
            </a:pPr>
            <a:r>
              <a:rPr lang="en-US" sz="2400" dirty="0"/>
              <a:t>Relax for 3 to 5 secs.</a:t>
            </a:r>
          </a:p>
          <a:p>
            <a:pPr marL="0" indent="0" algn="ctr">
              <a:buNone/>
            </a:pPr>
            <a:r>
              <a:rPr lang="en-US" sz="2400" dirty="0"/>
              <a:t>Repeat the contract/relax cycle 10 times.</a:t>
            </a:r>
          </a:p>
          <a:p>
            <a:pPr marL="0" indent="0" algn="ctr">
              <a:buNone/>
            </a:pPr>
            <a:r>
              <a:rPr lang="en-US" sz="2400" dirty="0"/>
              <a:t>Work up to 10 sec cycles.</a:t>
            </a:r>
          </a:p>
          <a:p>
            <a:pPr marL="0" indent="0" algn="ctr">
              <a:buNone/>
            </a:pPr>
            <a:r>
              <a:rPr lang="en-US" sz="2400" dirty="0"/>
              <a:t> At least 30 to 40/d.</a:t>
            </a:r>
          </a:p>
          <a:p>
            <a:pPr marL="0" indent="0" algn="ctr">
              <a:buNone/>
            </a:pPr>
            <a:r>
              <a:rPr lang="en-US" sz="2400" dirty="0"/>
              <a:t> Spread them throughout the day. </a:t>
            </a:r>
          </a:p>
          <a:p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4544D6D-E20E-4023-AEAE-34A5F5322A19}"/>
                  </a:ext>
                </a:extLst>
              </p14:cNvPr>
              <p14:cNvContentPartPr/>
              <p14:nvPr/>
            </p14:nvContentPartPr>
            <p14:xfrm>
              <a:off x="-832240" y="2152350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4544D6D-E20E-4023-AEAE-34A5F5322A1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886240" y="2044710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838201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ED Potential Causes Beyond BDM Management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Copyright Bale/Doneen Paradigm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5838131"/>
            <a:ext cx="807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Ludwig, W., &amp; Phillips, M. (2014). Organic Causes of Erectile Dysfunction in Men Under 40. </a:t>
            </a:r>
            <a:r>
              <a:rPr lang="en-US" i="1" dirty="0" err="1">
                <a:solidFill>
                  <a:srgbClr val="FFC000"/>
                </a:solidFill>
              </a:rPr>
              <a:t>Urologia</a:t>
            </a:r>
            <a:r>
              <a:rPr lang="en-US" i="1" dirty="0">
                <a:solidFill>
                  <a:srgbClr val="FFC000"/>
                </a:solidFill>
              </a:rPr>
              <a:t> Internationalis, 92</a:t>
            </a:r>
            <a:r>
              <a:rPr lang="en-US" dirty="0">
                <a:solidFill>
                  <a:srgbClr val="FFC000"/>
                </a:solidFill>
              </a:rPr>
              <a:t>(1), 1-6. </a:t>
            </a:r>
          </a:p>
          <a:p>
            <a:pPr algn="ctr"/>
            <a:endParaRPr lang="en-US" i="1" dirty="0">
              <a:solidFill>
                <a:srgbClr val="FFC00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71D0D5-6B4D-4294-AC2F-E9D462BE0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25" y="914400"/>
            <a:ext cx="8540750" cy="4699595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Neurogenic</a:t>
            </a:r>
          </a:p>
          <a:p>
            <a:pPr marL="0" indent="0" algn="ctr">
              <a:buNone/>
            </a:pPr>
            <a:r>
              <a:rPr lang="en-US" sz="2000" dirty="0"/>
              <a:t>multiple sclerosis</a:t>
            </a:r>
          </a:p>
          <a:p>
            <a:pPr marL="0" indent="0" algn="ctr">
              <a:buNone/>
            </a:pPr>
            <a:r>
              <a:rPr lang="en-US" sz="2000" dirty="0"/>
              <a:t>spinal injury </a:t>
            </a:r>
          </a:p>
          <a:p>
            <a:pPr marL="0" indent="0" algn="ctr">
              <a:buNone/>
            </a:pPr>
            <a:r>
              <a:rPr lang="en-US" sz="2800" dirty="0" err="1"/>
              <a:t>Peyronie's</a:t>
            </a:r>
            <a:r>
              <a:rPr lang="en-US" sz="2800" dirty="0"/>
              <a:t> disease  </a:t>
            </a:r>
          </a:p>
          <a:p>
            <a:pPr marL="0" indent="0" algn="ctr">
              <a:buNone/>
            </a:pPr>
            <a:r>
              <a:rPr lang="en-US" sz="2800" dirty="0"/>
              <a:t>Medication</a:t>
            </a:r>
          </a:p>
          <a:p>
            <a:pPr marL="0" indent="0" algn="ctr">
              <a:buNone/>
            </a:pPr>
            <a:r>
              <a:rPr lang="en-US" sz="2000" dirty="0"/>
              <a:t>anti-depressants </a:t>
            </a:r>
          </a:p>
          <a:p>
            <a:pPr marL="0" indent="0" algn="ctr">
              <a:buNone/>
            </a:pPr>
            <a:r>
              <a:rPr lang="en-US" sz="2000" dirty="0" err="1"/>
              <a:t>propecia</a:t>
            </a: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anti-epileptics</a:t>
            </a:r>
          </a:p>
          <a:p>
            <a:pPr marL="0" indent="0" algn="ctr">
              <a:buNone/>
            </a:pPr>
            <a:r>
              <a:rPr lang="en-US" sz="2000" dirty="0"/>
              <a:t>neuroleptics</a:t>
            </a:r>
          </a:p>
          <a:p>
            <a:pPr marL="0" indent="0" algn="ctr">
              <a:buNone/>
            </a:pPr>
            <a:r>
              <a:rPr lang="en-US" sz="2800" dirty="0"/>
              <a:t>Endocrine</a:t>
            </a:r>
          </a:p>
          <a:p>
            <a:pPr marL="0" indent="0" algn="ctr">
              <a:buNone/>
            </a:pPr>
            <a:r>
              <a:rPr lang="en-US" sz="2000" dirty="0"/>
              <a:t>hypogonadism</a:t>
            </a:r>
          </a:p>
        </p:txBody>
      </p:sp>
    </p:spTree>
    <p:extLst>
      <p:ext uri="{BB962C8B-B14F-4D97-AF65-F5344CB8AC3E}">
        <p14:creationId xmlns:p14="http://schemas.microsoft.com/office/powerpoint/2010/main" val="23568600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BDF3B-099C-4164-9DAE-BFC17C20D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5" y="0"/>
            <a:ext cx="8510588" cy="1325563"/>
          </a:xfrm>
        </p:spPr>
        <p:txBody>
          <a:bodyPr/>
          <a:lstStyle/>
          <a:p>
            <a:r>
              <a:rPr lang="en-US" sz="3600" dirty="0"/>
              <a:t>Another Significant Men’s Health Concern</a:t>
            </a:r>
          </a:p>
        </p:txBody>
      </p:sp>
      <p:pic>
        <p:nvPicPr>
          <p:cNvPr id="6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C30BB30E-8C27-4E76-A6EF-603C09DC4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57400" y="1331913"/>
            <a:ext cx="5029199" cy="502919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605CD-90A2-4ACB-976B-3193D9B62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1626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62974"/>
          </a:xfrm>
        </p:spPr>
        <p:txBody>
          <a:bodyPr/>
          <a:lstStyle/>
          <a:p>
            <a:r>
              <a:rPr lang="en-US" sz="3600" dirty="0"/>
              <a:t>Prostate Cancer (CA) Stats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60" y="1518406"/>
            <a:ext cx="8690640" cy="3967993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Prostate CA is the second most common cancer (skin 1</a:t>
            </a:r>
            <a:r>
              <a:rPr lang="en-US" sz="2800" baseline="30000" dirty="0"/>
              <a:t>st</a:t>
            </a:r>
            <a:r>
              <a:rPr lang="en-US" sz="2800" dirty="0"/>
              <a:t>) and the second leading cause of cancer death among men (lung 1</a:t>
            </a:r>
            <a:r>
              <a:rPr lang="en-US" sz="2800" baseline="30000" dirty="0"/>
              <a:t>st</a:t>
            </a:r>
            <a:r>
              <a:rPr lang="en-US" sz="2800" dirty="0"/>
              <a:t>).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Average age at diagnosis is 66 </a:t>
            </a:r>
            <a:r>
              <a:rPr lang="en-US" sz="2800" dirty="0" err="1"/>
              <a:t>yo</a:t>
            </a:r>
            <a:r>
              <a:rPr lang="en-US" sz="2800" dirty="0"/>
              <a:t>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Bale/Doneen Paradigm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5609272"/>
            <a:ext cx="883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American Cancer Society. Facts &amp; Figures 2019. American Cancer Society.                  Atlanta, Ga. 2019..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	</a:t>
            </a:r>
          </a:p>
          <a:p>
            <a:pPr algn="ctr"/>
            <a:endParaRPr lang="en-US" dirty="0">
              <a:solidFill>
                <a:srgbClr val="FFC000"/>
              </a:solidFill>
            </a:endParaRPr>
          </a:p>
          <a:p>
            <a:pPr algn="ctr"/>
            <a:r>
              <a:rPr lang="en-US" dirty="0">
                <a:solidFill>
                  <a:srgbClr val="FFC000"/>
                </a:solidFill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6945860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62974"/>
          </a:xfrm>
        </p:spPr>
        <p:txBody>
          <a:bodyPr/>
          <a:lstStyle/>
          <a:p>
            <a:r>
              <a:rPr lang="en-US" sz="3600" dirty="0"/>
              <a:t>Prostate Cancer (CA) Stats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60" y="1798928"/>
            <a:ext cx="8690640" cy="3687472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1 in 9 men will develop prostate CA.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Annually there are ~174,650 new cases of prostate CA and ~31,620 deaths from prostate CA.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Bale/Doneen Paradigm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5609272"/>
            <a:ext cx="883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American Cancer Society. Facts &amp; Figures 2019. American Cancer Society.                  Atlanta, Ga. 2019..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	</a:t>
            </a:r>
          </a:p>
          <a:p>
            <a:pPr algn="ctr"/>
            <a:endParaRPr lang="en-US" dirty="0">
              <a:solidFill>
                <a:srgbClr val="FFC000"/>
              </a:solidFill>
            </a:endParaRPr>
          </a:p>
          <a:p>
            <a:pPr algn="ctr"/>
            <a:r>
              <a:rPr lang="en-US" dirty="0">
                <a:solidFill>
                  <a:srgbClr val="FFC000"/>
                </a:solidFill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283216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09599"/>
          </a:xfrm>
        </p:spPr>
        <p:txBody>
          <a:bodyPr/>
          <a:lstStyle/>
          <a:p>
            <a:r>
              <a:rPr lang="en-US" sz="3600" dirty="0"/>
              <a:t>Prostate Cancer (CA) Stats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Bale/Doneen Paradigm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257800"/>
            <a:ext cx="883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U.S. Cancer Statistics Working Group. U.S. Cancer Statistics Data Visualizations Tool, based on November 2017 submission data (1999-2015): U.S. Department of Health and Human Services, Centers for Disease Control and Prevention and National Cancer Institute; www.cdc.gov/cancer/dataviz, June 2018.	</a:t>
            </a:r>
          </a:p>
          <a:p>
            <a:pPr algn="ctr"/>
            <a:endParaRPr lang="en-US" dirty="0">
              <a:solidFill>
                <a:srgbClr val="FFC000"/>
              </a:solidFill>
            </a:endParaRPr>
          </a:p>
          <a:p>
            <a:pPr algn="ctr"/>
            <a:r>
              <a:rPr lang="en-US" dirty="0">
                <a:solidFill>
                  <a:srgbClr val="FFC000"/>
                </a:solidFill>
              </a:rPr>
              <a:t>		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1328B97-EAEF-466C-9A11-18B35D0EEC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727" t="14546" r="10455" b="16363"/>
          <a:stretch/>
        </p:blipFill>
        <p:spPr>
          <a:xfrm>
            <a:off x="762000" y="762000"/>
            <a:ext cx="76200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212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62974"/>
          </a:xfrm>
        </p:spPr>
        <p:txBody>
          <a:bodyPr/>
          <a:lstStyle/>
          <a:p>
            <a:r>
              <a:rPr lang="en-US" sz="3600" dirty="0"/>
              <a:t>Prostate Cancer (CA) Stats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60" y="1676400"/>
            <a:ext cx="8690640" cy="3810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Most men survive prostate CA.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Staging is complex, but in general a Gleason score     of </a:t>
            </a:r>
            <a:r>
              <a:rPr lang="en-US" sz="2800" u="sng" dirty="0"/>
              <a:t>&gt;</a:t>
            </a:r>
            <a:r>
              <a:rPr lang="en-US" sz="2800" dirty="0"/>
              <a:t>8 carries a worse prognosis.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Bale/Doneen Paradigm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5609272"/>
            <a:ext cx="883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American Cancer Society. Facts &amp; Figures 2019. American Cancer Society.                  Atlanta, Ga. 2019..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	</a:t>
            </a:r>
          </a:p>
          <a:p>
            <a:pPr algn="ctr"/>
            <a:endParaRPr lang="en-US" dirty="0">
              <a:solidFill>
                <a:srgbClr val="FFC000"/>
              </a:solidFill>
            </a:endParaRPr>
          </a:p>
          <a:p>
            <a:pPr algn="ctr"/>
            <a:r>
              <a:rPr lang="en-US" dirty="0">
                <a:solidFill>
                  <a:srgbClr val="FFC000"/>
                </a:solidFill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8987524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62974"/>
          </a:xfrm>
        </p:spPr>
        <p:txBody>
          <a:bodyPr/>
          <a:lstStyle/>
          <a:p>
            <a:r>
              <a:rPr lang="en-US" sz="3600" dirty="0"/>
              <a:t>High Cholesterol Associated With High-Grade Prostate Cancer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60" y="1902929"/>
            <a:ext cx="8690640" cy="343107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5,586 men baseline; 1,264 prostate CAs developed over mean of 5.5 </a:t>
            </a:r>
            <a:r>
              <a:rPr lang="en-US" sz="2800" dirty="0" err="1"/>
              <a:t>yrs</a:t>
            </a:r>
            <a:r>
              <a:rPr lang="en-US" sz="2800" dirty="0"/>
              <a:t> </a:t>
            </a:r>
            <a:r>
              <a:rPr lang="en-US" sz="2800" u="sng" dirty="0"/>
              <a:t>+</a:t>
            </a:r>
            <a:r>
              <a:rPr lang="en-US" sz="2800" dirty="0"/>
              <a:t>1.9.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Evaluation was done for association of cholesterol with high-grade Gleason 8-10 prostate CA 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Bale/Doneen Paradigm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5505271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Platz, E. A., et al. (2009). "Men with low serum cholesterol have a lower risk of high-grade prostate cancer in the placebo arm of the prostate cancer prevention trial." </a:t>
            </a:r>
            <a:r>
              <a:rPr lang="en-US" u="sng" dirty="0">
                <a:solidFill>
                  <a:srgbClr val="FFC000"/>
                </a:solidFill>
              </a:rPr>
              <a:t>Cancer Epidemiol Biomarkers </a:t>
            </a:r>
            <a:r>
              <a:rPr lang="en-US" u="sng" dirty="0" err="1">
                <a:solidFill>
                  <a:srgbClr val="FFC000"/>
                </a:solidFill>
              </a:rPr>
              <a:t>Prev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b="1" dirty="0">
                <a:solidFill>
                  <a:srgbClr val="FFC000"/>
                </a:solidFill>
              </a:rPr>
              <a:t>18</a:t>
            </a:r>
            <a:r>
              <a:rPr lang="en-US" dirty="0">
                <a:solidFill>
                  <a:srgbClr val="FFC000"/>
                </a:solidFill>
              </a:rPr>
              <a:t>(11): 2807-2813.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9906636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62974"/>
          </a:xfrm>
        </p:spPr>
        <p:txBody>
          <a:bodyPr/>
          <a:lstStyle/>
          <a:p>
            <a:r>
              <a:rPr lang="en-US" sz="3600" dirty="0"/>
              <a:t>High Cholesterol Associated With High-Grade Prostate Cancer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60" y="1676400"/>
            <a:ext cx="8690640" cy="3657599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After adjusting for: race, </a:t>
            </a:r>
            <a:r>
              <a:rPr lang="en-US" sz="2800" dirty="0" err="1"/>
              <a:t>Famhx</a:t>
            </a:r>
            <a:r>
              <a:rPr lang="en-US" sz="2800" dirty="0"/>
              <a:t>, BMI, DM, aspirin use, hx of MI, m</a:t>
            </a:r>
            <a:r>
              <a:rPr lang="en-US" sz="2800" dirty="0">
                <a:effectLst/>
              </a:rPr>
              <a:t>en</a:t>
            </a:r>
            <a:r>
              <a:rPr lang="en-US" sz="2800" dirty="0"/>
              <a:t> with &lt; vs &gt;TC 200mg/dL had significantly lower risk of 59%.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OR-0.41  (95% CI, 0.22-0.77) p=0.015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Bale/Doneen Paradigm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5505271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Platz, E. A., et al. (2009). "Men with low serum cholesterol have a lower risk of high-grade prostate cancer in the placebo arm of the prostate cancer prevention trial." </a:t>
            </a:r>
            <a:r>
              <a:rPr lang="en-US" u="sng" dirty="0">
                <a:solidFill>
                  <a:srgbClr val="FFC000"/>
                </a:solidFill>
              </a:rPr>
              <a:t>Cancer Epidemiol Biomarkers </a:t>
            </a:r>
            <a:r>
              <a:rPr lang="en-US" u="sng" dirty="0" err="1">
                <a:solidFill>
                  <a:srgbClr val="FFC000"/>
                </a:solidFill>
              </a:rPr>
              <a:t>Prev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b="1" dirty="0">
                <a:solidFill>
                  <a:srgbClr val="FFC000"/>
                </a:solidFill>
              </a:rPr>
              <a:t>18</a:t>
            </a:r>
            <a:r>
              <a:rPr lang="en-US" dirty="0">
                <a:solidFill>
                  <a:srgbClr val="FFC000"/>
                </a:solidFill>
              </a:rPr>
              <a:t>(11): 2807-2813.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97098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09599"/>
          </a:xfrm>
        </p:spPr>
        <p:txBody>
          <a:bodyPr/>
          <a:lstStyle/>
          <a:p>
            <a:r>
              <a:rPr lang="en-US" sz="3600" dirty="0"/>
              <a:t>Erectile Dysfunction (ED) Prevalence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60" y="1371600"/>
            <a:ext cx="8690640" cy="3927654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The majority of men 40 to 70 </a:t>
            </a:r>
            <a:r>
              <a:rPr lang="en-US" sz="2800" dirty="0" err="1"/>
              <a:t>yo</a:t>
            </a:r>
            <a:r>
              <a:rPr lang="en-US" sz="2800" dirty="0"/>
              <a:t> in the USA have ED.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There are ~620,00 new cases of ED annually.*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Bale/Doneen Paradigm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0960" y="4120277"/>
            <a:ext cx="85382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Colson, M. H., et al. (2018). "Current epidemiology of erectile dysfunction, an update." </a:t>
            </a:r>
            <a:r>
              <a:rPr lang="en-US" dirty="0" err="1">
                <a:solidFill>
                  <a:srgbClr val="FFC000"/>
                </a:solidFill>
              </a:rPr>
              <a:t>Sexologies</a:t>
            </a:r>
            <a:r>
              <a:rPr lang="en-US" dirty="0">
                <a:solidFill>
                  <a:srgbClr val="FFC000"/>
                </a:solidFill>
              </a:rPr>
              <a:t> 27(1): e7-e13.</a:t>
            </a:r>
          </a:p>
          <a:p>
            <a:pPr algn="ctr"/>
            <a:endParaRPr lang="en-US" dirty="0">
              <a:solidFill>
                <a:srgbClr val="FFC000"/>
              </a:solidFill>
            </a:endParaRPr>
          </a:p>
          <a:p>
            <a:pPr algn="ctr"/>
            <a:r>
              <a:rPr lang="en-US" dirty="0">
                <a:solidFill>
                  <a:srgbClr val="FFC000"/>
                </a:solidFill>
              </a:rPr>
              <a:t>*Johannes, C. B., et al. (2000). "INCIDENCE OF ERECTILE DYSFUNCTION IN MEN 40 TO 69 YEARS OLD: LONGITUDINAL RESULTS FROM THE MASSACHUSETTS MALE AGING STUDY."                                                                       </a:t>
            </a:r>
            <a:r>
              <a:rPr lang="en-US" u="sng" dirty="0">
                <a:solidFill>
                  <a:srgbClr val="FFC000"/>
                </a:solidFill>
              </a:rPr>
              <a:t>The Journal of Urology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b="1" dirty="0">
                <a:solidFill>
                  <a:srgbClr val="FFC000"/>
                </a:solidFill>
              </a:rPr>
              <a:t>163</a:t>
            </a:r>
            <a:r>
              <a:rPr lang="en-US" dirty="0">
                <a:solidFill>
                  <a:srgbClr val="FFC000"/>
                </a:solidFill>
              </a:rPr>
              <a:t>(2): 460-463.</a:t>
            </a:r>
          </a:p>
          <a:p>
            <a:pPr algn="ctr"/>
            <a:endParaRPr lang="en-US" dirty="0">
              <a:solidFill>
                <a:srgbClr val="FFC000"/>
              </a:solidFill>
            </a:endParaRPr>
          </a:p>
          <a:p>
            <a:pPr algn="ctr"/>
            <a:endParaRPr lang="en-US" dirty="0">
              <a:solidFill>
                <a:srgbClr val="FFC000"/>
              </a:solidFill>
            </a:endParaRPr>
          </a:p>
          <a:p>
            <a:pPr algn="ctr"/>
            <a:endParaRPr lang="en-US" dirty="0">
              <a:solidFill>
                <a:srgbClr val="FFC000"/>
              </a:solidFill>
            </a:endParaRPr>
          </a:p>
          <a:p>
            <a:pPr algn="ctr"/>
            <a:r>
              <a:rPr lang="en-US" dirty="0">
                <a:solidFill>
                  <a:srgbClr val="FFC000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9127734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62974"/>
          </a:xfrm>
        </p:spPr>
        <p:txBody>
          <a:bodyPr/>
          <a:lstStyle/>
          <a:p>
            <a:r>
              <a:rPr lang="en-US" sz="3600" dirty="0"/>
              <a:t>High Cholesterol Associated With High-Grade Prostate Cancer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60" y="2209800"/>
            <a:ext cx="8690640" cy="3124199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Conclusion: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Men with TC &lt;200mg/dL have lower risk of                    high-grade prostate CA.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Bale/Doneen Paradigm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5505271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Platz, E. A., et al. (2009). "Men with low serum cholesterol have a lower risk of high-grade prostate cancer in the placebo arm of the prostate cancer prevention trial." </a:t>
            </a:r>
            <a:r>
              <a:rPr lang="en-US" u="sng" dirty="0">
                <a:solidFill>
                  <a:srgbClr val="FFC000"/>
                </a:solidFill>
              </a:rPr>
              <a:t>Cancer Epidemiol Biomarkers </a:t>
            </a:r>
            <a:r>
              <a:rPr lang="en-US" u="sng" dirty="0" err="1">
                <a:solidFill>
                  <a:srgbClr val="FFC000"/>
                </a:solidFill>
              </a:rPr>
              <a:t>Prev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b="1" dirty="0">
                <a:solidFill>
                  <a:srgbClr val="FFC000"/>
                </a:solidFill>
              </a:rPr>
              <a:t>18</a:t>
            </a:r>
            <a:r>
              <a:rPr lang="en-US" dirty="0">
                <a:solidFill>
                  <a:srgbClr val="FFC000"/>
                </a:solidFill>
              </a:rPr>
              <a:t>(11): 2807-2813.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415632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62974"/>
          </a:xfrm>
        </p:spPr>
        <p:txBody>
          <a:bodyPr/>
          <a:lstStyle/>
          <a:p>
            <a:r>
              <a:rPr lang="en-US" sz="3600" dirty="0"/>
              <a:t>Cholesterol and HDL Associated with Risk of High-Grade Prostate Cancer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60" y="1676400"/>
            <a:ext cx="8690640" cy="3581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4,974 men analyzed for association of cholesterol with onset of Gleason &lt;7 or </a:t>
            </a:r>
            <a:r>
              <a:rPr lang="en-US" sz="2800" u="sng" dirty="0"/>
              <a:t>&gt;</a:t>
            </a:r>
            <a:r>
              <a:rPr lang="en-US" sz="2800" dirty="0"/>
              <a:t>7 prostate CA.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A significant relationship was seen with                        higher TC and high-grade prostate CA. 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Bale/Doneen Paradigm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5505271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C000"/>
                </a:solidFill>
              </a:rPr>
              <a:t>Jamnagerwalla</a:t>
            </a:r>
            <a:r>
              <a:rPr lang="en-US" dirty="0">
                <a:solidFill>
                  <a:srgbClr val="FFC000"/>
                </a:solidFill>
              </a:rPr>
              <a:t>, J., et al. (2018). "Serum cholesterol and risk of high-grade prostate cancer: results from the REDUCE study."                                                                     </a:t>
            </a:r>
            <a:r>
              <a:rPr lang="en-US" u="sng" dirty="0">
                <a:solidFill>
                  <a:srgbClr val="FFC000"/>
                </a:solidFill>
              </a:rPr>
              <a:t>Prostate Cancer Prostatic Dis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b="1" dirty="0">
                <a:solidFill>
                  <a:srgbClr val="FFC000"/>
                </a:solidFill>
              </a:rPr>
              <a:t>21</a:t>
            </a:r>
            <a:r>
              <a:rPr lang="en-US" dirty="0">
                <a:solidFill>
                  <a:srgbClr val="FFC000"/>
                </a:solidFill>
              </a:rPr>
              <a:t>(2): 252-259.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5711249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62974"/>
          </a:xfrm>
        </p:spPr>
        <p:txBody>
          <a:bodyPr/>
          <a:lstStyle/>
          <a:p>
            <a:r>
              <a:rPr lang="en-US" sz="3600" dirty="0"/>
              <a:t>Cholesterol and HDL Associated with Risk of High-Grade Prostate Cancer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60" y="1752600"/>
            <a:ext cx="8690640" cy="3505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Conclusion: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Serum lipid levels should be explored as modifiable risk factors for aggressive prostate cancer.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Bale/Doneen Paradigm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5505271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C000"/>
                </a:solidFill>
              </a:rPr>
              <a:t>Jamnagerwalla</a:t>
            </a:r>
            <a:r>
              <a:rPr lang="en-US" dirty="0">
                <a:solidFill>
                  <a:srgbClr val="FFC000"/>
                </a:solidFill>
              </a:rPr>
              <a:t>, J., et al. (2018). "Serum cholesterol and risk of high-grade prostate cancer: results from the REDUCE study."                                                                     </a:t>
            </a:r>
            <a:r>
              <a:rPr lang="en-US" u="sng" dirty="0">
                <a:solidFill>
                  <a:srgbClr val="FFC000"/>
                </a:solidFill>
              </a:rPr>
              <a:t>Prostate Cancer Prostatic Dis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b="1" dirty="0">
                <a:solidFill>
                  <a:srgbClr val="FFC000"/>
                </a:solidFill>
              </a:rPr>
              <a:t>21</a:t>
            </a:r>
            <a:r>
              <a:rPr lang="en-US" dirty="0">
                <a:solidFill>
                  <a:srgbClr val="FFC000"/>
                </a:solidFill>
              </a:rPr>
              <a:t>(2): 252-259.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	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88074E-9781-4D80-A7CC-4395B6876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50" y="4465265"/>
            <a:ext cx="8077900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5038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FEA93-E621-45D0-A30E-CE1E0406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Metabolic Syndrome (</a:t>
            </a:r>
            <a:r>
              <a:rPr lang="en-US" sz="3200" dirty="0" err="1"/>
              <a:t>MetS</a:t>
            </a:r>
            <a:r>
              <a:rPr lang="en-US" sz="3200" dirty="0"/>
              <a:t>) Heightens the Risk of Severe Prostate Cancer (</a:t>
            </a:r>
            <a:r>
              <a:rPr lang="en-US" sz="3200" dirty="0" err="1"/>
              <a:t>PCa</a:t>
            </a:r>
            <a:r>
              <a:rPr lang="en-US" sz="3200" dirty="0"/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795A3-1322-4975-BC26-E3E23F6EC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Arial"/>
              </a:rPr>
              <a:t>Copyright Bale/Doneen Paradigm</a:t>
            </a:r>
          </a:p>
        </p:txBody>
      </p:sp>
      <p:sp>
        <p:nvSpPr>
          <p:cNvPr id="411652" name="TextBox 5">
            <a:extLst>
              <a:ext uri="{FF2B5EF4-FFF2-40B4-BE49-F238E27FC236}">
                <a16:creationId xmlns:a16="http://schemas.microsoft.com/office/drawing/2014/main" id="{55451450-BCC6-4D3D-8FCD-43B7405DF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257800"/>
            <a:ext cx="8077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 err="1">
                <a:solidFill>
                  <a:srgbClr val="FFC000"/>
                </a:solidFill>
              </a:rPr>
              <a:t>Lebdai</a:t>
            </a:r>
            <a:r>
              <a:rPr lang="en-US" altLang="en-US" sz="1800" dirty="0">
                <a:solidFill>
                  <a:srgbClr val="FFC000"/>
                </a:solidFill>
              </a:rPr>
              <a:t>, S., et al. (2018). "Metabolic syndrome and low high-density lipoprotein cholesterol are associated with adverse pathological features in patients with prostate cancer treated by radical prostatectomy.“                                                    </a:t>
            </a:r>
            <a:r>
              <a:rPr lang="en-US" altLang="en-US" sz="1800" u="sng" dirty="0" err="1">
                <a:solidFill>
                  <a:srgbClr val="FFC000"/>
                </a:solidFill>
              </a:rPr>
              <a:t>Urol</a:t>
            </a:r>
            <a:r>
              <a:rPr lang="en-US" altLang="en-US" sz="1800" u="sng" dirty="0">
                <a:solidFill>
                  <a:srgbClr val="FFC000"/>
                </a:solidFill>
              </a:rPr>
              <a:t> Oncol</a:t>
            </a:r>
            <a:r>
              <a:rPr lang="en-US" altLang="en-US" sz="1800" dirty="0">
                <a:solidFill>
                  <a:srgbClr val="FFC000"/>
                </a:solidFill>
              </a:rPr>
              <a:t> </a:t>
            </a:r>
            <a:r>
              <a:rPr lang="en-US" altLang="en-US" sz="1800" b="1" dirty="0">
                <a:solidFill>
                  <a:srgbClr val="FFC000"/>
                </a:solidFill>
              </a:rPr>
              <a:t>36</a:t>
            </a:r>
            <a:r>
              <a:rPr lang="en-US" altLang="en-US" sz="1800" dirty="0">
                <a:solidFill>
                  <a:srgbClr val="FFC000"/>
                </a:solidFill>
              </a:rPr>
              <a:t>(2): 80.e17-80.e24.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		</a:t>
            </a:r>
            <a:endParaRPr lang="en-US" altLang="en-US" sz="1800" i="1" dirty="0">
              <a:solidFill>
                <a:srgbClr val="FFC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845090-6A50-4F32-8695-09F882CCC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25" y="1981200"/>
            <a:ext cx="8540750" cy="3200399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567 men with </a:t>
            </a:r>
            <a:r>
              <a:rPr lang="en-US" sz="2800" dirty="0" err="1"/>
              <a:t>PCa</a:t>
            </a:r>
            <a:r>
              <a:rPr lang="en-US" sz="2800" dirty="0"/>
              <a:t>; 249(44%) had </a:t>
            </a:r>
            <a:r>
              <a:rPr lang="en-US" sz="2800" dirty="0" err="1"/>
              <a:t>MetS</a:t>
            </a:r>
            <a:r>
              <a:rPr lang="en-US" sz="2800" dirty="0"/>
              <a:t>; all had Ca staged for therapeutic options.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Evaluated association of </a:t>
            </a:r>
            <a:r>
              <a:rPr lang="en-US" sz="2800" dirty="0" err="1"/>
              <a:t>MetS</a:t>
            </a:r>
            <a:r>
              <a:rPr lang="en-US" sz="2800" dirty="0"/>
              <a:t> with severity                  of the </a:t>
            </a:r>
            <a:r>
              <a:rPr lang="en-US" sz="2800" dirty="0" err="1"/>
              <a:t>PCa</a:t>
            </a:r>
            <a:r>
              <a:rPr lang="en-US" sz="2800" dirty="0"/>
              <a:t>.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FEA93-E621-45D0-A30E-CE1E0406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1"/>
            <a:ext cx="9144000" cy="914399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Metabolic Syndrome (</a:t>
            </a:r>
            <a:r>
              <a:rPr lang="en-US" sz="3200" dirty="0" err="1"/>
              <a:t>MetS</a:t>
            </a:r>
            <a:r>
              <a:rPr lang="en-US" sz="3200" dirty="0"/>
              <a:t>) Heightens the Risk of Severe Prostate Cancer (</a:t>
            </a:r>
            <a:r>
              <a:rPr lang="en-US" sz="3200" dirty="0" err="1"/>
              <a:t>PCa</a:t>
            </a:r>
            <a:r>
              <a:rPr lang="en-US" sz="3200" dirty="0"/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795A3-1322-4975-BC26-E3E23F6EC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Arial"/>
              </a:rPr>
              <a:t>Copyright Bale/Doneen Paradigm</a:t>
            </a:r>
          </a:p>
        </p:txBody>
      </p:sp>
      <p:sp>
        <p:nvSpPr>
          <p:cNvPr id="411652" name="TextBox 5">
            <a:extLst>
              <a:ext uri="{FF2B5EF4-FFF2-40B4-BE49-F238E27FC236}">
                <a16:creationId xmlns:a16="http://schemas.microsoft.com/office/drawing/2014/main" id="{55451450-BCC6-4D3D-8FCD-43B7405DF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257800"/>
            <a:ext cx="8077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 err="1">
                <a:solidFill>
                  <a:srgbClr val="FFC000"/>
                </a:solidFill>
              </a:rPr>
              <a:t>Lebdai</a:t>
            </a:r>
            <a:r>
              <a:rPr lang="en-US" altLang="en-US" sz="1800" dirty="0">
                <a:solidFill>
                  <a:srgbClr val="FFC000"/>
                </a:solidFill>
              </a:rPr>
              <a:t>, S., et al. (2018). "Metabolic syndrome and low high-density lipoprotein cholesterol are associated with adverse pathological features in patients with prostate cancer treated by radical prostatectomy.“                                                    </a:t>
            </a:r>
            <a:r>
              <a:rPr lang="en-US" altLang="en-US" sz="1800" u="sng" dirty="0" err="1">
                <a:solidFill>
                  <a:srgbClr val="FFC000"/>
                </a:solidFill>
              </a:rPr>
              <a:t>Urol</a:t>
            </a:r>
            <a:r>
              <a:rPr lang="en-US" altLang="en-US" sz="1800" u="sng" dirty="0">
                <a:solidFill>
                  <a:srgbClr val="FFC000"/>
                </a:solidFill>
              </a:rPr>
              <a:t> Oncol</a:t>
            </a:r>
            <a:r>
              <a:rPr lang="en-US" altLang="en-US" sz="1800" dirty="0">
                <a:solidFill>
                  <a:srgbClr val="FFC000"/>
                </a:solidFill>
              </a:rPr>
              <a:t> </a:t>
            </a:r>
            <a:r>
              <a:rPr lang="en-US" altLang="en-US" sz="1800" b="1" dirty="0">
                <a:solidFill>
                  <a:srgbClr val="FFC000"/>
                </a:solidFill>
              </a:rPr>
              <a:t>36</a:t>
            </a:r>
            <a:r>
              <a:rPr lang="en-US" altLang="en-US" sz="1800" dirty="0">
                <a:solidFill>
                  <a:srgbClr val="FFC000"/>
                </a:solidFill>
              </a:rPr>
              <a:t>(2): 80.e17-80.e24.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		</a:t>
            </a:r>
            <a:endParaRPr lang="en-US" altLang="en-US" sz="1800" i="1" dirty="0">
              <a:solidFill>
                <a:srgbClr val="FFC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845090-6A50-4F32-8695-09F882CCC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25" y="1600200"/>
            <a:ext cx="8540750" cy="3581399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 err="1"/>
              <a:t>MetS</a:t>
            </a:r>
            <a:r>
              <a:rPr lang="en-US" sz="2800" dirty="0"/>
              <a:t> was an independent predictor of more severe disease with positive margins.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Low HDL-C and having </a:t>
            </a:r>
            <a:r>
              <a:rPr lang="en-US" sz="2800" u="sng" dirty="0"/>
              <a:t>&gt;</a:t>
            </a:r>
            <a:r>
              <a:rPr lang="en-US" sz="2800" dirty="0"/>
              <a:t>4 </a:t>
            </a:r>
            <a:r>
              <a:rPr lang="en-US" sz="2800" dirty="0" err="1"/>
              <a:t>MetS</a:t>
            </a:r>
            <a:r>
              <a:rPr lang="en-US" sz="2800" dirty="0"/>
              <a:t> components were also associated with higher risk of adverse pathological features.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94D2D3-AE61-4269-B5B2-60475E4E6624}"/>
              </a:ext>
            </a:extLst>
          </p:cNvPr>
          <p:cNvSpPr txBox="1"/>
          <p:nvPr/>
        </p:nvSpPr>
        <p:spPr>
          <a:xfrm>
            <a:off x="2057400" y="4572000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highlight>
                  <a:srgbClr val="008000"/>
                </a:highlight>
              </a:rPr>
              <a:t>The BDM Manages </a:t>
            </a:r>
            <a:r>
              <a:rPr lang="en-US" sz="2800" dirty="0" err="1">
                <a:highlight>
                  <a:srgbClr val="008000"/>
                </a:highlight>
              </a:rPr>
              <a:t>MetS</a:t>
            </a:r>
            <a:r>
              <a:rPr lang="en-US" sz="2800" dirty="0">
                <a:highlight>
                  <a:srgbClr val="008000"/>
                </a:highligh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76478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FEA93-E621-45D0-A30E-CE1E0406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Exercise Helps Prevent </a:t>
            </a:r>
            <a:r>
              <a:rPr lang="en-US" sz="3200" dirty="0" err="1"/>
              <a:t>PCa</a:t>
            </a:r>
            <a:endParaRPr lang="en-US" sz="3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795A3-1322-4975-BC26-E3E23F6EC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Arial"/>
              </a:rPr>
              <a:t>Copyright Bale/Doneen Paradigm</a:t>
            </a:r>
          </a:p>
        </p:txBody>
      </p:sp>
      <p:sp>
        <p:nvSpPr>
          <p:cNvPr id="411652" name="TextBox 5">
            <a:extLst>
              <a:ext uri="{FF2B5EF4-FFF2-40B4-BE49-F238E27FC236}">
                <a16:creationId xmlns:a16="http://schemas.microsoft.com/office/drawing/2014/main" id="{55451450-BCC6-4D3D-8FCD-43B7405DF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477470"/>
            <a:ext cx="8077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Campos, C., et al. (2018). "Exercise and prostate cancer: From basic science to clinical applications." </a:t>
            </a:r>
            <a:r>
              <a:rPr lang="en-US" altLang="en-US" sz="1800" u="sng" dirty="0">
                <a:solidFill>
                  <a:srgbClr val="FFC000"/>
                </a:solidFill>
              </a:rPr>
              <a:t>The Prostate</a:t>
            </a:r>
            <a:r>
              <a:rPr lang="en-US" altLang="en-US" sz="1800" dirty="0">
                <a:solidFill>
                  <a:srgbClr val="FFC000"/>
                </a:solidFill>
              </a:rPr>
              <a:t> </a:t>
            </a:r>
            <a:r>
              <a:rPr lang="en-US" altLang="en-US" sz="1800" b="1" dirty="0">
                <a:solidFill>
                  <a:srgbClr val="FFC000"/>
                </a:solidFill>
              </a:rPr>
              <a:t>78</a:t>
            </a:r>
            <a:r>
              <a:rPr lang="en-US" altLang="en-US" sz="1800" dirty="0">
                <a:solidFill>
                  <a:srgbClr val="FFC000"/>
                </a:solidFill>
              </a:rPr>
              <a:t>(9): 639-645.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</a:t>
            </a:r>
            <a:endParaRPr lang="en-US" altLang="en-US" sz="1800" i="1" dirty="0">
              <a:solidFill>
                <a:srgbClr val="FFC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845090-6A50-4F32-8695-09F882CCC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25" y="1447800"/>
            <a:ext cx="8540750" cy="3733799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Epidemiological, and in vitro studies have shown that regular physical activity is consistently correlated with a decrease in </a:t>
            </a:r>
            <a:r>
              <a:rPr lang="en-US" sz="2800" dirty="0" err="1"/>
              <a:t>PCa</a:t>
            </a:r>
            <a:r>
              <a:rPr lang="en-US" sz="2800" dirty="0"/>
              <a:t> risk.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Interventions to improve exercise motivation and adherence should be considered to prevent </a:t>
            </a:r>
            <a:r>
              <a:rPr lang="en-US" sz="2800" dirty="0" err="1"/>
              <a:t>PCa</a:t>
            </a:r>
            <a:r>
              <a:rPr lang="en-US" sz="2800" dirty="0"/>
              <a:t>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17E12F-9391-414D-933B-49AF9EC18E59}"/>
              </a:ext>
            </a:extLst>
          </p:cNvPr>
          <p:cNvSpPr txBox="1"/>
          <p:nvPr/>
        </p:nvSpPr>
        <p:spPr>
          <a:xfrm>
            <a:off x="4099252" y="4648200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ighlight>
                  <a:srgbClr val="008000"/>
                </a:highlight>
              </a:rPr>
              <a:t>BDM!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FEA93-E621-45D0-A30E-CE1E0406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Mediterranean Diet Helps Prevent </a:t>
            </a:r>
            <a:r>
              <a:rPr lang="en-US" sz="3200" dirty="0" err="1"/>
              <a:t>PCa</a:t>
            </a:r>
            <a:endParaRPr lang="en-US" sz="3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795A3-1322-4975-BC26-E3E23F6EC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Arial"/>
              </a:rPr>
              <a:t>Copyright Bale/Doneen Paradigm</a:t>
            </a:r>
          </a:p>
        </p:txBody>
      </p:sp>
      <p:sp>
        <p:nvSpPr>
          <p:cNvPr id="411652" name="TextBox 5">
            <a:extLst>
              <a:ext uri="{FF2B5EF4-FFF2-40B4-BE49-F238E27FC236}">
                <a16:creationId xmlns:a16="http://schemas.microsoft.com/office/drawing/2014/main" id="{55451450-BCC6-4D3D-8FCD-43B7405DF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257800"/>
            <a:ext cx="8077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Russo, G. I., et al. (2018). "Adherence to Mediterranean diet and prostate cancer risk in Sicily: population-based case-control study."                             </a:t>
            </a:r>
            <a:r>
              <a:rPr lang="en-US" altLang="en-US" sz="1800" u="sng" dirty="0">
                <a:solidFill>
                  <a:srgbClr val="FFC000"/>
                </a:solidFill>
              </a:rPr>
              <a:t>Int J </a:t>
            </a:r>
            <a:r>
              <a:rPr lang="en-US" altLang="en-US" sz="1800" u="sng" dirty="0" err="1">
                <a:solidFill>
                  <a:srgbClr val="FFC000"/>
                </a:solidFill>
              </a:rPr>
              <a:t>Impot</a:t>
            </a:r>
            <a:r>
              <a:rPr lang="en-US" altLang="en-US" sz="1800" u="sng" dirty="0">
                <a:solidFill>
                  <a:srgbClr val="FFC000"/>
                </a:solidFill>
              </a:rPr>
              <a:t> Res</a:t>
            </a:r>
            <a:r>
              <a:rPr lang="en-US" altLang="en-US" sz="1800" dirty="0">
                <a:solidFill>
                  <a:srgbClr val="FFC000"/>
                </a:solidFill>
              </a:rPr>
              <a:t>.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	</a:t>
            </a:r>
            <a:endParaRPr lang="en-US" altLang="en-US" sz="1800" i="1" dirty="0">
              <a:solidFill>
                <a:srgbClr val="FFC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845090-6A50-4F32-8695-09F882CCC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25" y="762000"/>
            <a:ext cx="8540750" cy="4419599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118 </a:t>
            </a:r>
            <a:r>
              <a:rPr lang="en-US" sz="2800" dirty="0" err="1"/>
              <a:t>PCa</a:t>
            </a:r>
            <a:r>
              <a:rPr lang="en-US" sz="2800" dirty="0"/>
              <a:t> and 238 population-based controls; adherence to the Mediterranean diet was assessed for potential association with </a:t>
            </a:r>
            <a:r>
              <a:rPr lang="en-US" sz="2800" dirty="0" err="1"/>
              <a:t>PCa</a:t>
            </a:r>
            <a:r>
              <a:rPr lang="en-US" sz="2800" dirty="0"/>
              <a:t>. 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Pts with the highest adherence had 78% less likelihood of </a:t>
            </a:r>
            <a:r>
              <a:rPr lang="en-US" sz="2800" dirty="0" err="1"/>
              <a:t>PCa</a:t>
            </a:r>
            <a:r>
              <a:rPr lang="en-US" sz="2800" dirty="0"/>
              <a:t>; 14% less likelihood for each point increase of the score.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9CDAB9-7D79-4745-BD9D-DDF034A26BFE}"/>
              </a:ext>
            </a:extLst>
          </p:cNvPr>
          <p:cNvSpPr txBox="1"/>
          <p:nvPr/>
        </p:nvSpPr>
        <p:spPr>
          <a:xfrm>
            <a:off x="381000" y="42672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highlight>
                  <a:srgbClr val="008000"/>
                </a:highlight>
              </a:rPr>
              <a:t>BDM in general promotes Mediterranean diet with genetic modifications for </a:t>
            </a:r>
            <a:r>
              <a:rPr lang="en-US" sz="2400" dirty="0" err="1">
                <a:highlight>
                  <a:srgbClr val="008000"/>
                </a:highlight>
              </a:rPr>
              <a:t>ApoE</a:t>
            </a:r>
            <a:r>
              <a:rPr lang="en-US" sz="2400" dirty="0">
                <a:highlight>
                  <a:srgbClr val="008000"/>
                </a:highlight>
              </a:rPr>
              <a:t> &amp; HP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FEA93-E621-45D0-A30E-CE1E0406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Smoking Adversely Effects </a:t>
            </a:r>
            <a:r>
              <a:rPr lang="en-US" sz="3200" dirty="0" err="1"/>
              <a:t>PCa</a:t>
            </a:r>
            <a:r>
              <a:rPr lang="en-US" sz="3200" dirty="0"/>
              <a:t> Risk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795A3-1322-4975-BC26-E3E23F6EC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Arial"/>
              </a:rPr>
              <a:t>Copyright Bale/Doneen Paradigm</a:t>
            </a:r>
          </a:p>
        </p:txBody>
      </p:sp>
      <p:sp>
        <p:nvSpPr>
          <p:cNvPr id="411652" name="TextBox 5">
            <a:extLst>
              <a:ext uri="{FF2B5EF4-FFF2-40B4-BE49-F238E27FC236}">
                <a16:creationId xmlns:a16="http://schemas.microsoft.com/office/drawing/2014/main" id="{55451450-BCC6-4D3D-8FCD-43B7405DF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876800"/>
            <a:ext cx="80772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Brookman-May, S. D., et al. (2018). "Latest Evidence on the Impact of Smoking, Sports, and Sexual Activity as Modifiable Lifestyle Risk Factors for Prostate Cancer Incidence, Recurrence, and Progression: A Systematic Review of the Literature by the European Association of Urology Section of Oncological Urology (ESOU)." </a:t>
            </a:r>
            <a:r>
              <a:rPr lang="en-US" altLang="en-US" sz="1800" u="sng" dirty="0">
                <a:solidFill>
                  <a:srgbClr val="FFC000"/>
                </a:solidFill>
              </a:rPr>
              <a:t>European Urology Focus</a:t>
            </a:r>
            <a:r>
              <a:rPr lang="en-US" altLang="en-US" sz="1800" dirty="0">
                <a:solidFill>
                  <a:srgbClr val="FFC000"/>
                </a:solidFill>
              </a:rPr>
              <a:t>.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</a:t>
            </a:r>
            <a:endParaRPr lang="en-US" altLang="en-US" sz="1800" i="1" dirty="0">
              <a:solidFill>
                <a:srgbClr val="FFC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845090-6A50-4F32-8695-09F882CCC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25" y="762001"/>
            <a:ext cx="8540750" cy="3428999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/>
              <a:t>Systematic review of studies published between ‘07 and ‘17.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Smoking is associated with adverse pathological features and a higher risk of poor prognosis which is maintained for 10 </a:t>
            </a:r>
            <a:r>
              <a:rPr lang="en-US" sz="2400" dirty="0" err="1"/>
              <a:t>yr</a:t>
            </a:r>
            <a:r>
              <a:rPr lang="en-US" sz="2400" dirty="0"/>
              <a:t> after smoking cessation.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Smoking should be considered an important and                modifiable risk factor in prostate cancer.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C10A01-5D36-4FD4-861E-5B860A116FE1}"/>
              </a:ext>
            </a:extLst>
          </p:cNvPr>
          <p:cNvSpPr txBox="1"/>
          <p:nvPr/>
        </p:nvSpPr>
        <p:spPr>
          <a:xfrm>
            <a:off x="4038600" y="4267200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ighlight>
                  <a:srgbClr val="008000"/>
                </a:highlight>
              </a:rPr>
              <a:t>BDM!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FEA93-E621-45D0-A30E-CE1E0406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>
              <a:defRPr/>
            </a:pPr>
            <a:r>
              <a:rPr lang="en-US" sz="3200" dirty="0" err="1"/>
              <a:t>PCa</a:t>
            </a:r>
            <a:r>
              <a:rPr lang="en-US" sz="3200" dirty="0"/>
              <a:t> is Associated with Periodontal Disease (PD)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795A3-1322-4975-BC26-E3E23F6EC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Arial"/>
              </a:rPr>
              <a:t>Copyright Bale/Doneen Paradigm</a:t>
            </a:r>
          </a:p>
        </p:txBody>
      </p:sp>
      <p:sp>
        <p:nvSpPr>
          <p:cNvPr id="411652" name="TextBox 5">
            <a:extLst>
              <a:ext uri="{FF2B5EF4-FFF2-40B4-BE49-F238E27FC236}">
                <a16:creationId xmlns:a16="http://schemas.microsoft.com/office/drawing/2014/main" id="{55451450-BCC6-4D3D-8FCD-43B7405DF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1" y="5505271"/>
            <a:ext cx="861377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Lee, J.-H., et al. (2017). "Association between Periodontal disease and Prostate cancer: Results of a 12-year Longitudinal Cohort Study in South Korea." </a:t>
            </a:r>
            <a:r>
              <a:rPr lang="en-US" altLang="en-US" sz="1800" u="sng" dirty="0">
                <a:solidFill>
                  <a:srgbClr val="FFC000"/>
                </a:solidFill>
              </a:rPr>
              <a:t>Journal of Cancer</a:t>
            </a:r>
            <a:r>
              <a:rPr lang="en-US" altLang="en-US" sz="1800" dirty="0">
                <a:solidFill>
                  <a:srgbClr val="FFC000"/>
                </a:solidFill>
              </a:rPr>
              <a:t> </a:t>
            </a:r>
            <a:r>
              <a:rPr lang="en-US" altLang="en-US" sz="1800" b="1" dirty="0">
                <a:solidFill>
                  <a:srgbClr val="FFC000"/>
                </a:solidFill>
              </a:rPr>
              <a:t>8</a:t>
            </a:r>
            <a:r>
              <a:rPr lang="en-US" altLang="en-US" sz="1800" dirty="0">
                <a:solidFill>
                  <a:srgbClr val="FFC000"/>
                </a:solidFill>
              </a:rPr>
              <a:t>(15): 2959-2965.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	</a:t>
            </a:r>
            <a:endParaRPr lang="en-US" altLang="en-US" sz="1800" i="1" dirty="0">
              <a:solidFill>
                <a:srgbClr val="FFC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845090-6A50-4F32-8695-09F882CCC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25" y="1349554"/>
            <a:ext cx="8540750" cy="4060646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187,934 men; </a:t>
            </a:r>
            <a:r>
              <a:rPr lang="en-US" sz="2800" u="sng" dirty="0"/>
              <a:t>&gt;</a:t>
            </a:r>
            <a:r>
              <a:rPr lang="en-US" sz="2800" dirty="0"/>
              <a:t> 40 </a:t>
            </a:r>
            <a:r>
              <a:rPr lang="en-US" sz="2800" dirty="0" err="1"/>
              <a:t>yo</a:t>
            </a:r>
            <a:r>
              <a:rPr lang="en-US" sz="2800" dirty="0"/>
              <a:t>; followed for 11 yrs.; assessed for a potential relationship between                              incident </a:t>
            </a:r>
            <a:r>
              <a:rPr lang="en-US" sz="2800" dirty="0" err="1"/>
              <a:t>PCa</a:t>
            </a:r>
            <a:r>
              <a:rPr lang="en-US" sz="2800" dirty="0"/>
              <a:t> and PD.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Adjusted for: age, household income, insurance status, residence area, BP, DM, stroke, angina, MI, smoking, alcohol, and exercise.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FEA93-E621-45D0-A30E-CE1E0406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>
              <a:defRPr/>
            </a:pPr>
            <a:r>
              <a:rPr lang="en-US" sz="3200" dirty="0" err="1"/>
              <a:t>PCa</a:t>
            </a:r>
            <a:r>
              <a:rPr lang="en-US" sz="3200" dirty="0"/>
              <a:t> is Associated with Periodontal Disease (PD)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795A3-1322-4975-BC26-E3E23F6EC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Arial"/>
              </a:rPr>
              <a:t>Copyright Bale/Doneen Paradigm</a:t>
            </a:r>
          </a:p>
        </p:txBody>
      </p:sp>
      <p:sp>
        <p:nvSpPr>
          <p:cNvPr id="411652" name="TextBox 5">
            <a:extLst>
              <a:ext uri="{FF2B5EF4-FFF2-40B4-BE49-F238E27FC236}">
                <a16:creationId xmlns:a16="http://schemas.microsoft.com/office/drawing/2014/main" id="{55451450-BCC6-4D3D-8FCD-43B7405DF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1" y="5505271"/>
            <a:ext cx="861377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Lee, J.-H., et al. (2017). "Association between Periodontal disease and Prostate cancer: Results of a 12-year Longitudinal Cohort Study in South Korea." </a:t>
            </a:r>
            <a:r>
              <a:rPr lang="en-US" altLang="en-US" sz="1800" u="sng" dirty="0">
                <a:solidFill>
                  <a:srgbClr val="FFC000"/>
                </a:solidFill>
              </a:rPr>
              <a:t>Journal of Cancer</a:t>
            </a:r>
            <a:r>
              <a:rPr lang="en-US" altLang="en-US" sz="1800" dirty="0">
                <a:solidFill>
                  <a:srgbClr val="FFC000"/>
                </a:solidFill>
              </a:rPr>
              <a:t> </a:t>
            </a:r>
            <a:r>
              <a:rPr lang="en-US" altLang="en-US" sz="1800" b="1" dirty="0">
                <a:solidFill>
                  <a:srgbClr val="FFC000"/>
                </a:solidFill>
              </a:rPr>
              <a:t>8</a:t>
            </a:r>
            <a:r>
              <a:rPr lang="en-US" altLang="en-US" sz="1800" dirty="0">
                <a:solidFill>
                  <a:srgbClr val="FFC000"/>
                </a:solidFill>
              </a:rPr>
              <a:t>(15): 2959-2965.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	</a:t>
            </a:r>
            <a:endParaRPr lang="en-US" altLang="en-US" sz="1800" i="1" dirty="0">
              <a:solidFill>
                <a:srgbClr val="FFC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845090-6A50-4F32-8695-09F882CCC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25" y="838200"/>
            <a:ext cx="8540750" cy="4572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PD was associated with a 14% higher risk of </a:t>
            </a:r>
            <a:r>
              <a:rPr lang="en-US" sz="2800" dirty="0" err="1"/>
              <a:t>PCa</a:t>
            </a:r>
            <a:r>
              <a:rPr lang="en-US" sz="2800" dirty="0"/>
              <a:t>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 HR = 1.14  (95% CI, 1.01–1.31) p = 0.042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The adjusted Kaplan-Meier curve found that the incidence of </a:t>
            </a:r>
            <a:r>
              <a:rPr lang="en-US" sz="2800" dirty="0" err="1"/>
              <a:t>PCa</a:t>
            </a:r>
            <a:r>
              <a:rPr lang="en-US" sz="2800" dirty="0"/>
              <a:t> with PD was significantly higher than that of </a:t>
            </a:r>
            <a:r>
              <a:rPr lang="en-US" sz="2800" dirty="0" err="1"/>
              <a:t>PCa</a:t>
            </a:r>
            <a:r>
              <a:rPr lang="en-US" sz="2800" dirty="0"/>
              <a:t> without PD: p &lt; 0.001</a:t>
            </a:r>
          </a:p>
        </p:txBody>
      </p:sp>
    </p:spTree>
    <p:extLst>
      <p:ext uri="{BB962C8B-B14F-4D97-AF65-F5344CB8AC3E}">
        <p14:creationId xmlns:p14="http://schemas.microsoft.com/office/powerpoint/2010/main" val="2023516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09599"/>
          </a:xfrm>
        </p:spPr>
        <p:txBody>
          <a:bodyPr/>
          <a:lstStyle/>
          <a:p>
            <a:r>
              <a:rPr lang="en-US" sz="3600" dirty="0"/>
              <a:t>Erectile Dysfunction (ED) Prevalence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60" y="457200"/>
            <a:ext cx="8690640" cy="4842054"/>
          </a:xfrm>
        </p:spPr>
        <p:txBody>
          <a:bodyPr/>
          <a:lstStyle/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ED profoundly impacts quality of life and will become an increasingly important public heath problem.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Like CVD, ED is not an inevitable consequence                  of aging, but it is insanely common.</a:t>
            </a:r>
          </a:p>
          <a:p>
            <a:pPr marL="0" indent="0" algn="ctr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Bale/Doneen Paradigm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0960" y="4895671"/>
            <a:ext cx="8538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Johannes, C. B., et al. (2000). "INCIDENCE OF ERECTILE DYSFUNCTION IN MEN 40 TO 69 YEARS OLD: LONGITUDINAL RESULTS FROM THE MASSACHUSETTS MALE AGING STUDY."                                                                     </a:t>
            </a:r>
            <a:r>
              <a:rPr lang="en-US" u="sng" dirty="0">
                <a:solidFill>
                  <a:srgbClr val="FFC000"/>
                </a:solidFill>
              </a:rPr>
              <a:t>The Journal of Urology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b="1" dirty="0">
                <a:solidFill>
                  <a:srgbClr val="FFC000"/>
                </a:solidFill>
              </a:rPr>
              <a:t>163</a:t>
            </a:r>
            <a:r>
              <a:rPr lang="en-US" dirty="0">
                <a:solidFill>
                  <a:srgbClr val="FFC000"/>
                </a:solidFill>
              </a:rPr>
              <a:t>(2): 460-463.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897654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FEA93-E621-45D0-A30E-CE1E0406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>
              <a:defRPr/>
            </a:pPr>
            <a:r>
              <a:rPr lang="en-US" sz="3200" dirty="0" err="1"/>
              <a:t>PCa</a:t>
            </a:r>
            <a:r>
              <a:rPr lang="en-US" sz="3200" dirty="0"/>
              <a:t> is Associated with Periodontal Disease (PD)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795A3-1322-4975-BC26-E3E23F6EC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Arial"/>
              </a:rPr>
              <a:t>Copyright Bale/Doneen Paradigm</a:t>
            </a:r>
          </a:p>
        </p:txBody>
      </p:sp>
      <p:sp>
        <p:nvSpPr>
          <p:cNvPr id="411652" name="TextBox 5">
            <a:extLst>
              <a:ext uri="{FF2B5EF4-FFF2-40B4-BE49-F238E27FC236}">
                <a16:creationId xmlns:a16="http://schemas.microsoft.com/office/drawing/2014/main" id="{55451450-BCC6-4D3D-8FCD-43B7405DF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1" y="5505271"/>
            <a:ext cx="861377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Lee, J.-H., et al. (2017). "Association between Periodontal disease and Prostate cancer: Results of a 12-year Longitudinal Cohort Study in South Korea." </a:t>
            </a:r>
            <a:r>
              <a:rPr lang="en-US" altLang="en-US" sz="1800" u="sng" dirty="0">
                <a:solidFill>
                  <a:srgbClr val="FFC000"/>
                </a:solidFill>
              </a:rPr>
              <a:t>Journal of Cancer</a:t>
            </a:r>
            <a:r>
              <a:rPr lang="en-US" altLang="en-US" sz="1800" dirty="0">
                <a:solidFill>
                  <a:srgbClr val="FFC000"/>
                </a:solidFill>
              </a:rPr>
              <a:t> </a:t>
            </a:r>
            <a:r>
              <a:rPr lang="en-US" altLang="en-US" sz="1800" b="1" dirty="0">
                <a:solidFill>
                  <a:srgbClr val="FFC000"/>
                </a:solidFill>
              </a:rPr>
              <a:t>8</a:t>
            </a:r>
            <a:r>
              <a:rPr lang="en-US" altLang="en-US" sz="1800" dirty="0">
                <a:solidFill>
                  <a:srgbClr val="FFC000"/>
                </a:solidFill>
              </a:rPr>
              <a:t>(15): 2959-2965.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	</a:t>
            </a:r>
            <a:endParaRPr lang="en-US" altLang="en-US" sz="1800" i="1" dirty="0">
              <a:solidFill>
                <a:srgbClr val="FFC000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2AF49E0-F97A-447F-814D-823CAADE9D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561" t="6177" r="8561" b="22518"/>
          <a:stretch/>
        </p:blipFill>
        <p:spPr>
          <a:xfrm>
            <a:off x="952500" y="841285"/>
            <a:ext cx="72390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302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FEA93-E621-45D0-A30E-CE1E0406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>
              <a:defRPr/>
            </a:pPr>
            <a:r>
              <a:rPr lang="en-US" sz="3200" dirty="0" err="1"/>
              <a:t>PCa</a:t>
            </a:r>
            <a:r>
              <a:rPr lang="en-US" sz="3200" dirty="0"/>
              <a:t> is Associated with Periodontal Disease (PD)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795A3-1322-4975-BC26-E3E23F6EC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Arial"/>
              </a:rPr>
              <a:t>Copyright Bale/Doneen Paradigm</a:t>
            </a:r>
          </a:p>
        </p:txBody>
      </p:sp>
      <p:sp>
        <p:nvSpPr>
          <p:cNvPr id="411652" name="TextBox 5">
            <a:extLst>
              <a:ext uri="{FF2B5EF4-FFF2-40B4-BE49-F238E27FC236}">
                <a16:creationId xmlns:a16="http://schemas.microsoft.com/office/drawing/2014/main" id="{55451450-BCC6-4D3D-8FCD-43B7405DF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1" y="5505271"/>
            <a:ext cx="861377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Lee, J.-H., et al. (2017). "Association between Periodontal disease and Prostate cancer: Results of a 12-year Longitudinal Cohort Study in South Korea." </a:t>
            </a:r>
            <a:r>
              <a:rPr lang="en-US" altLang="en-US" sz="1800" u="sng" dirty="0">
                <a:solidFill>
                  <a:srgbClr val="FFC000"/>
                </a:solidFill>
              </a:rPr>
              <a:t>Journal of Cancer</a:t>
            </a:r>
            <a:r>
              <a:rPr lang="en-US" altLang="en-US" sz="1800" dirty="0">
                <a:solidFill>
                  <a:srgbClr val="FFC000"/>
                </a:solidFill>
              </a:rPr>
              <a:t> </a:t>
            </a:r>
            <a:r>
              <a:rPr lang="en-US" altLang="en-US" sz="1800" b="1" dirty="0">
                <a:solidFill>
                  <a:srgbClr val="FFC000"/>
                </a:solidFill>
              </a:rPr>
              <a:t>8</a:t>
            </a:r>
            <a:r>
              <a:rPr lang="en-US" altLang="en-US" sz="1800" dirty="0">
                <a:solidFill>
                  <a:srgbClr val="FFC000"/>
                </a:solidFill>
              </a:rPr>
              <a:t>(15): 2959-2965.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	</a:t>
            </a:r>
            <a:endParaRPr lang="en-US" altLang="en-US" sz="1800" i="1" dirty="0">
              <a:solidFill>
                <a:srgbClr val="FFC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845090-6A50-4F32-8695-09F882CCC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25" y="1349554"/>
            <a:ext cx="8540750" cy="4060646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Conclusion: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Study suggests that PD is significantly and      positively associated with </a:t>
            </a:r>
            <a:r>
              <a:rPr lang="en-US" sz="2800" dirty="0" err="1"/>
              <a:t>PCa</a:t>
            </a:r>
            <a:r>
              <a:rPr lang="en-US" sz="2800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FD3922-ABF1-4104-9E2D-E40E3FD162D8}"/>
              </a:ext>
            </a:extLst>
          </p:cNvPr>
          <p:cNvSpPr txBox="1"/>
          <p:nvPr/>
        </p:nvSpPr>
        <p:spPr>
          <a:xfrm>
            <a:off x="381000" y="434340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highlight>
                  <a:srgbClr val="008000"/>
                </a:highlight>
              </a:rPr>
              <a:t>BDM has every </a:t>
            </a:r>
            <a:r>
              <a:rPr lang="en-US" sz="2800" dirty="0" err="1">
                <a:highlight>
                  <a:srgbClr val="008000"/>
                </a:highlight>
              </a:rPr>
              <a:t>pt</a:t>
            </a:r>
            <a:r>
              <a:rPr lang="en-US" sz="2800" dirty="0">
                <a:highlight>
                  <a:srgbClr val="008000"/>
                </a:highlight>
              </a:rPr>
              <a:t> evaluated for PD</a:t>
            </a:r>
          </a:p>
        </p:txBody>
      </p:sp>
    </p:spTree>
    <p:extLst>
      <p:ext uri="{BB962C8B-B14F-4D97-AF65-F5344CB8AC3E}">
        <p14:creationId xmlns:p14="http://schemas.microsoft.com/office/powerpoint/2010/main" val="6984422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F984A-A361-4485-B6CA-69045FF51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More Bad News With Erectile Dysfunction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314A08-8190-4BBA-B7B6-32B575BF2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Bale/Doneen Paradigm</a:t>
            </a:r>
          </a:p>
        </p:txBody>
      </p:sp>
      <p:sp>
        <p:nvSpPr>
          <p:cNvPr id="4130" name="TextBox 4">
            <a:extLst>
              <a:ext uri="{FF2B5EF4-FFF2-40B4-BE49-F238E27FC236}">
                <a16:creationId xmlns:a16="http://schemas.microsoft.com/office/drawing/2014/main" id="{C62D35D5-C6EB-49CD-91F7-8D5EE9136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479197"/>
            <a:ext cx="9067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solidFill>
                  <a:srgbClr val="FFC000"/>
                </a:solidFill>
              </a:rPr>
              <a:t>Lin, W.-Y., et al. (2017). "Erectile dysfunction and the risk of prostate cancer." Oncotarget 8(32): 52690-52698.</a:t>
            </a:r>
            <a:endParaRPr lang="en-US" altLang="en-US" dirty="0">
              <a:solidFill>
                <a:srgbClr val="FFC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A48661-8A7A-4ECF-8F13-6BA834C4436B}"/>
              </a:ext>
            </a:extLst>
          </p:cNvPr>
          <p:cNvSpPr txBox="1"/>
          <p:nvPr/>
        </p:nvSpPr>
        <p:spPr>
          <a:xfrm>
            <a:off x="1714500" y="4572000"/>
            <a:ext cx="571499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ED increases risk of </a:t>
            </a:r>
            <a:r>
              <a:rPr lang="en-US" sz="2400" dirty="0" err="1"/>
              <a:t>PCa</a:t>
            </a:r>
            <a:r>
              <a:rPr lang="en-US" sz="2400" dirty="0"/>
              <a:t> </a:t>
            </a: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A651E23F-84B5-47BE-8BE8-AC53EE7581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99" y="1295400"/>
            <a:ext cx="3276600" cy="3200399"/>
          </a:xfrm>
          <a:solidFill>
            <a:schemeClr val="tx1">
              <a:lumMod val="75000"/>
            </a:schemeClr>
          </a:solidFill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8B450558-B361-4085-966D-924897C0916E}"/>
              </a:ext>
            </a:extLst>
          </p:cNvPr>
          <p:cNvSpPr/>
          <p:nvPr/>
        </p:nvSpPr>
        <p:spPr bwMode="auto">
          <a:xfrm>
            <a:off x="6705600" y="1524000"/>
            <a:ext cx="2286000" cy="1066800"/>
          </a:xfrm>
          <a:prstGeom prst="cloudCallout">
            <a:avLst>
              <a:gd name="adj1" fmla="val -128825"/>
              <a:gd name="adj2" fmla="val 6164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0000"/>
                </a:highlight>
                <a:latin typeface="Arial" charset="0"/>
              </a:rPr>
              <a:t>What!?</a:t>
            </a:r>
          </a:p>
        </p:txBody>
      </p:sp>
    </p:spTree>
    <p:extLst>
      <p:ext uri="{BB962C8B-B14F-4D97-AF65-F5344CB8AC3E}">
        <p14:creationId xmlns:p14="http://schemas.microsoft.com/office/powerpoint/2010/main" val="6852750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71599"/>
          </a:xfrm>
        </p:spPr>
        <p:txBody>
          <a:bodyPr/>
          <a:lstStyle/>
          <a:p>
            <a:r>
              <a:rPr lang="en-US" sz="3600" dirty="0"/>
              <a:t>Erectile Dysfunction (ED) Associated With Prostate Cancer (</a:t>
            </a:r>
            <a:r>
              <a:rPr lang="en-US" sz="3600" dirty="0" err="1"/>
              <a:t>PCa</a:t>
            </a:r>
            <a:r>
              <a:rPr lang="en-US" sz="3600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60" y="1676400"/>
            <a:ext cx="8690640" cy="3962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These health issues share many of the same             risk factors.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ED may increase the risk of </a:t>
            </a:r>
            <a:r>
              <a:rPr lang="en-US" sz="2800" dirty="0" err="1"/>
              <a:t>PCa</a:t>
            </a:r>
            <a:r>
              <a:rPr lang="en-US" sz="2800" dirty="0"/>
              <a:t> and could be a symptom in pts with occult </a:t>
            </a:r>
            <a:r>
              <a:rPr lang="en-US" sz="2800" dirty="0" err="1"/>
              <a:t>PCa</a:t>
            </a:r>
            <a:r>
              <a:rPr lang="en-US" sz="2800" dirty="0"/>
              <a:t>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Bale/Doneen Paradigm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5782270"/>
            <a:ext cx="883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	Lin, W.-Y., et al. (2017). "Erectile dysfunction and the risk of prostate cancer." </a:t>
            </a:r>
            <a:r>
              <a:rPr lang="en-US" u="sng" dirty="0" err="1">
                <a:solidFill>
                  <a:srgbClr val="FFC000"/>
                </a:solidFill>
              </a:rPr>
              <a:t>Oncotarget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b="1" dirty="0">
                <a:solidFill>
                  <a:srgbClr val="FFC000"/>
                </a:solidFill>
              </a:rPr>
              <a:t>8</a:t>
            </a:r>
            <a:r>
              <a:rPr lang="en-US" dirty="0">
                <a:solidFill>
                  <a:srgbClr val="FFC000"/>
                </a:solidFill>
              </a:rPr>
              <a:t>(32): 52690-52698.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3917931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61999"/>
          </a:xfrm>
        </p:spPr>
        <p:txBody>
          <a:bodyPr/>
          <a:lstStyle/>
          <a:p>
            <a:r>
              <a:rPr lang="en-US" sz="3600" dirty="0"/>
              <a:t>ED Associated With Prostate Cancer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60" y="1447800"/>
            <a:ext cx="8690640" cy="4191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5,858 ED pts and 23,432 non-ED pts; followed for 10 </a:t>
            </a:r>
            <a:r>
              <a:rPr lang="en-US" sz="2800" dirty="0" err="1"/>
              <a:t>yrs</a:t>
            </a:r>
            <a:r>
              <a:rPr lang="en-US" sz="2800" dirty="0"/>
              <a:t> for new onset </a:t>
            </a:r>
            <a:r>
              <a:rPr lang="en-US" sz="2800" dirty="0" err="1"/>
              <a:t>PCa</a:t>
            </a:r>
            <a:r>
              <a:rPr lang="en-US" sz="2800" dirty="0"/>
              <a:t>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After multiple adjustments, men with ED were 27% more likely to develop </a:t>
            </a:r>
            <a:r>
              <a:rPr lang="en-US" sz="2800" dirty="0" err="1"/>
              <a:t>PCa</a:t>
            </a:r>
            <a:r>
              <a:rPr lang="en-US" sz="2800" dirty="0"/>
              <a:t>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RR- 1.27- (95% CI,1.15-1.40)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Bale/Doneen Paradigm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5782270"/>
            <a:ext cx="883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	Lin, W.-Y., et al. (2017). "Erectile dysfunction and the risk of prostate cancer." </a:t>
            </a:r>
            <a:r>
              <a:rPr lang="en-US" u="sng" dirty="0" err="1">
                <a:solidFill>
                  <a:srgbClr val="FFC000"/>
                </a:solidFill>
              </a:rPr>
              <a:t>Oncotarget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b="1" dirty="0">
                <a:solidFill>
                  <a:srgbClr val="FFC000"/>
                </a:solidFill>
              </a:rPr>
              <a:t>8</a:t>
            </a:r>
            <a:r>
              <a:rPr lang="en-US" dirty="0">
                <a:solidFill>
                  <a:srgbClr val="FFC000"/>
                </a:solidFill>
              </a:rPr>
              <a:t>(32): 52690-52698.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781878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61999"/>
          </a:xfrm>
        </p:spPr>
        <p:txBody>
          <a:bodyPr/>
          <a:lstStyle/>
          <a:p>
            <a:r>
              <a:rPr lang="en-US" sz="3600" dirty="0"/>
              <a:t>ED Associated With Prostate Cancer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061E22A-5CC7-4BB2-8657-9E1662A4C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727" t="9678" r="8793" b="3226"/>
          <a:stretch/>
        </p:blipFill>
        <p:spPr>
          <a:xfrm>
            <a:off x="800100" y="822961"/>
            <a:ext cx="7543799" cy="494343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Bale/Doneen Paradigm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5782270"/>
            <a:ext cx="883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	Lin, W.-Y., et al. (2017). "Erectile dysfunction and the risk of prostate cancer." </a:t>
            </a:r>
            <a:r>
              <a:rPr lang="en-US" u="sng" dirty="0" err="1">
                <a:solidFill>
                  <a:srgbClr val="FFC000"/>
                </a:solidFill>
              </a:rPr>
              <a:t>Oncotarget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b="1" dirty="0">
                <a:solidFill>
                  <a:srgbClr val="FFC000"/>
                </a:solidFill>
              </a:rPr>
              <a:t>8</a:t>
            </a:r>
            <a:r>
              <a:rPr lang="en-US" dirty="0">
                <a:solidFill>
                  <a:srgbClr val="FFC000"/>
                </a:solidFill>
              </a:rPr>
              <a:t>(32): 52690-52698.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3039885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61999"/>
          </a:xfrm>
        </p:spPr>
        <p:txBody>
          <a:bodyPr/>
          <a:lstStyle/>
          <a:p>
            <a:r>
              <a:rPr lang="en-US" sz="3600" dirty="0"/>
              <a:t>ED Associated With Prostate Cancer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60" y="1828800"/>
            <a:ext cx="8690640" cy="3810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The higher risk of subsequent </a:t>
            </a:r>
            <a:r>
              <a:rPr lang="en-US" sz="2800" dirty="0" err="1"/>
              <a:t>PCa</a:t>
            </a:r>
            <a:r>
              <a:rPr lang="en-US" sz="2800" dirty="0"/>
              <a:t> was present regardless of age and comorbidities.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Therefore, the common CV risk factors cannot explain this association.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Bale/Doneen Paradigm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5782270"/>
            <a:ext cx="883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	Lin, W.-Y., et al. (2017). "Erectile dysfunction and the risk of prostate cancer." </a:t>
            </a:r>
            <a:r>
              <a:rPr lang="en-US" u="sng" dirty="0" err="1">
                <a:solidFill>
                  <a:srgbClr val="FFC000"/>
                </a:solidFill>
              </a:rPr>
              <a:t>Oncotarget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b="1" dirty="0">
                <a:solidFill>
                  <a:srgbClr val="FFC000"/>
                </a:solidFill>
              </a:rPr>
              <a:t>8</a:t>
            </a:r>
            <a:r>
              <a:rPr lang="en-US" dirty="0">
                <a:solidFill>
                  <a:srgbClr val="FFC000"/>
                </a:solidFill>
              </a:rPr>
              <a:t>(32): 52690-52698.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707624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18A00-D6F0-432B-807B-B22C1C7A1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5" y="228601"/>
            <a:ext cx="8510588" cy="457200"/>
          </a:xfrm>
        </p:spPr>
        <p:txBody>
          <a:bodyPr/>
          <a:lstStyle/>
          <a:p>
            <a:r>
              <a:rPr lang="en-US" dirty="0"/>
              <a:t>Prevention of </a:t>
            </a:r>
            <a:r>
              <a:rPr lang="en-US" dirty="0" err="1"/>
              <a:t>PCa</a:t>
            </a:r>
            <a:endParaRPr lang="en-US" dirty="0"/>
          </a:p>
        </p:txBody>
      </p:sp>
      <p:pic>
        <p:nvPicPr>
          <p:cNvPr id="6" name="Content Placeholder 5" descr="A yellow sign&#10;&#10;Description automatically generated">
            <a:extLst>
              <a:ext uri="{FF2B5EF4-FFF2-40B4-BE49-F238E27FC236}">
                <a16:creationId xmlns:a16="http://schemas.microsoft.com/office/drawing/2014/main" id="{4E15E9D9-C3C8-46A8-A1E6-D152A2D23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38375" y="1196975"/>
            <a:ext cx="4667250" cy="469582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1131D0-4EC9-4379-8FCF-0998E1F27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4493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61999"/>
          </a:xfrm>
        </p:spPr>
        <p:txBody>
          <a:bodyPr/>
          <a:lstStyle/>
          <a:p>
            <a:r>
              <a:rPr lang="en-US" sz="3600" dirty="0"/>
              <a:t>ED Associated With Prostate Cancer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60" y="1143000"/>
            <a:ext cx="8690640" cy="4495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Mechanism?: ED pts might lose the protective effects of frequent ejaculation on the risk of </a:t>
            </a:r>
            <a:r>
              <a:rPr lang="en-US" sz="2800" dirty="0" err="1"/>
              <a:t>PCa</a:t>
            </a:r>
            <a:r>
              <a:rPr lang="en-US" sz="2800" dirty="0"/>
              <a:t>. 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Such effects include modified prostate carcinogenesis through altering the composition of prostatic fluid; decreased intraprostatic concentration of xenobiotic compounds and chemical carcinogens, which readily accumulate in prostatic fluid; the reduced development of intraluminal prostatic crystalloids.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Bale/Doneen Paradigm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5782270"/>
            <a:ext cx="883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	Lin, W.-Y., et al. (2017). "Erectile dysfunction and the risk of prostate cancer." </a:t>
            </a:r>
            <a:r>
              <a:rPr lang="en-US" u="sng" dirty="0" err="1">
                <a:solidFill>
                  <a:srgbClr val="FFC000"/>
                </a:solidFill>
              </a:rPr>
              <a:t>Oncotarget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b="1" dirty="0">
                <a:solidFill>
                  <a:srgbClr val="FFC000"/>
                </a:solidFill>
              </a:rPr>
              <a:t>8</a:t>
            </a:r>
            <a:r>
              <a:rPr lang="en-US" dirty="0">
                <a:solidFill>
                  <a:srgbClr val="FFC000"/>
                </a:solidFill>
              </a:rPr>
              <a:t>(32): 52690-52698.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41632560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7A90B-C866-4D0E-8E82-76BB9A70D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530225"/>
          </a:xfrm>
        </p:spPr>
        <p:txBody>
          <a:bodyPr/>
          <a:lstStyle/>
          <a:p>
            <a:r>
              <a:rPr lang="en-US" dirty="0"/>
              <a:t>Could This Be True?!!</a:t>
            </a:r>
          </a:p>
        </p:txBody>
      </p:sp>
      <p:pic>
        <p:nvPicPr>
          <p:cNvPr id="6" name="Content Placeholder 5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4024389A-86DE-481E-BDC0-616FBDE141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99319" y="1066800"/>
            <a:ext cx="7315200" cy="503237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4ECE52-9905-4E80-94B8-7A99DF7BA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188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09599"/>
          </a:xfrm>
        </p:spPr>
        <p:txBody>
          <a:bodyPr/>
          <a:lstStyle/>
          <a:p>
            <a:r>
              <a:rPr lang="en-US" sz="3600" dirty="0"/>
              <a:t>Erectile Dysfunction (ED) Prevalence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60" y="1066800"/>
            <a:ext cx="8690640" cy="4232454"/>
          </a:xfrm>
        </p:spPr>
        <p:txBody>
          <a:bodyPr/>
          <a:lstStyle/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Accurate identification of risk factors for ED                         is essential.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Prevention efforts are then needed to modify                    these risk factors.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Bale/Doneen Paradigm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0960" y="4800600"/>
            <a:ext cx="8538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Johannes, C. B., et al. (2000). "INCIDENCE OF ERECTILE DYSFUNCTION IN MEN 40 TO 69 YEARS OLD: LONGITUDINAL RESULTS FROM THE MASSACHUSETTS MALE AGING STUDY."                                                                       </a:t>
            </a:r>
            <a:r>
              <a:rPr lang="en-US" u="sng" dirty="0">
                <a:solidFill>
                  <a:srgbClr val="FFC000"/>
                </a:solidFill>
              </a:rPr>
              <a:t>The Journal of Urology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b="1" dirty="0">
                <a:solidFill>
                  <a:srgbClr val="FFC000"/>
                </a:solidFill>
              </a:rPr>
              <a:t>163</a:t>
            </a:r>
            <a:r>
              <a:rPr lang="en-US" dirty="0">
                <a:solidFill>
                  <a:srgbClr val="FFC000"/>
                </a:solidFill>
              </a:rPr>
              <a:t>(2): 460-463.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839549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FEA93-E621-45D0-A30E-CE1E0406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>
              <a:defRPr/>
            </a:pPr>
            <a:r>
              <a:rPr lang="en-US" sz="3200" dirty="0" err="1"/>
              <a:t>PCa</a:t>
            </a:r>
            <a:r>
              <a:rPr lang="en-US" sz="3200" dirty="0"/>
              <a:t> Reduced With Frequent Ejaculations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795A3-1322-4975-BC26-E3E23F6EC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Arial"/>
              </a:rPr>
              <a:t>Copyright Bale/Doneen Paradigm</a:t>
            </a:r>
          </a:p>
        </p:txBody>
      </p:sp>
      <p:sp>
        <p:nvSpPr>
          <p:cNvPr id="411652" name="TextBox 5">
            <a:extLst>
              <a:ext uri="{FF2B5EF4-FFF2-40B4-BE49-F238E27FC236}">
                <a16:creationId xmlns:a16="http://schemas.microsoft.com/office/drawing/2014/main" id="{55451450-BCC6-4D3D-8FCD-43B7405DF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505271"/>
            <a:ext cx="8077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Rider, J. R., et al. (2016). "Ejaculation Frequency and Risk of Prostate Cancer: Updated Results with an Additional Decade of Follow-up." </a:t>
            </a:r>
            <a:r>
              <a:rPr lang="en-US" altLang="en-US" sz="1800" u="sng" dirty="0">
                <a:solidFill>
                  <a:srgbClr val="FFC000"/>
                </a:solidFill>
              </a:rPr>
              <a:t>European urology</a:t>
            </a:r>
            <a:r>
              <a:rPr lang="en-US" altLang="en-US" sz="1800" dirty="0">
                <a:solidFill>
                  <a:srgbClr val="FFC000"/>
                </a:solidFill>
              </a:rPr>
              <a:t> </a:t>
            </a:r>
            <a:r>
              <a:rPr lang="en-US" altLang="en-US" sz="1800" b="1" dirty="0">
                <a:solidFill>
                  <a:srgbClr val="FFC000"/>
                </a:solidFill>
              </a:rPr>
              <a:t>70</a:t>
            </a:r>
            <a:r>
              <a:rPr lang="en-US" altLang="en-US" sz="1800" dirty="0">
                <a:solidFill>
                  <a:srgbClr val="FFC000"/>
                </a:solidFill>
              </a:rPr>
              <a:t>(6): 974-982.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</a:t>
            </a:r>
            <a:endParaRPr lang="en-US" altLang="en-US" sz="1800" i="1" dirty="0">
              <a:solidFill>
                <a:srgbClr val="FFC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845090-6A50-4F32-8695-09F882CCC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25" y="1295400"/>
            <a:ext cx="854075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Sexual behaviors represent potential modifiable risk factors and may influence </a:t>
            </a:r>
            <a:r>
              <a:rPr lang="en-US" sz="2800" dirty="0" err="1"/>
              <a:t>PCa</a:t>
            </a:r>
            <a:r>
              <a:rPr lang="en-US" sz="2800" dirty="0"/>
              <a:t> development.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Biological mechanism involves prostatic accumulation of potentially carcinogenic secretions (</a:t>
            </a:r>
            <a:r>
              <a:rPr lang="en-US" sz="2800" i="1" dirty="0"/>
              <a:t>prostate stagnation hypothesis</a:t>
            </a:r>
            <a:r>
              <a:rPr lang="en-US" sz="2800" dirty="0"/>
              <a:t>).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FEA93-E621-45D0-A30E-CE1E0406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>
              <a:defRPr/>
            </a:pPr>
            <a:r>
              <a:rPr lang="en-US" sz="3200" dirty="0" err="1"/>
              <a:t>PCa</a:t>
            </a:r>
            <a:r>
              <a:rPr lang="en-US" sz="3200" dirty="0"/>
              <a:t> Reduced With Frequent Ejaculations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795A3-1322-4975-BC26-E3E23F6EC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Arial"/>
              </a:rPr>
              <a:t>Copyright Bale/Doneen Paradigm</a:t>
            </a:r>
          </a:p>
        </p:txBody>
      </p:sp>
      <p:sp>
        <p:nvSpPr>
          <p:cNvPr id="411652" name="TextBox 5">
            <a:extLst>
              <a:ext uri="{FF2B5EF4-FFF2-40B4-BE49-F238E27FC236}">
                <a16:creationId xmlns:a16="http://schemas.microsoft.com/office/drawing/2014/main" id="{55451450-BCC6-4D3D-8FCD-43B7405DF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505271"/>
            <a:ext cx="8077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Rider, J. R., et al. (2016). "Ejaculation Frequency and Risk of Prostate Cancer: Updated Results with an Additional Decade of Follow-up." </a:t>
            </a:r>
            <a:r>
              <a:rPr lang="en-US" altLang="en-US" sz="1800" u="sng" dirty="0">
                <a:solidFill>
                  <a:srgbClr val="FFC000"/>
                </a:solidFill>
              </a:rPr>
              <a:t>European urology</a:t>
            </a:r>
            <a:r>
              <a:rPr lang="en-US" altLang="en-US" sz="1800" dirty="0">
                <a:solidFill>
                  <a:srgbClr val="FFC000"/>
                </a:solidFill>
              </a:rPr>
              <a:t> </a:t>
            </a:r>
            <a:r>
              <a:rPr lang="en-US" altLang="en-US" sz="1800" b="1" dirty="0">
                <a:solidFill>
                  <a:srgbClr val="FFC000"/>
                </a:solidFill>
              </a:rPr>
              <a:t>70</a:t>
            </a:r>
            <a:r>
              <a:rPr lang="en-US" altLang="en-US" sz="1800" dirty="0">
                <a:solidFill>
                  <a:srgbClr val="FFC000"/>
                </a:solidFill>
              </a:rPr>
              <a:t>(6): 974-982.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</a:t>
            </a:r>
            <a:endParaRPr lang="en-US" altLang="en-US" sz="1800" i="1" dirty="0">
              <a:solidFill>
                <a:srgbClr val="FFC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845090-6A50-4F32-8695-09F882CCC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25" y="1143000"/>
            <a:ext cx="8540750" cy="4267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Health Professionals Follow-up Study (HPFS) published in ‘04 found a statistically significant inverse association between monthly ejaculation frequency and </a:t>
            </a:r>
            <a:r>
              <a:rPr lang="en-US" sz="2800" dirty="0" err="1"/>
              <a:t>PCa</a:t>
            </a:r>
            <a:r>
              <a:rPr lang="en-US" sz="2800" dirty="0"/>
              <a:t> risk based on 8 </a:t>
            </a:r>
            <a:r>
              <a:rPr lang="en-US" sz="2800" dirty="0" err="1"/>
              <a:t>yr</a:t>
            </a:r>
            <a:r>
              <a:rPr lang="en-US" sz="2800" dirty="0"/>
              <a:t> of follow-up.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Compared to men reporting an average of 4–7 ejaculations per month (EPM), the risk of </a:t>
            </a:r>
            <a:r>
              <a:rPr lang="en-US" sz="2800" dirty="0" err="1"/>
              <a:t>PCa</a:t>
            </a:r>
            <a:r>
              <a:rPr lang="en-US" sz="2800" dirty="0"/>
              <a:t> among men reporting ≥21 EPM was 50% lower.</a:t>
            </a:r>
          </a:p>
        </p:txBody>
      </p:sp>
    </p:spTree>
    <p:extLst>
      <p:ext uri="{BB962C8B-B14F-4D97-AF65-F5344CB8AC3E}">
        <p14:creationId xmlns:p14="http://schemas.microsoft.com/office/powerpoint/2010/main" val="25518191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FEA93-E621-45D0-A30E-CE1E0406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>
              <a:defRPr/>
            </a:pPr>
            <a:r>
              <a:rPr lang="en-US" sz="3200" dirty="0" err="1"/>
              <a:t>PCa</a:t>
            </a:r>
            <a:r>
              <a:rPr lang="en-US" sz="3200" dirty="0"/>
              <a:t> Reduced With Frequent Ejaculations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795A3-1322-4975-BC26-E3E23F6EC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Arial"/>
              </a:rPr>
              <a:t>Copyright Bale/Doneen Paradigm</a:t>
            </a:r>
          </a:p>
        </p:txBody>
      </p:sp>
      <p:sp>
        <p:nvSpPr>
          <p:cNvPr id="411652" name="TextBox 5">
            <a:extLst>
              <a:ext uri="{FF2B5EF4-FFF2-40B4-BE49-F238E27FC236}">
                <a16:creationId xmlns:a16="http://schemas.microsoft.com/office/drawing/2014/main" id="{55451450-BCC6-4D3D-8FCD-43B7405DF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505271"/>
            <a:ext cx="8077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Rider, J. R., et al. (2016). "Ejaculation Frequency and Risk of Prostate Cancer: Updated Results with an Additional Decade of Follow-up." </a:t>
            </a:r>
            <a:r>
              <a:rPr lang="en-US" altLang="en-US" sz="1800" u="sng" dirty="0">
                <a:solidFill>
                  <a:srgbClr val="FFC000"/>
                </a:solidFill>
              </a:rPr>
              <a:t>European urology</a:t>
            </a:r>
            <a:r>
              <a:rPr lang="en-US" altLang="en-US" sz="1800" dirty="0">
                <a:solidFill>
                  <a:srgbClr val="FFC000"/>
                </a:solidFill>
              </a:rPr>
              <a:t> </a:t>
            </a:r>
            <a:r>
              <a:rPr lang="en-US" altLang="en-US" sz="1800" b="1" dirty="0">
                <a:solidFill>
                  <a:srgbClr val="FFC000"/>
                </a:solidFill>
              </a:rPr>
              <a:t>70</a:t>
            </a:r>
            <a:r>
              <a:rPr lang="en-US" altLang="en-US" sz="1800" dirty="0">
                <a:solidFill>
                  <a:srgbClr val="FFC000"/>
                </a:solidFill>
              </a:rPr>
              <a:t>(6): 974-982.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</a:t>
            </a:r>
            <a:endParaRPr lang="en-US" altLang="en-US" sz="1800" i="1" dirty="0">
              <a:solidFill>
                <a:srgbClr val="FFC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845090-6A50-4F32-8695-09F882CCC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25" y="762000"/>
            <a:ext cx="8540750" cy="4648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Updated study within the HPFS with an additional     10 </a:t>
            </a:r>
            <a:r>
              <a:rPr lang="en-US" sz="2800" dirty="0" err="1"/>
              <a:t>yr</a:t>
            </a:r>
            <a:r>
              <a:rPr lang="en-US" sz="2800" dirty="0"/>
              <a:t> of follow-up and 3,839 </a:t>
            </a:r>
            <a:r>
              <a:rPr lang="en-US" sz="2800" dirty="0" err="1"/>
              <a:t>PCa</a:t>
            </a:r>
            <a:r>
              <a:rPr lang="en-US" sz="2800" dirty="0"/>
              <a:t> cases.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In multivariable analyses, the hazard ratio for </a:t>
            </a:r>
            <a:r>
              <a:rPr lang="en-US" sz="2800" dirty="0" err="1"/>
              <a:t>PCa</a:t>
            </a:r>
            <a:r>
              <a:rPr lang="en-US" sz="2800" dirty="0"/>
              <a:t> incidence for ≥21 compared to 4–7 EPM at 20-29yo.</a:t>
            </a:r>
          </a:p>
          <a:p>
            <a:pPr marL="0" indent="0" algn="ctr">
              <a:buNone/>
            </a:pPr>
            <a:r>
              <a:rPr lang="en-US" sz="2800" dirty="0"/>
              <a:t>HR- 0.81 (95% CI, 0.72–0.92) p &lt; 0.0001 </a:t>
            </a:r>
          </a:p>
          <a:p>
            <a:pPr marL="0" indent="0" algn="ctr">
              <a:buNone/>
            </a:pPr>
            <a:r>
              <a:rPr lang="en-US" sz="2800" dirty="0"/>
              <a:t>for 40-49yo</a:t>
            </a:r>
          </a:p>
          <a:p>
            <a:pPr marL="0" indent="0" algn="ctr">
              <a:buNone/>
            </a:pPr>
            <a:r>
              <a:rPr lang="en-US" sz="2800" dirty="0"/>
              <a:t>HR-0.78 (95% CI 0.69–0.89) p &lt; 0.0001</a:t>
            </a:r>
          </a:p>
        </p:txBody>
      </p:sp>
    </p:spTree>
    <p:extLst>
      <p:ext uri="{BB962C8B-B14F-4D97-AF65-F5344CB8AC3E}">
        <p14:creationId xmlns:p14="http://schemas.microsoft.com/office/powerpoint/2010/main" val="24106758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FEA93-E621-45D0-A30E-CE1E0406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>
              <a:defRPr/>
            </a:pPr>
            <a:r>
              <a:rPr lang="en-US" sz="3200" dirty="0" err="1"/>
              <a:t>PCa</a:t>
            </a:r>
            <a:r>
              <a:rPr lang="en-US" sz="3200" dirty="0"/>
              <a:t> Reduced With Frequent Ejaculations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795A3-1322-4975-BC26-E3E23F6EC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Arial"/>
              </a:rPr>
              <a:t>Copyright Bale/Doneen Paradigm</a:t>
            </a:r>
          </a:p>
        </p:txBody>
      </p:sp>
      <p:sp>
        <p:nvSpPr>
          <p:cNvPr id="411652" name="TextBox 5">
            <a:extLst>
              <a:ext uri="{FF2B5EF4-FFF2-40B4-BE49-F238E27FC236}">
                <a16:creationId xmlns:a16="http://schemas.microsoft.com/office/drawing/2014/main" id="{55451450-BCC6-4D3D-8FCD-43B7405DF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505271"/>
            <a:ext cx="8077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Rider, J. R., et al. (2016). "Ejaculation Frequency and Risk of Prostate Cancer: Updated Results with an Additional Decade of Follow-up." </a:t>
            </a:r>
            <a:r>
              <a:rPr lang="en-US" altLang="en-US" sz="1800" u="sng" dirty="0">
                <a:solidFill>
                  <a:srgbClr val="FFC000"/>
                </a:solidFill>
              </a:rPr>
              <a:t>European Urology</a:t>
            </a:r>
            <a:r>
              <a:rPr lang="en-US" altLang="en-US" sz="1800" dirty="0">
                <a:solidFill>
                  <a:srgbClr val="FFC000"/>
                </a:solidFill>
              </a:rPr>
              <a:t> </a:t>
            </a:r>
            <a:r>
              <a:rPr lang="en-US" altLang="en-US" sz="1800" b="1" dirty="0">
                <a:solidFill>
                  <a:srgbClr val="FFC000"/>
                </a:solidFill>
              </a:rPr>
              <a:t>70</a:t>
            </a:r>
            <a:r>
              <a:rPr lang="en-US" altLang="en-US" sz="1800" dirty="0">
                <a:solidFill>
                  <a:srgbClr val="FFC000"/>
                </a:solidFill>
              </a:rPr>
              <a:t>(6): 974-982.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</a:t>
            </a:r>
            <a:endParaRPr lang="en-US" altLang="en-US" sz="1800" i="1" dirty="0">
              <a:solidFill>
                <a:srgbClr val="FFC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845090-6A50-4F32-8695-09F882CCC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25" y="1447800"/>
            <a:ext cx="8540750" cy="3962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This study provides the strongest evidence to date of a beneficial role of ejaculation in prevention of </a:t>
            </a:r>
            <a:r>
              <a:rPr lang="en-US" sz="2800" dirty="0" err="1"/>
              <a:t>PCa</a:t>
            </a:r>
            <a:r>
              <a:rPr lang="en-US" sz="2800" dirty="0"/>
              <a:t>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More frequent ejaculation in the absence of risky sexual behaviors could represent an important means of reducing the profound medical costs and physical and psychological side effects of </a:t>
            </a:r>
            <a:r>
              <a:rPr lang="en-US" sz="2800" dirty="0" err="1"/>
              <a:t>PCa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2172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FEA93-E621-45D0-A30E-CE1E0406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>
              <a:defRPr/>
            </a:pPr>
            <a:r>
              <a:rPr lang="en-US" sz="3200" dirty="0" err="1"/>
              <a:t>PCa</a:t>
            </a:r>
            <a:r>
              <a:rPr lang="en-US" sz="3200" dirty="0"/>
              <a:t> Reduced With Frequent Ejaculations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795A3-1322-4975-BC26-E3E23F6EC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Arial"/>
              </a:rPr>
              <a:t>Copyright Bale/Doneen Paradigm</a:t>
            </a:r>
          </a:p>
        </p:txBody>
      </p:sp>
      <p:sp>
        <p:nvSpPr>
          <p:cNvPr id="411652" name="TextBox 5">
            <a:extLst>
              <a:ext uri="{FF2B5EF4-FFF2-40B4-BE49-F238E27FC236}">
                <a16:creationId xmlns:a16="http://schemas.microsoft.com/office/drawing/2014/main" id="{55451450-BCC6-4D3D-8FCD-43B7405DF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505271"/>
            <a:ext cx="8077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Rider, J. R., et al. (2016). "Ejaculation Frequency and Risk of Prostate Cancer: Updated Results with an Additional Decade of Follow-up." </a:t>
            </a:r>
            <a:r>
              <a:rPr lang="en-US" altLang="en-US" sz="1800" u="sng" dirty="0">
                <a:solidFill>
                  <a:srgbClr val="FFC000"/>
                </a:solidFill>
              </a:rPr>
              <a:t>European Urology</a:t>
            </a:r>
            <a:r>
              <a:rPr lang="en-US" altLang="en-US" sz="1800" dirty="0">
                <a:solidFill>
                  <a:srgbClr val="FFC000"/>
                </a:solidFill>
              </a:rPr>
              <a:t> </a:t>
            </a:r>
            <a:r>
              <a:rPr lang="en-US" altLang="en-US" sz="1800" b="1" dirty="0">
                <a:solidFill>
                  <a:srgbClr val="FFC000"/>
                </a:solidFill>
              </a:rPr>
              <a:t>70</a:t>
            </a:r>
            <a:r>
              <a:rPr lang="en-US" altLang="en-US" sz="1800" dirty="0">
                <a:solidFill>
                  <a:srgbClr val="FFC000"/>
                </a:solidFill>
              </a:rPr>
              <a:t>(6): 974-982.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</a:t>
            </a:r>
            <a:endParaRPr lang="en-US" altLang="en-US" sz="1800" i="1" dirty="0">
              <a:solidFill>
                <a:srgbClr val="FFC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845090-6A50-4F32-8695-09F882CCC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25" y="990600"/>
            <a:ext cx="8540750" cy="4419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Four significant strengths with study:</a:t>
            </a:r>
          </a:p>
          <a:p>
            <a:pPr marL="514350" indent="-514350" algn="ctr">
              <a:buAutoNum type="arabicParenR"/>
            </a:pPr>
            <a:r>
              <a:rPr lang="en-US" sz="2800" dirty="0"/>
              <a:t>prospective study </a:t>
            </a:r>
          </a:p>
          <a:p>
            <a:pPr marL="514350" indent="-514350" algn="ctr">
              <a:buAutoNum type="arabicParenR"/>
            </a:pPr>
            <a:r>
              <a:rPr lang="en-US" sz="2800" dirty="0"/>
              <a:t>long term-18 </a:t>
            </a:r>
            <a:r>
              <a:rPr lang="en-US" sz="2800" dirty="0" err="1"/>
              <a:t>yrs</a:t>
            </a:r>
            <a:endParaRPr lang="en-US" sz="2800" dirty="0"/>
          </a:p>
          <a:p>
            <a:pPr marL="514350" indent="-514350" algn="ctr">
              <a:buAutoNum type="arabicParenR"/>
            </a:pPr>
            <a:r>
              <a:rPr lang="en-US" sz="2800" dirty="0"/>
              <a:t>large cohort ~ 18,000</a:t>
            </a:r>
          </a:p>
          <a:p>
            <a:pPr marL="514350" indent="-514350" algn="ctr">
              <a:buAutoNum type="arabicParenR"/>
            </a:pPr>
            <a:r>
              <a:rPr lang="en-US" sz="2800" dirty="0"/>
              <a:t>specific information on ejaculation </a:t>
            </a:r>
          </a:p>
          <a:p>
            <a:pPr marL="514350" indent="-514350" algn="ctr">
              <a:buAutoNum type="arabicParenR"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>
                <a:solidFill>
                  <a:schemeClr val="bg2"/>
                </a:solidFill>
                <a:highlight>
                  <a:srgbClr val="FFFF00"/>
                </a:highlight>
              </a:rPr>
              <a:t>Interesting: frequent ejaculators were ~twice as likely to be divorced</a:t>
            </a:r>
          </a:p>
        </p:txBody>
      </p:sp>
    </p:spTree>
    <p:extLst>
      <p:ext uri="{BB962C8B-B14F-4D97-AF65-F5344CB8AC3E}">
        <p14:creationId xmlns:p14="http://schemas.microsoft.com/office/powerpoint/2010/main" val="23183772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FEA93-E621-45D0-A30E-CE1E0406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>
              <a:defRPr/>
            </a:pPr>
            <a:r>
              <a:rPr lang="en-US" sz="3200" dirty="0" err="1"/>
              <a:t>PCa</a:t>
            </a:r>
            <a:r>
              <a:rPr lang="en-US" sz="3200" dirty="0"/>
              <a:t> Reduced With Frequent Ejaculations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795A3-1322-4975-BC26-E3E23F6EC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Arial"/>
              </a:rPr>
              <a:t>Copyright Bale/Doneen Paradigm</a:t>
            </a:r>
          </a:p>
        </p:txBody>
      </p:sp>
      <p:sp>
        <p:nvSpPr>
          <p:cNvPr id="411652" name="TextBox 5">
            <a:extLst>
              <a:ext uri="{FF2B5EF4-FFF2-40B4-BE49-F238E27FC236}">
                <a16:creationId xmlns:a16="http://schemas.microsoft.com/office/drawing/2014/main" id="{55451450-BCC6-4D3D-8FCD-43B7405DF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505271"/>
            <a:ext cx="8077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Rider, J. R., et al. (2016). "Ejaculation Frequency and Risk of Prostate Cancer: Updated Results with an Additional Decade of Follow-up." </a:t>
            </a:r>
            <a:r>
              <a:rPr lang="en-US" altLang="en-US" sz="1800" u="sng" dirty="0">
                <a:solidFill>
                  <a:srgbClr val="FFC000"/>
                </a:solidFill>
              </a:rPr>
              <a:t>European urology</a:t>
            </a:r>
            <a:r>
              <a:rPr lang="en-US" altLang="en-US" sz="1800" dirty="0">
                <a:solidFill>
                  <a:srgbClr val="FFC000"/>
                </a:solidFill>
              </a:rPr>
              <a:t> </a:t>
            </a:r>
            <a:r>
              <a:rPr lang="en-US" altLang="en-US" sz="1800" b="1" dirty="0">
                <a:solidFill>
                  <a:srgbClr val="FFC000"/>
                </a:solidFill>
              </a:rPr>
              <a:t>70</a:t>
            </a:r>
            <a:r>
              <a:rPr lang="en-US" altLang="en-US" sz="1800" dirty="0">
                <a:solidFill>
                  <a:srgbClr val="FFC000"/>
                </a:solidFill>
              </a:rPr>
              <a:t>(6): 974-982.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</a:t>
            </a:r>
            <a:endParaRPr lang="en-US" altLang="en-US" sz="1800" i="1" dirty="0">
              <a:solidFill>
                <a:srgbClr val="FFC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845090-6A50-4F32-8695-09F882CCC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25" y="762000"/>
            <a:ext cx="8540750" cy="4648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Mechanisms?:</a:t>
            </a:r>
          </a:p>
          <a:p>
            <a:pPr marL="0" indent="0" algn="ctr">
              <a:buNone/>
            </a:pPr>
            <a:r>
              <a:rPr lang="en-US" sz="2400" dirty="0"/>
              <a:t>Reduce the metabolic switch from citrate secretion to citrate oxidation in prostate epithelial cells.</a:t>
            </a:r>
          </a:p>
          <a:p>
            <a:pPr marL="0" indent="0" algn="ctr">
              <a:buNone/>
            </a:pPr>
            <a:r>
              <a:rPr lang="en-US" sz="2400" dirty="0"/>
              <a:t>(known to occur early in prostate tumorigenesis)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Reduce the development of prostatic intraluminal crystalloids known to promote </a:t>
            </a:r>
            <a:r>
              <a:rPr lang="en-US" sz="2400" dirty="0" err="1"/>
              <a:t>PCa</a:t>
            </a:r>
            <a:r>
              <a:rPr lang="en-US" sz="2400" dirty="0"/>
              <a:t>.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Lowering of psychological tension and central sympathetic nervous system suppression, thereby reducing prostate epithelial cell division. </a:t>
            </a:r>
          </a:p>
        </p:txBody>
      </p:sp>
    </p:spTree>
    <p:extLst>
      <p:ext uri="{BB962C8B-B14F-4D97-AF65-F5344CB8AC3E}">
        <p14:creationId xmlns:p14="http://schemas.microsoft.com/office/powerpoint/2010/main" val="23197642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FEA93-E621-45D0-A30E-CE1E0406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297125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Frequent Ejaculations Reduce </a:t>
            </a:r>
            <a:r>
              <a:rPr lang="en-US" sz="3200" dirty="0" err="1"/>
              <a:t>PCa</a:t>
            </a:r>
            <a:r>
              <a:rPr lang="en-US" sz="3200" dirty="0"/>
              <a:t> Risk:    Editorial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795A3-1322-4975-BC26-E3E23F6EC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Arial"/>
              </a:rPr>
              <a:t>Copyright Bale/Doneen Paradigm</a:t>
            </a:r>
          </a:p>
        </p:txBody>
      </p:sp>
      <p:sp>
        <p:nvSpPr>
          <p:cNvPr id="411652" name="TextBox 5">
            <a:extLst>
              <a:ext uri="{FF2B5EF4-FFF2-40B4-BE49-F238E27FC236}">
                <a16:creationId xmlns:a16="http://schemas.microsoft.com/office/drawing/2014/main" id="{55451450-BCC6-4D3D-8FCD-43B7405DF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484674"/>
            <a:ext cx="80772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Holt, Sarah, et al. (2016). "More Is More: Disentangling the Importance of Ejaculation Frequency."                                                             </a:t>
            </a:r>
            <a:r>
              <a:rPr lang="en-US" altLang="en-US" sz="1800" u="sng" dirty="0">
                <a:solidFill>
                  <a:srgbClr val="FFC000"/>
                </a:solidFill>
              </a:rPr>
              <a:t>European Urology</a:t>
            </a:r>
            <a:r>
              <a:rPr lang="en-US" altLang="en-US" sz="1800" dirty="0">
                <a:solidFill>
                  <a:srgbClr val="FFC000"/>
                </a:solidFill>
              </a:rPr>
              <a:t> </a:t>
            </a:r>
            <a:r>
              <a:rPr lang="en-US" altLang="en-US" sz="1800" b="1" dirty="0">
                <a:solidFill>
                  <a:srgbClr val="FFC000"/>
                </a:solidFill>
              </a:rPr>
              <a:t>70</a:t>
            </a:r>
            <a:r>
              <a:rPr lang="en-US" altLang="en-US" sz="1800" dirty="0">
                <a:solidFill>
                  <a:srgbClr val="FFC000"/>
                </a:solidFill>
              </a:rPr>
              <a:t>(6): 983-984.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.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	</a:t>
            </a:r>
            <a:endParaRPr lang="en-US" altLang="en-US" sz="1800" i="1" dirty="0">
              <a:solidFill>
                <a:srgbClr val="FFC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845090-6A50-4F32-8695-09F882CCC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25" y="1600200"/>
            <a:ext cx="8540750" cy="3581399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Study does provide evidence that more frequent ejaculation may prevent </a:t>
            </a:r>
            <a:r>
              <a:rPr lang="en-US" sz="2800" dirty="0" err="1"/>
              <a:t>PCa</a:t>
            </a:r>
            <a:r>
              <a:rPr lang="en-US" sz="2800" dirty="0"/>
              <a:t>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Before implementing an exaggerated claim to promote ejaculation, we highlight several                  questions raised by this work.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FEA93-E621-45D0-A30E-CE1E0406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405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Frequent Ejaculations Reduce </a:t>
            </a:r>
            <a:r>
              <a:rPr lang="en-US" sz="3200" dirty="0" err="1"/>
              <a:t>PCa</a:t>
            </a:r>
            <a:r>
              <a:rPr lang="en-US" sz="3200" dirty="0"/>
              <a:t> Risk:    Editorial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795A3-1322-4975-BC26-E3E23F6EC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Arial"/>
              </a:rPr>
              <a:t>Copyright Bale/Doneen Paradigm</a:t>
            </a:r>
          </a:p>
        </p:txBody>
      </p:sp>
      <p:sp>
        <p:nvSpPr>
          <p:cNvPr id="411652" name="TextBox 5">
            <a:extLst>
              <a:ext uri="{FF2B5EF4-FFF2-40B4-BE49-F238E27FC236}">
                <a16:creationId xmlns:a16="http://schemas.microsoft.com/office/drawing/2014/main" id="{55451450-BCC6-4D3D-8FCD-43B7405DF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484674"/>
            <a:ext cx="80772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Holt, Sarah, et al. (2016). "More Is More: Disentangling the Importance of Ejaculation Frequency."                                                             </a:t>
            </a:r>
            <a:r>
              <a:rPr lang="en-US" altLang="en-US" sz="1800" u="sng" dirty="0">
                <a:solidFill>
                  <a:srgbClr val="FFC000"/>
                </a:solidFill>
              </a:rPr>
              <a:t>European Urology</a:t>
            </a:r>
            <a:r>
              <a:rPr lang="en-US" altLang="en-US" sz="1800" dirty="0">
                <a:solidFill>
                  <a:srgbClr val="FFC000"/>
                </a:solidFill>
              </a:rPr>
              <a:t> </a:t>
            </a:r>
            <a:r>
              <a:rPr lang="en-US" altLang="en-US" sz="1800" b="1" dirty="0">
                <a:solidFill>
                  <a:srgbClr val="FFC000"/>
                </a:solidFill>
              </a:rPr>
              <a:t>70</a:t>
            </a:r>
            <a:r>
              <a:rPr lang="en-US" altLang="en-US" sz="1800" dirty="0">
                <a:solidFill>
                  <a:srgbClr val="FFC000"/>
                </a:solidFill>
              </a:rPr>
              <a:t>(6): 983-984.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.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	</a:t>
            </a:r>
            <a:endParaRPr lang="en-US" altLang="en-US" sz="1800" i="1" dirty="0">
              <a:solidFill>
                <a:srgbClr val="FFC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845090-6A50-4F32-8695-09F882CCC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25" y="994050"/>
            <a:ext cx="8540750" cy="441615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Even though exercise was </a:t>
            </a:r>
            <a:r>
              <a:rPr lang="en-US" sz="2800"/>
              <a:t>adjusted for, </a:t>
            </a:r>
            <a:r>
              <a:rPr lang="en-US" sz="2800" dirty="0"/>
              <a:t>its effect on longevity was not teased out.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20% of the pts in the cohort were lost.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How do we counsel pts about the potential health benefits of ejaculation?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Type of testing needed for those with low EPM?</a:t>
            </a:r>
          </a:p>
        </p:txBody>
      </p:sp>
    </p:spTree>
    <p:extLst>
      <p:ext uri="{BB962C8B-B14F-4D97-AF65-F5344CB8AC3E}">
        <p14:creationId xmlns:p14="http://schemas.microsoft.com/office/powerpoint/2010/main" val="7207202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61999"/>
          </a:xfrm>
        </p:spPr>
        <p:txBody>
          <a:bodyPr/>
          <a:lstStyle/>
          <a:p>
            <a:r>
              <a:rPr lang="en-US" sz="3600" dirty="0"/>
              <a:t>Prostate Cancer (</a:t>
            </a:r>
            <a:r>
              <a:rPr lang="en-US" sz="3600" dirty="0" err="1"/>
              <a:t>Pca</a:t>
            </a:r>
            <a:r>
              <a:rPr lang="en-US" sz="3600" dirty="0"/>
              <a:t>) and Obesity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60" y="1600200"/>
            <a:ext cx="8690640" cy="3886199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All recent large studies suggest adult obesity is associated with decreased risk of low-grade </a:t>
            </a:r>
            <a:r>
              <a:rPr lang="en-US" sz="2800" dirty="0" err="1"/>
              <a:t>PCa</a:t>
            </a:r>
            <a:r>
              <a:rPr lang="en-US" sz="2800" dirty="0"/>
              <a:t>, but increased risk of high-grade, advanced </a:t>
            </a:r>
            <a:r>
              <a:rPr lang="en-US" sz="2800" dirty="0" err="1"/>
              <a:t>Pca</a:t>
            </a:r>
            <a:r>
              <a:rPr lang="en-US" sz="2800" dirty="0"/>
              <a:t>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There are numerous possible explanations for                    this finding.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Bale/Doneen Paradigm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5609272"/>
            <a:ext cx="883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C000"/>
                </a:solidFill>
              </a:rPr>
              <a:t>Buschemeyer</a:t>
            </a:r>
            <a:r>
              <a:rPr lang="en-US" dirty="0">
                <a:solidFill>
                  <a:srgbClr val="FFC000"/>
                </a:solidFill>
              </a:rPr>
              <a:t>, W. C., III and S. J. Freedland (2007). "Obesity and Prostate Cancer: Epidemiology and Clinical Implications." </a:t>
            </a:r>
            <a:r>
              <a:rPr lang="en-US" u="sng" dirty="0">
                <a:solidFill>
                  <a:srgbClr val="FFC000"/>
                </a:solidFill>
              </a:rPr>
              <a:t>European urology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b="1" dirty="0">
                <a:solidFill>
                  <a:srgbClr val="FFC000"/>
                </a:solidFill>
              </a:rPr>
              <a:t>52</a:t>
            </a:r>
            <a:r>
              <a:rPr lang="en-US" dirty="0">
                <a:solidFill>
                  <a:srgbClr val="FFC000"/>
                </a:solidFill>
              </a:rPr>
              <a:t>(2): 331-343.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	</a:t>
            </a:r>
          </a:p>
          <a:p>
            <a:pPr algn="ctr"/>
            <a:endParaRPr lang="en-US" dirty="0">
              <a:solidFill>
                <a:srgbClr val="FFC000"/>
              </a:solidFill>
            </a:endParaRPr>
          </a:p>
          <a:p>
            <a:pPr algn="ctr"/>
            <a:r>
              <a:rPr lang="en-US" dirty="0">
                <a:solidFill>
                  <a:srgbClr val="FFC000"/>
                </a:solidFill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8063471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61999"/>
          </a:xfrm>
        </p:spPr>
        <p:txBody>
          <a:bodyPr/>
          <a:lstStyle/>
          <a:p>
            <a:r>
              <a:rPr lang="en-US" sz="3600" dirty="0"/>
              <a:t>Prostate CA and Obesity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60" y="838200"/>
            <a:ext cx="8690640" cy="4648199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Detection bias- harder to dx in obese pt.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Obese men have lower PSA levels (? due to lower Testosterone or greater plasma volume).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Obese men have larger prostates = harder to find                      on biopsy.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Bale/Doneen Paradigm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5609272"/>
            <a:ext cx="883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C000"/>
                </a:solidFill>
              </a:rPr>
              <a:t>Buschemeyer</a:t>
            </a:r>
            <a:r>
              <a:rPr lang="en-US" dirty="0">
                <a:solidFill>
                  <a:srgbClr val="FFC000"/>
                </a:solidFill>
              </a:rPr>
              <a:t>, W. C., III and S. J. Freedland (2007). "Obesity and Prostate Cancer: Epidemiology and Clinical Implications." </a:t>
            </a:r>
            <a:r>
              <a:rPr lang="en-US" u="sng" dirty="0">
                <a:solidFill>
                  <a:srgbClr val="FFC000"/>
                </a:solidFill>
              </a:rPr>
              <a:t>European urology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b="1" dirty="0">
                <a:solidFill>
                  <a:srgbClr val="FFC000"/>
                </a:solidFill>
              </a:rPr>
              <a:t>52</a:t>
            </a:r>
            <a:r>
              <a:rPr lang="en-US" dirty="0">
                <a:solidFill>
                  <a:srgbClr val="FFC000"/>
                </a:solidFill>
              </a:rPr>
              <a:t>(2): 331-343.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	</a:t>
            </a:r>
          </a:p>
          <a:p>
            <a:pPr algn="ctr"/>
            <a:endParaRPr lang="en-US" dirty="0">
              <a:solidFill>
                <a:srgbClr val="FFC000"/>
              </a:solidFill>
            </a:endParaRPr>
          </a:p>
          <a:p>
            <a:pPr algn="ctr"/>
            <a:r>
              <a:rPr lang="en-US" dirty="0">
                <a:solidFill>
                  <a:srgbClr val="FFC000"/>
                </a:solidFill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446537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F984A-A361-4485-B6CA-69045FF51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Erectile Dysfunction (ED) Independently Predicts CVD Events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314A08-8190-4BBA-B7B6-32B575BF2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Bale/Doneen Paradigm</a:t>
            </a:r>
          </a:p>
        </p:txBody>
      </p:sp>
      <p:sp>
        <p:nvSpPr>
          <p:cNvPr id="4130" name="TextBox 4">
            <a:extLst>
              <a:ext uri="{FF2B5EF4-FFF2-40B4-BE49-F238E27FC236}">
                <a16:creationId xmlns:a16="http://schemas.microsoft.com/office/drawing/2014/main" id="{C62D35D5-C6EB-49CD-91F7-8D5EE9136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479197"/>
            <a:ext cx="9067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dirty="0">
                <a:solidFill>
                  <a:srgbClr val="FFC000"/>
                </a:solidFill>
              </a:rPr>
              <a:t>Uddin, S. M. I., et. al. (2018). Erectile Dysfunction as an Independent Predictor of Future Cardiovascular Events: The Multi-Ethnic Study of Atherosclerosis. Circulation. doi:10.1161/circulationaha.118.033990</a:t>
            </a:r>
          </a:p>
          <a:p>
            <a:pPr algn="ctr"/>
            <a:r>
              <a:rPr lang="en-US" altLang="en-US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A48661-8A7A-4ECF-8F13-6BA834C4436B}"/>
              </a:ext>
            </a:extLst>
          </p:cNvPr>
          <p:cNvSpPr txBox="1"/>
          <p:nvPr/>
        </p:nvSpPr>
        <p:spPr>
          <a:xfrm>
            <a:off x="1714500" y="4572000"/>
            <a:ext cx="5714999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ED doubles risk of a CVD event                        in next 4 yrs.</a:t>
            </a: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A651E23F-84B5-47BE-8BE8-AC53EE7581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99" y="1295400"/>
            <a:ext cx="3276600" cy="3200399"/>
          </a:xfrm>
          <a:solidFill>
            <a:schemeClr val="tx1">
              <a:lumMod val="75000"/>
            </a:schemeClr>
          </a:solidFill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8B450558-B361-4085-966D-924897C0916E}"/>
              </a:ext>
            </a:extLst>
          </p:cNvPr>
          <p:cNvSpPr/>
          <p:nvPr/>
        </p:nvSpPr>
        <p:spPr bwMode="auto">
          <a:xfrm>
            <a:off x="6705600" y="1524000"/>
            <a:ext cx="1981200" cy="1066800"/>
          </a:xfrm>
          <a:prstGeom prst="cloudCallout">
            <a:avLst>
              <a:gd name="adj1" fmla="val -143269"/>
              <a:gd name="adj2" fmla="val 6342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0000"/>
                </a:highlight>
                <a:latin typeface="Arial" charset="0"/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29981580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61999"/>
          </a:xfrm>
        </p:spPr>
        <p:txBody>
          <a:bodyPr/>
          <a:lstStyle/>
          <a:p>
            <a:r>
              <a:rPr lang="en-US" sz="3600" dirty="0"/>
              <a:t>Prostate CA and Obesity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60" y="1828800"/>
            <a:ext cx="8690640" cy="3657599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Adipocytes convert T into estradiol which acts on the pituitary-hypothalamic axis to decreased free T.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It is possible that lower free T may predispose to developing more poorly differentiated, advanced </a:t>
            </a:r>
            <a:r>
              <a:rPr lang="en-US" sz="2800" dirty="0" err="1"/>
              <a:t>PCa</a:t>
            </a:r>
            <a:r>
              <a:rPr lang="en-US" sz="2800" dirty="0"/>
              <a:t>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Bale/Doneen Paradigm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5609272"/>
            <a:ext cx="883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C000"/>
                </a:solidFill>
              </a:rPr>
              <a:t>Buschemeyer</a:t>
            </a:r>
            <a:r>
              <a:rPr lang="en-US" dirty="0">
                <a:solidFill>
                  <a:srgbClr val="FFC000"/>
                </a:solidFill>
              </a:rPr>
              <a:t>, W. C., III and S. J. Freedland (2007). "Obesity and Prostate Cancer: Epidemiology and Clinical Implications." </a:t>
            </a:r>
            <a:r>
              <a:rPr lang="en-US" u="sng" dirty="0">
                <a:solidFill>
                  <a:srgbClr val="FFC000"/>
                </a:solidFill>
              </a:rPr>
              <a:t>European urology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b="1" dirty="0">
                <a:solidFill>
                  <a:srgbClr val="FFC000"/>
                </a:solidFill>
              </a:rPr>
              <a:t>52</a:t>
            </a:r>
            <a:r>
              <a:rPr lang="en-US" dirty="0">
                <a:solidFill>
                  <a:srgbClr val="FFC000"/>
                </a:solidFill>
              </a:rPr>
              <a:t>(2): 331-343.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	</a:t>
            </a:r>
          </a:p>
          <a:p>
            <a:pPr algn="ctr"/>
            <a:endParaRPr lang="en-US" dirty="0">
              <a:solidFill>
                <a:srgbClr val="FFC000"/>
              </a:solidFill>
            </a:endParaRPr>
          </a:p>
          <a:p>
            <a:pPr algn="ctr"/>
            <a:r>
              <a:rPr lang="en-US" dirty="0">
                <a:solidFill>
                  <a:srgbClr val="FFC000"/>
                </a:solidFill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42247148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61999"/>
          </a:xfrm>
        </p:spPr>
        <p:txBody>
          <a:bodyPr/>
          <a:lstStyle/>
          <a:p>
            <a:r>
              <a:rPr lang="en-US" sz="3600" dirty="0"/>
              <a:t>Prostate CA and Obesity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60" y="1752600"/>
            <a:ext cx="8690640" cy="3733799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Obesity is associated with decreased serum adiponectin.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Studies have shown lower adiponectin levels were associated with more advanced or higher grade </a:t>
            </a:r>
            <a:r>
              <a:rPr lang="en-US" sz="2800" dirty="0" err="1"/>
              <a:t>PCa</a:t>
            </a:r>
            <a:r>
              <a:rPr lang="en-US" sz="2800" dirty="0"/>
              <a:t>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Bale/Doneen Paradigm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5609272"/>
            <a:ext cx="883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C000"/>
                </a:solidFill>
              </a:rPr>
              <a:t>Buschemeyer</a:t>
            </a:r>
            <a:r>
              <a:rPr lang="en-US" dirty="0">
                <a:solidFill>
                  <a:srgbClr val="FFC000"/>
                </a:solidFill>
              </a:rPr>
              <a:t>, W. C., III and S. J. Freedland (2007). "Obesity and Prostate Cancer: Epidemiology and Clinical Implications." </a:t>
            </a:r>
            <a:r>
              <a:rPr lang="en-US" u="sng" dirty="0">
                <a:solidFill>
                  <a:srgbClr val="FFC000"/>
                </a:solidFill>
              </a:rPr>
              <a:t>European urology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b="1" dirty="0">
                <a:solidFill>
                  <a:srgbClr val="FFC000"/>
                </a:solidFill>
              </a:rPr>
              <a:t>52</a:t>
            </a:r>
            <a:r>
              <a:rPr lang="en-US" dirty="0">
                <a:solidFill>
                  <a:srgbClr val="FFC000"/>
                </a:solidFill>
              </a:rPr>
              <a:t>(2): 331-343.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	</a:t>
            </a:r>
          </a:p>
          <a:p>
            <a:pPr algn="ctr"/>
            <a:endParaRPr lang="en-US" dirty="0">
              <a:solidFill>
                <a:srgbClr val="FFC000"/>
              </a:solidFill>
            </a:endParaRPr>
          </a:p>
          <a:p>
            <a:pPr algn="ctr"/>
            <a:r>
              <a:rPr lang="en-US" dirty="0">
                <a:solidFill>
                  <a:srgbClr val="FFC000"/>
                </a:solidFill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5988943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61999"/>
          </a:xfrm>
        </p:spPr>
        <p:txBody>
          <a:bodyPr/>
          <a:lstStyle/>
          <a:p>
            <a:r>
              <a:rPr lang="en-US" sz="3600" dirty="0"/>
              <a:t>Prostate CA and Obesity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60" y="1600200"/>
            <a:ext cx="8690640" cy="3886199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Losing weight has recently been found to reduce the risk of aggressive PCa.*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Lifestyle interventions may help prevent </a:t>
            </a:r>
            <a:r>
              <a:rPr lang="en-US" sz="2800" dirty="0" err="1"/>
              <a:t>Pca</a:t>
            </a:r>
            <a:r>
              <a:rPr lang="en-US" sz="2800" dirty="0"/>
              <a:t>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Bale/Doneen Paradigm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4577477"/>
            <a:ext cx="8839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C000"/>
                </a:solidFill>
              </a:rPr>
              <a:t>Buschemeyer</a:t>
            </a:r>
            <a:r>
              <a:rPr lang="en-US" dirty="0">
                <a:solidFill>
                  <a:srgbClr val="FFC000"/>
                </a:solidFill>
              </a:rPr>
              <a:t>, W. C., III and S. J. Freedland (2007). "Obesity and Prostate Cancer: Epidemiology and Clinical Implications." </a:t>
            </a:r>
            <a:r>
              <a:rPr lang="en-US" u="sng" dirty="0">
                <a:solidFill>
                  <a:srgbClr val="FFC000"/>
                </a:solidFill>
              </a:rPr>
              <a:t>European urology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b="1" dirty="0">
                <a:solidFill>
                  <a:srgbClr val="FFC000"/>
                </a:solidFill>
              </a:rPr>
              <a:t>52</a:t>
            </a:r>
            <a:r>
              <a:rPr lang="en-US" dirty="0">
                <a:solidFill>
                  <a:srgbClr val="FFC000"/>
                </a:solidFill>
              </a:rPr>
              <a:t>(2): 331-343.</a:t>
            </a:r>
          </a:p>
          <a:p>
            <a:pPr algn="ctr"/>
            <a:endParaRPr lang="en-US" dirty="0">
              <a:solidFill>
                <a:srgbClr val="FFC000"/>
              </a:solidFill>
            </a:endParaRPr>
          </a:p>
          <a:p>
            <a:pPr algn="ctr"/>
            <a:r>
              <a:rPr lang="en-US" dirty="0">
                <a:solidFill>
                  <a:srgbClr val="FFC000"/>
                </a:solidFill>
              </a:rPr>
              <a:t>*Rodriguez C, Freedland SJ, Deka A, et al. Body mass index, weight change, and risk of prostate cancer in the Cancer Prevention Study II Nutrition Cohort. </a:t>
            </a:r>
          </a:p>
          <a:p>
            <a:pPr algn="ctr"/>
            <a:r>
              <a:rPr lang="en-US" i="1" dirty="0">
                <a:solidFill>
                  <a:srgbClr val="FFC000"/>
                </a:solidFill>
              </a:rPr>
              <a:t>Cancer Epidemiol Biomarkers </a:t>
            </a:r>
            <a:r>
              <a:rPr lang="en-US" i="1" dirty="0" err="1">
                <a:solidFill>
                  <a:srgbClr val="FFC000"/>
                </a:solidFill>
              </a:rPr>
              <a:t>Prev</a:t>
            </a:r>
            <a:r>
              <a:rPr lang="en-US" i="1" dirty="0">
                <a:solidFill>
                  <a:srgbClr val="FFC000"/>
                </a:solidFill>
              </a:rPr>
              <a:t> </a:t>
            </a:r>
            <a:r>
              <a:rPr lang="en-US" dirty="0">
                <a:solidFill>
                  <a:srgbClr val="FFC000"/>
                </a:solidFill>
              </a:rPr>
              <a:t>2007;16:63–9.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	</a:t>
            </a:r>
          </a:p>
          <a:p>
            <a:pPr algn="ctr"/>
            <a:endParaRPr lang="en-US" dirty="0">
              <a:solidFill>
                <a:srgbClr val="FFC000"/>
              </a:solidFill>
            </a:endParaRPr>
          </a:p>
          <a:p>
            <a:pPr algn="ctr"/>
            <a:r>
              <a:rPr lang="en-US" dirty="0">
                <a:solidFill>
                  <a:srgbClr val="FFC000"/>
                </a:solidFill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6553256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FEA93-E621-45D0-A30E-CE1E0406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Metabolic Syndrome (</a:t>
            </a:r>
            <a:r>
              <a:rPr lang="en-US" sz="3200" dirty="0" err="1"/>
              <a:t>MetS</a:t>
            </a:r>
            <a:r>
              <a:rPr lang="en-US" sz="3200" dirty="0"/>
              <a:t>) Heightens the Risk of Severe Prostate Cancer (</a:t>
            </a:r>
            <a:r>
              <a:rPr lang="en-US" sz="3200" dirty="0" err="1"/>
              <a:t>PCa</a:t>
            </a:r>
            <a:r>
              <a:rPr lang="en-US" sz="3200" dirty="0"/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795A3-1322-4975-BC26-E3E23F6EC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Arial"/>
              </a:rPr>
              <a:t>Copyright Bale/Doneen Paradigm</a:t>
            </a:r>
          </a:p>
        </p:txBody>
      </p:sp>
      <p:sp>
        <p:nvSpPr>
          <p:cNvPr id="411652" name="TextBox 5">
            <a:extLst>
              <a:ext uri="{FF2B5EF4-FFF2-40B4-BE49-F238E27FC236}">
                <a16:creationId xmlns:a16="http://schemas.microsoft.com/office/drawing/2014/main" id="{55451450-BCC6-4D3D-8FCD-43B7405DF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257800"/>
            <a:ext cx="8077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 err="1">
                <a:solidFill>
                  <a:srgbClr val="FFC000"/>
                </a:solidFill>
              </a:rPr>
              <a:t>Lebdai</a:t>
            </a:r>
            <a:r>
              <a:rPr lang="en-US" altLang="en-US" sz="1800" dirty="0">
                <a:solidFill>
                  <a:srgbClr val="FFC000"/>
                </a:solidFill>
              </a:rPr>
              <a:t>, S., et al. (2018). "Metabolic syndrome and low high-density lipoprotein cholesterol are associated with adverse pathological features in patients with prostate cancer treated by radical prostatectomy.“                                                    </a:t>
            </a:r>
            <a:r>
              <a:rPr lang="en-US" altLang="en-US" sz="1800" u="sng" dirty="0" err="1">
                <a:solidFill>
                  <a:srgbClr val="FFC000"/>
                </a:solidFill>
              </a:rPr>
              <a:t>Urol</a:t>
            </a:r>
            <a:r>
              <a:rPr lang="en-US" altLang="en-US" sz="1800" u="sng" dirty="0">
                <a:solidFill>
                  <a:srgbClr val="FFC000"/>
                </a:solidFill>
              </a:rPr>
              <a:t> Oncol</a:t>
            </a:r>
            <a:r>
              <a:rPr lang="en-US" altLang="en-US" sz="1800" dirty="0">
                <a:solidFill>
                  <a:srgbClr val="FFC000"/>
                </a:solidFill>
              </a:rPr>
              <a:t> </a:t>
            </a:r>
            <a:r>
              <a:rPr lang="en-US" altLang="en-US" sz="1800" b="1" dirty="0">
                <a:solidFill>
                  <a:srgbClr val="FFC000"/>
                </a:solidFill>
              </a:rPr>
              <a:t>36</a:t>
            </a:r>
            <a:r>
              <a:rPr lang="en-US" altLang="en-US" sz="1800" dirty="0">
                <a:solidFill>
                  <a:srgbClr val="FFC000"/>
                </a:solidFill>
              </a:rPr>
              <a:t>(2): 80.e17-80.e24.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		</a:t>
            </a:r>
            <a:endParaRPr lang="en-US" altLang="en-US" sz="1800" i="1" dirty="0">
              <a:solidFill>
                <a:srgbClr val="FFC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845090-6A50-4F32-8695-09F882CCC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25" y="1981200"/>
            <a:ext cx="8540750" cy="3200399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567 men with </a:t>
            </a:r>
            <a:r>
              <a:rPr lang="en-US" sz="2800" dirty="0" err="1"/>
              <a:t>PCa</a:t>
            </a:r>
            <a:r>
              <a:rPr lang="en-US" sz="2800" dirty="0"/>
              <a:t>; 249(44%) had </a:t>
            </a:r>
            <a:r>
              <a:rPr lang="en-US" sz="2800" dirty="0" err="1"/>
              <a:t>MetS</a:t>
            </a:r>
            <a:r>
              <a:rPr lang="en-US" sz="2800" dirty="0"/>
              <a:t>; all had Ca staged for therapeutic options.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Evaluated association of </a:t>
            </a:r>
            <a:r>
              <a:rPr lang="en-US" sz="2800" dirty="0" err="1"/>
              <a:t>MetS</a:t>
            </a:r>
            <a:r>
              <a:rPr lang="en-US" sz="2800" dirty="0"/>
              <a:t> with severity                  of the </a:t>
            </a:r>
            <a:r>
              <a:rPr lang="en-US" sz="2800" dirty="0" err="1"/>
              <a:t>PCa</a:t>
            </a:r>
            <a:r>
              <a:rPr lang="en-US" sz="2800" dirty="0"/>
              <a:t>. 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FEA93-E621-45D0-A30E-CE1E0406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1"/>
            <a:ext cx="9144000" cy="914399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Metabolic Syndrome (</a:t>
            </a:r>
            <a:r>
              <a:rPr lang="en-US" sz="3200" dirty="0" err="1"/>
              <a:t>MetS</a:t>
            </a:r>
            <a:r>
              <a:rPr lang="en-US" sz="3200" dirty="0"/>
              <a:t>) Heightens the Risk of Severe Prostate Cancer (</a:t>
            </a:r>
            <a:r>
              <a:rPr lang="en-US" sz="3200" dirty="0" err="1"/>
              <a:t>PCa</a:t>
            </a:r>
            <a:r>
              <a:rPr lang="en-US" sz="3200" dirty="0"/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795A3-1322-4975-BC26-E3E23F6EC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Arial"/>
              </a:rPr>
              <a:t>Copyright Bale/Doneen Paradigm</a:t>
            </a:r>
          </a:p>
        </p:txBody>
      </p:sp>
      <p:sp>
        <p:nvSpPr>
          <p:cNvPr id="411652" name="TextBox 5">
            <a:extLst>
              <a:ext uri="{FF2B5EF4-FFF2-40B4-BE49-F238E27FC236}">
                <a16:creationId xmlns:a16="http://schemas.microsoft.com/office/drawing/2014/main" id="{55451450-BCC6-4D3D-8FCD-43B7405DF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257800"/>
            <a:ext cx="8077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 err="1">
                <a:solidFill>
                  <a:srgbClr val="FFC000"/>
                </a:solidFill>
              </a:rPr>
              <a:t>Lebdai</a:t>
            </a:r>
            <a:r>
              <a:rPr lang="en-US" altLang="en-US" sz="1800" dirty="0">
                <a:solidFill>
                  <a:srgbClr val="FFC000"/>
                </a:solidFill>
              </a:rPr>
              <a:t>, S., et al. (2018). "Metabolic syndrome and low high-density lipoprotein cholesterol are associated with adverse pathological features in patients with prostate cancer treated by radical prostatectomy.“                                                    </a:t>
            </a:r>
            <a:r>
              <a:rPr lang="en-US" altLang="en-US" sz="1800" u="sng" dirty="0" err="1">
                <a:solidFill>
                  <a:srgbClr val="FFC000"/>
                </a:solidFill>
              </a:rPr>
              <a:t>Urol</a:t>
            </a:r>
            <a:r>
              <a:rPr lang="en-US" altLang="en-US" sz="1800" u="sng" dirty="0">
                <a:solidFill>
                  <a:srgbClr val="FFC000"/>
                </a:solidFill>
              </a:rPr>
              <a:t> Oncol</a:t>
            </a:r>
            <a:r>
              <a:rPr lang="en-US" altLang="en-US" sz="1800" dirty="0">
                <a:solidFill>
                  <a:srgbClr val="FFC000"/>
                </a:solidFill>
              </a:rPr>
              <a:t> </a:t>
            </a:r>
            <a:r>
              <a:rPr lang="en-US" altLang="en-US" sz="1800" b="1" dirty="0">
                <a:solidFill>
                  <a:srgbClr val="FFC000"/>
                </a:solidFill>
              </a:rPr>
              <a:t>36</a:t>
            </a:r>
            <a:r>
              <a:rPr lang="en-US" altLang="en-US" sz="1800" dirty="0">
                <a:solidFill>
                  <a:srgbClr val="FFC000"/>
                </a:solidFill>
              </a:rPr>
              <a:t>(2): 80.e17-80.e24.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		</a:t>
            </a:r>
            <a:endParaRPr lang="en-US" altLang="en-US" sz="1800" i="1" dirty="0">
              <a:solidFill>
                <a:srgbClr val="FFC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845090-6A50-4F32-8695-09F882CCC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25" y="1600200"/>
            <a:ext cx="8540750" cy="3581399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 err="1"/>
              <a:t>MetS</a:t>
            </a:r>
            <a:r>
              <a:rPr lang="en-US" sz="2800" dirty="0"/>
              <a:t> was an independent predictive factor for more severe disease with positive margins.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Low HDL-C and having </a:t>
            </a:r>
            <a:r>
              <a:rPr lang="en-US" sz="2800" u="sng" dirty="0"/>
              <a:t>&gt;</a:t>
            </a:r>
            <a:r>
              <a:rPr lang="en-US" sz="2800" dirty="0"/>
              <a:t>4 </a:t>
            </a:r>
            <a:r>
              <a:rPr lang="en-US" sz="2800" dirty="0" err="1"/>
              <a:t>MetS</a:t>
            </a:r>
            <a:r>
              <a:rPr lang="en-US" sz="2800" dirty="0"/>
              <a:t> components were also associated with higher risk of adverse pathological features.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94D2D3-AE61-4269-B5B2-60475E4E6624}"/>
              </a:ext>
            </a:extLst>
          </p:cNvPr>
          <p:cNvSpPr txBox="1"/>
          <p:nvPr/>
        </p:nvSpPr>
        <p:spPr>
          <a:xfrm>
            <a:off x="2057400" y="4572000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highlight>
                  <a:srgbClr val="008000"/>
                </a:highlight>
              </a:rPr>
              <a:t>The BDM Manages </a:t>
            </a:r>
            <a:r>
              <a:rPr lang="en-US" sz="2800" dirty="0" err="1">
                <a:highlight>
                  <a:srgbClr val="008000"/>
                </a:highlight>
              </a:rPr>
              <a:t>MetS</a:t>
            </a:r>
            <a:r>
              <a:rPr lang="en-US" sz="2800" dirty="0">
                <a:highlight>
                  <a:srgbClr val="008000"/>
                </a:highligh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49997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61999"/>
          </a:xfrm>
        </p:spPr>
        <p:txBody>
          <a:bodyPr/>
          <a:lstStyle/>
          <a:p>
            <a:r>
              <a:rPr lang="en-US" sz="3600" dirty="0"/>
              <a:t>Depression Linked to Risk of 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60" y="914400"/>
            <a:ext cx="8690640" cy="4038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4, 339 male pts newly diagnosed with a major depressive disorder (MDD) and 17,356 matched controls.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After adjusting for comorbidities, pts with MDD were 3.2 X more likely to have ED.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HR-3.2  (95%CI, 2.5–4.2) P&lt;0.001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Bale/Doneen Paradigm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5429071"/>
            <a:ext cx="869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	Huang, S.-S., et al. (2013). "Newly diagnosed major depressive disorder and the risk of erectile dysfunction: A population-based cohort study in Taiwan." </a:t>
            </a:r>
            <a:r>
              <a:rPr lang="en-US" u="sng" dirty="0">
                <a:solidFill>
                  <a:srgbClr val="FFC000"/>
                </a:solidFill>
              </a:rPr>
              <a:t>Psychiatry Research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b="1" dirty="0">
                <a:solidFill>
                  <a:srgbClr val="FFC000"/>
                </a:solidFill>
              </a:rPr>
              <a:t>210</a:t>
            </a:r>
            <a:r>
              <a:rPr lang="en-US" dirty="0">
                <a:solidFill>
                  <a:srgbClr val="FFC000"/>
                </a:solidFill>
              </a:rPr>
              <a:t>(2): 601-606.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2262865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FEA93-E621-45D0-A30E-CE1E0406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Mediterranean Diet Helps Prevent </a:t>
            </a:r>
            <a:r>
              <a:rPr lang="en-US" sz="3200" dirty="0" err="1"/>
              <a:t>PCa</a:t>
            </a:r>
            <a:endParaRPr lang="en-US" sz="3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795A3-1322-4975-BC26-E3E23F6EC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Arial"/>
              </a:rPr>
              <a:t>Copyright Bale/Doneen Paradigm</a:t>
            </a:r>
          </a:p>
        </p:txBody>
      </p:sp>
      <p:sp>
        <p:nvSpPr>
          <p:cNvPr id="411652" name="TextBox 5">
            <a:extLst>
              <a:ext uri="{FF2B5EF4-FFF2-40B4-BE49-F238E27FC236}">
                <a16:creationId xmlns:a16="http://schemas.microsoft.com/office/drawing/2014/main" id="{55451450-BCC6-4D3D-8FCD-43B7405DF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257800"/>
            <a:ext cx="8077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Russo, G. I., et al. (2018). "Adherence to Mediterranean diet and prostate cancer risk in Sicily: population-based case-control study."                             </a:t>
            </a:r>
            <a:r>
              <a:rPr lang="en-US" altLang="en-US" sz="1800" u="sng" dirty="0">
                <a:solidFill>
                  <a:srgbClr val="FFC000"/>
                </a:solidFill>
              </a:rPr>
              <a:t>Int J </a:t>
            </a:r>
            <a:r>
              <a:rPr lang="en-US" altLang="en-US" sz="1800" u="sng" dirty="0" err="1">
                <a:solidFill>
                  <a:srgbClr val="FFC000"/>
                </a:solidFill>
              </a:rPr>
              <a:t>Impot</a:t>
            </a:r>
            <a:r>
              <a:rPr lang="en-US" altLang="en-US" sz="1800" u="sng" dirty="0">
                <a:solidFill>
                  <a:srgbClr val="FFC000"/>
                </a:solidFill>
              </a:rPr>
              <a:t> Res</a:t>
            </a:r>
            <a:r>
              <a:rPr lang="en-US" altLang="en-US" sz="1800" dirty="0">
                <a:solidFill>
                  <a:srgbClr val="FFC000"/>
                </a:solidFill>
              </a:rPr>
              <a:t>.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	</a:t>
            </a:r>
            <a:endParaRPr lang="en-US" altLang="en-US" sz="1800" i="1" dirty="0">
              <a:solidFill>
                <a:srgbClr val="FFC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845090-6A50-4F32-8695-09F882CCC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25" y="762000"/>
            <a:ext cx="8540750" cy="4419599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118 </a:t>
            </a:r>
            <a:r>
              <a:rPr lang="en-US" sz="2800" dirty="0" err="1"/>
              <a:t>PCa</a:t>
            </a:r>
            <a:r>
              <a:rPr lang="en-US" sz="2800" dirty="0"/>
              <a:t> and 238 population-based controls; adherence to the Mediterranean diet was assessed for potential association with </a:t>
            </a:r>
            <a:r>
              <a:rPr lang="en-US" sz="2800" dirty="0" err="1"/>
              <a:t>PCa</a:t>
            </a:r>
            <a:r>
              <a:rPr lang="en-US" sz="2800" dirty="0"/>
              <a:t>. 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Pts with the highest adherence had 78% less likelihood of </a:t>
            </a:r>
            <a:r>
              <a:rPr lang="en-US" sz="2800" dirty="0" err="1"/>
              <a:t>PCa</a:t>
            </a:r>
            <a:r>
              <a:rPr lang="en-US" sz="2800" dirty="0"/>
              <a:t>; 14% less likelihood for each point increase of the score.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9CDAB9-7D79-4745-BD9D-DDF034A26BFE}"/>
              </a:ext>
            </a:extLst>
          </p:cNvPr>
          <p:cNvSpPr txBox="1"/>
          <p:nvPr/>
        </p:nvSpPr>
        <p:spPr>
          <a:xfrm>
            <a:off x="381000" y="42672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highlight>
                  <a:srgbClr val="008000"/>
                </a:highlight>
              </a:rPr>
              <a:t>BDM in general promotes Mediterranean diet with genetic modifications for </a:t>
            </a:r>
            <a:r>
              <a:rPr lang="en-US" sz="2400" dirty="0" err="1">
                <a:highlight>
                  <a:srgbClr val="008000"/>
                </a:highlight>
              </a:rPr>
              <a:t>ApoE</a:t>
            </a:r>
            <a:r>
              <a:rPr lang="en-US" sz="2400" dirty="0">
                <a:highlight>
                  <a:srgbClr val="008000"/>
                </a:highlight>
              </a:rPr>
              <a:t> &amp; HP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FEA93-E621-45D0-A30E-CE1E0406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Smoking Adversely Effects </a:t>
            </a:r>
            <a:r>
              <a:rPr lang="en-US" sz="3200" dirty="0" err="1"/>
              <a:t>PCa</a:t>
            </a:r>
            <a:r>
              <a:rPr lang="en-US" sz="3200" dirty="0"/>
              <a:t> Risk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795A3-1322-4975-BC26-E3E23F6EC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Arial"/>
              </a:rPr>
              <a:t>Copyright Bale/Doneen Paradigm</a:t>
            </a:r>
          </a:p>
        </p:txBody>
      </p:sp>
      <p:sp>
        <p:nvSpPr>
          <p:cNvPr id="411652" name="TextBox 5">
            <a:extLst>
              <a:ext uri="{FF2B5EF4-FFF2-40B4-BE49-F238E27FC236}">
                <a16:creationId xmlns:a16="http://schemas.microsoft.com/office/drawing/2014/main" id="{55451450-BCC6-4D3D-8FCD-43B7405DF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876800"/>
            <a:ext cx="80772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Brookman-May, S. D., et al. (2018). "Latest Evidence on the Impact of Smoking, Sports, and Sexual Activity as Modifiable Lifestyle Risk Factors for Prostate Cancer Incidence, Recurrence, and Progression: A Systematic Review of the Literature by the European Association of Urology Section of Oncological Urology (ESOU)." </a:t>
            </a:r>
            <a:r>
              <a:rPr lang="en-US" altLang="en-US" sz="1800" u="sng" dirty="0">
                <a:solidFill>
                  <a:srgbClr val="FFC000"/>
                </a:solidFill>
              </a:rPr>
              <a:t>European Urology Focus</a:t>
            </a:r>
            <a:r>
              <a:rPr lang="en-US" altLang="en-US" sz="1800" dirty="0">
                <a:solidFill>
                  <a:srgbClr val="FFC000"/>
                </a:solidFill>
              </a:rPr>
              <a:t>.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	</a:t>
            </a:r>
            <a:endParaRPr lang="en-US" altLang="en-US" sz="1800" i="1" dirty="0">
              <a:solidFill>
                <a:srgbClr val="FFC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845090-6A50-4F32-8695-09F882CCC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25" y="762001"/>
            <a:ext cx="8540750" cy="3428999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/>
              <a:t>Systematic review of studies published between ‘07 and ‘17.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Smoking is associated with adverse pathological features and a higher risk of poor prognosis which is maintained for 10 </a:t>
            </a:r>
            <a:r>
              <a:rPr lang="en-US" sz="2400" dirty="0" err="1"/>
              <a:t>yr</a:t>
            </a:r>
            <a:r>
              <a:rPr lang="en-US" sz="2400" dirty="0"/>
              <a:t> after smoking cessation.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Smoking should be considered an important and                modifiable risk factor in prostate cancer.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C10A01-5D36-4FD4-861E-5B860A116FE1}"/>
              </a:ext>
            </a:extLst>
          </p:cNvPr>
          <p:cNvSpPr txBox="1"/>
          <p:nvPr/>
        </p:nvSpPr>
        <p:spPr>
          <a:xfrm>
            <a:off x="4038600" y="4267200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ighlight>
                  <a:srgbClr val="008000"/>
                </a:highlight>
              </a:rPr>
              <a:t>BDM!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976949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Erectile Dysfunction (ED) Predicts CV Event Risk:</a:t>
            </a:r>
            <a:br>
              <a:rPr lang="en-US" sz="3200" dirty="0"/>
            </a:br>
            <a:r>
              <a:rPr lang="en-US" sz="3200" dirty="0"/>
              <a:t>Background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Copyright Bale/Doneen Paradigm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5410200"/>
            <a:ext cx="8077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Uddin, S. M. I., et. al. (2018). Erectile Dysfunction as an Independent Predictor of Future Cardiovascular Events: The Multi-Ethnic Study of Atherosclerosis. </a:t>
            </a:r>
            <a:r>
              <a:rPr lang="en-US" i="1" dirty="0">
                <a:solidFill>
                  <a:srgbClr val="FFC000"/>
                </a:solidFill>
              </a:rPr>
              <a:t>Circulation</a:t>
            </a:r>
            <a:r>
              <a:rPr lang="en-US" dirty="0">
                <a:solidFill>
                  <a:srgbClr val="FFC000"/>
                </a:solidFill>
              </a:rPr>
              <a:t>. doi:10.1161/circulationaha.118.033990</a:t>
            </a:r>
          </a:p>
          <a:p>
            <a:pPr algn="ctr"/>
            <a:endParaRPr lang="en-US" dirty="0">
              <a:solidFill>
                <a:srgbClr val="FFC000"/>
              </a:solidFill>
            </a:endParaRPr>
          </a:p>
          <a:p>
            <a:pPr algn="ctr"/>
            <a:endParaRPr lang="en-US" i="1" dirty="0">
              <a:solidFill>
                <a:srgbClr val="FFC00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71D0D5-6B4D-4294-AC2F-E9D462BE0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25" y="1524000"/>
            <a:ext cx="8540750" cy="3809999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ED and CVD have common underlying pathological mechanisms, including endothelial dysfunction, </a:t>
            </a:r>
            <a:r>
              <a:rPr lang="en-US" sz="2800" dirty="0">
                <a:highlight>
                  <a:srgbClr val="FF0000"/>
                </a:highlight>
              </a:rPr>
              <a:t>inflammation</a:t>
            </a:r>
            <a:r>
              <a:rPr lang="en-US" sz="2800" dirty="0"/>
              <a:t>, and arterial disease.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It has been demonstrated that ED is associated              with increased subclinical arterial disease.</a:t>
            </a:r>
          </a:p>
        </p:txBody>
      </p:sp>
    </p:spTree>
    <p:extLst>
      <p:ext uri="{BB962C8B-B14F-4D97-AF65-F5344CB8AC3E}">
        <p14:creationId xmlns:p14="http://schemas.microsoft.com/office/powerpoint/2010/main" val="3292328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61999"/>
          </a:xfrm>
        </p:spPr>
        <p:txBody>
          <a:bodyPr/>
          <a:lstStyle/>
          <a:p>
            <a:r>
              <a:rPr lang="en-US" sz="3600" dirty="0"/>
              <a:t>ED Risk Reduced With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60" y="1447800"/>
            <a:ext cx="8690640" cy="3810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Penile erection is a hemodynamic process involving increased arterial inflow and                             restricted venous outflow.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ED can be an early warning sign of poor arterial health and has been called “penile angina”.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Bale/Doneen Paradigm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5638800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	</a:t>
            </a:r>
            <a:r>
              <a:rPr lang="en-US" dirty="0" err="1">
                <a:solidFill>
                  <a:srgbClr val="FFC000"/>
                </a:solidFill>
              </a:rPr>
              <a:t>Gerbild</a:t>
            </a:r>
            <a:r>
              <a:rPr lang="en-US" dirty="0">
                <a:solidFill>
                  <a:srgbClr val="FFC000"/>
                </a:solidFill>
              </a:rPr>
              <a:t>, H., et al. (2018). "Physical Activity to Improve Erectile Function: A Systematic Review of Intervention Studies." </a:t>
            </a:r>
            <a:r>
              <a:rPr lang="en-US" u="sng" dirty="0">
                <a:solidFill>
                  <a:srgbClr val="FFC000"/>
                </a:solidFill>
              </a:rPr>
              <a:t>Sexual Medicine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b="1" dirty="0">
                <a:solidFill>
                  <a:srgbClr val="FFC000"/>
                </a:solidFill>
              </a:rPr>
              <a:t>6</a:t>
            </a:r>
            <a:r>
              <a:rPr lang="en-US" dirty="0">
                <a:solidFill>
                  <a:srgbClr val="FFC000"/>
                </a:solidFill>
              </a:rPr>
              <a:t>(2): 75-89.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	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3473600257"/>
      </p:ext>
    </p:extLst>
  </p:cSld>
  <p:clrMapOvr>
    <a:masterClrMapping/>
  </p:clrMapOvr>
</p:sld>
</file>

<file path=ppt/theme/theme1.xml><?xml version="1.0" encoding="utf-8"?>
<a:theme xmlns:a="http://schemas.openxmlformats.org/drawingml/2006/main" name="Clouds">
  <a:themeElements>
    <a:clrScheme name="Clouds 1">
      <a:dk1>
        <a:srgbClr val="4D4D4D"/>
      </a:dk1>
      <a:lt1>
        <a:srgbClr val="FFFFFF"/>
      </a:lt1>
      <a:dk2>
        <a:srgbClr val="0000A4"/>
      </a:dk2>
      <a:lt2>
        <a:srgbClr val="B7E7FF"/>
      </a:lt2>
      <a:accent1>
        <a:srgbClr val="0099CC"/>
      </a:accent1>
      <a:accent2>
        <a:srgbClr val="00CC99"/>
      </a:accent2>
      <a:accent3>
        <a:srgbClr val="AAAAC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Clou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louds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uds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9915</TotalTime>
  <Words>4662</Words>
  <Application>Microsoft Macintosh PowerPoint</Application>
  <PresentationFormat>On-screen Show (4:3)</PresentationFormat>
  <Paragraphs>665</Paragraphs>
  <Slides>77</Slides>
  <Notes>66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5" baseType="lpstr">
      <vt:lpstr>AdvTT3f7679ab</vt:lpstr>
      <vt:lpstr>AdvTT3f7679ab+03</vt:lpstr>
      <vt:lpstr>AdvTT3f7679ab+22</vt:lpstr>
      <vt:lpstr>Arial</vt:lpstr>
      <vt:lpstr>Calibri</vt:lpstr>
      <vt:lpstr>Times New Roman</vt:lpstr>
      <vt:lpstr>Wingdings</vt:lpstr>
      <vt:lpstr>Clouds</vt:lpstr>
      <vt:lpstr>This Demands a Holistic Approach</vt:lpstr>
      <vt:lpstr>PowerPoint Presentation</vt:lpstr>
      <vt:lpstr>The BDM Reaches Beyond Heart Attack and Stroke Prevention for Men</vt:lpstr>
      <vt:lpstr>Erectile Dysfunction (ED) Prevalence</vt:lpstr>
      <vt:lpstr>Erectile Dysfunction (ED) Prevalence</vt:lpstr>
      <vt:lpstr>Erectile Dysfunction (ED) Prevalence</vt:lpstr>
      <vt:lpstr>Erectile Dysfunction (ED) Independently Predicts CVD Events</vt:lpstr>
      <vt:lpstr>Erectile Dysfunction (ED) Predicts CV Event Risk: Background</vt:lpstr>
      <vt:lpstr>ED Risk Reduced With Exercise</vt:lpstr>
      <vt:lpstr>ED is a Common Condition</vt:lpstr>
      <vt:lpstr>Are there other risk factors for ED beyond the previously mentioned?</vt:lpstr>
      <vt:lpstr>Sleep Issues Can Make More Than the ‘Brain’ Drowsy</vt:lpstr>
      <vt:lpstr>OSA is Associated With ED &amp; CPAP Enhances Performance</vt:lpstr>
      <vt:lpstr>Vitamin D Deficiency Is Associated With ED</vt:lpstr>
      <vt:lpstr>Gut Microbiome Maybe Associated With ED</vt:lpstr>
      <vt:lpstr> Dentists, hygienists and their staff are saving more than smiles! Thank you!</vt:lpstr>
      <vt:lpstr>Periodontal Disease is Associated With ED</vt:lpstr>
      <vt:lpstr>Periodontal Disease is Associated With ED</vt:lpstr>
      <vt:lpstr>Periodontal Disease (PD) is                    Associated With ED</vt:lpstr>
      <vt:lpstr>Periodontal Disease (PD) is                    Associated With ED</vt:lpstr>
      <vt:lpstr>This Type of Behavior May Lead to ED</vt:lpstr>
      <vt:lpstr>ED Risk Reduced With Exercise</vt:lpstr>
      <vt:lpstr>ED Risk Reduced With Exercise</vt:lpstr>
      <vt:lpstr>ED Risk Reduced With Exercise</vt:lpstr>
      <vt:lpstr>More is Better</vt:lpstr>
      <vt:lpstr>Pelvic Floor Exercise is Beneficial for                    Erectile Function</vt:lpstr>
      <vt:lpstr>Pelvic Floor Exercise is Beneficial for                    Erectile Function</vt:lpstr>
      <vt:lpstr>Pelvic Floor Exercise is Beneficial for                    Erectile Function</vt:lpstr>
      <vt:lpstr>Silent Invisible Exercise for Men</vt:lpstr>
      <vt:lpstr>Pelvic Floor Exercises</vt:lpstr>
      <vt:lpstr>Kegel Exercises</vt:lpstr>
      <vt:lpstr>ED Potential Causes Beyond BDM Management</vt:lpstr>
      <vt:lpstr>Another Significant Men’s Health Concern</vt:lpstr>
      <vt:lpstr>Prostate Cancer (CA) Stats</vt:lpstr>
      <vt:lpstr>Prostate Cancer (CA) Stats</vt:lpstr>
      <vt:lpstr>Prostate Cancer (CA) Stats</vt:lpstr>
      <vt:lpstr>Prostate Cancer (CA) Stats</vt:lpstr>
      <vt:lpstr>High Cholesterol Associated With High-Grade Prostate Cancer</vt:lpstr>
      <vt:lpstr>High Cholesterol Associated With High-Grade Prostate Cancer</vt:lpstr>
      <vt:lpstr>High Cholesterol Associated With High-Grade Prostate Cancer</vt:lpstr>
      <vt:lpstr>Cholesterol and HDL Associated with Risk of High-Grade Prostate Cancer</vt:lpstr>
      <vt:lpstr>Cholesterol and HDL Associated with Risk of High-Grade Prostate Cancer</vt:lpstr>
      <vt:lpstr>Metabolic Syndrome (MetS) Heightens the Risk of Severe Prostate Cancer (PCa)</vt:lpstr>
      <vt:lpstr>Metabolic Syndrome (MetS) Heightens the Risk of Severe Prostate Cancer (PCa)</vt:lpstr>
      <vt:lpstr>Exercise Helps Prevent PCa</vt:lpstr>
      <vt:lpstr>Mediterranean Diet Helps Prevent PCa</vt:lpstr>
      <vt:lpstr>Smoking Adversely Effects PCa Risk</vt:lpstr>
      <vt:lpstr>PCa is Associated with Periodontal Disease (PD)</vt:lpstr>
      <vt:lpstr>PCa is Associated with Periodontal Disease (PD)</vt:lpstr>
      <vt:lpstr>PCa is Associated with Periodontal Disease (PD)</vt:lpstr>
      <vt:lpstr>PCa is Associated with Periodontal Disease (PD)</vt:lpstr>
      <vt:lpstr>More Bad News With Erectile Dysfunction</vt:lpstr>
      <vt:lpstr>Erectile Dysfunction (ED) Associated With Prostate Cancer (PCa)</vt:lpstr>
      <vt:lpstr>ED Associated With Prostate Cancer</vt:lpstr>
      <vt:lpstr>ED Associated With Prostate Cancer</vt:lpstr>
      <vt:lpstr>ED Associated With Prostate Cancer</vt:lpstr>
      <vt:lpstr>Prevention of PCa</vt:lpstr>
      <vt:lpstr>ED Associated With Prostate Cancer</vt:lpstr>
      <vt:lpstr>Could This Be True?!!</vt:lpstr>
      <vt:lpstr>PCa Reduced With Frequent Ejaculations </vt:lpstr>
      <vt:lpstr>PCa Reduced With Frequent Ejaculations </vt:lpstr>
      <vt:lpstr>PCa Reduced With Frequent Ejaculations </vt:lpstr>
      <vt:lpstr>PCa Reduced With Frequent Ejaculations </vt:lpstr>
      <vt:lpstr>PCa Reduced With Frequent Ejaculations </vt:lpstr>
      <vt:lpstr>PCa Reduced With Frequent Ejaculations </vt:lpstr>
      <vt:lpstr>Frequent Ejaculations Reduce PCa Risk:    Editorial</vt:lpstr>
      <vt:lpstr>Frequent Ejaculations Reduce PCa Risk:    Editorial</vt:lpstr>
      <vt:lpstr>Prostate Cancer (Pca) and Obesity</vt:lpstr>
      <vt:lpstr>Prostate CA and Obesity</vt:lpstr>
      <vt:lpstr>Prostate CA and Obesity</vt:lpstr>
      <vt:lpstr>Prostate CA and Obesity</vt:lpstr>
      <vt:lpstr>Prostate CA and Obesity</vt:lpstr>
      <vt:lpstr>Metabolic Syndrome (MetS) Heightens the Risk of Severe Prostate Cancer (PCa)</vt:lpstr>
      <vt:lpstr>Metabolic Syndrome (MetS) Heightens the Risk of Severe Prostate Cancer (PCa)</vt:lpstr>
      <vt:lpstr>Depression Linked to Risk of ED</vt:lpstr>
      <vt:lpstr>Mediterranean Diet Helps Prevent PCa</vt:lpstr>
      <vt:lpstr>Smoking Adversely Effects PCa Risk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Bale</dc:creator>
  <cp:lastModifiedBy>Kramer Kembel</cp:lastModifiedBy>
  <cp:revision>79</cp:revision>
  <dcterms:created xsi:type="dcterms:W3CDTF">2013-09-27T16:06:06Z</dcterms:created>
  <dcterms:modified xsi:type="dcterms:W3CDTF">2019-10-28T15:59:44Z</dcterms:modified>
</cp:coreProperties>
</file>