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922" r:id="rId3"/>
    <p:sldId id="262" r:id="rId4"/>
    <p:sldId id="2879" r:id="rId5"/>
    <p:sldId id="2876" r:id="rId6"/>
    <p:sldId id="261" r:id="rId7"/>
    <p:sldId id="2877" r:id="rId8"/>
    <p:sldId id="2878" r:id="rId9"/>
    <p:sldId id="2880" r:id="rId10"/>
    <p:sldId id="2881" r:id="rId11"/>
    <p:sldId id="2882" r:id="rId12"/>
    <p:sldId id="2883" r:id="rId13"/>
    <p:sldId id="2884" r:id="rId14"/>
    <p:sldId id="2885" r:id="rId15"/>
    <p:sldId id="2886" r:id="rId16"/>
    <p:sldId id="2887" r:id="rId17"/>
    <p:sldId id="2890" r:id="rId18"/>
    <p:sldId id="2894" r:id="rId19"/>
    <p:sldId id="2893" r:id="rId20"/>
    <p:sldId id="2892" r:id="rId21"/>
    <p:sldId id="2889" r:id="rId22"/>
    <p:sldId id="2888" r:id="rId23"/>
    <p:sldId id="2899" r:id="rId24"/>
    <p:sldId id="2855" r:id="rId25"/>
    <p:sldId id="2902" r:id="rId26"/>
    <p:sldId id="2901" r:id="rId27"/>
    <p:sldId id="256" r:id="rId28"/>
    <p:sldId id="2904" r:id="rId29"/>
    <p:sldId id="2903" r:id="rId30"/>
    <p:sldId id="2900" r:id="rId31"/>
    <p:sldId id="2905" r:id="rId32"/>
    <p:sldId id="2895" r:id="rId33"/>
    <p:sldId id="2898" r:id="rId34"/>
    <p:sldId id="2897" r:id="rId35"/>
    <p:sldId id="2896" r:id="rId36"/>
    <p:sldId id="2891" r:id="rId37"/>
    <p:sldId id="2910" r:id="rId38"/>
    <p:sldId id="2912" r:id="rId39"/>
    <p:sldId id="2911" r:id="rId40"/>
    <p:sldId id="2909" r:id="rId41"/>
    <p:sldId id="273" r:id="rId42"/>
    <p:sldId id="2921" r:id="rId43"/>
    <p:sldId id="2908" r:id="rId44"/>
    <p:sldId id="2906" r:id="rId45"/>
    <p:sldId id="2915" r:id="rId46"/>
    <p:sldId id="2907" r:id="rId47"/>
    <p:sldId id="2917" r:id="rId48"/>
    <p:sldId id="2913" r:id="rId49"/>
    <p:sldId id="2916" r:id="rId50"/>
    <p:sldId id="2919" r:id="rId51"/>
    <p:sldId id="2920" r:id="rId52"/>
    <p:sldId id="2914" r:id="rId53"/>
    <p:sldId id="2918" r:id="rId54"/>
    <p:sldId id="27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426D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73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F58AA-4631-41D7-95F1-95F961E9CE90}"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8A7C4-D896-44C6-ABC7-E8A028E42711}" type="slidenum">
              <a:rPr lang="en-US" smtClean="0"/>
              <a:t>‹#›</a:t>
            </a:fld>
            <a:endParaRPr lang="en-US"/>
          </a:p>
        </p:txBody>
      </p:sp>
    </p:spTree>
    <p:extLst>
      <p:ext uri="{BB962C8B-B14F-4D97-AF65-F5344CB8AC3E}">
        <p14:creationId xmlns:p14="http://schemas.microsoft.com/office/powerpoint/2010/main" val="310652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4B88FB0-E973-4F60-818F-38405397AD31}"/>
              </a:ext>
            </a:extLst>
          </p:cNvPr>
          <p:cNvSpPr>
            <a:spLocks noGrp="1" noRot="1" noChangeAspect="1" noChangeArrowheads="1" noTextEdit="1"/>
          </p:cNvSpPr>
          <p:nvPr>
            <p:ph type="sldImg"/>
          </p:nvPr>
        </p:nvSpPr>
        <p:spPr>
          <a:xfrm>
            <a:off x="685800" y="1143000"/>
            <a:ext cx="5486400" cy="3086100"/>
          </a:xfrm>
          <a:ln/>
        </p:spPr>
      </p:sp>
      <p:sp>
        <p:nvSpPr>
          <p:cNvPr id="7171" name="Notes Placeholder 2">
            <a:extLst>
              <a:ext uri="{FF2B5EF4-FFF2-40B4-BE49-F238E27FC236}">
                <a16:creationId xmlns:a16="http://schemas.microsoft.com/office/drawing/2014/main" id="{6A34DA20-BA89-4E75-AFE1-1D4F2A32CD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828DA85F-EB4D-4668-9B54-281BF2C01B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8543BA6-BB83-4EDC-AB38-6B16010E8AE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5381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C1A-5BC0-4CB4-89FD-1FFE1F006C0B}"/>
              </a:ext>
            </a:extLst>
          </p:cNvPr>
          <p:cNvSpPr>
            <a:spLocks noGrp="1"/>
          </p:cNvSpPr>
          <p:nvPr>
            <p:ph type="ctrTitle"/>
          </p:nvPr>
        </p:nvSpPr>
        <p:spPr>
          <a:xfrm>
            <a:off x="1524000" y="1122363"/>
            <a:ext cx="9144000" cy="2387600"/>
          </a:xfrm>
        </p:spPr>
        <p:txBody>
          <a:bodyPr anchor="b"/>
          <a:lstStyle>
            <a:lvl1pPr algn="ctr">
              <a:defRPr sz="4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9668CC-14FC-4F31-86C5-D0A706201DE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40A8F8-35DC-4A8A-A570-DBFDF728BD42}"/>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5" name="Footer Placeholder 4">
            <a:extLst>
              <a:ext uri="{FF2B5EF4-FFF2-40B4-BE49-F238E27FC236}">
                <a16:creationId xmlns:a16="http://schemas.microsoft.com/office/drawing/2014/main" id="{41115444-A849-4702-A8A1-2F90D2BA9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45A645-2A92-4203-98EA-74C6BA35DCF8}"/>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4164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642D5-C95F-426B-A167-CC5ABEF68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9A3DB-330D-4308-9E91-7CA63B925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91A6A-2028-4603-A709-57CBC34EA268}"/>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5" name="Footer Placeholder 4">
            <a:extLst>
              <a:ext uri="{FF2B5EF4-FFF2-40B4-BE49-F238E27FC236}">
                <a16:creationId xmlns:a16="http://schemas.microsoft.com/office/drawing/2014/main" id="{553C999D-4168-4818-939D-1FC9F870AC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5A8F0C-D0F6-4A6E-82A8-F6F7C7FD266E}"/>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7645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41301"/>
            <a:ext cx="10972320" cy="60939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600" y="3371561"/>
            <a:ext cx="10972320" cy="443198"/>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87463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2CCB-697D-4E7B-96AD-8E24AE8BF317}"/>
              </a:ext>
            </a:extLst>
          </p:cNvPr>
          <p:cNvSpPr>
            <a:spLocks noGrp="1"/>
          </p:cNvSpPr>
          <p:nvPr>
            <p:ph type="title"/>
          </p:nvPr>
        </p:nvSpPr>
        <p:spPr/>
        <p:txBody>
          <a:bodyPr/>
          <a:lstStyle>
            <a:lvl1pPr>
              <a:defRPr baseline="0">
                <a:solidFill>
                  <a:srgbClr val="003C71"/>
                </a:solidFill>
                <a:latin typeface="Lato"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053CC33-61B6-40C0-B5AD-4DAEA9ABC3CF}"/>
              </a:ext>
            </a:extLst>
          </p:cNvPr>
          <p:cNvSpPr>
            <a:spLocks noGrp="1"/>
          </p:cNvSpPr>
          <p:nvPr>
            <p:ph idx="1"/>
          </p:nvPr>
        </p:nvSpPr>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2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5A99-299F-4E6D-8874-346562DB1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26575-3360-4730-9742-8B8CF8690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4339F0-F9EE-4E2F-AC9A-60D20BA660D3}"/>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5" name="Footer Placeholder 4">
            <a:extLst>
              <a:ext uri="{FF2B5EF4-FFF2-40B4-BE49-F238E27FC236}">
                <a16:creationId xmlns:a16="http://schemas.microsoft.com/office/drawing/2014/main" id="{CD93F61D-EF52-4B09-A24E-422235FF3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7818A-B5CC-4AF1-9934-0E54D5468B54}"/>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8919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FD16-B09F-45F6-A2D2-B5A2AFDB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6DBB4-B197-4DDA-BA8D-B3BA7243E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F011C4-5E44-4E8A-A601-C4F654FD4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1DB9D-E285-470A-AD14-3E48E15E111B}"/>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6" name="Footer Placeholder 5">
            <a:extLst>
              <a:ext uri="{FF2B5EF4-FFF2-40B4-BE49-F238E27FC236}">
                <a16:creationId xmlns:a16="http://schemas.microsoft.com/office/drawing/2014/main" id="{6DBB5938-20D5-4A83-A032-03D20B78B5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299210-1A2C-4664-BF8D-C1F72181FD97}"/>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15350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831-A58A-4D19-BCD2-5315CAF9FD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BE18C8-6746-4B35-B798-1B846F763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BE0C8-EB68-416D-A5A9-5EB20A2D8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5B1F9-F01E-4E6F-9FF4-838C1AC47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41305-5403-4BEA-B921-6AA3976E7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141F8-24FB-45DB-90A1-E0FE37C986E3}"/>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8" name="Footer Placeholder 7">
            <a:extLst>
              <a:ext uri="{FF2B5EF4-FFF2-40B4-BE49-F238E27FC236}">
                <a16:creationId xmlns:a16="http://schemas.microsoft.com/office/drawing/2014/main" id="{64893CFB-3278-43E6-AEF3-19E445D6B4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24CD76-7E49-441A-9EE9-C3547FC71626}"/>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6806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69285-12E7-4189-AC63-654992ACA2AC}"/>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3" name="Footer Placeholder 2">
            <a:extLst>
              <a:ext uri="{FF2B5EF4-FFF2-40B4-BE49-F238E27FC236}">
                <a16:creationId xmlns:a16="http://schemas.microsoft.com/office/drawing/2014/main" id="{084163F4-8B8B-47C2-BB29-D6E3AEB70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2D939B-161D-4448-B62C-08D2E6A29A12}"/>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9601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55E6-4ECF-430E-A592-FEA778221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B466C-23F3-4028-B9AA-ACD084633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FBDA9-BF6B-4C98-A9FE-A700E76F2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4FAEA-9A6E-4E47-A29F-EB968551C8AD}"/>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6" name="Footer Placeholder 5">
            <a:extLst>
              <a:ext uri="{FF2B5EF4-FFF2-40B4-BE49-F238E27FC236}">
                <a16:creationId xmlns:a16="http://schemas.microsoft.com/office/drawing/2014/main" id="{4E394010-BC2A-4333-BFBE-145BA5990A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A562DE-4D64-48B0-8D9F-7C99791E4A4F}"/>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3866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2ECC-1D0F-4AA1-9217-73EF37DC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1DC64-B52F-46FD-939B-6E2E9FF2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A218CC-2E03-48D3-9933-EB8D15B68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F9701-6E48-4864-800A-93B565BDB23C}"/>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6" name="Footer Placeholder 5">
            <a:extLst>
              <a:ext uri="{FF2B5EF4-FFF2-40B4-BE49-F238E27FC236}">
                <a16:creationId xmlns:a16="http://schemas.microsoft.com/office/drawing/2014/main" id="{CFAF7528-330F-42CF-83A0-7FA40DC901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9B7662-D83E-4A87-8EEF-114206F1FB6A}"/>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281286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3ECD-4D9A-41E6-AC18-6DC91D46B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91EDD-E4CF-470A-9FF8-9A6DE1261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6FE8B-6C95-4F46-B049-9583EB81C3A3}"/>
              </a:ext>
            </a:extLst>
          </p:cNvPr>
          <p:cNvSpPr>
            <a:spLocks noGrp="1"/>
          </p:cNvSpPr>
          <p:nvPr>
            <p:ph type="dt" sz="half" idx="10"/>
          </p:nvPr>
        </p:nvSpPr>
        <p:spPr>
          <a:xfrm>
            <a:off x="838200" y="6356350"/>
            <a:ext cx="2743200" cy="365125"/>
          </a:xfrm>
          <a:prstGeom prst="rect">
            <a:avLst/>
          </a:prstGeom>
        </p:spPr>
        <p:txBody>
          <a:bodyPr/>
          <a:lstStyle/>
          <a:p>
            <a:fld id="{A0D399BD-8C83-45F0-8EA3-15212DAF6EA3}" type="datetimeFigureOut">
              <a:rPr lang="en-US" smtClean="0"/>
              <a:t>3/7/2022</a:t>
            </a:fld>
            <a:endParaRPr lang="en-US"/>
          </a:p>
        </p:txBody>
      </p:sp>
      <p:sp>
        <p:nvSpPr>
          <p:cNvPr id="5" name="Footer Placeholder 4">
            <a:extLst>
              <a:ext uri="{FF2B5EF4-FFF2-40B4-BE49-F238E27FC236}">
                <a16:creationId xmlns:a16="http://schemas.microsoft.com/office/drawing/2014/main" id="{2CB31302-45FF-4BF4-9D7B-704ABF71EE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1429F1-6C14-4009-8463-CAF99AF24FE9}"/>
              </a:ext>
            </a:extLst>
          </p:cNvPr>
          <p:cNvSpPr>
            <a:spLocks noGrp="1"/>
          </p:cNvSpPr>
          <p:nvPr>
            <p:ph type="sldNum" sz="quarter" idx="12"/>
          </p:nvPr>
        </p:nvSpPr>
        <p:spPr>
          <a:xfrm>
            <a:off x="8610600" y="6356350"/>
            <a:ext cx="2743200" cy="365125"/>
          </a:xfrm>
          <a:prstGeom prst="rect">
            <a:avLst/>
          </a:prstGeom>
        </p:spPr>
        <p:txBody>
          <a:bodyPr/>
          <a:lstStyle/>
          <a:p>
            <a:fld id="{5CA34B57-EC86-4103-8266-680D3B3BD83E}" type="slidenum">
              <a:rPr lang="en-US" smtClean="0"/>
              <a:t>‹#›</a:t>
            </a:fld>
            <a:endParaRPr lang="en-US"/>
          </a:p>
        </p:txBody>
      </p:sp>
    </p:spTree>
    <p:extLst>
      <p:ext uri="{BB962C8B-B14F-4D97-AF65-F5344CB8AC3E}">
        <p14:creationId xmlns:p14="http://schemas.microsoft.com/office/powerpoint/2010/main" val="35016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BE64B-B394-4878-AFA4-54903EA40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C048D-6314-4CDF-8A8E-6636F374A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360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0A07-53B6-41F6-93DE-A205CD4DEB35}"/>
              </a:ext>
            </a:extLst>
          </p:cNvPr>
          <p:cNvSpPr>
            <a:spLocks noGrp="1"/>
          </p:cNvSpPr>
          <p:nvPr>
            <p:ph type="ctrTitle"/>
          </p:nvPr>
        </p:nvSpPr>
        <p:spPr/>
        <p:txBody>
          <a:bodyPr/>
          <a:lstStyle/>
          <a:p>
            <a:r>
              <a:rPr lang="en-US" dirty="0"/>
              <a:t>SCIENCE UPDATE</a:t>
            </a:r>
            <a:br>
              <a:rPr lang="en-US" dirty="0"/>
            </a:br>
            <a:r>
              <a:rPr lang="en-US" dirty="0"/>
              <a:t> </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6C9ECBD9-3D79-4231-A968-138F672AB0F3}"/>
              </a:ext>
            </a:extLst>
          </p:cNvPr>
          <p:cNvSpPr>
            <a:spLocks noGrp="1"/>
          </p:cNvSpPr>
          <p:nvPr>
            <p:ph type="subTitle" idx="1"/>
          </p:nvPr>
        </p:nvSpPr>
        <p:spPr/>
        <p:txBody>
          <a:bodyPr>
            <a:normAutofit lnSpcReduction="10000"/>
          </a:bodyPr>
          <a:lstStyle/>
          <a:p>
            <a:r>
              <a:rPr lang="en-US" dirty="0"/>
              <a:t>David B Wright MD</a:t>
            </a:r>
          </a:p>
          <a:p>
            <a:r>
              <a:rPr lang="en-US" dirty="0">
                <a:solidFill>
                  <a:schemeClr val="bg1"/>
                </a:solidFill>
                <a:latin typeface="Lato" panose="020F0502020204030203" pitchFamily="34" charset="0"/>
                <a:ea typeface="Lato" panose="020F0502020204030203" pitchFamily="34" charset="0"/>
                <a:cs typeface="Lato" panose="020F0502020204030203" pitchFamily="34" charset="0"/>
              </a:rPr>
              <a:t>Clinical Coach BDM</a:t>
            </a:r>
          </a:p>
          <a:p>
            <a:r>
              <a:rPr lang="en-US" dirty="0">
                <a:solidFill>
                  <a:schemeClr val="bg1"/>
                </a:solidFill>
                <a:latin typeface="Lato" panose="020F0502020204030203" pitchFamily="34" charset="0"/>
                <a:ea typeface="Lato" panose="020F0502020204030203" pitchFamily="34" charset="0"/>
                <a:cs typeface="Lato" panose="020F0502020204030203" pitchFamily="34" charset="0"/>
              </a:rPr>
              <a:t>9 March 2022</a:t>
            </a:r>
          </a:p>
          <a:p>
            <a:r>
              <a:rPr lang="en-US" dirty="0"/>
              <a:t> </a:t>
            </a:r>
          </a:p>
          <a:p>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6771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10E3-3495-4E60-9126-6A2D8AB6E31E}"/>
              </a:ext>
            </a:extLst>
          </p:cNvPr>
          <p:cNvSpPr>
            <a:spLocks noGrp="1"/>
          </p:cNvSpPr>
          <p:nvPr>
            <p:ph type="title"/>
          </p:nvPr>
        </p:nvSpPr>
        <p:spPr/>
        <p:txBody>
          <a:bodyPr/>
          <a:lstStyle/>
          <a:p>
            <a:r>
              <a:rPr lang="en-US" dirty="0"/>
              <a:t>IN VIVO EFFICACY</a:t>
            </a:r>
          </a:p>
        </p:txBody>
      </p:sp>
      <p:sp>
        <p:nvSpPr>
          <p:cNvPr id="3" name="Content Placeholder 2">
            <a:extLst>
              <a:ext uri="{FF2B5EF4-FFF2-40B4-BE49-F238E27FC236}">
                <a16:creationId xmlns:a16="http://schemas.microsoft.com/office/drawing/2014/main" id="{C844A949-D879-4314-8E08-778DD3D2FC61}"/>
              </a:ext>
            </a:extLst>
          </p:cNvPr>
          <p:cNvSpPr>
            <a:spLocks noGrp="1"/>
          </p:cNvSpPr>
          <p:nvPr>
            <p:ph idx="1"/>
          </p:nvPr>
        </p:nvSpPr>
        <p:spPr>
          <a:xfrm>
            <a:off x="838200" y="1354845"/>
            <a:ext cx="10515600" cy="4351338"/>
          </a:xfrm>
        </p:spPr>
        <p:txBody>
          <a:bodyPr>
            <a:normAutofit fontScale="92500" lnSpcReduction="20000"/>
          </a:bodyPr>
          <a:lstStyle/>
          <a:p>
            <a:r>
              <a:rPr lang="en-US" dirty="0"/>
              <a:t>Expected bleeding events in non-treated: 50%!!!</a:t>
            </a:r>
          </a:p>
          <a:p>
            <a:r>
              <a:rPr lang="en-US" dirty="0"/>
              <a:t>Adequate hemostasis: 98.4%</a:t>
            </a:r>
          </a:p>
          <a:p>
            <a:pPr lvl="1"/>
            <a:r>
              <a:rPr lang="en-US" dirty="0"/>
              <a:t>78% in those entered with active bleeding</a:t>
            </a:r>
          </a:p>
          <a:p>
            <a:r>
              <a:rPr lang="en-US" dirty="0"/>
              <a:t>Urgent CABG bleeding compared to PLATO trial</a:t>
            </a:r>
            <a:r>
              <a:rPr lang="en-US" baseline="30000" dirty="0"/>
              <a:t>1</a:t>
            </a:r>
            <a:r>
              <a:rPr lang="en-US" dirty="0"/>
              <a:t>:</a:t>
            </a:r>
          </a:p>
          <a:p>
            <a:pPr lvl="1"/>
            <a:r>
              <a:rPr lang="en-US" dirty="0"/>
              <a:t>Severe: 0% vs 10.6% </a:t>
            </a:r>
          </a:p>
          <a:p>
            <a:pPr lvl="1"/>
            <a:r>
              <a:rPr lang="en-US" dirty="0"/>
              <a:t>Transfusion needed: 7% vs. 16.2%</a:t>
            </a:r>
          </a:p>
          <a:p>
            <a:r>
              <a:rPr lang="en-US" dirty="0"/>
              <a:t>Allogeneic blood products required in 10%</a:t>
            </a:r>
          </a:p>
          <a:p>
            <a:r>
              <a:rPr lang="en-US" dirty="0"/>
              <a:t>No infusion-related, allergic or anaphylactic reactions</a:t>
            </a:r>
          </a:p>
          <a:p>
            <a:r>
              <a:rPr lang="en-US" dirty="0"/>
              <a:t>Anti-drug antibody</a:t>
            </a:r>
          </a:p>
          <a:p>
            <a:pPr lvl="1"/>
            <a:r>
              <a:rPr lang="en-US" dirty="0"/>
              <a:t>22.6% had preexisting</a:t>
            </a:r>
          </a:p>
          <a:p>
            <a:pPr lvl="1"/>
            <a:r>
              <a:rPr lang="en-US" dirty="0"/>
              <a:t>24.3% developed </a:t>
            </a:r>
          </a:p>
          <a:p>
            <a:pPr lvl="1"/>
            <a:r>
              <a:rPr lang="en-US" dirty="0"/>
              <a:t>53% had none</a:t>
            </a:r>
          </a:p>
        </p:txBody>
      </p:sp>
      <p:sp>
        <p:nvSpPr>
          <p:cNvPr id="4" name="Right Brace 3">
            <a:extLst>
              <a:ext uri="{FF2B5EF4-FFF2-40B4-BE49-F238E27FC236}">
                <a16:creationId xmlns:a16="http://schemas.microsoft.com/office/drawing/2014/main" id="{D9B79AE0-74C2-40FE-9813-E942BCDAF61B}"/>
              </a:ext>
            </a:extLst>
          </p:cNvPr>
          <p:cNvSpPr/>
          <p:nvPr/>
        </p:nvSpPr>
        <p:spPr>
          <a:xfrm>
            <a:off x="5196689" y="4354717"/>
            <a:ext cx="488887" cy="69711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A1C3E27C-4569-4D2C-A71E-1CA5D3962889}"/>
              </a:ext>
            </a:extLst>
          </p:cNvPr>
          <p:cNvSpPr txBox="1"/>
          <p:nvPr/>
        </p:nvSpPr>
        <p:spPr>
          <a:xfrm>
            <a:off x="6096000" y="4380109"/>
            <a:ext cx="2703968" cy="646331"/>
          </a:xfrm>
          <a:prstGeom prst="rect">
            <a:avLst/>
          </a:prstGeom>
          <a:noFill/>
        </p:spPr>
        <p:txBody>
          <a:bodyPr wrap="square" rtlCol="0">
            <a:spAutoFit/>
          </a:bodyPr>
          <a:lstStyle/>
          <a:p>
            <a:pPr algn="ctr"/>
            <a:r>
              <a:rPr lang="en-US" dirty="0"/>
              <a:t>Did not affect </a:t>
            </a:r>
          </a:p>
          <a:p>
            <a:pPr algn="ctr"/>
            <a:r>
              <a:rPr lang="en-US" dirty="0"/>
              <a:t>platelet reactivity</a:t>
            </a:r>
          </a:p>
        </p:txBody>
      </p:sp>
      <p:sp>
        <p:nvSpPr>
          <p:cNvPr id="6" name="TextBox 5">
            <a:extLst>
              <a:ext uri="{FF2B5EF4-FFF2-40B4-BE49-F238E27FC236}">
                <a16:creationId xmlns:a16="http://schemas.microsoft.com/office/drawing/2014/main" id="{EC61F7FF-AB87-470B-BD76-254C911D1A70}"/>
              </a:ext>
            </a:extLst>
          </p:cNvPr>
          <p:cNvSpPr txBox="1"/>
          <p:nvPr/>
        </p:nvSpPr>
        <p:spPr>
          <a:xfrm>
            <a:off x="3983525" y="6093196"/>
            <a:ext cx="4707802" cy="646331"/>
          </a:xfrm>
          <a:prstGeom prst="rect">
            <a:avLst/>
          </a:prstGeom>
          <a:noFill/>
        </p:spPr>
        <p:txBody>
          <a:bodyPr wrap="square" rtlCol="0">
            <a:spAutoFit/>
          </a:bodyPr>
          <a:lstStyle/>
          <a:p>
            <a:r>
              <a:rPr lang="en-US" dirty="0"/>
              <a:t>2011 PLATO trial showed Ticagrelor 16% fewer events than Clopidogrel in ACS</a:t>
            </a:r>
          </a:p>
        </p:txBody>
      </p:sp>
    </p:spTree>
    <p:extLst>
      <p:ext uri="{BB962C8B-B14F-4D97-AF65-F5344CB8AC3E}">
        <p14:creationId xmlns:p14="http://schemas.microsoft.com/office/powerpoint/2010/main" val="22151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2CBD-ECFA-4BF8-BA5E-BD617788CC80}"/>
              </a:ext>
            </a:extLst>
          </p:cNvPr>
          <p:cNvSpPr>
            <a:spLocks noGrp="1"/>
          </p:cNvSpPr>
          <p:nvPr>
            <p:ph type="title"/>
          </p:nvPr>
        </p:nvSpPr>
        <p:spPr/>
        <p:txBody>
          <a:bodyPr/>
          <a:lstStyle/>
          <a:p>
            <a:r>
              <a:rPr lang="en-US" dirty="0"/>
              <a:t>ADVERSE EVENTS</a:t>
            </a:r>
          </a:p>
        </p:txBody>
      </p:sp>
      <p:sp>
        <p:nvSpPr>
          <p:cNvPr id="3" name="Content Placeholder 2">
            <a:extLst>
              <a:ext uri="{FF2B5EF4-FFF2-40B4-BE49-F238E27FC236}">
                <a16:creationId xmlns:a16="http://schemas.microsoft.com/office/drawing/2014/main" id="{41DA3A68-6645-4655-AB9B-82233A343574}"/>
              </a:ext>
            </a:extLst>
          </p:cNvPr>
          <p:cNvSpPr>
            <a:spLocks noGrp="1"/>
          </p:cNvSpPr>
          <p:nvPr>
            <p:ph idx="1"/>
          </p:nvPr>
        </p:nvSpPr>
        <p:spPr/>
        <p:txBody>
          <a:bodyPr/>
          <a:lstStyle/>
          <a:p>
            <a:r>
              <a:rPr lang="en-US" dirty="0"/>
              <a:t>8 (5%) Atherothrombotic events </a:t>
            </a:r>
          </a:p>
          <a:p>
            <a:pPr lvl="1"/>
            <a:r>
              <a:rPr lang="en-US" dirty="0"/>
              <a:t>6 were within 7 days</a:t>
            </a:r>
          </a:p>
          <a:p>
            <a:pPr lvl="1"/>
            <a:r>
              <a:rPr lang="en-US" dirty="0"/>
              <a:t>3 had already resumed DAPT</a:t>
            </a:r>
          </a:p>
          <a:p>
            <a:pPr lvl="1"/>
            <a:r>
              <a:rPr lang="en-US" dirty="0"/>
              <a:t>???How many were “on fire” at the time of surgery???</a:t>
            </a:r>
          </a:p>
        </p:txBody>
      </p:sp>
    </p:spTree>
    <p:extLst>
      <p:ext uri="{BB962C8B-B14F-4D97-AF65-F5344CB8AC3E}">
        <p14:creationId xmlns:p14="http://schemas.microsoft.com/office/powerpoint/2010/main" val="39974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74B1-E723-40E9-94F6-F65FAE402C6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201C9FC-9181-41C3-905A-868C2FCA0BF9}"/>
              </a:ext>
            </a:extLst>
          </p:cNvPr>
          <p:cNvSpPr>
            <a:spLocks noGrp="1"/>
          </p:cNvSpPr>
          <p:nvPr>
            <p:ph idx="1"/>
          </p:nvPr>
        </p:nvSpPr>
        <p:spPr/>
        <p:txBody>
          <a:bodyPr/>
          <a:lstStyle/>
          <a:p>
            <a:r>
              <a:rPr lang="en-US" dirty="0"/>
              <a:t>Safety and efficacy appear excellent</a:t>
            </a:r>
          </a:p>
          <a:p>
            <a:r>
              <a:rPr lang="en-US" dirty="0"/>
              <a:t>Nearly all patients were undergoing CABG</a:t>
            </a:r>
          </a:p>
          <a:p>
            <a:r>
              <a:rPr lang="en-US" dirty="0"/>
              <a:t>Not enough patients with spontaneous bleeding on Ticagrelor enrolled to draw conclusions</a:t>
            </a:r>
          </a:p>
          <a:p>
            <a:r>
              <a:rPr lang="en-US" dirty="0"/>
              <a:t>Thrombotic event rate of 5% post-treatment is a reason for caution</a:t>
            </a:r>
          </a:p>
        </p:txBody>
      </p:sp>
    </p:spTree>
    <p:extLst>
      <p:ext uri="{BB962C8B-B14F-4D97-AF65-F5344CB8AC3E}">
        <p14:creationId xmlns:p14="http://schemas.microsoft.com/office/powerpoint/2010/main" val="4081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EBC9-258B-43FC-A26E-BFDF97678D43}"/>
              </a:ext>
            </a:extLst>
          </p:cNvPr>
          <p:cNvSpPr>
            <a:spLocks noGrp="1"/>
          </p:cNvSpPr>
          <p:nvPr>
            <p:ph type="title"/>
          </p:nvPr>
        </p:nvSpPr>
        <p:spPr/>
        <p:txBody>
          <a:bodyPr/>
          <a:lstStyle/>
          <a:p>
            <a:r>
              <a:rPr lang="en-US" dirty="0"/>
              <a:t>BALE DONEEN TAKEAWAY</a:t>
            </a:r>
          </a:p>
        </p:txBody>
      </p:sp>
      <p:sp>
        <p:nvSpPr>
          <p:cNvPr id="3" name="Content Placeholder 2">
            <a:extLst>
              <a:ext uri="{FF2B5EF4-FFF2-40B4-BE49-F238E27FC236}">
                <a16:creationId xmlns:a16="http://schemas.microsoft.com/office/drawing/2014/main" id="{5F0463B1-DE6A-4173-81B1-CBA157063460}"/>
              </a:ext>
            </a:extLst>
          </p:cNvPr>
          <p:cNvSpPr>
            <a:spLocks noGrp="1"/>
          </p:cNvSpPr>
          <p:nvPr>
            <p:ph idx="1"/>
          </p:nvPr>
        </p:nvSpPr>
        <p:spPr/>
        <p:txBody>
          <a:bodyPr/>
          <a:lstStyle/>
          <a:p>
            <a:r>
              <a:rPr lang="en-US" dirty="0"/>
              <a:t>Put out the FIRE in ALL our patients so that</a:t>
            </a:r>
          </a:p>
          <a:p>
            <a:pPr lvl="1"/>
            <a:r>
              <a:rPr lang="en-US" dirty="0"/>
              <a:t>Stents and CABG aren’t needed</a:t>
            </a:r>
          </a:p>
          <a:p>
            <a:pPr lvl="1"/>
            <a:r>
              <a:rPr lang="en-US" dirty="0"/>
              <a:t>Safer to withdraw anti-platelets should major surgery be needed</a:t>
            </a:r>
          </a:p>
        </p:txBody>
      </p:sp>
    </p:spTree>
    <p:extLst>
      <p:ext uri="{BB962C8B-B14F-4D97-AF65-F5344CB8AC3E}">
        <p14:creationId xmlns:p14="http://schemas.microsoft.com/office/powerpoint/2010/main" val="229973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7E21-D877-42B8-8CF5-546528F95390}"/>
              </a:ext>
            </a:extLst>
          </p:cNvPr>
          <p:cNvSpPr>
            <a:spLocks noGrp="1"/>
          </p:cNvSpPr>
          <p:nvPr>
            <p:ph type="title"/>
          </p:nvPr>
        </p:nvSpPr>
        <p:spPr/>
        <p:txBody>
          <a:bodyPr/>
          <a:lstStyle/>
          <a:p>
            <a:r>
              <a:rPr lang="en-US" dirty="0"/>
              <a:t>TIA DEFINITION</a:t>
            </a:r>
          </a:p>
        </p:txBody>
      </p:sp>
      <p:sp>
        <p:nvSpPr>
          <p:cNvPr id="3" name="Content Placeholder 2">
            <a:extLst>
              <a:ext uri="{FF2B5EF4-FFF2-40B4-BE49-F238E27FC236}">
                <a16:creationId xmlns:a16="http://schemas.microsoft.com/office/drawing/2014/main" id="{CCE7616F-E41D-4D2D-A945-66A8F504F7B7}"/>
              </a:ext>
            </a:extLst>
          </p:cNvPr>
          <p:cNvSpPr>
            <a:spLocks noGrp="1"/>
          </p:cNvSpPr>
          <p:nvPr>
            <p:ph idx="1"/>
          </p:nvPr>
        </p:nvSpPr>
        <p:spPr/>
        <p:txBody>
          <a:bodyPr>
            <a:normAutofit lnSpcReduction="10000"/>
          </a:bodyPr>
          <a:lstStyle/>
          <a:p>
            <a:r>
              <a:rPr lang="en-US" dirty="0"/>
              <a:t>Definition evolution</a:t>
            </a:r>
          </a:p>
          <a:p>
            <a:pPr lvl="1"/>
            <a:r>
              <a:rPr lang="en-US" dirty="0"/>
              <a:t>1975: time-based definition “temporary and focal cerebral dysfunction of vascular origin, rapid in onset (less than 1 up to 5 minutes), commonly lasting 2-15 minutes but occasionally as long as 24 hours without infarction”</a:t>
            </a:r>
          </a:p>
          <a:p>
            <a:pPr lvl="1"/>
            <a:r>
              <a:rPr lang="en-US" dirty="0"/>
              <a:t>1990s: MRI challenged the concept of “no damage”--time course of symptoms had no bearing on prognosis</a:t>
            </a:r>
          </a:p>
          <a:p>
            <a:pPr lvl="1"/>
            <a:r>
              <a:rPr lang="en-US" dirty="0"/>
              <a:t>2002: tissue-based definition “brief episode of neurologic dysfunction caused by focal brain or retinal ischemia, with clinical symptoms typically lasting less than one hour and without evidence of acute infarction”  (time still an element)</a:t>
            </a:r>
          </a:p>
          <a:p>
            <a:pPr lvl="1"/>
            <a:r>
              <a:rPr lang="en-US" dirty="0"/>
              <a:t>2009: “transient dysfunction caused by focal brain, spinal cord, or retinal ischemia, without infarction”</a:t>
            </a:r>
          </a:p>
        </p:txBody>
      </p:sp>
    </p:spTree>
    <p:extLst>
      <p:ext uri="{BB962C8B-B14F-4D97-AF65-F5344CB8AC3E}">
        <p14:creationId xmlns:p14="http://schemas.microsoft.com/office/powerpoint/2010/main" val="20922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4E94-4C63-4932-B7B7-35C0900A64D7}"/>
              </a:ext>
            </a:extLst>
          </p:cNvPr>
          <p:cNvSpPr>
            <a:spLocks noGrp="1"/>
          </p:cNvSpPr>
          <p:nvPr>
            <p:ph type="title"/>
          </p:nvPr>
        </p:nvSpPr>
        <p:spPr>
          <a:xfrm>
            <a:off x="756718" y="383232"/>
            <a:ext cx="10931305" cy="1325563"/>
          </a:xfrm>
        </p:spPr>
        <p:txBody>
          <a:bodyPr/>
          <a:lstStyle/>
          <a:p>
            <a:r>
              <a:rPr lang="en-US" dirty="0"/>
              <a:t>TIA SHOULD NO LONGER BE USED 2022</a:t>
            </a:r>
          </a:p>
        </p:txBody>
      </p:sp>
      <p:sp>
        <p:nvSpPr>
          <p:cNvPr id="3" name="Content Placeholder 2">
            <a:extLst>
              <a:ext uri="{FF2B5EF4-FFF2-40B4-BE49-F238E27FC236}">
                <a16:creationId xmlns:a16="http://schemas.microsoft.com/office/drawing/2014/main" id="{3ADF12B4-F203-4070-8DD6-6F8BF34CCD02}"/>
              </a:ext>
            </a:extLst>
          </p:cNvPr>
          <p:cNvSpPr>
            <a:spLocks noGrp="1"/>
          </p:cNvSpPr>
          <p:nvPr>
            <p:ph idx="1"/>
          </p:nvPr>
        </p:nvSpPr>
        <p:spPr/>
        <p:txBody>
          <a:bodyPr/>
          <a:lstStyle/>
          <a:p>
            <a:r>
              <a:rPr lang="en-US" dirty="0"/>
              <a:t>MRI using 7 T and 11 T magnets and/or blood tests reveal neuronal damage in most TIA’s</a:t>
            </a:r>
          </a:p>
          <a:p>
            <a:r>
              <a:rPr lang="en-US" dirty="0"/>
              <a:t>Histopathology shows neuronal dropout even if no infarction!</a:t>
            </a:r>
          </a:p>
          <a:p>
            <a:pPr lvl="1"/>
            <a:r>
              <a:rPr lang="en-US" dirty="0"/>
              <a:t>2006 article showed “2,000,000 neurons for every 60 second delay in starting TPA treatment!  (We have approx. 86 Billion neurons)</a:t>
            </a:r>
          </a:p>
          <a:p>
            <a:r>
              <a:rPr lang="en-US" i="1" dirty="0"/>
              <a:t>“ALL symptomatic focal cerebral ischemic events should be considered to be cerebral infarctions.”  They really ARE ‘min-strokes’ after all!!</a:t>
            </a:r>
          </a:p>
          <a:p>
            <a:r>
              <a:rPr lang="en-US" dirty="0"/>
              <a:t>Remember to consider focal seizure, migraine aura, syncope, metabolic disturbances in your differential!</a:t>
            </a:r>
          </a:p>
          <a:p>
            <a:endParaRPr lang="en-US" dirty="0"/>
          </a:p>
        </p:txBody>
      </p:sp>
    </p:spTree>
    <p:extLst>
      <p:ext uri="{BB962C8B-B14F-4D97-AF65-F5344CB8AC3E}">
        <p14:creationId xmlns:p14="http://schemas.microsoft.com/office/powerpoint/2010/main" val="39296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7FC0-1197-4EB4-80F5-0014A75114A6}"/>
              </a:ext>
            </a:extLst>
          </p:cNvPr>
          <p:cNvSpPr>
            <a:spLocks noGrp="1"/>
          </p:cNvSpPr>
          <p:nvPr>
            <p:ph type="title"/>
          </p:nvPr>
        </p:nvSpPr>
        <p:spPr/>
        <p:txBody>
          <a:bodyPr/>
          <a:lstStyle/>
          <a:p>
            <a:r>
              <a:rPr lang="en-US" dirty="0"/>
              <a:t>ISCHEMIA = INFARCTION IN BRAIN AND HEART!</a:t>
            </a:r>
          </a:p>
        </p:txBody>
      </p:sp>
      <p:sp>
        <p:nvSpPr>
          <p:cNvPr id="3" name="Content Placeholder 2">
            <a:extLst>
              <a:ext uri="{FF2B5EF4-FFF2-40B4-BE49-F238E27FC236}">
                <a16:creationId xmlns:a16="http://schemas.microsoft.com/office/drawing/2014/main" id="{4B51C159-44EA-4F57-B649-6025E5755699}"/>
              </a:ext>
            </a:extLst>
          </p:cNvPr>
          <p:cNvSpPr>
            <a:spLocks noGrp="1"/>
          </p:cNvSpPr>
          <p:nvPr>
            <p:ph idx="1"/>
          </p:nvPr>
        </p:nvSpPr>
        <p:spPr/>
        <p:txBody>
          <a:bodyPr/>
          <a:lstStyle/>
          <a:p>
            <a:r>
              <a:rPr lang="en-US" dirty="0"/>
              <a:t>Unstable angina </a:t>
            </a:r>
            <a:r>
              <a:rPr lang="en-US" dirty="0">
                <a:sym typeface="Wingdings" panose="05000000000000000000" pitchFamily="2" charset="2"/>
              </a:rPr>
              <a:t> Acute Coronary Syndrome</a:t>
            </a:r>
          </a:p>
          <a:p>
            <a:r>
              <a:rPr lang="en-US" dirty="0">
                <a:sym typeface="Wingdings" panose="05000000000000000000" pitchFamily="2" charset="2"/>
              </a:rPr>
              <a:t>TIA  Acute Ischemic Cerebrovascular Syndrome (first suggested in 2003!!)</a:t>
            </a:r>
          </a:p>
          <a:p>
            <a:r>
              <a:rPr lang="en-US" dirty="0">
                <a:sym typeface="Wingdings" panose="05000000000000000000" pitchFamily="2" charset="2"/>
              </a:rPr>
              <a:t>Yes Virginia, it really does take 20+ years for the practice of medicine to catch up with the science of medicine….</a:t>
            </a:r>
          </a:p>
          <a:p>
            <a:endParaRPr lang="en-US" dirty="0"/>
          </a:p>
        </p:txBody>
      </p:sp>
      <p:pic>
        <p:nvPicPr>
          <p:cNvPr id="4" name="Picture 3">
            <a:extLst>
              <a:ext uri="{FF2B5EF4-FFF2-40B4-BE49-F238E27FC236}">
                <a16:creationId xmlns:a16="http://schemas.microsoft.com/office/drawing/2014/main" id="{B20F76CC-AE91-4311-B922-66A73D8BD09C}"/>
              </a:ext>
            </a:extLst>
          </p:cNvPr>
          <p:cNvPicPr>
            <a:picLocks noChangeAspect="1"/>
          </p:cNvPicPr>
          <p:nvPr/>
        </p:nvPicPr>
        <p:blipFill>
          <a:blip r:embed="rId2"/>
          <a:stretch>
            <a:fillRect/>
          </a:stretch>
        </p:blipFill>
        <p:spPr>
          <a:xfrm>
            <a:off x="3521798" y="4048816"/>
            <a:ext cx="4526733" cy="2545295"/>
          </a:xfrm>
          <a:prstGeom prst="rect">
            <a:avLst/>
          </a:prstGeom>
        </p:spPr>
      </p:pic>
    </p:spTree>
    <p:extLst>
      <p:ext uri="{BB962C8B-B14F-4D97-AF65-F5344CB8AC3E}">
        <p14:creationId xmlns:p14="http://schemas.microsoft.com/office/powerpoint/2010/main" val="377886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7D57-9C6A-42B0-8509-186829C21C96}"/>
              </a:ext>
            </a:extLst>
          </p:cNvPr>
          <p:cNvSpPr>
            <a:spLocks noGrp="1"/>
          </p:cNvSpPr>
          <p:nvPr>
            <p:ph type="title"/>
          </p:nvPr>
        </p:nvSpPr>
        <p:spPr/>
        <p:txBody>
          <a:bodyPr/>
          <a:lstStyle/>
          <a:p>
            <a:r>
              <a:rPr lang="en-US" dirty="0"/>
              <a:t>MICROCIRCULATORY STROKE EVENTS</a:t>
            </a:r>
          </a:p>
        </p:txBody>
      </p:sp>
      <p:sp>
        <p:nvSpPr>
          <p:cNvPr id="3" name="Content Placeholder 2">
            <a:extLst>
              <a:ext uri="{FF2B5EF4-FFF2-40B4-BE49-F238E27FC236}">
                <a16:creationId xmlns:a16="http://schemas.microsoft.com/office/drawing/2014/main" id="{D6B6E32E-50FB-4AAE-BB47-8B26A0D50DF7}"/>
              </a:ext>
            </a:extLst>
          </p:cNvPr>
          <p:cNvSpPr>
            <a:spLocks noGrp="1"/>
          </p:cNvSpPr>
          <p:nvPr>
            <p:ph idx="1"/>
          </p:nvPr>
        </p:nvSpPr>
        <p:spPr/>
        <p:txBody>
          <a:bodyPr>
            <a:normAutofit fontScale="92500" lnSpcReduction="20000"/>
          </a:bodyPr>
          <a:lstStyle/>
          <a:p>
            <a:r>
              <a:rPr lang="en-US" dirty="0"/>
              <a:t>Advances in stroke treatment beyond TPA</a:t>
            </a:r>
          </a:p>
          <a:p>
            <a:pPr lvl="1"/>
            <a:r>
              <a:rPr lang="en-US" dirty="0"/>
              <a:t>Mechanical thrombectomy possible in 71% of large vessel occlusions, but only 20-27% become disability free</a:t>
            </a:r>
          </a:p>
          <a:p>
            <a:pPr lvl="1"/>
            <a:r>
              <a:rPr lang="en-US" dirty="0"/>
              <a:t>54% with severe strokes lose independence or die</a:t>
            </a:r>
          </a:p>
          <a:p>
            <a:pPr lvl="1"/>
            <a:r>
              <a:rPr lang="en-US" dirty="0"/>
              <a:t>72% of survivors have residual disability</a:t>
            </a:r>
          </a:p>
          <a:p>
            <a:r>
              <a:rPr lang="en-US" dirty="0"/>
              <a:t>“Technically successful but futile angiographic reperfusion is more common in patients with advanced age, diabetes, and hypertension and associated small vessel disease”</a:t>
            </a:r>
          </a:p>
          <a:p>
            <a:pPr lvl="1"/>
            <a:r>
              <a:rPr lang="en-US" dirty="0"/>
              <a:t>Tissue edema</a:t>
            </a:r>
          </a:p>
          <a:p>
            <a:pPr lvl="1"/>
            <a:r>
              <a:rPr lang="en-US" dirty="0"/>
              <a:t>Endothelial swelling</a:t>
            </a:r>
          </a:p>
          <a:p>
            <a:pPr lvl="1"/>
            <a:r>
              <a:rPr lang="en-US" dirty="0"/>
              <a:t>Micro-thrombi and fibrin-platelet deposits</a:t>
            </a:r>
          </a:p>
          <a:p>
            <a:pPr lvl="1"/>
            <a:r>
              <a:rPr lang="en-US" dirty="0"/>
              <a:t>Vasoconstriction</a:t>
            </a:r>
          </a:p>
          <a:p>
            <a:pPr lvl="1"/>
            <a:r>
              <a:rPr lang="en-US" b="1" i="1" dirty="0"/>
              <a:t>Inflammation</a:t>
            </a:r>
          </a:p>
          <a:p>
            <a:pPr marL="457200" lvl="1" indent="0">
              <a:buNone/>
            </a:pPr>
            <a:endParaRPr lang="en-US" dirty="0"/>
          </a:p>
        </p:txBody>
      </p:sp>
    </p:spTree>
    <p:extLst>
      <p:ext uri="{BB962C8B-B14F-4D97-AF65-F5344CB8AC3E}">
        <p14:creationId xmlns:p14="http://schemas.microsoft.com/office/powerpoint/2010/main" val="35585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16CC-1CD9-433B-9F5A-66387BC146D5}"/>
              </a:ext>
            </a:extLst>
          </p:cNvPr>
          <p:cNvSpPr>
            <a:spLocks noGrp="1"/>
          </p:cNvSpPr>
          <p:nvPr>
            <p:ph type="title"/>
          </p:nvPr>
        </p:nvSpPr>
        <p:spPr/>
        <p:txBody>
          <a:bodyPr/>
          <a:lstStyle/>
          <a:p>
            <a:r>
              <a:rPr lang="en-US" dirty="0"/>
              <a:t>CHOICE TRIAL</a:t>
            </a:r>
          </a:p>
        </p:txBody>
      </p:sp>
      <p:sp>
        <p:nvSpPr>
          <p:cNvPr id="3" name="Content Placeholder 2">
            <a:extLst>
              <a:ext uri="{FF2B5EF4-FFF2-40B4-BE49-F238E27FC236}">
                <a16:creationId xmlns:a16="http://schemas.microsoft.com/office/drawing/2014/main" id="{78EEF032-A3B8-4589-B49D-B7C08A5F1909}"/>
              </a:ext>
            </a:extLst>
          </p:cNvPr>
          <p:cNvSpPr>
            <a:spLocks noGrp="1"/>
          </p:cNvSpPr>
          <p:nvPr>
            <p:ph idx="1"/>
          </p:nvPr>
        </p:nvSpPr>
        <p:spPr/>
        <p:txBody>
          <a:bodyPr>
            <a:normAutofit fontScale="92500" lnSpcReduction="20000"/>
          </a:bodyPr>
          <a:lstStyle/>
          <a:p>
            <a:r>
              <a:rPr lang="en-US" dirty="0"/>
              <a:t>Chemical Optimization of Cerebral Embolectomy</a:t>
            </a:r>
          </a:p>
          <a:p>
            <a:pPr lvl="1"/>
            <a:r>
              <a:rPr lang="en-US" dirty="0"/>
              <a:t>Adjunct intra-arterial alteplase vs placebo in patients with large vessel occlusion acute ischemic stroke treated with thrombectomy resulting in “successful reperfusion” </a:t>
            </a:r>
          </a:p>
          <a:p>
            <a:r>
              <a:rPr lang="en-US" dirty="0"/>
              <a:t>Rationale:</a:t>
            </a:r>
          </a:p>
          <a:p>
            <a:pPr lvl="1"/>
            <a:r>
              <a:rPr lang="en-US" dirty="0"/>
              <a:t>Nearly every neuron has its own capillary</a:t>
            </a:r>
          </a:p>
          <a:p>
            <a:pPr lvl="1"/>
            <a:r>
              <a:rPr lang="en-US" dirty="0"/>
              <a:t>90% of vascular volume in brain is capillary (slightly more than other organs)</a:t>
            </a:r>
          </a:p>
          <a:p>
            <a:pPr lvl="1"/>
            <a:r>
              <a:rPr lang="en-US" dirty="0"/>
              <a:t>Up to 40% of successful reperfusion have areas of hypoperfusion</a:t>
            </a:r>
          </a:p>
          <a:p>
            <a:r>
              <a:rPr lang="en-US" dirty="0"/>
              <a:t>Population:</a:t>
            </a:r>
          </a:p>
          <a:p>
            <a:pPr lvl="1"/>
            <a:r>
              <a:rPr lang="en-US" dirty="0"/>
              <a:t>1825 thrombectomy-treated candidates, 748 met criteria, 113 entered study, 47% women</a:t>
            </a:r>
          </a:p>
          <a:p>
            <a:pPr lvl="1"/>
            <a:r>
              <a:rPr lang="en-US" dirty="0"/>
              <a:t>Thrombectomy within 24 hours of “last seen well”</a:t>
            </a:r>
          </a:p>
          <a:p>
            <a:pPr lvl="2"/>
            <a:r>
              <a:rPr lang="en-US" sz="2600" b="1" dirty="0"/>
              <a:t>“Time is Brain!!! 2,000,000/minute!!!”</a:t>
            </a:r>
          </a:p>
        </p:txBody>
      </p:sp>
    </p:spTree>
    <p:extLst>
      <p:ext uri="{BB962C8B-B14F-4D97-AF65-F5344CB8AC3E}">
        <p14:creationId xmlns:p14="http://schemas.microsoft.com/office/powerpoint/2010/main" val="34813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16CC-1CD9-433B-9F5A-66387BC146D5}"/>
              </a:ext>
            </a:extLst>
          </p:cNvPr>
          <p:cNvSpPr>
            <a:spLocks noGrp="1"/>
          </p:cNvSpPr>
          <p:nvPr>
            <p:ph type="title"/>
          </p:nvPr>
        </p:nvSpPr>
        <p:spPr/>
        <p:txBody>
          <a:bodyPr/>
          <a:lstStyle/>
          <a:p>
            <a:r>
              <a:rPr lang="en-US" dirty="0"/>
              <a:t>CHOICE TRIAL OUTCOMES</a:t>
            </a:r>
          </a:p>
        </p:txBody>
      </p:sp>
      <p:sp>
        <p:nvSpPr>
          <p:cNvPr id="3" name="Content Placeholder 2">
            <a:extLst>
              <a:ext uri="{FF2B5EF4-FFF2-40B4-BE49-F238E27FC236}">
                <a16:creationId xmlns:a16="http://schemas.microsoft.com/office/drawing/2014/main" id="{78EEF032-A3B8-4589-B49D-B7C08A5F1909}"/>
              </a:ext>
            </a:extLst>
          </p:cNvPr>
          <p:cNvSpPr>
            <a:spLocks noGrp="1"/>
          </p:cNvSpPr>
          <p:nvPr>
            <p:ph idx="1"/>
          </p:nvPr>
        </p:nvSpPr>
        <p:spPr/>
        <p:txBody>
          <a:bodyPr>
            <a:normAutofit fontScale="92500" lnSpcReduction="10000"/>
          </a:bodyPr>
          <a:lstStyle/>
          <a:p>
            <a:r>
              <a:rPr lang="en-US" dirty="0"/>
              <a:t>Stopped early due to slow recruitment during COVID19 AND lack of placebo supply!</a:t>
            </a:r>
          </a:p>
          <a:p>
            <a:r>
              <a:rPr lang="en-US" dirty="0"/>
              <a:t>121 randomized, 113 treated</a:t>
            </a:r>
          </a:p>
          <a:p>
            <a:pPr lvl="1"/>
            <a:r>
              <a:rPr lang="en-US" dirty="0"/>
              <a:t>Only 23% had complete angiographic reperfusion prior to IA-</a:t>
            </a:r>
            <a:r>
              <a:rPr lang="en-US" dirty="0" err="1"/>
              <a:t>atelplase</a:t>
            </a:r>
            <a:endParaRPr lang="en-US" dirty="0"/>
          </a:p>
          <a:p>
            <a:pPr lvl="1"/>
            <a:r>
              <a:rPr lang="en-US" dirty="0"/>
              <a:t>The rest had at least 50% reperfusion</a:t>
            </a:r>
          </a:p>
          <a:p>
            <a:r>
              <a:rPr lang="en-US" dirty="0"/>
              <a:t>No symptomatic intracranial hemorrhage at 24 hours</a:t>
            </a:r>
          </a:p>
          <a:p>
            <a:r>
              <a:rPr lang="en-US" dirty="0"/>
              <a:t>18.4% absolute increase in excellent outcomes on Modified Rankin Scale, e.g. disability-free; NNT = 5.4</a:t>
            </a:r>
          </a:p>
          <a:p>
            <a:pPr lvl="1"/>
            <a:r>
              <a:rPr lang="en-US" dirty="0"/>
              <a:t>Confidence interval 0.3-36.4% due to small sample size…)</a:t>
            </a:r>
          </a:p>
          <a:p>
            <a:r>
              <a:rPr lang="en-US" dirty="0"/>
              <a:t>Small study, so more trials needed</a:t>
            </a:r>
          </a:p>
          <a:p>
            <a:r>
              <a:rPr lang="en-US" dirty="0"/>
              <a:t>MOST trial just begun will study microcirculation better</a:t>
            </a:r>
          </a:p>
          <a:p>
            <a:endParaRPr lang="en-US" dirty="0"/>
          </a:p>
        </p:txBody>
      </p:sp>
    </p:spTree>
    <p:extLst>
      <p:ext uri="{BB962C8B-B14F-4D97-AF65-F5344CB8AC3E}">
        <p14:creationId xmlns:p14="http://schemas.microsoft.com/office/powerpoint/2010/main" val="29195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6ED968-1AEB-41D8-9B11-5BBF43370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238" y="887240"/>
            <a:ext cx="11373324" cy="4208660"/>
          </a:xfrm>
        </p:spPr>
      </p:pic>
    </p:spTree>
    <p:extLst>
      <p:ext uri="{BB962C8B-B14F-4D97-AF65-F5344CB8AC3E}">
        <p14:creationId xmlns:p14="http://schemas.microsoft.com/office/powerpoint/2010/main" val="161728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16CC-1CD9-433B-9F5A-66387BC146D5}"/>
              </a:ext>
            </a:extLst>
          </p:cNvPr>
          <p:cNvSpPr>
            <a:spLocks noGrp="1"/>
          </p:cNvSpPr>
          <p:nvPr>
            <p:ph type="title"/>
          </p:nvPr>
        </p:nvSpPr>
        <p:spPr/>
        <p:txBody>
          <a:bodyPr/>
          <a:lstStyle/>
          <a:p>
            <a:r>
              <a:rPr lang="en-US" dirty="0"/>
              <a:t>BALE DONEEN TAKEAWAY</a:t>
            </a:r>
          </a:p>
        </p:txBody>
      </p:sp>
      <p:sp>
        <p:nvSpPr>
          <p:cNvPr id="3" name="Content Placeholder 2">
            <a:extLst>
              <a:ext uri="{FF2B5EF4-FFF2-40B4-BE49-F238E27FC236}">
                <a16:creationId xmlns:a16="http://schemas.microsoft.com/office/drawing/2014/main" id="{78EEF032-A3B8-4589-B49D-B7C08A5F1909}"/>
              </a:ext>
            </a:extLst>
          </p:cNvPr>
          <p:cNvSpPr>
            <a:spLocks noGrp="1"/>
          </p:cNvSpPr>
          <p:nvPr>
            <p:ph idx="1"/>
          </p:nvPr>
        </p:nvSpPr>
        <p:spPr/>
        <p:txBody>
          <a:bodyPr/>
          <a:lstStyle/>
          <a:p>
            <a:r>
              <a:rPr lang="en-US" dirty="0"/>
              <a:t>Once again, amazing efforts to treat end stage disease provide benefit beyond current measures—BUT with limitations to the amount of improvement possible!</a:t>
            </a:r>
          </a:p>
          <a:p>
            <a:r>
              <a:rPr lang="en-US" dirty="0"/>
              <a:t>Once again, prevention outperforms disease rescue!</a:t>
            </a:r>
          </a:p>
        </p:txBody>
      </p:sp>
    </p:spTree>
    <p:extLst>
      <p:ext uri="{BB962C8B-B14F-4D97-AF65-F5344CB8AC3E}">
        <p14:creationId xmlns:p14="http://schemas.microsoft.com/office/powerpoint/2010/main" val="21376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D051-60FB-41E5-A0A7-26717DE1544A}"/>
              </a:ext>
            </a:extLst>
          </p:cNvPr>
          <p:cNvSpPr>
            <a:spLocks noGrp="1"/>
          </p:cNvSpPr>
          <p:nvPr>
            <p:ph type="title"/>
          </p:nvPr>
        </p:nvSpPr>
        <p:spPr/>
        <p:txBody>
          <a:bodyPr/>
          <a:lstStyle/>
          <a:p>
            <a:r>
              <a:rPr lang="en-US" dirty="0"/>
              <a:t>HYPERTENSION AND PREGNANCY</a:t>
            </a:r>
          </a:p>
        </p:txBody>
      </p:sp>
      <p:sp>
        <p:nvSpPr>
          <p:cNvPr id="3" name="Content Placeholder 2">
            <a:extLst>
              <a:ext uri="{FF2B5EF4-FFF2-40B4-BE49-F238E27FC236}">
                <a16:creationId xmlns:a16="http://schemas.microsoft.com/office/drawing/2014/main" id="{0D26ED38-9B9F-4CB5-8C30-234A5ED62E60}"/>
              </a:ext>
            </a:extLst>
          </p:cNvPr>
          <p:cNvSpPr>
            <a:spLocks noGrp="1"/>
          </p:cNvSpPr>
          <p:nvPr>
            <p:ph idx="1"/>
          </p:nvPr>
        </p:nvSpPr>
        <p:spPr/>
        <p:txBody>
          <a:bodyPr/>
          <a:lstStyle/>
          <a:p>
            <a:r>
              <a:rPr lang="en-US" dirty="0"/>
              <a:t>Normal pregnancy is characterized by </a:t>
            </a:r>
            <a:r>
              <a:rPr lang="en-US" i="1" dirty="0"/>
              <a:t>decreased </a:t>
            </a:r>
            <a:r>
              <a:rPr lang="en-US" dirty="0"/>
              <a:t>vascular resistance due to “resistance” to Angiotensin II</a:t>
            </a:r>
          </a:p>
          <a:p>
            <a:r>
              <a:rPr lang="en-US" dirty="0"/>
              <a:t>Normotension in pregnancy and postpartum is defined as </a:t>
            </a:r>
          </a:p>
          <a:p>
            <a:pPr lvl="1"/>
            <a:r>
              <a:rPr lang="en-US" dirty="0"/>
              <a:t>&lt;140 mm SBP and &lt; 90 mm DBP</a:t>
            </a:r>
          </a:p>
          <a:p>
            <a:r>
              <a:rPr lang="en-US" dirty="0"/>
              <a:t>50% of hypertensive pregnancies remain hypertensive after delivery</a:t>
            </a:r>
          </a:p>
          <a:p>
            <a:r>
              <a:rPr lang="en-US" dirty="0"/>
              <a:t>Gestational diabetes and High BMI are more common</a:t>
            </a:r>
          </a:p>
          <a:p>
            <a:r>
              <a:rPr lang="en-US" dirty="0"/>
              <a:t>Prevalence of Postpartum Hypertension only recognized 2015</a:t>
            </a:r>
          </a:p>
          <a:p>
            <a:pPr lvl="1"/>
            <a:endParaRPr lang="en-US" dirty="0"/>
          </a:p>
        </p:txBody>
      </p:sp>
    </p:spTree>
    <p:extLst>
      <p:ext uri="{BB962C8B-B14F-4D97-AF65-F5344CB8AC3E}">
        <p14:creationId xmlns:p14="http://schemas.microsoft.com/office/powerpoint/2010/main" val="27448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93EF-EE45-4DED-AEC4-C3C9CC4EB8BA}"/>
              </a:ext>
            </a:extLst>
          </p:cNvPr>
          <p:cNvSpPr>
            <a:spLocks noGrp="1"/>
          </p:cNvSpPr>
          <p:nvPr>
            <p:ph type="title"/>
          </p:nvPr>
        </p:nvSpPr>
        <p:spPr/>
        <p:txBody>
          <a:bodyPr/>
          <a:lstStyle/>
          <a:p>
            <a:r>
              <a:rPr lang="en-US" dirty="0"/>
              <a:t>HYPERTENSION AND PREGNANCY</a:t>
            </a:r>
          </a:p>
        </p:txBody>
      </p:sp>
      <p:sp>
        <p:nvSpPr>
          <p:cNvPr id="3" name="Content Placeholder 2">
            <a:extLst>
              <a:ext uri="{FF2B5EF4-FFF2-40B4-BE49-F238E27FC236}">
                <a16:creationId xmlns:a16="http://schemas.microsoft.com/office/drawing/2014/main" id="{28425085-CF9F-4C84-85ED-441207EA70C6}"/>
              </a:ext>
            </a:extLst>
          </p:cNvPr>
          <p:cNvSpPr>
            <a:spLocks noGrp="1"/>
          </p:cNvSpPr>
          <p:nvPr>
            <p:ph idx="1"/>
          </p:nvPr>
        </p:nvSpPr>
        <p:spPr>
          <a:xfrm>
            <a:off x="838200" y="1825625"/>
            <a:ext cx="10515600" cy="4667250"/>
          </a:xfrm>
        </p:spPr>
        <p:txBody>
          <a:bodyPr>
            <a:normAutofit/>
          </a:bodyPr>
          <a:lstStyle/>
          <a:p>
            <a:r>
              <a:rPr lang="en-US" dirty="0"/>
              <a:t>Hypertensive disorders of pregnancy account for 18% of maternal deaths</a:t>
            </a:r>
          </a:p>
          <a:p>
            <a:r>
              <a:rPr lang="en-US" dirty="0"/>
              <a:t>Association with future stroke, ischemic heart disease and venous thromboembolism has been known since 2007</a:t>
            </a:r>
          </a:p>
          <a:p>
            <a:pPr lvl="1"/>
            <a:endParaRPr lang="en-US" dirty="0"/>
          </a:p>
        </p:txBody>
      </p:sp>
    </p:spTree>
    <p:extLst>
      <p:ext uri="{BB962C8B-B14F-4D97-AF65-F5344CB8AC3E}">
        <p14:creationId xmlns:p14="http://schemas.microsoft.com/office/powerpoint/2010/main" val="106700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152C-09C5-4E99-975F-09FB9EBCE48A}"/>
              </a:ext>
            </a:extLst>
          </p:cNvPr>
          <p:cNvSpPr>
            <a:spLocks noGrp="1"/>
          </p:cNvSpPr>
          <p:nvPr>
            <p:ph type="title"/>
          </p:nvPr>
        </p:nvSpPr>
        <p:spPr/>
        <p:txBody>
          <a:bodyPr/>
          <a:lstStyle/>
          <a:p>
            <a:r>
              <a:rPr lang="en-US" dirty="0"/>
              <a:t>PREECLAMPSIA</a:t>
            </a:r>
          </a:p>
        </p:txBody>
      </p:sp>
      <p:sp>
        <p:nvSpPr>
          <p:cNvPr id="3" name="Content Placeholder 2">
            <a:extLst>
              <a:ext uri="{FF2B5EF4-FFF2-40B4-BE49-F238E27FC236}">
                <a16:creationId xmlns:a16="http://schemas.microsoft.com/office/drawing/2014/main" id="{407FE364-0349-4294-BEB7-6B728627A145}"/>
              </a:ext>
            </a:extLst>
          </p:cNvPr>
          <p:cNvSpPr>
            <a:spLocks noGrp="1"/>
          </p:cNvSpPr>
          <p:nvPr>
            <p:ph idx="1"/>
          </p:nvPr>
        </p:nvSpPr>
        <p:spPr/>
        <p:txBody>
          <a:bodyPr/>
          <a:lstStyle/>
          <a:p>
            <a:r>
              <a:rPr lang="en-US" dirty="0"/>
              <a:t>Preeclampsia = HBP and Proteinuria, organ dysfunction or placental dysfunction</a:t>
            </a:r>
          </a:p>
          <a:p>
            <a:pPr lvl="1"/>
            <a:r>
              <a:rPr lang="en-US" dirty="0"/>
              <a:t>3-5% of first pregnancies</a:t>
            </a:r>
          </a:p>
          <a:p>
            <a:pPr lvl="1"/>
            <a:r>
              <a:rPr lang="en-US" dirty="0"/>
              <a:t>Endothelial dysfunction is widespread</a:t>
            </a:r>
          </a:p>
          <a:p>
            <a:pPr lvl="1"/>
            <a:r>
              <a:rPr lang="en-US" dirty="0"/>
              <a:t>Late onset PE after 34 weeks has a heightened maternal response to the “normal inflammatory state of pregnancy”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3872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D1D-1FB6-430D-B96A-35BC3729DB93}"/>
              </a:ext>
            </a:extLst>
          </p:cNvPr>
          <p:cNvSpPr>
            <a:spLocks noGrp="1"/>
          </p:cNvSpPr>
          <p:nvPr>
            <p:ph type="title"/>
          </p:nvPr>
        </p:nvSpPr>
        <p:spPr>
          <a:xfrm>
            <a:off x="1183907" y="0"/>
            <a:ext cx="10443411" cy="920750"/>
          </a:xfrm>
        </p:spPr>
        <p:txBody>
          <a:bodyPr/>
          <a:lstStyle/>
          <a:p>
            <a:pPr algn="ctr">
              <a:defRPr/>
            </a:pPr>
            <a:r>
              <a:rPr lang="en-US" dirty="0"/>
              <a:t>Primordial Unifier</a:t>
            </a:r>
          </a:p>
        </p:txBody>
      </p:sp>
      <p:pic>
        <p:nvPicPr>
          <p:cNvPr id="3" name="Content Placeholder 2">
            <a:extLst>
              <a:ext uri="{FF2B5EF4-FFF2-40B4-BE49-F238E27FC236}">
                <a16:creationId xmlns:a16="http://schemas.microsoft.com/office/drawing/2014/main" id="{CB4A1116-CDB6-4B12-B6A4-923B28F20B5E}"/>
              </a:ext>
            </a:extLst>
          </p:cNvPr>
          <p:cNvPicPr>
            <a:picLocks noGrp="1" noChangeAspect="1"/>
          </p:cNvPicPr>
          <p:nvPr>
            <p:ph idx="1"/>
          </p:nvPr>
        </p:nvPicPr>
        <p:blipFill>
          <a:blip r:embed="rId3"/>
          <a:stretch>
            <a:fillRect/>
          </a:stretch>
        </p:blipFill>
        <p:spPr>
          <a:xfrm>
            <a:off x="2125785" y="920750"/>
            <a:ext cx="8237416" cy="5178425"/>
          </a:xfrm>
          <a:prstGeom prst="rect">
            <a:avLst/>
          </a:prstGeom>
        </p:spPr>
      </p:pic>
      <p:sp>
        <p:nvSpPr>
          <p:cNvPr id="4" name="TextBox 3">
            <a:extLst>
              <a:ext uri="{FF2B5EF4-FFF2-40B4-BE49-F238E27FC236}">
                <a16:creationId xmlns:a16="http://schemas.microsoft.com/office/drawing/2014/main" id="{DB442FF6-DFF2-46DC-AF81-E56F27120D92}"/>
              </a:ext>
            </a:extLst>
          </p:cNvPr>
          <p:cNvSpPr txBox="1"/>
          <p:nvPr/>
        </p:nvSpPr>
        <p:spPr>
          <a:xfrm>
            <a:off x="8878277" y="4743937"/>
            <a:ext cx="1273907" cy="2616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10000"/>
                  </a:srgbClr>
                </a:solidFill>
                <a:effectLst/>
                <a:uLnTx/>
                <a:uFillTx/>
                <a:latin typeface="Franklin Gothic Medium Cond" panose="020B0606030402020204" pitchFamily="34" charset="0"/>
                <a:ea typeface="+mn-ea"/>
                <a:cs typeface="+mn-cs"/>
              </a:rPr>
              <a:t>Air </a:t>
            </a:r>
            <a:r>
              <a:rPr kumimoji="0" lang="en-US" sz="1100" b="0" i="0" u="none" strike="noStrike" kern="1200" cap="none" spc="0" normalizeH="0" baseline="0" noProof="0" dirty="0" err="1">
                <a:ln>
                  <a:noFill/>
                </a:ln>
                <a:solidFill>
                  <a:srgbClr val="E7E6E6">
                    <a:lumMod val="10000"/>
                  </a:srgbClr>
                </a:solidFill>
                <a:effectLst/>
                <a:uLnTx/>
                <a:uFillTx/>
                <a:latin typeface="Franklin Gothic Medium Cond" panose="020B0606030402020204" pitchFamily="34" charset="0"/>
                <a:ea typeface="+mn-ea"/>
                <a:cs typeface="+mn-cs"/>
              </a:rPr>
              <a:t>Polution</a:t>
            </a:r>
            <a:endParaRPr kumimoji="0" lang="en-US" sz="1100" b="0" i="0" u="none" strike="noStrike" kern="1200" cap="none" spc="0" normalizeH="0" baseline="0" noProof="0" dirty="0">
              <a:ln>
                <a:noFill/>
              </a:ln>
              <a:solidFill>
                <a:srgbClr val="E7E6E6">
                  <a:lumMod val="10000"/>
                </a:srgbClr>
              </a:solidFill>
              <a:effectLst/>
              <a:uLnTx/>
              <a:uFillTx/>
              <a:latin typeface="Franklin Gothic Medium Cond" panose="020B0606030402020204" pitchFamily="34" charset="0"/>
              <a:ea typeface="+mn-ea"/>
              <a:cs typeface="+mn-cs"/>
            </a:endParaRPr>
          </a:p>
        </p:txBody>
      </p:sp>
      <p:sp>
        <p:nvSpPr>
          <p:cNvPr id="5" name="TextBox 4">
            <a:extLst>
              <a:ext uri="{FF2B5EF4-FFF2-40B4-BE49-F238E27FC236}">
                <a16:creationId xmlns:a16="http://schemas.microsoft.com/office/drawing/2014/main" id="{25F36D49-74F1-4028-BC57-1F7C377A0425}"/>
              </a:ext>
            </a:extLst>
          </p:cNvPr>
          <p:cNvSpPr txBox="1"/>
          <p:nvPr/>
        </p:nvSpPr>
        <p:spPr>
          <a:xfrm>
            <a:off x="2110154" y="3552371"/>
            <a:ext cx="8237416" cy="2554545"/>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ato"/>
                <a:ea typeface="+mn-ea"/>
                <a:cs typeface="+mn-cs"/>
              </a:rPr>
              <a:t>Oxidative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Lato"/>
                <a:ea typeface="+mn-ea"/>
                <a:cs typeface="+mn-cs"/>
              </a:rPr>
              <a:t>Stress</a:t>
            </a:r>
          </a:p>
        </p:txBody>
      </p:sp>
    </p:spTree>
    <p:extLst>
      <p:ext uri="{BB962C8B-B14F-4D97-AF65-F5344CB8AC3E}">
        <p14:creationId xmlns:p14="http://schemas.microsoft.com/office/powerpoint/2010/main" val="9225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152C-09C5-4E99-975F-09FB9EBCE48A}"/>
              </a:ext>
            </a:extLst>
          </p:cNvPr>
          <p:cNvSpPr>
            <a:spLocks noGrp="1"/>
          </p:cNvSpPr>
          <p:nvPr>
            <p:ph type="title"/>
          </p:nvPr>
        </p:nvSpPr>
        <p:spPr/>
        <p:txBody>
          <a:bodyPr/>
          <a:lstStyle/>
          <a:p>
            <a:r>
              <a:rPr lang="en-US" dirty="0"/>
              <a:t>PREECLAMPSIA</a:t>
            </a:r>
          </a:p>
        </p:txBody>
      </p:sp>
      <p:sp>
        <p:nvSpPr>
          <p:cNvPr id="3" name="Content Placeholder 2">
            <a:extLst>
              <a:ext uri="{FF2B5EF4-FFF2-40B4-BE49-F238E27FC236}">
                <a16:creationId xmlns:a16="http://schemas.microsoft.com/office/drawing/2014/main" id="{407FE364-0349-4294-BEB7-6B728627A145}"/>
              </a:ext>
            </a:extLst>
          </p:cNvPr>
          <p:cNvSpPr>
            <a:spLocks noGrp="1"/>
          </p:cNvSpPr>
          <p:nvPr>
            <p:ph idx="1"/>
          </p:nvPr>
        </p:nvSpPr>
        <p:spPr/>
        <p:txBody>
          <a:bodyPr>
            <a:normAutofit lnSpcReduction="10000"/>
          </a:bodyPr>
          <a:lstStyle/>
          <a:p>
            <a:r>
              <a:rPr lang="en-US" dirty="0"/>
              <a:t>Diffuse endothelial dysfunction and activation</a:t>
            </a:r>
          </a:p>
          <a:p>
            <a:pPr lvl="1"/>
            <a:r>
              <a:rPr lang="en-US" dirty="0"/>
              <a:t>Increased levels of </a:t>
            </a:r>
          </a:p>
          <a:p>
            <a:pPr lvl="2"/>
            <a:r>
              <a:rPr lang="en-US" dirty="0"/>
              <a:t>Oxidative stress—</a:t>
            </a:r>
            <a:r>
              <a:rPr lang="en-US" dirty="0" err="1"/>
              <a:t>superoxides</a:t>
            </a:r>
            <a:r>
              <a:rPr lang="en-US" dirty="0"/>
              <a:t>, oxidized lipoproteins</a:t>
            </a:r>
          </a:p>
          <a:p>
            <a:pPr lvl="2"/>
            <a:r>
              <a:rPr lang="en-US" dirty="0"/>
              <a:t>Thrombomodulin</a:t>
            </a:r>
          </a:p>
          <a:p>
            <a:pPr lvl="2"/>
            <a:r>
              <a:rPr lang="en-US" dirty="0" err="1"/>
              <a:t>VonWillebrand</a:t>
            </a:r>
            <a:r>
              <a:rPr lang="en-US" dirty="0"/>
              <a:t> factor</a:t>
            </a:r>
          </a:p>
          <a:p>
            <a:pPr lvl="2"/>
            <a:r>
              <a:rPr lang="en-US" dirty="0"/>
              <a:t>Inflammatory cytokines including tumor necrosis factor-alpha</a:t>
            </a:r>
          </a:p>
          <a:p>
            <a:pPr lvl="1"/>
            <a:r>
              <a:rPr lang="en-US" dirty="0"/>
              <a:t>Deficiency of vasodilators</a:t>
            </a:r>
          </a:p>
          <a:p>
            <a:pPr lvl="2"/>
            <a:r>
              <a:rPr lang="en-US" dirty="0"/>
              <a:t>Prostacyclin</a:t>
            </a:r>
          </a:p>
          <a:p>
            <a:pPr lvl="2"/>
            <a:r>
              <a:rPr lang="en-US" dirty="0"/>
              <a:t>Nitric oxide</a:t>
            </a:r>
          </a:p>
          <a:p>
            <a:pPr lvl="1"/>
            <a:r>
              <a:rPr lang="en-US" dirty="0"/>
              <a:t>Endothelial dysfunction endures at least 3 years and biomarkers of endothelial adhesion molecules at least 15 years postpartum!!</a:t>
            </a:r>
          </a:p>
          <a:p>
            <a:r>
              <a:rPr lang="en-US" dirty="0"/>
              <a:t>Loss of “resistance” to Ang II—mechanism uncertain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09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152C-09C5-4E99-975F-09FB9EBCE48A}"/>
              </a:ext>
            </a:extLst>
          </p:cNvPr>
          <p:cNvSpPr>
            <a:spLocks noGrp="1"/>
          </p:cNvSpPr>
          <p:nvPr>
            <p:ph type="title"/>
          </p:nvPr>
        </p:nvSpPr>
        <p:spPr/>
        <p:txBody>
          <a:bodyPr/>
          <a:lstStyle/>
          <a:p>
            <a:r>
              <a:rPr lang="en-US" dirty="0"/>
              <a:t>PREECLAMPSIA</a:t>
            </a:r>
          </a:p>
        </p:txBody>
      </p:sp>
      <p:sp>
        <p:nvSpPr>
          <p:cNvPr id="3" name="Content Placeholder 2">
            <a:extLst>
              <a:ext uri="{FF2B5EF4-FFF2-40B4-BE49-F238E27FC236}">
                <a16:creationId xmlns:a16="http://schemas.microsoft.com/office/drawing/2014/main" id="{407FE364-0349-4294-BEB7-6B728627A145}"/>
              </a:ext>
            </a:extLst>
          </p:cNvPr>
          <p:cNvSpPr>
            <a:spLocks noGrp="1"/>
          </p:cNvSpPr>
          <p:nvPr>
            <p:ph idx="1"/>
          </p:nvPr>
        </p:nvSpPr>
        <p:spPr/>
        <p:txBody>
          <a:bodyPr/>
          <a:lstStyle/>
          <a:p>
            <a:r>
              <a:rPr lang="en-US" dirty="0"/>
              <a:t>Biomarkers:</a:t>
            </a:r>
          </a:p>
          <a:p>
            <a:pPr lvl="1"/>
            <a:r>
              <a:rPr lang="en-US" dirty="0"/>
              <a:t>sFLT-1, soluble </a:t>
            </a:r>
            <a:r>
              <a:rPr lang="en-US" dirty="0" err="1"/>
              <a:t>fms</a:t>
            </a:r>
            <a:r>
              <a:rPr lang="en-US" dirty="0"/>
              <a:t>-like tyrosine kinase, an anti-angiogenic factor, rises last 10 weeks of gestation, more so in PE</a:t>
            </a:r>
          </a:p>
          <a:p>
            <a:pPr lvl="2"/>
            <a:r>
              <a:rPr lang="en-US" dirty="0"/>
              <a:t>Inhibits Vascular Endothelial Growth Factor, VGEF and </a:t>
            </a:r>
            <a:r>
              <a:rPr lang="en-US" dirty="0" err="1"/>
              <a:t>PlGF</a:t>
            </a:r>
            <a:r>
              <a:rPr lang="en-US" dirty="0"/>
              <a:t>, causing endothelial dysfunction!</a:t>
            </a:r>
          </a:p>
          <a:p>
            <a:pPr lvl="2"/>
            <a:r>
              <a:rPr lang="en-US" dirty="0"/>
              <a:t>Proteinuria due to glomerular endothelial swelling and albumin leak</a:t>
            </a:r>
          </a:p>
          <a:p>
            <a:pPr lvl="2"/>
            <a:r>
              <a:rPr lang="en-US" dirty="0"/>
              <a:t>Liver has fibrin deposition diffusely, can lead to DIC</a:t>
            </a:r>
          </a:p>
          <a:p>
            <a:pPr lvl="2"/>
            <a:r>
              <a:rPr lang="en-US" dirty="0"/>
              <a:t>Brain pathology similar to hypertensive encephalopathy with edema </a:t>
            </a:r>
          </a:p>
          <a:p>
            <a:pPr lvl="1"/>
            <a:r>
              <a:rPr lang="en-US" dirty="0" err="1"/>
              <a:t>PlGF</a:t>
            </a:r>
            <a:r>
              <a:rPr lang="en-US" dirty="0"/>
              <a:t>, Placental Growth Factor, an angiogenic factor, starts to fall last 10 weeks of gestation, decreases sooner in PE</a:t>
            </a:r>
          </a:p>
          <a:p>
            <a:pPr marL="0" indent="0">
              <a:buNone/>
            </a:pPr>
            <a:endParaRPr lang="en-US" dirty="0"/>
          </a:p>
        </p:txBody>
      </p:sp>
    </p:spTree>
    <p:extLst>
      <p:ext uri="{BB962C8B-B14F-4D97-AF65-F5344CB8AC3E}">
        <p14:creationId xmlns:p14="http://schemas.microsoft.com/office/powerpoint/2010/main" val="406781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2158320" y="695577"/>
            <a:ext cx="7252380" cy="4908517"/>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6164216"/>
            <a:ext cx="4410720" cy="602345"/>
          </a:xfrm>
          <a:prstGeom prst="rect">
            <a:avLst/>
          </a:prstGeom>
          <a:noFill/>
          <a:ln>
            <a:noFill/>
          </a:ln>
        </p:spPr>
        <p:txBody>
          <a:bodyPr lIns="36000" tIns="46800" rIns="36000" bIns="46800" anchor="b" anchorCtr="1">
            <a:spAutoFit/>
          </a:bodyPr>
          <a:lstStyle/>
          <a:p>
            <a:r>
              <a:rPr lang="en-US" sz="1100" spc="-1">
                <a:solidFill>
                  <a:srgbClr val="000000"/>
                </a:solidFill>
                <a:latin typeface="Arial"/>
              </a:rPr>
              <a:t>Camille E. Powe. Circulation. Preeclampsia, a Disease of the Maternal Endothelium, Volume: 123, Issue: 24, Pages: 2856-2869, DOI: (10.1161/CIRCULATIONAHA.109.853127)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noAutofit/>
          </a:bodyPr>
          <a:lstStyle/>
          <a:p>
            <a:r>
              <a:rPr lang="en-US" sz="1000" spc="-1">
                <a:solidFill>
                  <a:srgbClr val="000000"/>
                </a:solidFill>
                <a:latin typeface="Arial"/>
              </a:rPr>
              <a:t>© 2011 American Heart Association, Inc.</a:t>
            </a:r>
          </a:p>
        </p:txBody>
      </p:sp>
      <p:sp>
        <p:nvSpPr>
          <p:cNvPr id="2" name="Oval 1">
            <a:extLst>
              <a:ext uri="{FF2B5EF4-FFF2-40B4-BE49-F238E27FC236}">
                <a16:creationId xmlns:a16="http://schemas.microsoft.com/office/drawing/2014/main" id="{01B92500-E005-4AEC-996B-F08C17BA0422}"/>
              </a:ext>
            </a:extLst>
          </p:cNvPr>
          <p:cNvSpPr/>
          <p:nvPr/>
        </p:nvSpPr>
        <p:spPr>
          <a:xfrm>
            <a:off x="7858408" y="851026"/>
            <a:ext cx="185596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A23956-43E2-4021-868F-9A84C1F0B190}"/>
              </a:ext>
            </a:extLst>
          </p:cNvPr>
          <p:cNvSpPr txBox="1"/>
          <p:nvPr/>
        </p:nvSpPr>
        <p:spPr>
          <a:xfrm>
            <a:off x="9931652" y="576443"/>
            <a:ext cx="1656784" cy="5355312"/>
          </a:xfrm>
          <a:prstGeom prst="rect">
            <a:avLst/>
          </a:prstGeom>
          <a:noFill/>
        </p:spPr>
        <p:txBody>
          <a:bodyPr wrap="square" rtlCol="0">
            <a:spAutoFit/>
          </a:bodyPr>
          <a:lstStyle/>
          <a:p>
            <a:r>
              <a:rPr lang="en-US" dirty="0"/>
              <a:t>VEGF is essential for normal endothelial health throughout the mother</a:t>
            </a:r>
          </a:p>
          <a:p>
            <a:endParaRPr lang="en-US" dirty="0"/>
          </a:p>
          <a:p>
            <a:r>
              <a:rPr lang="en-US" dirty="0"/>
              <a:t>sFLT1 blocks its action</a:t>
            </a:r>
          </a:p>
          <a:p>
            <a:endParaRPr lang="en-US" dirty="0"/>
          </a:p>
          <a:p>
            <a:r>
              <a:rPr lang="en-US" dirty="0"/>
              <a:t>*Renal podocytes</a:t>
            </a:r>
          </a:p>
          <a:p>
            <a:r>
              <a:rPr lang="en-US" dirty="0"/>
              <a:t>*Hepatic sinusoids</a:t>
            </a:r>
          </a:p>
          <a:p>
            <a:r>
              <a:rPr lang="en-US" dirty="0"/>
              <a:t>*Choroid plexus</a:t>
            </a:r>
          </a:p>
          <a:p>
            <a:r>
              <a:rPr lang="en-US" dirty="0"/>
              <a:t>*Coronary arteries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152C-09C5-4E99-975F-09FB9EBCE48A}"/>
              </a:ext>
            </a:extLst>
          </p:cNvPr>
          <p:cNvSpPr>
            <a:spLocks noGrp="1"/>
          </p:cNvSpPr>
          <p:nvPr>
            <p:ph type="title"/>
          </p:nvPr>
        </p:nvSpPr>
        <p:spPr/>
        <p:txBody>
          <a:bodyPr/>
          <a:lstStyle/>
          <a:p>
            <a:r>
              <a:rPr lang="en-US" dirty="0"/>
              <a:t>sFLT-1 INCREASES CIMT</a:t>
            </a:r>
          </a:p>
        </p:txBody>
      </p:sp>
      <p:sp>
        <p:nvSpPr>
          <p:cNvPr id="3" name="Content Placeholder 2">
            <a:extLst>
              <a:ext uri="{FF2B5EF4-FFF2-40B4-BE49-F238E27FC236}">
                <a16:creationId xmlns:a16="http://schemas.microsoft.com/office/drawing/2014/main" id="{407FE364-0349-4294-BEB7-6B728627A145}"/>
              </a:ext>
            </a:extLst>
          </p:cNvPr>
          <p:cNvSpPr>
            <a:spLocks noGrp="1"/>
          </p:cNvSpPr>
          <p:nvPr>
            <p:ph idx="1"/>
          </p:nvPr>
        </p:nvSpPr>
        <p:spPr/>
        <p:txBody>
          <a:bodyPr/>
          <a:lstStyle/>
          <a:p>
            <a:pPr marL="0" indent="0">
              <a:buNone/>
            </a:pPr>
            <a:r>
              <a:rPr lang="en-US" dirty="0"/>
              <a:t> </a:t>
            </a:r>
          </a:p>
          <a:p>
            <a:pPr marL="0" indent="0">
              <a:buNone/>
            </a:pPr>
            <a:endParaRPr lang="en-US" dirty="0"/>
          </a:p>
        </p:txBody>
      </p:sp>
      <p:pic>
        <p:nvPicPr>
          <p:cNvPr id="5" name="Picture 4">
            <a:extLst>
              <a:ext uri="{FF2B5EF4-FFF2-40B4-BE49-F238E27FC236}">
                <a16:creationId xmlns:a16="http://schemas.microsoft.com/office/drawing/2014/main" id="{8F49BFCD-5E67-438D-ADFD-CF8A5ED13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20" y="1825625"/>
            <a:ext cx="8181840" cy="3612597"/>
          </a:xfrm>
          <a:prstGeom prst="rect">
            <a:avLst/>
          </a:prstGeom>
        </p:spPr>
      </p:pic>
      <p:sp>
        <p:nvSpPr>
          <p:cNvPr id="6" name="TextBox 5">
            <a:extLst>
              <a:ext uri="{FF2B5EF4-FFF2-40B4-BE49-F238E27FC236}">
                <a16:creationId xmlns:a16="http://schemas.microsoft.com/office/drawing/2014/main" id="{B04B1EF8-9B8F-4618-8127-8FFC43B6207C}"/>
              </a:ext>
            </a:extLst>
          </p:cNvPr>
          <p:cNvSpPr txBox="1"/>
          <p:nvPr/>
        </p:nvSpPr>
        <p:spPr>
          <a:xfrm>
            <a:off x="4046899" y="6058309"/>
            <a:ext cx="3820562" cy="646331"/>
          </a:xfrm>
          <a:prstGeom prst="rect">
            <a:avLst/>
          </a:prstGeom>
          <a:noFill/>
        </p:spPr>
        <p:txBody>
          <a:bodyPr wrap="square" rtlCol="0">
            <a:spAutoFit/>
          </a:bodyPr>
          <a:lstStyle/>
          <a:p>
            <a:r>
              <a:rPr lang="en-US" dirty="0"/>
              <a:t>Circulation Journal 2010:1007290834 </a:t>
            </a:r>
          </a:p>
        </p:txBody>
      </p:sp>
      <p:sp>
        <p:nvSpPr>
          <p:cNvPr id="7" name="TextBox 6">
            <a:extLst>
              <a:ext uri="{FF2B5EF4-FFF2-40B4-BE49-F238E27FC236}">
                <a16:creationId xmlns:a16="http://schemas.microsoft.com/office/drawing/2014/main" id="{05030749-6F04-44AD-BC9B-7E938D006843}"/>
              </a:ext>
            </a:extLst>
          </p:cNvPr>
          <p:cNvSpPr txBox="1"/>
          <p:nvPr/>
        </p:nvSpPr>
        <p:spPr>
          <a:xfrm>
            <a:off x="10171716" y="1825625"/>
            <a:ext cx="1376127" cy="2800767"/>
          </a:xfrm>
          <a:prstGeom prst="rect">
            <a:avLst/>
          </a:prstGeom>
          <a:noFill/>
        </p:spPr>
        <p:txBody>
          <a:bodyPr wrap="square" rtlCol="0">
            <a:spAutoFit/>
          </a:bodyPr>
          <a:lstStyle/>
          <a:p>
            <a:r>
              <a:rPr lang="en-US" sz="2200" dirty="0"/>
              <a:t>10-fold faster increase in IMT over 24 months</a:t>
            </a:r>
          </a:p>
          <a:p>
            <a:r>
              <a:rPr lang="en-US" sz="2200" dirty="0"/>
              <a:t>0.006 vs 0.06 mm</a:t>
            </a:r>
          </a:p>
        </p:txBody>
      </p:sp>
    </p:spTree>
    <p:extLst>
      <p:ext uri="{BB962C8B-B14F-4D97-AF65-F5344CB8AC3E}">
        <p14:creationId xmlns:p14="http://schemas.microsoft.com/office/powerpoint/2010/main" val="419940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2616452" y="1146620"/>
            <a:ext cx="6556497" cy="4888420"/>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616452" y="6027529"/>
            <a:ext cx="5835238" cy="771623"/>
          </a:xfrm>
          <a:prstGeom prst="rect">
            <a:avLst/>
          </a:prstGeom>
          <a:noFill/>
          <a:ln>
            <a:noFill/>
          </a:ln>
        </p:spPr>
        <p:txBody>
          <a:bodyPr wrap="square" lIns="36000" tIns="46800" rIns="36000" bIns="46800" anchor="b" anchorCtr="1">
            <a:spAutoFit/>
          </a:bodyPr>
          <a:lstStyle/>
          <a:p>
            <a:r>
              <a:rPr lang="en-US" sz="1100" spc="-1" dirty="0">
                <a:solidFill>
                  <a:srgbClr val="000000"/>
                </a:solidFill>
                <a:latin typeface="Arial"/>
              </a:rPr>
              <a:t>Camille E. Powe. Circulation. Preeclampsia, a Disease of the Maternal Endothelium, Volume: 123, Issue: 24, Pages: 2856-2869, DOI: (10.1161/CIRCULATIONAHA.109.853127)</a:t>
            </a:r>
          </a:p>
          <a:p>
            <a:endParaRPr lang="en-US" sz="1100" spc="-1" dirty="0">
              <a:solidFill>
                <a:srgbClr val="000000"/>
              </a:solidFill>
              <a:latin typeface="Arial"/>
            </a:endParaRPr>
          </a:p>
          <a:p>
            <a:r>
              <a:rPr lang="en-US" sz="1100" spc="-1" dirty="0">
                <a:solidFill>
                  <a:srgbClr val="003C71"/>
                </a:solidFill>
                <a:latin typeface="Arial"/>
              </a:rPr>
              <a:t>1. Eur </a:t>
            </a:r>
            <a:r>
              <a:rPr lang="en-US" sz="1100" spc="-1" dirty="0" err="1">
                <a:solidFill>
                  <a:srgbClr val="003C71"/>
                </a:solidFill>
                <a:latin typeface="Arial"/>
              </a:rPr>
              <a:t>Cardiol</a:t>
            </a:r>
            <a:r>
              <a:rPr lang="en-US" sz="1100" spc="-1" dirty="0">
                <a:solidFill>
                  <a:srgbClr val="003C71"/>
                </a:solidFill>
                <a:latin typeface="Arial"/>
              </a:rPr>
              <a:t> 2021 Feb 16:e31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noAutofit/>
          </a:bodyPr>
          <a:lstStyle/>
          <a:p>
            <a:r>
              <a:rPr lang="en-US" sz="1000" spc="-1">
                <a:solidFill>
                  <a:srgbClr val="000000"/>
                </a:solidFill>
                <a:latin typeface="Arial"/>
              </a:rPr>
              <a:t>© 2011 American Heart Association, Inc.</a:t>
            </a:r>
          </a:p>
        </p:txBody>
      </p:sp>
      <p:sp>
        <p:nvSpPr>
          <p:cNvPr id="2" name="TextBox 1">
            <a:extLst>
              <a:ext uri="{FF2B5EF4-FFF2-40B4-BE49-F238E27FC236}">
                <a16:creationId xmlns:a16="http://schemas.microsoft.com/office/drawing/2014/main" id="{98BEFFC7-8B7F-456D-98DB-04B5D2F2E51B}"/>
              </a:ext>
            </a:extLst>
          </p:cNvPr>
          <p:cNvSpPr txBox="1"/>
          <p:nvPr/>
        </p:nvSpPr>
        <p:spPr>
          <a:xfrm>
            <a:off x="1170914" y="112729"/>
            <a:ext cx="9976919" cy="1077218"/>
          </a:xfrm>
          <a:prstGeom prst="rect">
            <a:avLst/>
          </a:prstGeom>
          <a:noFill/>
        </p:spPr>
        <p:txBody>
          <a:bodyPr wrap="square" rtlCol="0">
            <a:spAutoFit/>
          </a:bodyPr>
          <a:lstStyle/>
          <a:p>
            <a:pPr algn="ctr"/>
            <a:r>
              <a:rPr lang="en-US" sz="3200" dirty="0"/>
              <a:t>THE FOURTH TRIMESTER:</a:t>
            </a:r>
          </a:p>
          <a:p>
            <a:pPr algn="ctr"/>
            <a:r>
              <a:rPr lang="en-US" sz="3200" dirty="0"/>
              <a:t>PREGNANCY AS A PREDICTOR OF CVD</a:t>
            </a:r>
            <a:r>
              <a:rPr lang="en-US" sz="3200" baseline="30000" dirty="0"/>
              <a:t>1</a:t>
            </a:r>
            <a:endParaRPr lang="en-US" sz="3200" dirty="0"/>
          </a:p>
        </p:txBody>
      </p:sp>
      <p:sp>
        <p:nvSpPr>
          <p:cNvPr id="3" name="TextBox 2">
            <a:extLst>
              <a:ext uri="{FF2B5EF4-FFF2-40B4-BE49-F238E27FC236}">
                <a16:creationId xmlns:a16="http://schemas.microsoft.com/office/drawing/2014/main" id="{B3115191-392E-465C-AADB-ECB3339DB410}"/>
              </a:ext>
            </a:extLst>
          </p:cNvPr>
          <p:cNvSpPr txBox="1"/>
          <p:nvPr/>
        </p:nvSpPr>
        <p:spPr>
          <a:xfrm>
            <a:off x="9768106" y="1789416"/>
            <a:ext cx="1974239" cy="2862322"/>
          </a:xfrm>
          <a:prstGeom prst="rect">
            <a:avLst/>
          </a:prstGeom>
          <a:noFill/>
        </p:spPr>
        <p:txBody>
          <a:bodyPr wrap="square" rtlCol="0">
            <a:spAutoFit/>
          </a:bodyPr>
          <a:lstStyle/>
          <a:p>
            <a:pPr algn="ctr"/>
            <a:r>
              <a:rPr lang="en-US" dirty="0"/>
              <a:t>CVD Risk Factors account for more than 50% of the risk for pregnancy-associated </a:t>
            </a:r>
          </a:p>
          <a:p>
            <a:pPr algn="ctr"/>
            <a:r>
              <a:rPr lang="en-US" dirty="0"/>
              <a:t>blood pressure and </a:t>
            </a:r>
          </a:p>
          <a:p>
            <a:pPr algn="ctr"/>
            <a:r>
              <a:rPr lang="en-US" dirty="0"/>
              <a:t>blood sugar disorders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TOPICS</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a:xfrm>
            <a:off x="838200" y="1385180"/>
            <a:ext cx="10515600" cy="5033727"/>
          </a:xfrm>
        </p:spPr>
        <p:txBody>
          <a:bodyPr>
            <a:normAutofit fontScale="92500" lnSpcReduction="10000"/>
          </a:bodyPr>
          <a:lstStyle/>
          <a:p>
            <a:r>
              <a:rPr lang="en-US" sz="2400" dirty="0">
                <a:solidFill>
                  <a:srgbClr val="003C71"/>
                </a:solidFill>
                <a:latin typeface="Lato" panose="020F0502020204030203" pitchFamily="34" charset="0"/>
                <a:ea typeface="Lato" panose="020F0502020204030203" pitchFamily="34" charset="0"/>
                <a:cs typeface="Lato" panose="020F0502020204030203" pitchFamily="34" charset="0"/>
              </a:rPr>
              <a:t>Bentracimab for </a:t>
            </a:r>
            <a:r>
              <a:rPr lang="en-US" sz="2400" b="1" dirty="0">
                <a:solidFill>
                  <a:srgbClr val="003C71"/>
                </a:solidFill>
                <a:latin typeface="Lato" panose="020F0502020204030203" pitchFamily="34" charset="0"/>
                <a:ea typeface="Lato" panose="020F0502020204030203" pitchFamily="34" charset="0"/>
                <a:cs typeface="Lato" panose="020F0502020204030203" pitchFamily="34" charset="0"/>
              </a:rPr>
              <a:t>Ticagrelor Reversal </a:t>
            </a:r>
            <a:r>
              <a:rPr lang="en-US" sz="2400" dirty="0">
                <a:solidFill>
                  <a:srgbClr val="003C71"/>
                </a:solidFill>
                <a:latin typeface="Lato" panose="020F0502020204030203" pitchFamily="34" charset="0"/>
                <a:ea typeface="Lato" panose="020F0502020204030203" pitchFamily="34" charset="0"/>
                <a:cs typeface="Lato" panose="020F0502020204030203" pitchFamily="34" charset="0"/>
              </a:rPr>
              <a:t>in Patients Undergoing Urgent Surgery. Bhatt et al. NEMJ Evid 2021;1(3) doi.org/10.1056/EVIDoa2100047</a:t>
            </a:r>
          </a:p>
          <a:p>
            <a:r>
              <a:rPr lang="en-US" sz="2400" dirty="0">
                <a:solidFill>
                  <a:srgbClr val="003C71"/>
                </a:solidFill>
                <a:ea typeface="Lato" panose="020F0502020204030203" pitchFamily="34" charset="0"/>
                <a:cs typeface="Lato" panose="020F0502020204030203" pitchFamily="34" charset="0"/>
              </a:rPr>
              <a:t>Time to Retire the Concept of a </a:t>
            </a:r>
            <a:r>
              <a:rPr lang="en-US" sz="2400" b="1" i="1" u="sng" dirty="0">
                <a:solidFill>
                  <a:srgbClr val="003C71"/>
                </a:solidFill>
                <a:ea typeface="Lato" panose="020F0502020204030203" pitchFamily="34" charset="0"/>
                <a:cs typeface="Lato" panose="020F0502020204030203" pitchFamily="34" charset="0"/>
              </a:rPr>
              <a:t>Transient Ischemic Attack</a:t>
            </a:r>
            <a:r>
              <a:rPr lang="en-US" sz="2400" i="1" dirty="0">
                <a:solidFill>
                  <a:srgbClr val="003C71"/>
                </a:solidFill>
                <a:ea typeface="Lato" panose="020F0502020204030203" pitchFamily="34" charset="0"/>
                <a:cs typeface="Lato" panose="020F0502020204030203" pitchFamily="34" charset="0"/>
              </a:rPr>
              <a:t>. </a:t>
            </a:r>
            <a:r>
              <a:rPr lang="en-US" sz="2400" dirty="0">
                <a:solidFill>
                  <a:srgbClr val="003C71"/>
                </a:solidFill>
                <a:ea typeface="Lato" panose="020F0502020204030203" pitchFamily="34" charset="0"/>
                <a:cs typeface="Lato" panose="020F0502020204030203" pitchFamily="34" charset="0"/>
              </a:rPr>
              <a:t>Eaton and Johnston JAMA 2022; 327(9):813-4</a:t>
            </a:r>
          </a:p>
          <a:p>
            <a:r>
              <a:rPr lang="en-US" sz="2400" dirty="0">
                <a:solidFill>
                  <a:srgbClr val="003C71"/>
                </a:solidFill>
                <a:ea typeface="Lato" panose="020F0502020204030203" pitchFamily="34" charset="0"/>
                <a:cs typeface="Lato" panose="020F0502020204030203" pitchFamily="34" charset="0"/>
              </a:rPr>
              <a:t>Intra-arterial Thrombolysis to Target Occlusions in Distal Arteries and the </a:t>
            </a:r>
            <a:r>
              <a:rPr lang="en-US" sz="2400" b="1" dirty="0">
                <a:solidFill>
                  <a:srgbClr val="003C71"/>
                </a:solidFill>
                <a:ea typeface="Lato" panose="020F0502020204030203" pitchFamily="34" charset="0"/>
                <a:cs typeface="Lato" panose="020F0502020204030203" pitchFamily="34" charset="0"/>
              </a:rPr>
              <a:t>Microcirculation</a:t>
            </a:r>
            <a:r>
              <a:rPr lang="en-US" sz="2400" dirty="0">
                <a:solidFill>
                  <a:srgbClr val="003C71"/>
                </a:solidFill>
                <a:ea typeface="Lato" panose="020F0502020204030203" pitchFamily="34" charset="0"/>
                <a:cs typeface="Lato" panose="020F0502020204030203" pitchFamily="34" charset="0"/>
              </a:rPr>
              <a:t>. </a:t>
            </a:r>
            <a:r>
              <a:rPr lang="en-US" sz="2400" dirty="0" err="1">
                <a:solidFill>
                  <a:srgbClr val="003C71"/>
                </a:solidFill>
                <a:ea typeface="Lato" panose="020F0502020204030203" pitchFamily="34" charset="0"/>
                <a:cs typeface="Lato" panose="020F0502020204030203" pitchFamily="34" charset="0"/>
              </a:rPr>
              <a:t>Kharti</a:t>
            </a:r>
            <a:r>
              <a:rPr lang="en-US" sz="2400" dirty="0">
                <a:solidFill>
                  <a:srgbClr val="003C71"/>
                </a:solidFill>
                <a:ea typeface="Lato" panose="020F0502020204030203" pitchFamily="34" charset="0"/>
                <a:cs typeface="Lato" panose="020F0502020204030203" pitchFamily="34" charset="0"/>
              </a:rPr>
              <a:t> JAMA 2022;327(9):821-2</a:t>
            </a:r>
          </a:p>
          <a:p>
            <a:r>
              <a:rPr lang="en-US" sz="2400" dirty="0">
                <a:solidFill>
                  <a:srgbClr val="003C71"/>
                </a:solidFill>
                <a:ea typeface="Lato" panose="020F0502020204030203" pitchFamily="34" charset="0"/>
                <a:cs typeface="Lato" panose="020F0502020204030203" pitchFamily="34" charset="0"/>
              </a:rPr>
              <a:t>Epidemiology and Mechanisms of De Novo and Persistent </a:t>
            </a:r>
            <a:r>
              <a:rPr lang="en-US" sz="2400" b="1" dirty="0">
                <a:solidFill>
                  <a:srgbClr val="003C71"/>
                </a:solidFill>
                <a:ea typeface="Lato" panose="020F0502020204030203" pitchFamily="34" charset="0"/>
                <a:cs typeface="Lato" panose="020F0502020204030203" pitchFamily="34" charset="0"/>
              </a:rPr>
              <a:t>Hypertension in the Postpartum Period</a:t>
            </a:r>
            <a:r>
              <a:rPr lang="en-US" sz="2400" dirty="0">
                <a:solidFill>
                  <a:srgbClr val="003C71"/>
                </a:solidFill>
                <a:ea typeface="Lato" panose="020F0502020204030203" pitchFamily="34" charset="0"/>
                <a:cs typeface="Lato" panose="020F0502020204030203" pitchFamily="34" charset="0"/>
              </a:rPr>
              <a:t>. Goel et al. </a:t>
            </a:r>
            <a:r>
              <a:rPr lang="en-US" sz="2400" dirty="0"/>
              <a:t>Circulation 2015;132:1726-1733</a:t>
            </a:r>
          </a:p>
          <a:p>
            <a:r>
              <a:rPr lang="en-US" sz="2400" b="1" dirty="0"/>
              <a:t>Carotid Intima-Media Thickness </a:t>
            </a:r>
            <a:r>
              <a:rPr lang="en-US" sz="2400" dirty="0"/>
              <a:t>Progression as a Surrogate Marker for CV Risk: Metanalysis of 119 clinical trials involving 100667 patients. </a:t>
            </a:r>
            <a:r>
              <a:rPr lang="en-US" sz="2400" dirty="0" err="1"/>
              <a:t>Willeit</a:t>
            </a:r>
            <a:r>
              <a:rPr lang="en-US" sz="2400" dirty="0"/>
              <a:t> et al. Circ 2020;142(7):621-642.</a:t>
            </a:r>
          </a:p>
          <a:p>
            <a:r>
              <a:rPr lang="en-US" sz="2400" dirty="0"/>
              <a:t>Carotid Atherosclerosis in Predicting Coronary Artery Disease Metanalysis. ATVB 2021;41(4):e224-e237. </a:t>
            </a:r>
          </a:p>
          <a:p>
            <a:r>
              <a:rPr lang="en-US" sz="2400" dirty="0"/>
              <a:t>Screening for </a:t>
            </a:r>
            <a:r>
              <a:rPr lang="en-US" sz="2400" b="1" dirty="0"/>
              <a:t>Atrial Fibrillation</a:t>
            </a:r>
            <a:r>
              <a:rPr lang="en-US" sz="2400" dirty="0"/>
              <a:t>:  USPTF </a:t>
            </a:r>
            <a:r>
              <a:rPr lang="en-US" sz="2400" dirty="0" err="1"/>
              <a:t>Recommendtion</a:t>
            </a:r>
            <a:r>
              <a:rPr lang="en-US" sz="2400" dirty="0"/>
              <a:t> Statement. JAMA 2022;327(4):360-67</a:t>
            </a:r>
          </a:p>
          <a:p>
            <a:endParaRPr lang="en-US" sz="2400" dirty="0">
              <a:solidFill>
                <a:srgbClr val="003C71"/>
              </a:solidFill>
              <a:ea typeface="Lato" panose="020F0502020204030203" pitchFamily="34" charset="0"/>
              <a:cs typeface="Lato" panose="020F0502020204030203" pitchFamily="34" charset="0"/>
            </a:endParaRP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a:p>
            <a:pPr lvl="1"/>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39672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9EC5-26BF-44F0-87AB-9F056423306F}"/>
              </a:ext>
            </a:extLst>
          </p:cNvPr>
          <p:cNvSpPr>
            <a:spLocks noGrp="1"/>
          </p:cNvSpPr>
          <p:nvPr>
            <p:ph type="title"/>
          </p:nvPr>
        </p:nvSpPr>
        <p:spPr/>
        <p:txBody>
          <a:bodyPr/>
          <a:lstStyle/>
          <a:p>
            <a:r>
              <a:rPr lang="en-US" dirty="0"/>
              <a:t>POSTPARTUM HYPERTENSION</a:t>
            </a:r>
          </a:p>
        </p:txBody>
      </p:sp>
      <p:sp>
        <p:nvSpPr>
          <p:cNvPr id="3" name="Content Placeholder 2">
            <a:extLst>
              <a:ext uri="{FF2B5EF4-FFF2-40B4-BE49-F238E27FC236}">
                <a16:creationId xmlns:a16="http://schemas.microsoft.com/office/drawing/2014/main" id="{CA69EDDB-7D21-483A-9AFD-672034C2F994}"/>
              </a:ext>
            </a:extLst>
          </p:cNvPr>
          <p:cNvSpPr>
            <a:spLocks noGrp="1"/>
          </p:cNvSpPr>
          <p:nvPr>
            <p:ph idx="1"/>
          </p:nvPr>
        </p:nvSpPr>
        <p:spPr>
          <a:xfrm>
            <a:off x="-9828584" y="829744"/>
            <a:ext cx="22974970" cy="8401464"/>
          </a:xfrm>
        </p:spPr>
        <p:txBody>
          <a:bodyPr/>
          <a:lstStyle/>
          <a:p>
            <a:pPr marL="0" indent="0">
              <a:buNone/>
            </a:pPr>
            <a:endParaRPr lang="en-US" dirty="0"/>
          </a:p>
          <a:p>
            <a:endParaRPr lang="en-US" dirty="0"/>
          </a:p>
        </p:txBody>
      </p:sp>
      <p:pic>
        <p:nvPicPr>
          <p:cNvPr id="2050" name="Picture 2" descr="It ain&amp;amp;#39;t over &amp;amp;#39;til it&amp;amp;#39;s over” | Intentergy">
            <a:extLst>
              <a:ext uri="{FF2B5EF4-FFF2-40B4-BE49-F238E27FC236}">
                <a16:creationId xmlns:a16="http://schemas.microsoft.com/office/drawing/2014/main" id="{08F8177B-06D5-4766-9A71-AADC36F29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220" y="1309169"/>
            <a:ext cx="4911316" cy="491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0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9EC5-26BF-44F0-87AB-9F056423306F}"/>
              </a:ext>
            </a:extLst>
          </p:cNvPr>
          <p:cNvSpPr>
            <a:spLocks noGrp="1"/>
          </p:cNvSpPr>
          <p:nvPr>
            <p:ph type="title"/>
          </p:nvPr>
        </p:nvSpPr>
        <p:spPr/>
        <p:txBody>
          <a:bodyPr/>
          <a:lstStyle/>
          <a:p>
            <a:r>
              <a:rPr lang="en-US" dirty="0"/>
              <a:t>POSTPARTUM HYPERTENSION</a:t>
            </a:r>
          </a:p>
        </p:txBody>
      </p:sp>
      <p:sp>
        <p:nvSpPr>
          <p:cNvPr id="3" name="Content Placeholder 2">
            <a:extLst>
              <a:ext uri="{FF2B5EF4-FFF2-40B4-BE49-F238E27FC236}">
                <a16:creationId xmlns:a16="http://schemas.microsoft.com/office/drawing/2014/main" id="{CA69EDDB-7D21-483A-9AFD-672034C2F994}"/>
              </a:ext>
            </a:extLst>
          </p:cNvPr>
          <p:cNvSpPr>
            <a:spLocks noGrp="1"/>
          </p:cNvSpPr>
          <p:nvPr>
            <p:ph idx="1"/>
          </p:nvPr>
        </p:nvSpPr>
        <p:spPr/>
        <p:txBody>
          <a:bodyPr/>
          <a:lstStyle/>
          <a:p>
            <a:r>
              <a:rPr lang="en-US" dirty="0"/>
              <a:t>Post-partum HBP begins in first 6 weeks after delivery</a:t>
            </a:r>
          </a:p>
          <a:p>
            <a:pPr lvl="1"/>
            <a:r>
              <a:rPr lang="en-US" dirty="0"/>
              <a:t>Can be de novo in 60+%, or follow a pregnancy complicated by preeclampsia</a:t>
            </a:r>
          </a:p>
          <a:p>
            <a:pPr lvl="1"/>
            <a:r>
              <a:rPr lang="en-US" dirty="0"/>
              <a:t>Can herald seizures (postpartum eclampsia)</a:t>
            </a:r>
          </a:p>
          <a:p>
            <a:pPr lvl="1"/>
            <a:r>
              <a:rPr lang="en-US" dirty="0"/>
              <a:t>Increases risk of intracerebral hemorrhage</a:t>
            </a:r>
          </a:p>
          <a:p>
            <a:endParaRPr lang="en-US" dirty="0"/>
          </a:p>
        </p:txBody>
      </p:sp>
    </p:spTree>
    <p:extLst>
      <p:ext uri="{BB962C8B-B14F-4D97-AF65-F5344CB8AC3E}">
        <p14:creationId xmlns:p14="http://schemas.microsoft.com/office/powerpoint/2010/main" val="372105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3513-25CC-42D9-AFFB-21A76B7374F2}"/>
              </a:ext>
            </a:extLst>
          </p:cNvPr>
          <p:cNvSpPr>
            <a:spLocks noGrp="1"/>
          </p:cNvSpPr>
          <p:nvPr>
            <p:ph type="title"/>
          </p:nvPr>
        </p:nvSpPr>
        <p:spPr/>
        <p:txBody>
          <a:bodyPr/>
          <a:lstStyle/>
          <a:p>
            <a:r>
              <a:rPr lang="en-US" dirty="0"/>
              <a:t>POSTPARTUM HYPERTENSION</a:t>
            </a:r>
          </a:p>
        </p:txBody>
      </p:sp>
      <p:sp>
        <p:nvSpPr>
          <p:cNvPr id="3" name="Content Placeholder 2">
            <a:extLst>
              <a:ext uri="{FF2B5EF4-FFF2-40B4-BE49-F238E27FC236}">
                <a16:creationId xmlns:a16="http://schemas.microsoft.com/office/drawing/2014/main" id="{2967D18A-E4D5-41AA-9757-5818D7B888EB}"/>
              </a:ext>
            </a:extLst>
          </p:cNvPr>
          <p:cNvSpPr>
            <a:spLocks noGrp="1"/>
          </p:cNvSpPr>
          <p:nvPr>
            <p:ph idx="1"/>
          </p:nvPr>
        </p:nvSpPr>
        <p:spPr>
          <a:xfrm>
            <a:off x="838200" y="1620570"/>
            <a:ext cx="10515600" cy="5088047"/>
          </a:xfrm>
        </p:spPr>
        <p:txBody>
          <a:bodyPr>
            <a:normAutofit lnSpcReduction="10000"/>
          </a:bodyPr>
          <a:lstStyle/>
          <a:p>
            <a:r>
              <a:rPr lang="en-US" dirty="0"/>
              <a:t>NOTE: </a:t>
            </a:r>
            <a:r>
              <a:rPr lang="en-US" i="1" dirty="0"/>
              <a:t>first postpartum visit is usually at 6 weeks!!!</a:t>
            </a:r>
          </a:p>
          <a:p>
            <a:r>
              <a:rPr lang="en-US" dirty="0"/>
              <a:t>BP peaks 3-6 days postpartum</a:t>
            </a:r>
          </a:p>
          <a:p>
            <a:r>
              <a:rPr lang="en-US" dirty="0"/>
              <a:t>Hypertension develops in 20% within 6 weeks, and 60% of those within 72 hours</a:t>
            </a:r>
            <a:r>
              <a:rPr lang="en-US" baseline="30000" dirty="0"/>
              <a:t>1</a:t>
            </a:r>
            <a:endParaRPr lang="en-US" dirty="0"/>
          </a:p>
          <a:p>
            <a:pPr lvl="1"/>
            <a:r>
              <a:rPr lang="en-US" dirty="0"/>
              <a:t>60% are de novo, rest had antepartum HBP disorders</a:t>
            </a:r>
          </a:p>
          <a:p>
            <a:pPr lvl="1"/>
            <a:r>
              <a:rPr lang="en-US" dirty="0"/>
              <a:t>20% have stage 2 HBP and are above 160 SBP or 110 DBP</a:t>
            </a:r>
          </a:p>
          <a:p>
            <a:r>
              <a:rPr lang="en-US" dirty="0"/>
              <a:t>Associated features:</a:t>
            </a:r>
          </a:p>
          <a:p>
            <a:pPr lvl="1"/>
            <a:r>
              <a:rPr lang="en-US" dirty="0"/>
              <a:t>High BMI and DM more common</a:t>
            </a:r>
          </a:p>
          <a:p>
            <a:pPr lvl="1"/>
            <a:r>
              <a:rPr lang="en-US" dirty="0"/>
              <a:t>90% were given NSAIDs postpartum—possible contributor?</a:t>
            </a:r>
          </a:p>
          <a:p>
            <a:pPr lvl="2"/>
            <a:r>
              <a:rPr lang="en-US" dirty="0"/>
              <a:t>Ibuprofen and ketorolac most commonly</a:t>
            </a:r>
          </a:p>
          <a:p>
            <a:pPr lvl="1"/>
            <a:endParaRPr lang="en-US" dirty="0"/>
          </a:p>
          <a:p>
            <a:pPr marL="2743200" lvl="5" indent="-457200">
              <a:buAutoNum type="arabicPeriod"/>
            </a:pPr>
            <a:r>
              <a:rPr lang="en-US" dirty="0"/>
              <a:t>Circulation 2015;132:1726-1733</a:t>
            </a:r>
          </a:p>
          <a:p>
            <a:pPr marL="457200" lvl="1" indent="0">
              <a:buNone/>
            </a:pPr>
            <a:r>
              <a:rPr lang="en-US" dirty="0">
                <a:highlight>
                  <a:srgbClr val="FFFF00"/>
                </a:highlight>
              </a:rPr>
              <a:t> </a:t>
            </a:r>
          </a:p>
        </p:txBody>
      </p:sp>
    </p:spTree>
    <p:extLst>
      <p:ext uri="{BB962C8B-B14F-4D97-AF65-F5344CB8AC3E}">
        <p14:creationId xmlns:p14="http://schemas.microsoft.com/office/powerpoint/2010/main" val="16835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D051-60FB-41E5-A0A7-26717DE1544A}"/>
              </a:ext>
            </a:extLst>
          </p:cNvPr>
          <p:cNvSpPr>
            <a:spLocks noGrp="1"/>
          </p:cNvSpPr>
          <p:nvPr>
            <p:ph type="title"/>
          </p:nvPr>
        </p:nvSpPr>
        <p:spPr/>
        <p:txBody>
          <a:bodyPr/>
          <a:lstStyle/>
          <a:p>
            <a:r>
              <a:rPr lang="en-US" dirty="0"/>
              <a:t>POSTPARTUM HYPERTENSION</a:t>
            </a:r>
          </a:p>
        </p:txBody>
      </p:sp>
      <p:sp>
        <p:nvSpPr>
          <p:cNvPr id="3" name="Content Placeholder 2">
            <a:extLst>
              <a:ext uri="{FF2B5EF4-FFF2-40B4-BE49-F238E27FC236}">
                <a16:creationId xmlns:a16="http://schemas.microsoft.com/office/drawing/2014/main" id="{0D26ED38-9B9F-4CB5-8C30-234A5ED62E60}"/>
              </a:ext>
            </a:extLst>
          </p:cNvPr>
          <p:cNvSpPr>
            <a:spLocks noGrp="1"/>
          </p:cNvSpPr>
          <p:nvPr>
            <p:ph idx="1"/>
          </p:nvPr>
        </p:nvSpPr>
        <p:spPr>
          <a:xfrm>
            <a:off x="838200" y="1563075"/>
            <a:ext cx="10515600" cy="4351338"/>
          </a:xfrm>
        </p:spPr>
        <p:txBody>
          <a:bodyPr/>
          <a:lstStyle/>
          <a:p>
            <a:r>
              <a:rPr lang="en-US" dirty="0"/>
              <a:t>Biomarkers</a:t>
            </a:r>
          </a:p>
          <a:p>
            <a:pPr lvl="1"/>
            <a:r>
              <a:rPr lang="en-US" dirty="0"/>
              <a:t>Antepartum </a:t>
            </a:r>
            <a:r>
              <a:rPr lang="en-US" dirty="0" err="1"/>
              <a:t>fms</a:t>
            </a:r>
            <a:r>
              <a:rPr lang="en-US" dirty="0"/>
              <a:t>-like tyrosine kinase 1: placental growth factor ratios are elevated similar to pre-eclampsia</a:t>
            </a:r>
          </a:p>
          <a:p>
            <a:pPr lvl="1"/>
            <a:r>
              <a:rPr lang="en-US" dirty="0"/>
              <a:t>No abnormal urine, liver, </a:t>
            </a:r>
          </a:p>
          <a:p>
            <a:pPr marL="457200" lvl="1" indent="0">
              <a:buNone/>
            </a:pPr>
            <a:r>
              <a:rPr lang="en-US" dirty="0"/>
              <a:t>       platelet counts to suggest HELLP</a:t>
            </a:r>
          </a:p>
          <a:p>
            <a:pPr lvl="1"/>
            <a:r>
              <a:rPr lang="en-US" dirty="0"/>
              <a:t>?subclinical preeclampsia</a:t>
            </a:r>
          </a:p>
        </p:txBody>
      </p:sp>
      <p:pic>
        <p:nvPicPr>
          <p:cNvPr id="4" name="Picture 3">
            <a:extLst>
              <a:ext uri="{FF2B5EF4-FFF2-40B4-BE49-F238E27FC236}">
                <a16:creationId xmlns:a16="http://schemas.microsoft.com/office/drawing/2014/main" id="{973C90B6-96C8-4D2A-80E1-02DE4BCE07A5}"/>
              </a:ext>
            </a:extLst>
          </p:cNvPr>
          <p:cNvPicPr>
            <a:picLocks noChangeAspect="1"/>
          </p:cNvPicPr>
          <p:nvPr/>
        </p:nvPicPr>
        <p:blipFill>
          <a:blip r:embed="rId2"/>
          <a:stretch>
            <a:fillRect/>
          </a:stretch>
        </p:blipFill>
        <p:spPr>
          <a:xfrm>
            <a:off x="6599978" y="2469491"/>
            <a:ext cx="3856632" cy="3571670"/>
          </a:xfrm>
          <a:prstGeom prst="rect">
            <a:avLst/>
          </a:prstGeom>
        </p:spPr>
      </p:pic>
    </p:spTree>
    <p:extLst>
      <p:ext uri="{BB962C8B-B14F-4D97-AF65-F5344CB8AC3E}">
        <p14:creationId xmlns:p14="http://schemas.microsoft.com/office/powerpoint/2010/main" val="3484605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D051-60FB-41E5-A0A7-26717DE1544A}"/>
              </a:ext>
            </a:extLst>
          </p:cNvPr>
          <p:cNvSpPr>
            <a:spLocks noGrp="1"/>
          </p:cNvSpPr>
          <p:nvPr>
            <p:ph type="title"/>
          </p:nvPr>
        </p:nvSpPr>
        <p:spPr/>
        <p:txBody>
          <a:bodyPr/>
          <a:lstStyle/>
          <a:p>
            <a:r>
              <a:rPr lang="en-US" dirty="0"/>
              <a:t>POSTPARTUM STROKE</a:t>
            </a:r>
          </a:p>
        </p:txBody>
      </p:sp>
      <p:sp>
        <p:nvSpPr>
          <p:cNvPr id="3" name="Content Placeholder 2">
            <a:extLst>
              <a:ext uri="{FF2B5EF4-FFF2-40B4-BE49-F238E27FC236}">
                <a16:creationId xmlns:a16="http://schemas.microsoft.com/office/drawing/2014/main" id="{0D26ED38-9B9F-4CB5-8C30-234A5ED62E60}"/>
              </a:ext>
            </a:extLst>
          </p:cNvPr>
          <p:cNvSpPr>
            <a:spLocks noGrp="1"/>
          </p:cNvSpPr>
          <p:nvPr>
            <p:ph idx="1"/>
          </p:nvPr>
        </p:nvSpPr>
        <p:spPr/>
        <p:txBody>
          <a:bodyPr/>
          <a:lstStyle/>
          <a:p>
            <a:r>
              <a:rPr lang="en-US" dirty="0"/>
              <a:t>Pregnancy is a hypercoagulable state</a:t>
            </a:r>
          </a:p>
          <a:p>
            <a:pPr lvl="1"/>
            <a:r>
              <a:rPr lang="en-US" dirty="0"/>
              <a:t>Highest risk is within 6 weeks postpartum, extends to 12 weeks</a:t>
            </a:r>
          </a:p>
          <a:p>
            <a:r>
              <a:rPr lang="en-US" dirty="0"/>
              <a:t>Most postpartum strokes are in first 48 hours</a:t>
            </a:r>
          </a:p>
          <a:p>
            <a:pPr lvl="1"/>
            <a:r>
              <a:rPr lang="en-US" dirty="0"/>
              <a:t>50+% have a history of hypertension</a:t>
            </a:r>
          </a:p>
        </p:txBody>
      </p:sp>
    </p:spTree>
    <p:extLst>
      <p:ext uri="{BB962C8B-B14F-4D97-AF65-F5344CB8AC3E}">
        <p14:creationId xmlns:p14="http://schemas.microsoft.com/office/powerpoint/2010/main" val="3142364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D051-60FB-41E5-A0A7-26717DE1544A}"/>
              </a:ext>
            </a:extLst>
          </p:cNvPr>
          <p:cNvSpPr>
            <a:spLocks noGrp="1"/>
          </p:cNvSpPr>
          <p:nvPr>
            <p:ph type="title"/>
          </p:nvPr>
        </p:nvSpPr>
        <p:spPr/>
        <p:txBody>
          <a:bodyPr/>
          <a:lstStyle/>
          <a:p>
            <a:r>
              <a:rPr lang="en-US" dirty="0"/>
              <a:t>BALE DONEEN TAKEAWAYS</a:t>
            </a:r>
          </a:p>
        </p:txBody>
      </p:sp>
      <p:sp>
        <p:nvSpPr>
          <p:cNvPr id="3" name="Content Placeholder 2">
            <a:extLst>
              <a:ext uri="{FF2B5EF4-FFF2-40B4-BE49-F238E27FC236}">
                <a16:creationId xmlns:a16="http://schemas.microsoft.com/office/drawing/2014/main" id="{0D26ED38-9B9F-4CB5-8C30-234A5ED62E60}"/>
              </a:ext>
            </a:extLst>
          </p:cNvPr>
          <p:cNvSpPr>
            <a:spLocks noGrp="1"/>
          </p:cNvSpPr>
          <p:nvPr>
            <p:ph idx="1"/>
          </p:nvPr>
        </p:nvSpPr>
        <p:spPr/>
        <p:txBody>
          <a:bodyPr/>
          <a:lstStyle/>
          <a:p>
            <a:r>
              <a:rPr lang="en-US" dirty="0"/>
              <a:t>ASK about pregnancy-related CV risks</a:t>
            </a:r>
          </a:p>
          <a:p>
            <a:r>
              <a:rPr lang="en-US" dirty="0"/>
              <a:t>EDUCATE patients/family members you are seeing about risks to their loved ones who become pregnant</a:t>
            </a:r>
          </a:p>
          <a:p>
            <a:r>
              <a:rPr lang="en-US" dirty="0"/>
              <a:t>PARTNER with OB-GYN colleagues in managing these high-risk patients</a:t>
            </a:r>
          </a:p>
          <a:p>
            <a:r>
              <a:rPr lang="en-US" dirty="0"/>
              <a:t>CREATE arterial wellness in your child-bearing patients!</a:t>
            </a:r>
          </a:p>
          <a:p>
            <a:r>
              <a:rPr lang="en-US" dirty="0"/>
              <a:t>BTW…NO ACE Inhibitors in pregnancy!!!</a:t>
            </a:r>
          </a:p>
        </p:txBody>
      </p:sp>
    </p:spTree>
    <p:extLst>
      <p:ext uri="{BB962C8B-B14F-4D97-AF65-F5344CB8AC3E}">
        <p14:creationId xmlns:p14="http://schemas.microsoft.com/office/powerpoint/2010/main" val="2642594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16CC-1CD9-433B-9F5A-66387BC146D5}"/>
              </a:ext>
            </a:extLst>
          </p:cNvPr>
          <p:cNvSpPr>
            <a:spLocks noGrp="1"/>
          </p:cNvSpPr>
          <p:nvPr>
            <p:ph type="title"/>
          </p:nvPr>
        </p:nvSpPr>
        <p:spPr/>
        <p:txBody>
          <a:bodyPr/>
          <a:lstStyle/>
          <a:p>
            <a:r>
              <a:rPr lang="en-US" dirty="0"/>
              <a:t>CIMT PROGRESSION</a:t>
            </a:r>
          </a:p>
        </p:txBody>
      </p:sp>
      <p:sp>
        <p:nvSpPr>
          <p:cNvPr id="3" name="Content Placeholder 2">
            <a:extLst>
              <a:ext uri="{FF2B5EF4-FFF2-40B4-BE49-F238E27FC236}">
                <a16:creationId xmlns:a16="http://schemas.microsoft.com/office/drawing/2014/main" id="{78EEF032-A3B8-4589-B49D-B7C08A5F1909}"/>
              </a:ext>
            </a:extLst>
          </p:cNvPr>
          <p:cNvSpPr>
            <a:spLocks noGrp="1"/>
          </p:cNvSpPr>
          <p:nvPr>
            <p:ph idx="1"/>
          </p:nvPr>
        </p:nvSpPr>
        <p:spPr/>
        <p:txBody>
          <a:bodyPr/>
          <a:lstStyle/>
          <a:p>
            <a:r>
              <a:rPr lang="en-US" dirty="0"/>
              <a:t>Mean IMT values range between 0.65-0.9 mm</a:t>
            </a:r>
          </a:p>
          <a:p>
            <a:r>
              <a:rPr lang="en-US" dirty="0"/>
              <a:t>Annual progression averages 0-0.04 mm/year</a:t>
            </a:r>
          </a:p>
          <a:p>
            <a:r>
              <a:rPr lang="en-US" dirty="0"/>
              <a:t>Accelerated arterial aging is indicated by higher rates of progression</a:t>
            </a:r>
          </a:p>
        </p:txBody>
      </p:sp>
    </p:spTree>
    <p:extLst>
      <p:ext uri="{BB962C8B-B14F-4D97-AF65-F5344CB8AC3E}">
        <p14:creationId xmlns:p14="http://schemas.microsoft.com/office/powerpoint/2010/main" val="388143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4650-01E3-4395-AD22-D97F1E91A93A}"/>
              </a:ext>
            </a:extLst>
          </p:cNvPr>
          <p:cNvSpPr>
            <a:spLocks noGrp="1"/>
          </p:cNvSpPr>
          <p:nvPr>
            <p:ph type="title"/>
          </p:nvPr>
        </p:nvSpPr>
        <p:spPr/>
        <p:txBody>
          <a:bodyPr/>
          <a:lstStyle/>
          <a:p>
            <a:r>
              <a:rPr lang="en-US" dirty="0"/>
              <a:t>CIMT AS A SURROGATE FOR CV RISK</a:t>
            </a:r>
          </a:p>
        </p:txBody>
      </p:sp>
      <p:sp>
        <p:nvSpPr>
          <p:cNvPr id="3" name="Content Placeholder 2">
            <a:extLst>
              <a:ext uri="{FF2B5EF4-FFF2-40B4-BE49-F238E27FC236}">
                <a16:creationId xmlns:a16="http://schemas.microsoft.com/office/drawing/2014/main" id="{06859A7D-1C7C-47E6-85DC-2EA84F36D5A3}"/>
              </a:ext>
            </a:extLst>
          </p:cNvPr>
          <p:cNvSpPr>
            <a:spLocks noGrp="1"/>
          </p:cNvSpPr>
          <p:nvPr>
            <p:ph idx="1"/>
          </p:nvPr>
        </p:nvSpPr>
        <p:spPr/>
        <p:txBody>
          <a:bodyPr/>
          <a:lstStyle/>
          <a:p>
            <a:r>
              <a:rPr lang="en-US" dirty="0"/>
              <a:t>119 randomized controlled studies using </a:t>
            </a:r>
            <a:r>
              <a:rPr lang="en-US" dirty="0" err="1"/>
              <a:t>cIMT</a:t>
            </a:r>
            <a:endParaRPr lang="en-US" dirty="0"/>
          </a:p>
          <a:p>
            <a:pPr lvl="1"/>
            <a:r>
              <a:rPr lang="en-US" dirty="0"/>
              <a:t>Primary outcome: Combined MI, CVA, Revascularization or fatal CVD</a:t>
            </a:r>
          </a:p>
          <a:p>
            <a:pPr lvl="1"/>
            <a:r>
              <a:rPr lang="en-US" dirty="0"/>
              <a:t>100,667 patients, 62 </a:t>
            </a:r>
            <a:r>
              <a:rPr lang="en-US" dirty="0" err="1"/>
              <a:t>yo</a:t>
            </a:r>
            <a:r>
              <a:rPr lang="en-US" dirty="0"/>
              <a:t>, 42% female</a:t>
            </a:r>
          </a:p>
          <a:p>
            <a:pPr lvl="1"/>
            <a:r>
              <a:rPr lang="en-US" dirty="0"/>
              <a:t>Average 3.7 years follow up</a:t>
            </a:r>
          </a:p>
          <a:p>
            <a:pPr lvl="2"/>
            <a:r>
              <a:rPr lang="en-US" dirty="0"/>
              <a:t>12,038 patients (12%) had a CV event, or 3.2%/year</a:t>
            </a:r>
          </a:p>
          <a:p>
            <a:pPr lvl="1"/>
            <a:r>
              <a:rPr lang="en-US" dirty="0"/>
              <a:t>90% had repeat studies</a:t>
            </a:r>
          </a:p>
          <a:p>
            <a:pPr lvl="1"/>
            <a:r>
              <a:rPr lang="en-US" dirty="0"/>
              <a:t>Trials studied</a:t>
            </a:r>
          </a:p>
          <a:p>
            <a:pPr lvl="2"/>
            <a:r>
              <a:rPr lang="en-US" dirty="0"/>
              <a:t>Antidiabetics</a:t>
            </a:r>
          </a:p>
          <a:p>
            <a:pPr lvl="2"/>
            <a:r>
              <a:rPr lang="en-US" dirty="0"/>
              <a:t>Antihypertensives</a:t>
            </a:r>
          </a:p>
          <a:p>
            <a:pPr lvl="2"/>
            <a:r>
              <a:rPr lang="en-US" dirty="0"/>
              <a:t>Diet/vitamins</a:t>
            </a:r>
          </a:p>
          <a:p>
            <a:pPr lvl="2"/>
            <a:r>
              <a:rPr lang="en-US" dirty="0"/>
              <a:t>Lipid lowering</a:t>
            </a:r>
          </a:p>
        </p:txBody>
      </p:sp>
      <p:sp>
        <p:nvSpPr>
          <p:cNvPr id="4" name="TextBox 3">
            <a:extLst>
              <a:ext uri="{FF2B5EF4-FFF2-40B4-BE49-F238E27FC236}">
                <a16:creationId xmlns:a16="http://schemas.microsoft.com/office/drawing/2014/main" id="{0971F1DD-0A38-4E11-825C-5D68985BE2DC}"/>
              </a:ext>
            </a:extLst>
          </p:cNvPr>
          <p:cNvSpPr txBox="1"/>
          <p:nvPr/>
        </p:nvSpPr>
        <p:spPr>
          <a:xfrm>
            <a:off x="3714938" y="6176963"/>
            <a:ext cx="4762123" cy="523220"/>
          </a:xfrm>
          <a:prstGeom prst="rect">
            <a:avLst/>
          </a:prstGeom>
          <a:noFill/>
        </p:spPr>
        <p:txBody>
          <a:bodyPr wrap="square" rtlCol="0">
            <a:spAutoFit/>
          </a:bodyPr>
          <a:lstStyle/>
          <a:p>
            <a:r>
              <a:rPr lang="en-US" sz="1400" dirty="0"/>
              <a:t>CIMT Metanalysis of 119 clinical trials involving 100667 patients. </a:t>
            </a:r>
            <a:r>
              <a:rPr lang="en-US" sz="1400" dirty="0" err="1"/>
              <a:t>Willeit</a:t>
            </a:r>
            <a:r>
              <a:rPr lang="en-US" sz="1400" dirty="0"/>
              <a:t> et al. Circ 2020;142(7):621-642.</a:t>
            </a:r>
          </a:p>
        </p:txBody>
      </p:sp>
    </p:spTree>
    <p:extLst>
      <p:ext uri="{BB962C8B-B14F-4D97-AF65-F5344CB8AC3E}">
        <p14:creationId xmlns:p14="http://schemas.microsoft.com/office/powerpoint/2010/main" val="298646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16CC-1CD9-433B-9F5A-66387BC146D5}"/>
              </a:ext>
            </a:extLst>
          </p:cNvPr>
          <p:cNvSpPr>
            <a:spLocks noGrp="1"/>
          </p:cNvSpPr>
          <p:nvPr>
            <p:ph type="title"/>
          </p:nvPr>
        </p:nvSpPr>
        <p:spPr/>
        <p:txBody>
          <a:bodyPr/>
          <a:lstStyle/>
          <a:p>
            <a:r>
              <a:rPr lang="en-US" dirty="0"/>
              <a:t>CIMT PROGRESSION</a:t>
            </a:r>
          </a:p>
        </p:txBody>
      </p:sp>
      <p:pic>
        <p:nvPicPr>
          <p:cNvPr id="5" name="Content Placeholder 4">
            <a:extLst>
              <a:ext uri="{FF2B5EF4-FFF2-40B4-BE49-F238E27FC236}">
                <a16:creationId xmlns:a16="http://schemas.microsoft.com/office/drawing/2014/main" id="{81F0B24D-5004-4241-B455-D03AA2406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972" y="1555913"/>
            <a:ext cx="10665728" cy="4084395"/>
          </a:xfrm>
        </p:spPr>
      </p:pic>
      <p:sp>
        <p:nvSpPr>
          <p:cNvPr id="7" name="Oval 6">
            <a:extLst>
              <a:ext uri="{FF2B5EF4-FFF2-40B4-BE49-F238E27FC236}">
                <a16:creationId xmlns:a16="http://schemas.microsoft.com/office/drawing/2014/main" id="{78EC85A0-A7D5-4F16-8B55-9863C5B207CC}"/>
              </a:ext>
            </a:extLst>
          </p:cNvPr>
          <p:cNvSpPr/>
          <p:nvPr/>
        </p:nvSpPr>
        <p:spPr>
          <a:xfrm>
            <a:off x="6984560" y="2209046"/>
            <a:ext cx="2412937" cy="1013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017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4650-01E3-4395-AD22-D97F1E91A93A}"/>
              </a:ext>
            </a:extLst>
          </p:cNvPr>
          <p:cNvSpPr>
            <a:spLocks noGrp="1"/>
          </p:cNvSpPr>
          <p:nvPr>
            <p:ph type="title"/>
          </p:nvPr>
        </p:nvSpPr>
        <p:spPr/>
        <p:txBody>
          <a:bodyPr/>
          <a:lstStyle/>
          <a:p>
            <a:r>
              <a:rPr lang="en-US" dirty="0"/>
              <a:t>CIMT AS A SURROGATE FOR CV RISK</a:t>
            </a:r>
          </a:p>
        </p:txBody>
      </p:sp>
      <p:sp>
        <p:nvSpPr>
          <p:cNvPr id="3" name="Content Placeholder 2">
            <a:extLst>
              <a:ext uri="{FF2B5EF4-FFF2-40B4-BE49-F238E27FC236}">
                <a16:creationId xmlns:a16="http://schemas.microsoft.com/office/drawing/2014/main" id="{06859A7D-1C7C-47E6-85DC-2EA84F36D5A3}"/>
              </a:ext>
            </a:extLst>
          </p:cNvPr>
          <p:cNvSpPr>
            <a:spLocks noGrp="1"/>
          </p:cNvSpPr>
          <p:nvPr>
            <p:ph idx="1"/>
          </p:nvPr>
        </p:nvSpPr>
        <p:spPr/>
        <p:txBody>
          <a:bodyPr/>
          <a:lstStyle/>
          <a:p>
            <a:r>
              <a:rPr lang="en-US" dirty="0"/>
              <a:t>Findings:</a:t>
            </a:r>
          </a:p>
          <a:p>
            <a:pPr lvl="1"/>
            <a:r>
              <a:rPr lang="en-US" dirty="0"/>
              <a:t>Mean progression</a:t>
            </a:r>
          </a:p>
          <a:p>
            <a:pPr lvl="2"/>
            <a:r>
              <a:rPr lang="en-US" dirty="0" err="1"/>
              <a:t>Contol</a:t>
            </a:r>
            <a:r>
              <a:rPr lang="en-US" dirty="0"/>
              <a:t> arms +0.009mm/year</a:t>
            </a:r>
          </a:p>
          <a:p>
            <a:pPr lvl="2"/>
            <a:r>
              <a:rPr lang="en-US" dirty="0"/>
              <a:t>Treatment arms +0.001mm/year</a:t>
            </a:r>
          </a:p>
          <a:p>
            <a:pPr lvl="1"/>
            <a:r>
              <a:rPr lang="en-US" dirty="0"/>
              <a:t>Every 0.01 mm reduction in </a:t>
            </a:r>
            <a:r>
              <a:rPr lang="en-US" dirty="0" err="1"/>
              <a:t>cIMT</a:t>
            </a:r>
            <a:r>
              <a:rPr lang="en-US" dirty="0"/>
              <a:t> </a:t>
            </a:r>
            <a:r>
              <a:rPr lang="en-US" i="1" dirty="0"/>
              <a:t>progression </a:t>
            </a:r>
            <a:r>
              <a:rPr lang="en-US" dirty="0"/>
              <a:t>decreased CVD risk by 9%</a:t>
            </a:r>
          </a:p>
          <a:p>
            <a:pPr lvl="1"/>
            <a:r>
              <a:rPr lang="en-US" dirty="0"/>
              <a:t>“a small but significant proportion of the intervention effect acted independently of </a:t>
            </a:r>
            <a:r>
              <a:rPr lang="en-US" dirty="0" err="1"/>
              <a:t>cIMT</a:t>
            </a:r>
            <a:r>
              <a:rPr lang="en-US" dirty="0"/>
              <a:t> progression”</a:t>
            </a:r>
          </a:p>
          <a:p>
            <a:r>
              <a:rPr lang="en-US" dirty="0"/>
              <a:t>This is the first paper to definitively show that a change in </a:t>
            </a:r>
            <a:r>
              <a:rPr lang="en-US" dirty="0" err="1"/>
              <a:t>cIMT</a:t>
            </a:r>
            <a:r>
              <a:rPr lang="en-US" dirty="0"/>
              <a:t> progression is related to the change in risk of CVD events</a:t>
            </a:r>
          </a:p>
          <a:p>
            <a:pPr lvl="1"/>
            <a:endParaRPr lang="en-US" dirty="0"/>
          </a:p>
          <a:p>
            <a:pPr lvl="1"/>
            <a:endParaRPr lang="en-US" i="1" dirty="0"/>
          </a:p>
        </p:txBody>
      </p:sp>
      <p:sp>
        <p:nvSpPr>
          <p:cNvPr id="4" name="TextBox 3">
            <a:extLst>
              <a:ext uri="{FF2B5EF4-FFF2-40B4-BE49-F238E27FC236}">
                <a16:creationId xmlns:a16="http://schemas.microsoft.com/office/drawing/2014/main" id="{0971F1DD-0A38-4E11-825C-5D68985BE2DC}"/>
              </a:ext>
            </a:extLst>
          </p:cNvPr>
          <p:cNvSpPr txBox="1"/>
          <p:nvPr/>
        </p:nvSpPr>
        <p:spPr>
          <a:xfrm>
            <a:off x="3714938" y="6176963"/>
            <a:ext cx="4762123" cy="523220"/>
          </a:xfrm>
          <a:prstGeom prst="rect">
            <a:avLst/>
          </a:prstGeom>
          <a:noFill/>
        </p:spPr>
        <p:txBody>
          <a:bodyPr wrap="square" rtlCol="0">
            <a:spAutoFit/>
          </a:bodyPr>
          <a:lstStyle/>
          <a:p>
            <a:r>
              <a:rPr lang="en-US" sz="1400" dirty="0"/>
              <a:t>CIMT Metanalysis of 119 clinical trials involving 100667 patients. </a:t>
            </a:r>
            <a:r>
              <a:rPr lang="en-US" sz="1400" dirty="0" err="1"/>
              <a:t>Willeit</a:t>
            </a:r>
            <a:r>
              <a:rPr lang="en-US" sz="1400" dirty="0"/>
              <a:t> et al. Circ 2020;142(7):621-642.</a:t>
            </a:r>
          </a:p>
        </p:txBody>
      </p:sp>
    </p:spTree>
    <p:extLst>
      <p:ext uri="{BB962C8B-B14F-4D97-AF65-F5344CB8AC3E}">
        <p14:creationId xmlns:p14="http://schemas.microsoft.com/office/powerpoint/2010/main" val="304831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9BF9-84BE-44AD-9ADB-6AD0B4848301}"/>
              </a:ext>
            </a:extLst>
          </p:cNvPr>
          <p:cNvSpPr>
            <a:spLocks noGrp="1"/>
          </p:cNvSpPr>
          <p:nvPr>
            <p:ph type="title"/>
          </p:nvPr>
        </p:nvSpPr>
        <p:spPr/>
        <p:txBody>
          <a:bodyPr/>
          <a:lstStyle/>
          <a:p>
            <a:r>
              <a:rPr lang="en-US" dirty="0"/>
              <a:t>ANTI-PLATELET THERAPY</a:t>
            </a:r>
          </a:p>
        </p:txBody>
      </p:sp>
      <p:sp>
        <p:nvSpPr>
          <p:cNvPr id="3" name="Content Placeholder 2">
            <a:extLst>
              <a:ext uri="{FF2B5EF4-FFF2-40B4-BE49-F238E27FC236}">
                <a16:creationId xmlns:a16="http://schemas.microsoft.com/office/drawing/2014/main" id="{B169B06D-D33E-498E-B864-6AE9A4DE0AC7}"/>
              </a:ext>
            </a:extLst>
          </p:cNvPr>
          <p:cNvSpPr>
            <a:spLocks noGrp="1"/>
          </p:cNvSpPr>
          <p:nvPr>
            <p:ph idx="1"/>
          </p:nvPr>
        </p:nvSpPr>
        <p:spPr/>
        <p:txBody>
          <a:bodyPr>
            <a:normAutofit/>
          </a:bodyPr>
          <a:lstStyle/>
          <a:p>
            <a:pPr marL="0" indent="0" algn="ctr">
              <a:buNone/>
            </a:pPr>
            <a:r>
              <a:rPr lang="en-US" sz="4400" dirty="0"/>
              <a:t>“All drugs (and supplements) are poisons!”</a:t>
            </a:r>
          </a:p>
          <a:p>
            <a:pPr marL="0" indent="0" algn="ctr">
              <a:buNone/>
            </a:pPr>
            <a:endParaRPr lang="en-US" sz="4400" dirty="0"/>
          </a:p>
          <a:p>
            <a:pPr marL="0" indent="0" algn="ctr">
              <a:buNone/>
            </a:pPr>
            <a:r>
              <a:rPr lang="en-US" sz="4400" dirty="0"/>
              <a:t>Brad Bale MD</a:t>
            </a:r>
          </a:p>
          <a:p>
            <a:pPr marL="0" indent="0" algn="ctr">
              <a:buNone/>
            </a:pPr>
            <a:r>
              <a:rPr lang="en-US" sz="4400" dirty="0"/>
              <a:t>At EVERY Preceptorship</a:t>
            </a:r>
          </a:p>
        </p:txBody>
      </p:sp>
    </p:spTree>
    <p:extLst>
      <p:ext uri="{BB962C8B-B14F-4D97-AF65-F5344CB8AC3E}">
        <p14:creationId xmlns:p14="http://schemas.microsoft.com/office/powerpoint/2010/main" val="12555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B79A-ED9C-42B9-B8DE-8E261A93A6EC}"/>
              </a:ext>
            </a:extLst>
          </p:cNvPr>
          <p:cNvSpPr>
            <a:spLocks noGrp="1"/>
          </p:cNvSpPr>
          <p:nvPr>
            <p:ph type="title"/>
          </p:nvPr>
        </p:nvSpPr>
        <p:spPr/>
        <p:txBody>
          <a:bodyPr/>
          <a:lstStyle/>
          <a:p>
            <a:r>
              <a:rPr lang="en-US" dirty="0"/>
              <a:t>BALE DONEEN TAKEAWAYS</a:t>
            </a:r>
          </a:p>
        </p:txBody>
      </p:sp>
      <p:sp>
        <p:nvSpPr>
          <p:cNvPr id="3" name="Content Placeholder 2">
            <a:extLst>
              <a:ext uri="{FF2B5EF4-FFF2-40B4-BE49-F238E27FC236}">
                <a16:creationId xmlns:a16="http://schemas.microsoft.com/office/drawing/2014/main" id="{8B6ACE86-D42A-498A-89C2-3DE039BEFB9F}"/>
              </a:ext>
            </a:extLst>
          </p:cNvPr>
          <p:cNvSpPr>
            <a:spLocks noGrp="1"/>
          </p:cNvSpPr>
          <p:nvPr>
            <p:ph idx="1"/>
          </p:nvPr>
        </p:nvSpPr>
        <p:spPr/>
        <p:txBody>
          <a:bodyPr/>
          <a:lstStyle/>
          <a:p>
            <a:r>
              <a:rPr lang="en-US" dirty="0"/>
              <a:t>CIMT independent of plaque quality, is an independent predictor of MACE</a:t>
            </a:r>
          </a:p>
          <a:p>
            <a:r>
              <a:rPr lang="en-US" dirty="0"/>
              <a:t>Not all the benefit can be captured by IMT measurements—no surprise, as many factors conspire to cause EVENT REALITY!</a:t>
            </a:r>
          </a:p>
          <a:p>
            <a:r>
              <a:rPr lang="en-US" dirty="0"/>
              <a:t>Lipid-richness of the plaque has been shown in many other studies to be highly predictive of MACE—and is the most important CIMT metric to track</a:t>
            </a:r>
          </a:p>
          <a:p>
            <a:r>
              <a:rPr lang="en-US" dirty="0"/>
              <a:t>BDM principles improve all components of MACE etiology</a:t>
            </a:r>
          </a:p>
        </p:txBody>
      </p:sp>
    </p:spTree>
    <p:extLst>
      <p:ext uri="{BB962C8B-B14F-4D97-AF65-F5344CB8AC3E}">
        <p14:creationId xmlns:p14="http://schemas.microsoft.com/office/powerpoint/2010/main" val="86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ea typeface="Lato" panose="020F0502020204030203" pitchFamily="34" charset="0"/>
                <a:cs typeface="Lato" panose="020F0502020204030203" pitchFamily="34" charset="0"/>
              </a:rPr>
              <a:t>CAROTID PLAQUE AND </a:t>
            </a:r>
            <a:br>
              <a:rPr lang="en-US" dirty="0">
                <a:ea typeface="Lato" panose="020F0502020204030203" pitchFamily="34" charset="0"/>
                <a:cs typeface="Lato" panose="020F0502020204030203" pitchFamily="34" charset="0"/>
              </a:rPr>
            </a:br>
            <a:r>
              <a:rPr lang="en-US" dirty="0">
                <a:ea typeface="Lato" panose="020F0502020204030203" pitchFamily="34" charset="0"/>
                <a:cs typeface="Lato" panose="020F0502020204030203" pitchFamily="34" charset="0"/>
              </a:rPr>
              <a:t>	PREDICTION OF CAD</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89 papers</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22,683 patients</a:t>
            </a:r>
          </a:p>
          <a:p>
            <a:r>
              <a:rPr lang="en-US" dirty="0">
                <a:solidFill>
                  <a:srgbClr val="003C71"/>
                </a:solidFill>
                <a:ea typeface="Lato" panose="020F0502020204030203" pitchFamily="34" charset="0"/>
                <a:cs typeface="Lato" panose="020F0502020204030203" pitchFamily="34" charset="0"/>
              </a:rPr>
              <a:t>CIMT 1 mm or higher</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77% Sensitivity, 58% Specificity</a:t>
            </a:r>
          </a:p>
          <a:p>
            <a:pPr lvl="1"/>
            <a:r>
              <a:rPr lang="en-US" dirty="0">
                <a:solidFill>
                  <a:srgbClr val="003C71"/>
                </a:solidFill>
                <a:ea typeface="Lato" panose="020F0502020204030203" pitchFamily="34" charset="0"/>
                <a:cs typeface="Lato" panose="020F0502020204030203" pitchFamily="34" charset="0"/>
              </a:rPr>
              <a:t>82% PPV, 66% NPV</a:t>
            </a:r>
          </a:p>
          <a:p>
            <a:r>
              <a:rPr lang="en-US" dirty="0">
                <a:solidFill>
                  <a:srgbClr val="003C71"/>
                </a:solidFill>
                <a:ea typeface="Lato" panose="020F0502020204030203" pitchFamily="34" charset="0"/>
                <a:cs typeface="Lato" panose="020F0502020204030203" pitchFamily="34" charset="0"/>
              </a:rPr>
              <a:t>Carotid Plaque</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80% Sensitivity, 67% Specificity</a:t>
            </a:r>
          </a:p>
          <a:p>
            <a:pPr lvl="1"/>
            <a:r>
              <a:rPr lang="en-US" dirty="0">
                <a:solidFill>
                  <a:srgbClr val="003C71"/>
                </a:solidFill>
                <a:ea typeface="Lato" panose="020F0502020204030203" pitchFamily="34" charset="0"/>
                <a:cs typeface="Lato" panose="020F0502020204030203" pitchFamily="34" charset="0"/>
              </a:rPr>
              <a:t>78% PPV, 65% NPV</a:t>
            </a:r>
          </a:p>
          <a:p>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174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BALE DONEEN </a:t>
            </a:r>
            <a:r>
              <a:rPr lang="en-US" dirty="0">
                <a:ea typeface="Lato" panose="020F0502020204030203" pitchFamily="34" charset="0"/>
                <a:cs typeface="Lato" panose="020F0502020204030203" pitchFamily="34" charset="0"/>
              </a:rPr>
              <a:t>TAKEAWAYS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ea typeface="Lato" panose="020F0502020204030203" pitchFamily="34" charset="0"/>
                <a:cs typeface="Lato" panose="020F0502020204030203" pitchFamily="34" charset="0"/>
              </a:rPr>
              <a:t>Nice to see others acknowledge the value CIMT—you are applying science which has been known </a:t>
            </a:r>
            <a:r>
              <a:rPr lang="en-US" i="1" dirty="0">
                <a:solidFill>
                  <a:srgbClr val="003C71"/>
                </a:solidFill>
                <a:ea typeface="Lato" panose="020F0502020204030203" pitchFamily="34" charset="0"/>
                <a:cs typeface="Lato" panose="020F0502020204030203" pitchFamily="34" charset="0"/>
              </a:rPr>
              <a:t>for years</a:t>
            </a:r>
            <a:r>
              <a:rPr lang="en-US" dirty="0">
                <a:solidFill>
                  <a:srgbClr val="003C71"/>
                </a:solidFill>
                <a:ea typeface="Lato" panose="020F0502020204030203" pitchFamily="34" charset="0"/>
                <a:cs typeface="Lato" panose="020F0502020204030203" pitchFamily="34" charset="0"/>
              </a:rPr>
              <a:t>, but not “endorsed by the guidelines”</a:t>
            </a:r>
          </a:p>
          <a:p>
            <a:r>
              <a:rPr lang="en-US" dirty="0">
                <a:solidFill>
                  <a:srgbClr val="003C71"/>
                </a:solidFill>
                <a:ea typeface="Lato" panose="020F0502020204030203" pitchFamily="34" charset="0"/>
                <a:cs typeface="Lato" panose="020F0502020204030203" pitchFamily="34" charset="0"/>
              </a:rPr>
              <a:t>Abnormal CIMT without plaque </a:t>
            </a:r>
            <a:r>
              <a:rPr lang="en-US" dirty="0">
                <a:solidFill>
                  <a:srgbClr val="003C71"/>
                </a:solidFill>
                <a:ea typeface="Lato" panose="020F0502020204030203" pitchFamily="34" charset="0"/>
                <a:cs typeface="Lato" panose="020F0502020204030203" pitchFamily="34" charset="0"/>
                <a:sym typeface="Wingdings" panose="05000000000000000000" pitchFamily="2" charset="2"/>
              </a:rPr>
              <a:t> keep looking!</a:t>
            </a:r>
          </a:p>
          <a:p>
            <a:r>
              <a:rPr lang="en-US" dirty="0">
                <a:solidFill>
                  <a:srgbClr val="003C71"/>
                </a:solidFill>
                <a:ea typeface="Lato" panose="020F0502020204030203" pitchFamily="34" charset="0"/>
                <a:cs typeface="Lato" panose="020F0502020204030203" pitchFamily="34" charset="0"/>
                <a:sym typeface="Wingdings" panose="05000000000000000000" pitchFamily="2" charset="2"/>
              </a:rPr>
              <a:t>Carotid plaque present  start treating!</a:t>
            </a:r>
          </a:p>
          <a:p>
            <a:r>
              <a:rPr lang="en-US" dirty="0">
                <a:solidFill>
                  <a:srgbClr val="003C71"/>
                </a:solidFill>
                <a:ea typeface="Lato" panose="020F0502020204030203" pitchFamily="34" charset="0"/>
                <a:cs typeface="Lato" panose="020F0502020204030203" pitchFamily="34" charset="0"/>
                <a:sym typeface="Wingdings" panose="05000000000000000000" pitchFamily="2" charset="2"/>
              </a:rPr>
              <a:t>Monitor response to therapy with annual CIMT follow up</a:t>
            </a:r>
            <a:endParaRPr lang="en-US" dirty="0">
              <a:solidFill>
                <a:srgbClr val="003C7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743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E144-8221-446F-825D-7844641D3395}"/>
              </a:ext>
            </a:extLst>
          </p:cNvPr>
          <p:cNvSpPr>
            <a:spLocks noGrp="1"/>
          </p:cNvSpPr>
          <p:nvPr>
            <p:ph type="title"/>
          </p:nvPr>
        </p:nvSpPr>
        <p:spPr/>
        <p:txBody>
          <a:bodyPr/>
          <a:lstStyle/>
          <a:p>
            <a:r>
              <a:rPr lang="en-US" dirty="0"/>
              <a:t>ATRIAL FIBRILLATION</a:t>
            </a:r>
          </a:p>
        </p:txBody>
      </p:sp>
      <p:sp>
        <p:nvSpPr>
          <p:cNvPr id="3" name="Content Placeholder 2">
            <a:extLst>
              <a:ext uri="{FF2B5EF4-FFF2-40B4-BE49-F238E27FC236}">
                <a16:creationId xmlns:a16="http://schemas.microsoft.com/office/drawing/2014/main" id="{0A7DCF33-359F-4BE8-B671-22277382F039}"/>
              </a:ext>
            </a:extLst>
          </p:cNvPr>
          <p:cNvSpPr>
            <a:spLocks noGrp="1"/>
          </p:cNvSpPr>
          <p:nvPr>
            <p:ph idx="1"/>
          </p:nvPr>
        </p:nvSpPr>
        <p:spPr/>
        <p:txBody>
          <a:bodyPr/>
          <a:lstStyle/>
          <a:p>
            <a:r>
              <a:rPr lang="en-US" dirty="0"/>
              <a:t>Prevalence—men &gt; women</a:t>
            </a:r>
          </a:p>
          <a:p>
            <a:pPr lvl="1"/>
            <a:r>
              <a:rPr lang="en-US" dirty="0"/>
              <a:t>&lt;0.2% under age 55</a:t>
            </a:r>
          </a:p>
          <a:p>
            <a:pPr lvl="1"/>
            <a:r>
              <a:rPr lang="en-US" dirty="0"/>
              <a:t>4% after age 60</a:t>
            </a:r>
          </a:p>
          <a:p>
            <a:pPr lvl="1"/>
            <a:r>
              <a:rPr lang="en-US" dirty="0"/>
              <a:t>10% after age 85</a:t>
            </a:r>
          </a:p>
          <a:p>
            <a:pPr lvl="1"/>
            <a:r>
              <a:rPr lang="en-US" dirty="0"/>
              <a:t>&gt;20% after age 90</a:t>
            </a:r>
          </a:p>
          <a:p>
            <a:r>
              <a:rPr lang="en-US" dirty="0"/>
              <a:t>20% are diagnosed at the time of their stroke</a:t>
            </a:r>
          </a:p>
          <a:p>
            <a:pPr lvl="1"/>
            <a:r>
              <a:rPr lang="en-US" dirty="0"/>
              <a:t>“It’s silent until it isn’t”</a:t>
            </a:r>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42932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314E-264D-49FB-AA4C-7BF51F12DC07}"/>
              </a:ext>
            </a:extLst>
          </p:cNvPr>
          <p:cNvSpPr>
            <a:spLocks noGrp="1"/>
          </p:cNvSpPr>
          <p:nvPr>
            <p:ph type="title"/>
          </p:nvPr>
        </p:nvSpPr>
        <p:spPr/>
        <p:txBody>
          <a:bodyPr/>
          <a:lstStyle/>
          <a:p>
            <a:r>
              <a:rPr lang="en-US" dirty="0"/>
              <a:t>ATRIAL FIBRILLATION RISK FACTORS</a:t>
            </a:r>
          </a:p>
        </p:txBody>
      </p:sp>
      <p:sp>
        <p:nvSpPr>
          <p:cNvPr id="3" name="Content Placeholder 2">
            <a:extLst>
              <a:ext uri="{FF2B5EF4-FFF2-40B4-BE49-F238E27FC236}">
                <a16:creationId xmlns:a16="http://schemas.microsoft.com/office/drawing/2014/main" id="{E186DDC7-A26F-47F3-91C1-D6373695DAD6}"/>
              </a:ext>
            </a:extLst>
          </p:cNvPr>
          <p:cNvSpPr>
            <a:spLocks noGrp="1"/>
          </p:cNvSpPr>
          <p:nvPr>
            <p:ph idx="1"/>
          </p:nvPr>
        </p:nvSpPr>
        <p:spPr>
          <a:xfrm>
            <a:off x="838200" y="1690688"/>
            <a:ext cx="10515600" cy="4801512"/>
          </a:xfrm>
        </p:spPr>
        <p:txBody>
          <a:bodyPr>
            <a:normAutofit fontScale="92500" lnSpcReduction="20000"/>
          </a:bodyPr>
          <a:lstStyle/>
          <a:p>
            <a:r>
              <a:rPr lang="en-US" dirty="0"/>
              <a:t>ALL BDM ROOT CAUSES</a:t>
            </a:r>
          </a:p>
          <a:p>
            <a:r>
              <a:rPr lang="en-US" dirty="0"/>
              <a:t>Age—due to length of time exposed to risk factors</a:t>
            </a:r>
          </a:p>
          <a:p>
            <a:r>
              <a:rPr lang="en-US" dirty="0"/>
              <a:t>Obesity</a:t>
            </a:r>
          </a:p>
          <a:p>
            <a:r>
              <a:rPr lang="en-US" dirty="0"/>
              <a:t>Diabetes and Metabolic Syndrome</a:t>
            </a:r>
          </a:p>
          <a:p>
            <a:r>
              <a:rPr lang="en-US" dirty="0"/>
              <a:t>Hypertension</a:t>
            </a:r>
          </a:p>
          <a:p>
            <a:r>
              <a:rPr lang="en-US" dirty="0"/>
              <a:t>Heart Disease: Ischemic, Valvular, Myocardial, Electrical, Pericardial</a:t>
            </a:r>
          </a:p>
          <a:p>
            <a:pPr lvl="1"/>
            <a:r>
              <a:rPr lang="en-US" sz="2800" dirty="0"/>
              <a:t>Cardiac surgery</a:t>
            </a:r>
          </a:p>
          <a:p>
            <a:r>
              <a:rPr lang="en-US" dirty="0"/>
              <a:t>Sleep Apnea—21-74% prevalence!</a:t>
            </a:r>
          </a:p>
          <a:p>
            <a:r>
              <a:rPr lang="en-US" dirty="0"/>
              <a:t>Venous Thromboembolism</a:t>
            </a:r>
          </a:p>
          <a:p>
            <a:r>
              <a:rPr lang="en-US" dirty="0"/>
              <a:t>Hyperthyroidism</a:t>
            </a:r>
          </a:p>
          <a:p>
            <a:r>
              <a:rPr lang="en-US" dirty="0"/>
              <a:t>Hypomagnesemia below 2.0 mg/dL</a:t>
            </a:r>
          </a:p>
          <a:p>
            <a:r>
              <a:rPr lang="en-US" dirty="0"/>
              <a:t>Chronic Kidney Disease</a:t>
            </a:r>
          </a:p>
          <a:p>
            <a:pPr marL="0" indent="0">
              <a:buNone/>
            </a:pPr>
            <a:endParaRPr lang="en-US" dirty="0"/>
          </a:p>
          <a:p>
            <a:endParaRPr lang="en-US" dirty="0"/>
          </a:p>
        </p:txBody>
      </p:sp>
    </p:spTree>
    <p:extLst>
      <p:ext uri="{BB962C8B-B14F-4D97-AF65-F5344CB8AC3E}">
        <p14:creationId xmlns:p14="http://schemas.microsoft.com/office/powerpoint/2010/main" val="7553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ATRIAL FIBRILLATION RISK FACTORS</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p:txBody>
          <a:bodyPr>
            <a:normAutofit/>
          </a:bodyPr>
          <a:lstStyle/>
          <a:p>
            <a:r>
              <a:rPr lang="en-US" dirty="0"/>
              <a:t>Alcohol</a:t>
            </a:r>
          </a:p>
          <a:p>
            <a:r>
              <a:rPr lang="en-US" dirty="0"/>
              <a:t>Genetic, including 4q25</a:t>
            </a:r>
          </a:p>
          <a:p>
            <a:r>
              <a:rPr lang="en-US" dirty="0"/>
              <a:t>Night shift workers</a:t>
            </a:r>
          </a:p>
          <a:p>
            <a:r>
              <a:rPr lang="en-US" dirty="0"/>
              <a:t>Influenza—18% higher incidence in non-vaccinated in one study</a:t>
            </a:r>
          </a:p>
          <a:p>
            <a:r>
              <a:rPr lang="en-US" dirty="0"/>
              <a:t>Your Prescription Pad</a:t>
            </a:r>
          </a:p>
          <a:p>
            <a:pPr lvl="1"/>
            <a:r>
              <a:rPr lang="en-US" dirty="0"/>
              <a:t>Theophylline</a:t>
            </a:r>
          </a:p>
          <a:p>
            <a:pPr lvl="1"/>
            <a:r>
              <a:rPr lang="en-US" dirty="0"/>
              <a:t>Digoxin</a:t>
            </a:r>
          </a:p>
          <a:p>
            <a:pPr lvl="1"/>
            <a:r>
              <a:rPr lang="en-US" dirty="0"/>
              <a:t>Adrenergic stimulants, especially if underlying disease</a:t>
            </a:r>
          </a:p>
          <a:p>
            <a:pPr lvl="1"/>
            <a:r>
              <a:rPr lang="en-US" dirty="0"/>
              <a:t>Vagotonic agents, especially in younger</a:t>
            </a:r>
          </a:p>
          <a:p>
            <a:endParaRPr lang="en-US" dirty="0"/>
          </a:p>
        </p:txBody>
      </p:sp>
    </p:spTree>
    <p:extLst>
      <p:ext uri="{BB962C8B-B14F-4D97-AF65-F5344CB8AC3E}">
        <p14:creationId xmlns:p14="http://schemas.microsoft.com/office/powerpoint/2010/main" val="10805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CLINICAL VS. SUBCLINICAL A FIB</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p:txBody>
          <a:bodyPr/>
          <a:lstStyle/>
          <a:p>
            <a:r>
              <a:rPr lang="en-US" dirty="0"/>
              <a:t>Clinical a fib: present with symptoms or events</a:t>
            </a:r>
          </a:p>
          <a:p>
            <a:r>
              <a:rPr lang="en-US" dirty="0"/>
              <a:t>Subclinical a fib: detected by monitoring</a:t>
            </a:r>
          </a:p>
          <a:p>
            <a:endParaRPr lang="en-US" dirty="0"/>
          </a:p>
          <a:p>
            <a:pPr marL="0" indent="0" algn="ctr">
              <a:buNone/>
            </a:pPr>
            <a:r>
              <a:rPr lang="en-US" sz="3200" dirty="0"/>
              <a:t>Does screening for subclinical atrial fibrillation </a:t>
            </a:r>
          </a:p>
          <a:p>
            <a:pPr marL="0" indent="0" algn="ctr">
              <a:buNone/>
            </a:pPr>
            <a:r>
              <a:rPr lang="en-US" sz="3200" dirty="0"/>
              <a:t>improve outcomes?</a:t>
            </a:r>
          </a:p>
        </p:txBody>
      </p:sp>
    </p:spTree>
    <p:extLst>
      <p:ext uri="{BB962C8B-B14F-4D97-AF65-F5344CB8AC3E}">
        <p14:creationId xmlns:p14="http://schemas.microsoft.com/office/powerpoint/2010/main" val="17952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STROKESTOP STUDY</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p:txBody>
          <a:bodyPr/>
          <a:lstStyle/>
          <a:p>
            <a:r>
              <a:rPr lang="en-US" dirty="0"/>
              <a:t>28,000+ invited to participate, 7165 entered study</a:t>
            </a:r>
          </a:p>
          <a:p>
            <a:r>
              <a:rPr lang="en-US" dirty="0"/>
              <a:t>Twice daily EKG for 14 days</a:t>
            </a:r>
          </a:p>
          <a:p>
            <a:r>
              <a:rPr lang="en-US" dirty="0"/>
              <a:t>6.9 years follow up</a:t>
            </a:r>
          </a:p>
          <a:p>
            <a:r>
              <a:rPr lang="en-US" dirty="0"/>
              <a:t>1.1% absolute improvement in stoke, embolism, bleeding and all cause mortality (NNT 90)</a:t>
            </a:r>
          </a:p>
          <a:p>
            <a:pPr lvl="1"/>
            <a:r>
              <a:rPr lang="en-US" dirty="0"/>
              <a:t>31.9% vs 33%</a:t>
            </a:r>
          </a:p>
          <a:p>
            <a:r>
              <a:rPr lang="en-US" dirty="0"/>
              <a:t>“small benefit of screening”</a:t>
            </a:r>
          </a:p>
          <a:p>
            <a:r>
              <a:rPr lang="en-US" dirty="0"/>
              <a:t>Methodological issues limit validity</a:t>
            </a:r>
          </a:p>
        </p:txBody>
      </p:sp>
      <p:sp>
        <p:nvSpPr>
          <p:cNvPr id="4" name="TextBox 3">
            <a:extLst>
              <a:ext uri="{FF2B5EF4-FFF2-40B4-BE49-F238E27FC236}">
                <a16:creationId xmlns:a16="http://schemas.microsoft.com/office/drawing/2014/main" id="{C193F062-6828-4789-9DA0-A82BC1FE559B}"/>
              </a:ext>
            </a:extLst>
          </p:cNvPr>
          <p:cNvSpPr txBox="1"/>
          <p:nvPr/>
        </p:nvSpPr>
        <p:spPr>
          <a:xfrm>
            <a:off x="4101220" y="6391747"/>
            <a:ext cx="4399984" cy="380245"/>
          </a:xfrm>
          <a:prstGeom prst="rect">
            <a:avLst/>
          </a:prstGeom>
          <a:noFill/>
        </p:spPr>
        <p:txBody>
          <a:bodyPr wrap="square" rtlCol="0">
            <a:spAutoFit/>
          </a:bodyPr>
          <a:lstStyle/>
          <a:p>
            <a:r>
              <a:rPr lang="en-US" dirty="0"/>
              <a:t>Lancet 2021;298(10310):1498-1506</a:t>
            </a:r>
          </a:p>
        </p:txBody>
      </p:sp>
    </p:spTree>
    <p:extLst>
      <p:ext uri="{BB962C8B-B14F-4D97-AF65-F5344CB8AC3E}">
        <p14:creationId xmlns:p14="http://schemas.microsoft.com/office/powerpoint/2010/main" val="12025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LOOP TRIAL </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p:txBody>
          <a:bodyPr/>
          <a:lstStyle/>
          <a:p>
            <a:r>
              <a:rPr lang="en-US" dirty="0"/>
              <a:t>Ages 70-90</a:t>
            </a:r>
          </a:p>
          <a:p>
            <a:r>
              <a:rPr lang="en-US" dirty="0"/>
              <a:t>At least one risk factor—which did NOT include sleep apnea!</a:t>
            </a:r>
          </a:p>
          <a:p>
            <a:pPr lvl="1"/>
            <a:r>
              <a:rPr lang="en-US" dirty="0"/>
              <a:t>Hypertension</a:t>
            </a:r>
          </a:p>
          <a:p>
            <a:pPr lvl="1"/>
            <a:r>
              <a:rPr lang="en-US" dirty="0"/>
              <a:t>Type 2 Diabetes</a:t>
            </a:r>
          </a:p>
          <a:p>
            <a:pPr lvl="1"/>
            <a:r>
              <a:rPr lang="en-US" dirty="0"/>
              <a:t>Prior CVA</a:t>
            </a:r>
          </a:p>
          <a:p>
            <a:pPr lvl="1"/>
            <a:r>
              <a:rPr lang="en-US" dirty="0"/>
              <a:t>Heart Failure</a:t>
            </a:r>
          </a:p>
          <a:p>
            <a:r>
              <a:rPr lang="en-US" dirty="0"/>
              <a:t>6004 patients, 1 in 4 had LOOP recorder implanted</a:t>
            </a:r>
          </a:p>
          <a:p>
            <a:r>
              <a:rPr lang="en-US" dirty="0"/>
              <a:t>A fib of at least 6 minutes detected over 64.5 months</a:t>
            </a:r>
          </a:p>
          <a:p>
            <a:pPr lvl="1"/>
            <a:r>
              <a:rPr lang="en-US" dirty="0"/>
              <a:t>31.8% vs. 12.2%</a:t>
            </a:r>
          </a:p>
        </p:txBody>
      </p:sp>
      <p:sp>
        <p:nvSpPr>
          <p:cNvPr id="4" name="TextBox 3">
            <a:extLst>
              <a:ext uri="{FF2B5EF4-FFF2-40B4-BE49-F238E27FC236}">
                <a16:creationId xmlns:a16="http://schemas.microsoft.com/office/drawing/2014/main" id="{8319FF86-C7DC-4531-A923-84EC25D9D182}"/>
              </a:ext>
            </a:extLst>
          </p:cNvPr>
          <p:cNvSpPr txBox="1"/>
          <p:nvPr/>
        </p:nvSpPr>
        <p:spPr>
          <a:xfrm>
            <a:off x="3820562" y="6237838"/>
            <a:ext cx="3920151" cy="369332"/>
          </a:xfrm>
          <a:prstGeom prst="rect">
            <a:avLst/>
          </a:prstGeom>
          <a:noFill/>
        </p:spPr>
        <p:txBody>
          <a:bodyPr wrap="square" rtlCol="0">
            <a:spAutoFit/>
          </a:bodyPr>
          <a:lstStyle/>
          <a:p>
            <a:r>
              <a:rPr lang="en-US" dirty="0"/>
              <a:t>Lancet 2021;398(10310):1507-1516</a:t>
            </a:r>
          </a:p>
        </p:txBody>
      </p:sp>
    </p:spTree>
    <p:extLst>
      <p:ext uri="{BB962C8B-B14F-4D97-AF65-F5344CB8AC3E}">
        <p14:creationId xmlns:p14="http://schemas.microsoft.com/office/powerpoint/2010/main" val="42933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LOOP TRIAL</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p:txBody>
          <a:bodyPr/>
          <a:lstStyle/>
          <a:p>
            <a:r>
              <a:rPr lang="en-US" dirty="0"/>
              <a:t>No reduction is stroke or systemic embolism in those treated with anticoagulation </a:t>
            </a:r>
          </a:p>
          <a:p>
            <a:r>
              <a:rPr lang="en-US" dirty="0"/>
              <a:t>Subclinical atrial fibrillation may not carry the same risk as clinical atrial fibrillation??</a:t>
            </a:r>
          </a:p>
        </p:txBody>
      </p:sp>
    </p:spTree>
    <p:extLst>
      <p:ext uri="{BB962C8B-B14F-4D97-AF65-F5344CB8AC3E}">
        <p14:creationId xmlns:p14="http://schemas.microsoft.com/office/powerpoint/2010/main" val="319875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5597-A59D-4895-868F-7582F22C97A9}"/>
              </a:ext>
            </a:extLst>
          </p:cNvPr>
          <p:cNvSpPr>
            <a:spLocks noGrp="1"/>
          </p:cNvSpPr>
          <p:nvPr>
            <p:ph type="title"/>
          </p:nvPr>
        </p:nvSpPr>
        <p:spPr/>
        <p:txBody>
          <a:bodyPr/>
          <a:lstStyle/>
          <a:p>
            <a:r>
              <a:rPr lang="en-US" dirty="0"/>
              <a:t>REVERSAL OF ANTI-PLATELET AGENTS</a:t>
            </a:r>
          </a:p>
        </p:txBody>
      </p:sp>
      <p:sp>
        <p:nvSpPr>
          <p:cNvPr id="3" name="Content Placeholder 2">
            <a:extLst>
              <a:ext uri="{FF2B5EF4-FFF2-40B4-BE49-F238E27FC236}">
                <a16:creationId xmlns:a16="http://schemas.microsoft.com/office/drawing/2014/main" id="{D381D55D-AA39-4DBC-A38E-89327EA27FD4}"/>
              </a:ext>
            </a:extLst>
          </p:cNvPr>
          <p:cNvSpPr>
            <a:spLocks noGrp="1"/>
          </p:cNvSpPr>
          <p:nvPr>
            <p:ph idx="1"/>
          </p:nvPr>
        </p:nvSpPr>
        <p:spPr>
          <a:xfrm>
            <a:off x="838200" y="1459684"/>
            <a:ext cx="10515600" cy="5033191"/>
          </a:xfrm>
        </p:spPr>
        <p:txBody>
          <a:bodyPr>
            <a:normAutofit fontScale="92500" lnSpcReduction="10000"/>
          </a:bodyPr>
          <a:lstStyle/>
          <a:p>
            <a:r>
              <a:rPr lang="en-US" dirty="0"/>
              <a:t>Clopidogrel</a:t>
            </a:r>
          </a:p>
          <a:p>
            <a:pPr lvl="1"/>
            <a:r>
              <a:rPr lang="en-US" b="1" dirty="0"/>
              <a:t>Stop</a:t>
            </a:r>
            <a:r>
              <a:rPr lang="en-US" dirty="0"/>
              <a:t> 5 days before</a:t>
            </a:r>
          </a:p>
          <a:p>
            <a:pPr lvl="1"/>
            <a:r>
              <a:rPr lang="en-US" dirty="0"/>
              <a:t>Consider loading dose when resuming</a:t>
            </a:r>
          </a:p>
          <a:p>
            <a:pPr lvl="1"/>
            <a:r>
              <a:rPr lang="en-US" dirty="0"/>
              <a:t>Platelet transfusion based on risk of bleeding</a:t>
            </a:r>
          </a:p>
          <a:p>
            <a:r>
              <a:rPr lang="en-US" dirty="0"/>
              <a:t>Prasugrel</a:t>
            </a:r>
          </a:p>
          <a:p>
            <a:pPr lvl="1"/>
            <a:r>
              <a:rPr lang="en-US" b="1" dirty="0"/>
              <a:t>Stop</a:t>
            </a:r>
            <a:r>
              <a:rPr lang="en-US" dirty="0"/>
              <a:t> 7 days before</a:t>
            </a:r>
          </a:p>
          <a:p>
            <a:pPr lvl="1"/>
            <a:r>
              <a:rPr lang="en-US" dirty="0"/>
              <a:t>Platelet transfusion based on risk of bleeding</a:t>
            </a:r>
          </a:p>
          <a:p>
            <a:r>
              <a:rPr lang="en-US" dirty="0"/>
              <a:t>Aspirin</a:t>
            </a:r>
          </a:p>
          <a:p>
            <a:pPr lvl="1"/>
            <a:r>
              <a:rPr lang="en-US" b="1" dirty="0"/>
              <a:t>Stop </a:t>
            </a:r>
            <a:r>
              <a:rPr lang="en-US" dirty="0"/>
              <a:t>5-7 days before</a:t>
            </a:r>
          </a:p>
          <a:p>
            <a:pPr lvl="1"/>
            <a:r>
              <a:rPr lang="en-US" dirty="0"/>
              <a:t>Platelet transfusion based on risk of bleeding</a:t>
            </a:r>
          </a:p>
          <a:p>
            <a:r>
              <a:rPr lang="en-US" dirty="0"/>
              <a:t>Ticagrelor</a:t>
            </a:r>
          </a:p>
          <a:p>
            <a:pPr lvl="1"/>
            <a:r>
              <a:rPr lang="en-US" b="1" dirty="0"/>
              <a:t>Stop</a:t>
            </a:r>
            <a:r>
              <a:rPr lang="en-US" dirty="0"/>
              <a:t> 5 days before</a:t>
            </a:r>
          </a:p>
          <a:p>
            <a:pPr lvl="1"/>
            <a:r>
              <a:rPr lang="en-US" i="1" dirty="0"/>
              <a:t>Platelet transfusions are ineffective</a:t>
            </a:r>
          </a:p>
        </p:txBody>
      </p:sp>
      <p:sp>
        <p:nvSpPr>
          <p:cNvPr id="4" name="TextBox 3">
            <a:extLst>
              <a:ext uri="{FF2B5EF4-FFF2-40B4-BE49-F238E27FC236}">
                <a16:creationId xmlns:a16="http://schemas.microsoft.com/office/drawing/2014/main" id="{42564212-DA2C-4268-AF35-D9E6F4991855}"/>
              </a:ext>
            </a:extLst>
          </p:cNvPr>
          <p:cNvSpPr txBox="1"/>
          <p:nvPr/>
        </p:nvSpPr>
        <p:spPr>
          <a:xfrm>
            <a:off x="3135517" y="6308209"/>
            <a:ext cx="5920966" cy="369332"/>
          </a:xfrm>
          <a:prstGeom prst="rect">
            <a:avLst/>
          </a:prstGeom>
          <a:noFill/>
        </p:spPr>
        <p:txBody>
          <a:bodyPr wrap="square" rtlCol="0">
            <a:spAutoFit/>
          </a:bodyPr>
          <a:lstStyle/>
          <a:p>
            <a:r>
              <a:rPr lang="en-US" dirty="0"/>
              <a:t>No guidelines published in US since 2011, Europe 2017</a:t>
            </a:r>
          </a:p>
        </p:txBody>
      </p:sp>
    </p:spTree>
    <p:extLst>
      <p:ext uri="{BB962C8B-B14F-4D97-AF65-F5344CB8AC3E}">
        <p14:creationId xmlns:p14="http://schemas.microsoft.com/office/powerpoint/2010/main" val="2356171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SUBCLINICAL ATRIAL FIBRILLATION</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a:xfrm>
            <a:off x="838200" y="1249768"/>
            <a:ext cx="10515600" cy="4351338"/>
          </a:xfrm>
        </p:spPr>
        <p:txBody>
          <a:bodyPr/>
          <a:lstStyle/>
          <a:p>
            <a:r>
              <a:rPr lang="en-US" dirty="0"/>
              <a:t>Can we discriminate those more likely to benefit?</a:t>
            </a:r>
          </a:p>
          <a:p>
            <a:r>
              <a:rPr lang="en-US" dirty="0"/>
              <a:t>21,768 with implanted cardiac devices, not anticoagulated, and low risk for a fib</a:t>
            </a:r>
          </a:p>
          <a:p>
            <a:r>
              <a:rPr lang="en-US" dirty="0"/>
              <a:t>Looked at duration of   </a:t>
            </a:r>
          </a:p>
          <a:p>
            <a:pPr marL="0" indent="0">
              <a:buNone/>
            </a:pPr>
            <a:r>
              <a:rPr lang="en-US" dirty="0"/>
              <a:t>              AF </a:t>
            </a:r>
          </a:p>
          <a:p>
            <a:pPr marL="0" indent="0">
              <a:buNone/>
            </a:pPr>
            <a:r>
              <a:rPr lang="en-US" dirty="0"/>
              <a:t>              and </a:t>
            </a:r>
          </a:p>
          <a:p>
            <a:pPr marL="0" indent="0">
              <a:buNone/>
            </a:pPr>
            <a:r>
              <a:rPr lang="en-US" dirty="0"/>
              <a:t>   CHA</a:t>
            </a:r>
            <a:r>
              <a:rPr lang="en-US" baseline="-25000" dirty="0"/>
              <a:t>2</a:t>
            </a:r>
            <a:r>
              <a:rPr lang="en-US" dirty="0"/>
              <a:t>DS</a:t>
            </a:r>
            <a:r>
              <a:rPr lang="en-US" baseline="-25000" dirty="0"/>
              <a:t>2</a:t>
            </a:r>
            <a:r>
              <a:rPr lang="en-US" dirty="0"/>
              <a:t>-VASc Score </a:t>
            </a:r>
          </a:p>
          <a:p>
            <a:pPr marL="0" indent="0">
              <a:buNone/>
            </a:pPr>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0E305C65-D8BD-4DD1-8AAD-1CF5FB4FF9CB}"/>
              </a:ext>
            </a:extLst>
          </p:cNvPr>
          <p:cNvSpPr txBox="1"/>
          <p:nvPr/>
        </p:nvSpPr>
        <p:spPr>
          <a:xfrm>
            <a:off x="3983525" y="6174463"/>
            <a:ext cx="4227968" cy="369332"/>
          </a:xfrm>
          <a:prstGeom prst="rect">
            <a:avLst/>
          </a:prstGeom>
          <a:noFill/>
        </p:spPr>
        <p:txBody>
          <a:bodyPr wrap="square" rtlCol="0">
            <a:spAutoFit/>
          </a:bodyPr>
          <a:lstStyle/>
          <a:p>
            <a:r>
              <a:rPr lang="en-US" dirty="0"/>
              <a:t>Circulation 2019;140(20):1639-1646.</a:t>
            </a:r>
          </a:p>
        </p:txBody>
      </p:sp>
      <p:pic>
        <p:nvPicPr>
          <p:cNvPr id="10" name="Picture 9">
            <a:extLst>
              <a:ext uri="{FF2B5EF4-FFF2-40B4-BE49-F238E27FC236}">
                <a16:creationId xmlns:a16="http://schemas.microsoft.com/office/drawing/2014/main" id="{85E112E5-7B22-44E5-9CEE-82FB4E340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262" y="2136676"/>
            <a:ext cx="4876800" cy="3977640"/>
          </a:xfrm>
          <a:prstGeom prst="rect">
            <a:avLst/>
          </a:prstGeom>
        </p:spPr>
      </p:pic>
    </p:spTree>
    <p:extLst>
      <p:ext uri="{BB962C8B-B14F-4D97-AF65-F5344CB8AC3E}">
        <p14:creationId xmlns:p14="http://schemas.microsoft.com/office/powerpoint/2010/main" val="8259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SUBCLINICAL ATRIAL FIBRILLATION</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a:xfrm>
            <a:off x="838200" y="1825625"/>
            <a:ext cx="10849824" cy="4351338"/>
          </a:xfrm>
        </p:spPr>
        <p:txBody>
          <a:bodyPr/>
          <a:lstStyle/>
          <a:p>
            <a:r>
              <a:rPr lang="en-US" dirty="0"/>
              <a:t>Stroke risk exceeded 1%/year when Mean age greater than 68.6 years AND</a:t>
            </a:r>
          </a:p>
          <a:p>
            <a:endParaRPr lang="en-US" dirty="0"/>
          </a:p>
          <a:p>
            <a:endParaRPr lang="en-US" dirty="0"/>
          </a:p>
          <a:p>
            <a:endParaRPr lang="en-US" dirty="0"/>
          </a:p>
          <a:p>
            <a:endParaRPr lang="en-US" dirty="0"/>
          </a:p>
          <a:p>
            <a:r>
              <a:rPr lang="en-US" dirty="0"/>
              <a:t>2 points: &gt;65 and either HBP, DM, HF, AMI, PAD or Aortic plaque</a:t>
            </a:r>
          </a:p>
          <a:p>
            <a:r>
              <a:rPr lang="en-US" dirty="0"/>
              <a:t>3 or 4: &gt;75 and the above OR history of CVA/Embolic event</a:t>
            </a:r>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0E305C65-D8BD-4DD1-8AAD-1CF5FB4FF9CB}"/>
              </a:ext>
            </a:extLst>
          </p:cNvPr>
          <p:cNvSpPr txBox="1"/>
          <p:nvPr/>
        </p:nvSpPr>
        <p:spPr>
          <a:xfrm>
            <a:off x="3983525" y="6174463"/>
            <a:ext cx="4227968" cy="369332"/>
          </a:xfrm>
          <a:prstGeom prst="rect">
            <a:avLst/>
          </a:prstGeom>
          <a:noFill/>
        </p:spPr>
        <p:txBody>
          <a:bodyPr wrap="square" rtlCol="0">
            <a:spAutoFit/>
          </a:bodyPr>
          <a:lstStyle/>
          <a:p>
            <a:r>
              <a:rPr lang="en-US" dirty="0"/>
              <a:t>Circulation 2019;140(20):1639-1646.</a:t>
            </a:r>
          </a:p>
        </p:txBody>
      </p:sp>
      <p:graphicFrame>
        <p:nvGraphicFramePr>
          <p:cNvPr id="6" name="Table 6">
            <a:extLst>
              <a:ext uri="{FF2B5EF4-FFF2-40B4-BE49-F238E27FC236}">
                <a16:creationId xmlns:a16="http://schemas.microsoft.com/office/drawing/2014/main" id="{3ECE49A6-6A48-4D31-A956-0C76DA766B26}"/>
              </a:ext>
            </a:extLst>
          </p:cNvPr>
          <p:cNvGraphicFramePr>
            <a:graphicFrameLocks noGrp="1"/>
          </p:cNvGraphicFramePr>
          <p:nvPr>
            <p:extLst>
              <p:ext uri="{D42A27DB-BD31-4B8C-83A1-F6EECF244321}">
                <p14:modId xmlns:p14="http://schemas.microsoft.com/office/powerpoint/2010/main" val="257255514"/>
              </p:ext>
            </p:extLst>
          </p:nvPr>
        </p:nvGraphicFramePr>
        <p:xfrm>
          <a:off x="1769449" y="3058160"/>
          <a:ext cx="9121869" cy="1577214"/>
        </p:xfrm>
        <a:graphic>
          <a:graphicData uri="http://schemas.openxmlformats.org/drawingml/2006/table">
            <a:tbl>
              <a:tblPr firstRow="1" bandRow="1">
                <a:tableStyleId>{5C22544A-7EE6-4342-B048-85BDC9FD1C3A}</a:tableStyleId>
              </a:tblPr>
              <a:tblGrid>
                <a:gridCol w="3040623">
                  <a:extLst>
                    <a:ext uri="{9D8B030D-6E8A-4147-A177-3AD203B41FA5}">
                      <a16:colId xmlns:a16="http://schemas.microsoft.com/office/drawing/2014/main" val="4285904826"/>
                    </a:ext>
                  </a:extLst>
                </a:gridCol>
                <a:gridCol w="3040623">
                  <a:extLst>
                    <a:ext uri="{9D8B030D-6E8A-4147-A177-3AD203B41FA5}">
                      <a16:colId xmlns:a16="http://schemas.microsoft.com/office/drawing/2014/main" val="726118701"/>
                    </a:ext>
                  </a:extLst>
                </a:gridCol>
                <a:gridCol w="3040623">
                  <a:extLst>
                    <a:ext uri="{9D8B030D-6E8A-4147-A177-3AD203B41FA5}">
                      <a16:colId xmlns:a16="http://schemas.microsoft.com/office/drawing/2014/main" val="739645161"/>
                    </a:ext>
                  </a:extLst>
                </a:gridCol>
              </a:tblGrid>
              <a:tr h="788607">
                <a:tc>
                  <a:txBody>
                    <a:bodyPr/>
                    <a:lstStyle/>
                    <a:p>
                      <a:pPr algn="ctr"/>
                      <a:r>
                        <a:rPr lang="en-US" dirty="0"/>
                        <a:t>AF duration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23.5 hours or longer</a:t>
                      </a:r>
                    </a:p>
                  </a:txBody>
                  <a:tcPr anchor="ctr"/>
                </a:tc>
                <a:tc>
                  <a:txBody>
                    <a:bodyPr/>
                    <a:lstStyle/>
                    <a:p>
                      <a:pPr algn="ctr"/>
                      <a:r>
                        <a:rPr lang="en-US" dirty="0"/>
                        <a:t>6 minutes or longer</a:t>
                      </a:r>
                    </a:p>
                  </a:txBody>
                  <a:tcPr anchor="ctr"/>
                </a:tc>
                <a:extLst>
                  <a:ext uri="{0D108BD9-81ED-4DB2-BD59-A6C34878D82A}">
                    <a16:rowId xmlns:a16="http://schemas.microsoft.com/office/drawing/2014/main" val="3324544670"/>
                  </a:ext>
                </a:extLst>
              </a:tr>
              <a:tr h="788607">
                <a:tc>
                  <a:txBody>
                    <a:bodyPr/>
                    <a:lstStyle/>
                    <a:p>
                      <a:pPr algn="ctr"/>
                      <a:r>
                        <a:rPr lang="en-US" dirty="0"/>
                        <a:t>CHA</a:t>
                      </a:r>
                      <a:r>
                        <a:rPr lang="en-US" baseline="-25000" dirty="0"/>
                        <a:t>2</a:t>
                      </a:r>
                      <a:r>
                        <a:rPr lang="en-US" dirty="0"/>
                        <a:t>DS</a:t>
                      </a:r>
                      <a:r>
                        <a:rPr lang="en-US" baseline="-25000" dirty="0"/>
                        <a:t>2</a:t>
                      </a:r>
                      <a:r>
                        <a:rPr lang="en-US" dirty="0"/>
                        <a:t>-VASc Score </a:t>
                      </a:r>
                    </a:p>
                  </a:txBody>
                  <a:tcPr anchor="ctr"/>
                </a:tc>
                <a:tc>
                  <a:txBody>
                    <a:bodyPr/>
                    <a:lstStyle/>
                    <a:p>
                      <a:pPr algn="ctr"/>
                      <a:r>
                        <a:rPr lang="en-US" dirty="0"/>
                        <a:t>2</a:t>
                      </a:r>
                    </a:p>
                  </a:txBody>
                  <a:tcPr anchor="ctr"/>
                </a:tc>
                <a:tc>
                  <a:txBody>
                    <a:bodyPr/>
                    <a:lstStyle/>
                    <a:p>
                      <a:pPr algn="ctr"/>
                      <a:r>
                        <a:rPr lang="en-US" dirty="0"/>
                        <a:t>3 or 4</a:t>
                      </a:r>
                    </a:p>
                  </a:txBody>
                  <a:tcPr anchor="ctr"/>
                </a:tc>
                <a:extLst>
                  <a:ext uri="{0D108BD9-81ED-4DB2-BD59-A6C34878D82A}">
                    <a16:rowId xmlns:a16="http://schemas.microsoft.com/office/drawing/2014/main" val="1618862206"/>
                  </a:ext>
                </a:extLst>
              </a:tr>
            </a:tbl>
          </a:graphicData>
        </a:graphic>
      </p:graphicFrame>
    </p:spTree>
    <p:extLst>
      <p:ext uri="{BB962C8B-B14F-4D97-AF65-F5344CB8AC3E}">
        <p14:creationId xmlns:p14="http://schemas.microsoft.com/office/powerpoint/2010/main" val="19566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USPTF AND ATRIAL FIBRILLATION</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p:txBody>
          <a:bodyPr/>
          <a:lstStyle/>
          <a:p>
            <a:r>
              <a:rPr lang="en-US" dirty="0"/>
              <a:t>26 RCT studies included</a:t>
            </a:r>
          </a:p>
          <a:p>
            <a:pPr lvl="1"/>
            <a:r>
              <a:rPr lang="en-US" dirty="0"/>
              <a:t>1 showed 1.1% absolute difference in outcomes with screening/treatment but had limitations</a:t>
            </a:r>
          </a:p>
          <a:p>
            <a:pPr lvl="1"/>
            <a:r>
              <a:rPr lang="en-US" dirty="0"/>
              <a:t>4 showed improvement in outcomes in populations with clinical, and mostly persistent AF</a:t>
            </a:r>
          </a:p>
          <a:p>
            <a:pPr lvl="1"/>
            <a:r>
              <a:rPr lang="en-US" dirty="0"/>
              <a:t>Wearable studies didn’t look at treatment, only detection</a:t>
            </a:r>
          </a:p>
          <a:p>
            <a:r>
              <a:rPr lang="en-US" dirty="0"/>
              <a:t>“…current evidence is insufficient to assess the balance of benefits and harms of screening for AF”</a:t>
            </a:r>
          </a:p>
          <a:p>
            <a:endParaRPr lang="en-US" dirty="0"/>
          </a:p>
          <a:p>
            <a:endParaRPr lang="en-US" dirty="0"/>
          </a:p>
        </p:txBody>
      </p:sp>
      <p:sp>
        <p:nvSpPr>
          <p:cNvPr id="4" name="TextBox 3">
            <a:extLst>
              <a:ext uri="{FF2B5EF4-FFF2-40B4-BE49-F238E27FC236}">
                <a16:creationId xmlns:a16="http://schemas.microsoft.com/office/drawing/2014/main" id="{ECFA1772-A938-4C82-869F-1319F34769E7}"/>
              </a:ext>
            </a:extLst>
          </p:cNvPr>
          <p:cNvSpPr txBox="1"/>
          <p:nvPr/>
        </p:nvSpPr>
        <p:spPr>
          <a:xfrm>
            <a:off x="3538395" y="6176963"/>
            <a:ext cx="5587497" cy="523220"/>
          </a:xfrm>
          <a:prstGeom prst="rect">
            <a:avLst/>
          </a:prstGeom>
          <a:noFill/>
        </p:spPr>
        <p:txBody>
          <a:bodyPr wrap="square" rtlCol="0">
            <a:spAutoFit/>
          </a:bodyPr>
          <a:lstStyle/>
          <a:p>
            <a:r>
              <a:rPr lang="en-US" sz="1400" dirty="0"/>
              <a:t>Screening for Atrial Fibrillation:  USPTF </a:t>
            </a:r>
            <a:r>
              <a:rPr lang="en-US" sz="1400" dirty="0" err="1"/>
              <a:t>Recommendtion</a:t>
            </a:r>
            <a:r>
              <a:rPr lang="en-US" sz="1400" dirty="0"/>
              <a:t> Statement. JAMA 2022;327(4):360-67</a:t>
            </a:r>
          </a:p>
        </p:txBody>
      </p:sp>
    </p:spTree>
    <p:extLst>
      <p:ext uri="{BB962C8B-B14F-4D97-AF65-F5344CB8AC3E}">
        <p14:creationId xmlns:p14="http://schemas.microsoft.com/office/powerpoint/2010/main" val="30304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9B2-E970-4B33-9ED0-FBCACF106784}"/>
              </a:ext>
            </a:extLst>
          </p:cNvPr>
          <p:cNvSpPr>
            <a:spLocks noGrp="1"/>
          </p:cNvSpPr>
          <p:nvPr>
            <p:ph type="title"/>
          </p:nvPr>
        </p:nvSpPr>
        <p:spPr/>
        <p:txBody>
          <a:bodyPr/>
          <a:lstStyle/>
          <a:p>
            <a:r>
              <a:rPr lang="en-US" dirty="0"/>
              <a:t>BALE DONEEN TAKEAWAYS</a:t>
            </a:r>
          </a:p>
        </p:txBody>
      </p:sp>
      <p:sp>
        <p:nvSpPr>
          <p:cNvPr id="3" name="Content Placeholder 2">
            <a:extLst>
              <a:ext uri="{FF2B5EF4-FFF2-40B4-BE49-F238E27FC236}">
                <a16:creationId xmlns:a16="http://schemas.microsoft.com/office/drawing/2014/main" id="{50B17A17-D9C5-41B7-A43F-390EF061D7F6}"/>
              </a:ext>
            </a:extLst>
          </p:cNvPr>
          <p:cNvSpPr>
            <a:spLocks noGrp="1"/>
          </p:cNvSpPr>
          <p:nvPr>
            <p:ph idx="1"/>
          </p:nvPr>
        </p:nvSpPr>
        <p:spPr>
          <a:xfrm>
            <a:off x="774826" y="1535914"/>
            <a:ext cx="10958465" cy="4351338"/>
          </a:xfrm>
        </p:spPr>
        <p:txBody>
          <a:bodyPr/>
          <a:lstStyle/>
          <a:p>
            <a:r>
              <a:rPr lang="en-US" dirty="0"/>
              <a:t>The VAST majority of atrial fibrillation is preventable by applying the BDM principles!</a:t>
            </a:r>
          </a:p>
          <a:p>
            <a:r>
              <a:rPr lang="en-US" dirty="0"/>
              <a:t>Consider evaluating for atrial fibrillation your high risk patients with</a:t>
            </a:r>
          </a:p>
          <a:p>
            <a:pPr lvl="1"/>
            <a:r>
              <a:rPr lang="en-US" dirty="0"/>
              <a:t>Sleep Apnea 2-3 x risk</a:t>
            </a:r>
          </a:p>
          <a:p>
            <a:pPr lvl="1"/>
            <a:r>
              <a:rPr lang="en-US" dirty="0"/>
              <a:t>HBP 1.4 x risk</a:t>
            </a:r>
          </a:p>
          <a:p>
            <a:pPr lvl="1"/>
            <a:r>
              <a:rPr lang="en-US" dirty="0"/>
              <a:t>Valvular heart diseases—severe MVP, Rheumatic</a:t>
            </a:r>
          </a:p>
          <a:p>
            <a:pPr lvl="1"/>
            <a:r>
              <a:rPr lang="en-US" dirty="0"/>
              <a:t>CKD 1.3-3.2 x risk</a:t>
            </a:r>
          </a:p>
          <a:p>
            <a:pPr lvl="1"/>
            <a:endParaRPr lang="en-US" dirty="0"/>
          </a:p>
        </p:txBody>
      </p:sp>
    </p:spTree>
    <p:extLst>
      <p:ext uri="{BB962C8B-B14F-4D97-AF65-F5344CB8AC3E}">
        <p14:creationId xmlns:p14="http://schemas.microsoft.com/office/powerpoint/2010/main" val="135264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a:xfrm>
            <a:off x="838200" y="2766218"/>
            <a:ext cx="10515600" cy="1325563"/>
          </a:xfrm>
        </p:spPr>
        <p:txBody>
          <a:bodyPr>
            <a:normAutofit fontScale="90000"/>
          </a:bodyPr>
          <a:lstStyle/>
          <a:p>
            <a:pPr algn="ctr"/>
            <a:r>
              <a:rPr lang="en-US" dirty="0">
                <a:ea typeface="Lato" panose="020F0502020204030203" pitchFamily="34" charset="0"/>
                <a:cs typeface="Lato" panose="020F0502020204030203" pitchFamily="34" charset="0"/>
              </a:rPr>
              <a:t>QUESTIONS</a:t>
            </a:r>
            <a:br>
              <a:rPr lang="en-US" dirty="0">
                <a:ea typeface="Lato" panose="020F0502020204030203" pitchFamily="34" charset="0"/>
                <a:cs typeface="Lato" panose="020F0502020204030203" pitchFamily="34" charset="0"/>
              </a:rPr>
            </a:br>
            <a:br>
              <a:rPr lang="en-US" dirty="0">
                <a:ea typeface="Lato" panose="020F0502020204030203" pitchFamily="34" charset="0"/>
                <a:cs typeface="Lato" panose="020F0502020204030203" pitchFamily="34" charset="0"/>
              </a:rPr>
            </a:br>
            <a:r>
              <a:rPr lang="en-US" dirty="0">
                <a:ea typeface="Lato" panose="020F0502020204030203" pitchFamily="34" charset="0"/>
                <a:cs typeface="Lato" panose="020F0502020204030203" pitchFamily="34" charset="0"/>
              </a:rPr>
              <a:t>&amp; </a:t>
            </a:r>
            <a:br>
              <a:rPr lang="en-US" dirty="0">
                <a:ea typeface="Lato" panose="020F0502020204030203" pitchFamily="34" charset="0"/>
                <a:cs typeface="Lato" panose="020F0502020204030203" pitchFamily="34" charset="0"/>
              </a:rPr>
            </a:br>
            <a:br>
              <a:rPr lang="en-US" dirty="0">
                <a:ea typeface="Lato" panose="020F0502020204030203" pitchFamily="34" charset="0"/>
                <a:cs typeface="Lato" panose="020F0502020204030203" pitchFamily="34" charset="0"/>
              </a:rPr>
            </a:br>
            <a:r>
              <a:rPr lang="en-US" dirty="0">
                <a:ea typeface="Lato" panose="020F0502020204030203" pitchFamily="34" charset="0"/>
                <a:cs typeface="Lato" panose="020F0502020204030203" pitchFamily="34" charset="0"/>
              </a:rPr>
              <a:t>ANSWERS</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159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C7F15-3707-45AF-8948-23161F918330}"/>
              </a:ext>
            </a:extLst>
          </p:cNvPr>
          <p:cNvSpPr>
            <a:spLocks noGrp="1"/>
          </p:cNvSpPr>
          <p:nvPr>
            <p:ph type="title"/>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TICAGRELOR REVERSAL</a:t>
            </a:r>
          </a:p>
        </p:txBody>
      </p:sp>
      <p:sp>
        <p:nvSpPr>
          <p:cNvPr id="3" name="Content Placeholder 2">
            <a:extLst>
              <a:ext uri="{FF2B5EF4-FFF2-40B4-BE49-F238E27FC236}">
                <a16:creationId xmlns:a16="http://schemas.microsoft.com/office/drawing/2014/main" id="{06DA0057-B9CB-41EE-8FB4-D8CD3AECA24D}"/>
              </a:ext>
            </a:extLst>
          </p:cNvPr>
          <p:cNvSpPr>
            <a:spLocks noGrp="1"/>
          </p:cNvSpPr>
          <p:nvPr>
            <p:ph idx="1"/>
          </p:nvPr>
        </p:nvSpPr>
        <p:spPr/>
        <p:txBody>
          <a:bodyPr/>
          <a:lstStyle/>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Ticagrelor (Brilinta) </a:t>
            </a:r>
            <a:r>
              <a:rPr lang="en-US" i="1" dirty="0">
                <a:solidFill>
                  <a:srgbClr val="003C71"/>
                </a:solidFill>
                <a:latin typeface="Lato" panose="020F0502020204030203" pitchFamily="34" charset="0"/>
                <a:ea typeface="Lato" panose="020F0502020204030203" pitchFamily="34" charset="0"/>
                <a:cs typeface="Lato" panose="020F0502020204030203" pitchFamily="34" charset="0"/>
              </a:rPr>
              <a:t>reversible </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P2Y</a:t>
            </a:r>
            <a:r>
              <a:rPr lang="en-US" baseline="-25000" dirty="0">
                <a:solidFill>
                  <a:srgbClr val="003C71"/>
                </a:solidFill>
                <a:latin typeface="Lato" panose="020F0502020204030203" pitchFamily="34" charset="0"/>
                <a:ea typeface="Lato" panose="020F0502020204030203" pitchFamily="34" charset="0"/>
                <a:cs typeface="Lato" panose="020F0502020204030203" pitchFamily="34" charset="0"/>
              </a:rPr>
              <a:t>12 </a:t>
            </a:r>
            <a:r>
              <a:rPr lang="en-US" dirty="0">
                <a:solidFill>
                  <a:srgbClr val="003C71"/>
                </a:solidFill>
                <a:latin typeface="Lato" panose="020F0502020204030203" pitchFamily="34" charset="0"/>
                <a:ea typeface="Lato" panose="020F0502020204030203" pitchFamily="34" charset="0"/>
                <a:cs typeface="Lato" panose="020F0502020204030203" pitchFamily="34" charset="0"/>
              </a:rPr>
              <a:t>inhibitor (unlike ASA, Clopidogrel, Prasugrel)</a:t>
            </a:r>
          </a:p>
          <a:p>
            <a:pPr lvl="1"/>
            <a:r>
              <a:rPr lang="en-US" dirty="0">
                <a:solidFill>
                  <a:srgbClr val="003C71"/>
                </a:solidFill>
                <a:ea typeface="Lato" panose="020F0502020204030203" pitchFamily="34" charset="0"/>
                <a:cs typeface="Lato" panose="020F0502020204030203" pitchFamily="34" charset="0"/>
              </a:rPr>
              <a:t>Preferred for Brain-related events</a:t>
            </a:r>
          </a:p>
          <a:p>
            <a:pPr lvl="1"/>
            <a:r>
              <a:rPr lang="en-US" dirty="0">
                <a:solidFill>
                  <a:srgbClr val="003C71"/>
                </a:solidFill>
                <a:latin typeface="Lato" panose="020F0502020204030203" pitchFamily="34" charset="0"/>
                <a:ea typeface="Lato" panose="020F0502020204030203" pitchFamily="34" charset="0"/>
                <a:cs typeface="Lato" panose="020F0502020204030203" pitchFamily="34" charset="0"/>
              </a:rPr>
              <a:t>Also used for Coronary-related events</a:t>
            </a:r>
            <a:endParaRPr lang="en-US" i="1" dirty="0">
              <a:solidFill>
                <a:srgbClr val="003C71"/>
              </a:solidFill>
              <a:ea typeface="Lato" panose="020F0502020204030203" pitchFamily="34" charset="0"/>
              <a:cs typeface="Lato" panose="020F0502020204030203" pitchFamily="34" charset="0"/>
            </a:endParaRPr>
          </a:p>
          <a:p>
            <a:r>
              <a:rPr lang="en-US" dirty="0">
                <a:solidFill>
                  <a:srgbClr val="003C71"/>
                </a:solidFill>
                <a:ea typeface="Lato" panose="020F0502020204030203" pitchFamily="34" charset="0"/>
                <a:cs typeface="Lato" panose="020F0502020204030203" pitchFamily="34" charset="0"/>
              </a:rPr>
              <a:t>Platelet transfusions ineffective due to reversible binding</a:t>
            </a:r>
          </a:p>
          <a:p>
            <a:r>
              <a:rPr lang="en-US" dirty="0">
                <a:solidFill>
                  <a:srgbClr val="003C71"/>
                </a:solidFill>
                <a:latin typeface="Lato" panose="020F0502020204030203" pitchFamily="34" charset="0"/>
                <a:ea typeface="Lato" panose="020F0502020204030203" pitchFamily="34" charset="0"/>
                <a:cs typeface="Lato" panose="020F0502020204030203" pitchFamily="34" charset="0"/>
              </a:rPr>
              <a:t>Bentracimab is a recombinant IgG1 monoclonal Ab that binds to both Ticagrelor and its active metabolite</a:t>
            </a:r>
          </a:p>
          <a:p>
            <a:r>
              <a:rPr lang="en-US" dirty="0">
                <a:solidFill>
                  <a:srgbClr val="003C71"/>
                </a:solidFill>
                <a:ea typeface="Lato" panose="020F0502020204030203" pitchFamily="34" charset="0"/>
                <a:cs typeface="Lato" panose="020F0502020204030203" pitchFamily="34" charset="0"/>
              </a:rPr>
              <a:t>Healthy volunteer study in 2019 proved its safety</a:t>
            </a:r>
            <a:endParaRPr lang="en-US" dirty="0">
              <a:solidFill>
                <a:srgbClr val="003C7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1529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0DB2-2ABF-4989-9B78-D450ADDF781F}"/>
              </a:ext>
            </a:extLst>
          </p:cNvPr>
          <p:cNvSpPr>
            <a:spLocks noGrp="1"/>
          </p:cNvSpPr>
          <p:nvPr>
            <p:ph type="title"/>
          </p:nvPr>
        </p:nvSpPr>
        <p:spPr/>
        <p:txBody>
          <a:bodyPr/>
          <a:lstStyle/>
          <a:p>
            <a:r>
              <a:rPr lang="en-US" dirty="0"/>
              <a:t>REVERSE-IT Trial</a:t>
            </a:r>
          </a:p>
        </p:txBody>
      </p:sp>
      <p:sp>
        <p:nvSpPr>
          <p:cNvPr id="3" name="Content Placeholder 2">
            <a:extLst>
              <a:ext uri="{FF2B5EF4-FFF2-40B4-BE49-F238E27FC236}">
                <a16:creationId xmlns:a16="http://schemas.microsoft.com/office/drawing/2014/main" id="{5BBB7558-06B7-40D0-B91E-B854CBD254D5}"/>
              </a:ext>
            </a:extLst>
          </p:cNvPr>
          <p:cNvSpPr>
            <a:spLocks noGrp="1"/>
          </p:cNvSpPr>
          <p:nvPr>
            <p:ph idx="1"/>
          </p:nvPr>
        </p:nvSpPr>
        <p:spPr/>
        <p:txBody>
          <a:bodyPr>
            <a:normAutofit fontScale="92500" lnSpcReduction="10000"/>
          </a:bodyPr>
          <a:lstStyle/>
          <a:p>
            <a:r>
              <a:rPr lang="en-US" dirty="0"/>
              <a:t>Active enrollment ongoing, goal of 200 </a:t>
            </a:r>
          </a:p>
          <a:p>
            <a:pPr lvl="1"/>
            <a:r>
              <a:rPr lang="en-US" dirty="0"/>
              <a:t>This interim report is on 154 consented patients</a:t>
            </a:r>
          </a:p>
          <a:p>
            <a:r>
              <a:rPr lang="en-US" dirty="0"/>
              <a:t>18 </a:t>
            </a:r>
            <a:r>
              <a:rPr lang="en-US" dirty="0" err="1"/>
              <a:t>yo</a:t>
            </a:r>
            <a:r>
              <a:rPr lang="en-US" dirty="0"/>
              <a:t> and above</a:t>
            </a:r>
          </a:p>
          <a:p>
            <a:r>
              <a:rPr lang="en-US" dirty="0"/>
              <a:t>On Ticagrelor within 72 hours</a:t>
            </a:r>
          </a:p>
          <a:p>
            <a:r>
              <a:rPr lang="en-US" dirty="0"/>
              <a:t>Urgent surgery/invasive procedures OR major bleeding post-procedure</a:t>
            </a:r>
          </a:p>
          <a:p>
            <a:r>
              <a:rPr lang="en-US" dirty="0"/>
              <a:t>Endpoints:</a:t>
            </a:r>
          </a:p>
          <a:p>
            <a:pPr lvl="1"/>
            <a:r>
              <a:rPr lang="en-US" sz="2800" dirty="0"/>
              <a:t>VerifyNow P2Y</a:t>
            </a:r>
            <a:r>
              <a:rPr lang="en-US" sz="2800" baseline="-25000" dirty="0"/>
              <a:t>12 </a:t>
            </a:r>
            <a:r>
              <a:rPr lang="en-US" sz="2800" dirty="0"/>
              <a:t>Assay</a:t>
            </a:r>
          </a:p>
          <a:p>
            <a:pPr lvl="1"/>
            <a:r>
              <a:rPr lang="en-US" sz="2800" dirty="0"/>
              <a:t>Effective hemostasis</a:t>
            </a:r>
          </a:p>
          <a:p>
            <a:r>
              <a:rPr lang="en-US" sz="3200" dirty="0"/>
              <a:t>Prothrombotic effect on platelets also assessed</a:t>
            </a:r>
          </a:p>
        </p:txBody>
      </p:sp>
    </p:spTree>
    <p:extLst>
      <p:ext uri="{BB962C8B-B14F-4D97-AF65-F5344CB8AC3E}">
        <p14:creationId xmlns:p14="http://schemas.microsoft.com/office/powerpoint/2010/main" val="332785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0DB2-2ABF-4989-9B78-D450ADDF781F}"/>
              </a:ext>
            </a:extLst>
          </p:cNvPr>
          <p:cNvSpPr>
            <a:spLocks noGrp="1"/>
          </p:cNvSpPr>
          <p:nvPr>
            <p:ph type="title"/>
          </p:nvPr>
        </p:nvSpPr>
        <p:spPr/>
        <p:txBody>
          <a:bodyPr/>
          <a:lstStyle/>
          <a:p>
            <a:r>
              <a:rPr lang="en-US" dirty="0"/>
              <a:t>REVERSE-IT Trial</a:t>
            </a:r>
          </a:p>
        </p:txBody>
      </p:sp>
      <p:sp>
        <p:nvSpPr>
          <p:cNvPr id="3" name="Content Placeholder 2">
            <a:extLst>
              <a:ext uri="{FF2B5EF4-FFF2-40B4-BE49-F238E27FC236}">
                <a16:creationId xmlns:a16="http://schemas.microsoft.com/office/drawing/2014/main" id="{5BBB7558-06B7-40D0-B91E-B854CBD254D5}"/>
              </a:ext>
            </a:extLst>
          </p:cNvPr>
          <p:cNvSpPr>
            <a:spLocks noGrp="1"/>
          </p:cNvSpPr>
          <p:nvPr>
            <p:ph idx="1"/>
          </p:nvPr>
        </p:nvSpPr>
        <p:spPr/>
        <p:txBody>
          <a:bodyPr>
            <a:normAutofit/>
          </a:bodyPr>
          <a:lstStyle/>
          <a:p>
            <a:r>
              <a:rPr lang="en-US" dirty="0"/>
              <a:t> 150 patients entered trial</a:t>
            </a:r>
          </a:p>
          <a:p>
            <a:pPr lvl="1"/>
            <a:r>
              <a:rPr lang="en-US" dirty="0"/>
              <a:t>Average age 65, 77% male, 83% Caucasian</a:t>
            </a:r>
          </a:p>
          <a:p>
            <a:pPr lvl="1"/>
            <a:r>
              <a:rPr lang="en-US" sz="2400" dirty="0"/>
              <a:t>Coronary Artery Disease was main co-morbidity</a:t>
            </a:r>
          </a:p>
          <a:p>
            <a:pPr lvl="2"/>
            <a:r>
              <a:rPr lang="en-US" sz="2000" dirty="0"/>
              <a:t>97.3% were on DAPT</a:t>
            </a:r>
            <a:endParaRPr lang="en-US" dirty="0"/>
          </a:p>
          <a:p>
            <a:pPr lvl="2"/>
            <a:r>
              <a:rPr lang="en-US" dirty="0"/>
              <a:t>81% prior AMI</a:t>
            </a:r>
          </a:p>
          <a:p>
            <a:pPr lvl="2"/>
            <a:r>
              <a:rPr lang="en-US" dirty="0"/>
              <a:t>91% undergoing Emergent or Urgent CABG</a:t>
            </a:r>
          </a:p>
          <a:p>
            <a:pPr lvl="1"/>
            <a:r>
              <a:rPr lang="en-US" sz="2800" dirty="0"/>
              <a:t>122 surgical patients and 9 bleeding patients evaluated</a:t>
            </a:r>
          </a:p>
          <a:p>
            <a:pPr lvl="2"/>
            <a:r>
              <a:rPr lang="en-US" sz="2400" dirty="0"/>
              <a:t>4 of 9 bleeds were intracranial</a:t>
            </a:r>
          </a:p>
        </p:txBody>
      </p:sp>
    </p:spTree>
    <p:extLst>
      <p:ext uri="{BB962C8B-B14F-4D97-AF65-F5344CB8AC3E}">
        <p14:creationId xmlns:p14="http://schemas.microsoft.com/office/powerpoint/2010/main" val="237784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B200-40B3-4719-8A41-730B79FA4D59}"/>
              </a:ext>
            </a:extLst>
          </p:cNvPr>
          <p:cNvSpPr>
            <a:spLocks noGrp="1"/>
          </p:cNvSpPr>
          <p:nvPr>
            <p:ph type="title"/>
          </p:nvPr>
        </p:nvSpPr>
        <p:spPr/>
        <p:txBody>
          <a:bodyPr/>
          <a:lstStyle/>
          <a:p>
            <a:r>
              <a:rPr lang="en-US" dirty="0"/>
              <a:t>IN VITRO EFFICACY</a:t>
            </a:r>
          </a:p>
        </p:txBody>
      </p:sp>
      <p:pic>
        <p:nvPicPr>
          <p:cNvPr id="5" name="Content Placeholder 4">
            <a:extLst>
              <a:ext uri="{FF2B5EF4-FFF2-40B4-BE49-F238E27FC236}">
                <a16:creationId xmlns:a16="http://schemas.microsoft.com/office/drawing/2014/main" id="{E542910E-28A3-4FC4-8153-2FE34F96B3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4463" y="1433916"/>
            <a:ext cx="5676523" cy="4518737"/>
          </a:xfrm>
        </p:spPr>
      </p:pic>
      <p:pic>
        <p:nvPicPr>
          <p:cNvPr id="7" name="Picture 6">
            <a:extLst>
              <a:ext uri="{FF2B5EF4-FFF2-40B4-BE49-F238E27FC236}">
                <a16:creationId xmlns:a16="http://schemas.microsoft.com/office/drawing/2014/main" id="{A8B0CDD6-69C1-4233-AFC2-F4D8847AA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10" y="1457796"/>
            <a:ext cx="5561790" cy="4238084"/>
          </a:xfrm>
          <a:prstGeom prst="rect">
            <a:avLst/>
          </a:prstGeom>
        </p:spPr>
      </p:pic>
    </p:spTree>
    <p:extLst>
      <p:ext uri="{BB962C8B-B14F-4D97-AF65-F5344CB8AC3E}">
        <p14:creationId xmlns:p14="http://schemas.microsoft.com/office/powerpoint/2010/main" val="1010828456"/>
      </p:ext>
    </p:extLst>
  </p:cSld>
  <p:clrMapOvr>
    <a:masterClrMapping/>
  </p:clrMapOvr>
</p:sld>
</file>

<file path=ppt/theme/theme1.xml><?xml version="1.0" encoding="utf-8"?>
<a:theme xmlns:a="http://schemas.openxmlformats.org/drawingml/2006/main" name="BDM">
  <a:themeElements>
    <a:clrScheme name="Custom 1">
      <a:dk1>
        <a:srgbClr val="003C71"/>
      </a:dk1>
      <a:lt1>
        <a:sysClr val="window" lastClr="FFFFFF"/>
      </a:lt1>
      <a:dk2>
        <a:srgbClr val="789D4A"/>
      </a:dk2>
      <a:lt2>
        <a:srgbClr val="E7E6E6"/>
      </a:lt2>
      <a:accent1>
        <a:srgbClr val="426DA9"/>
      </a:accent1>
      <a:accent2>
        <a:srgbClr val="CC8A00"/>
      </a:accent2>
      <a:accent3>
        <a:srgbClr val="7E5475"/>
      </a:accent3>
      <a:accent4>
        <a:srgbClr val="788F98"/>
      </a:accent4>
      <a:accent5>
        <a:srgbClr val="8C857B"/>
      </a:accent5>
      <a:accent6>
        <a:srgbClr val="B7BF10"/>
      </a:accent6>
      <a:hlink>
        <a:srgbClr val="0563C1"/>
      </a:hlink>
      <a:folHlink>
        <a:srgbClr val="954F72"/>
      </a:folHlink>
    </a:clrScheme>
    <a:fontScheme name="BD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M" id="{4AA08094-3110-4002-9B46-43B9B6D63E8D}" vid="{1C6F82A6-45F6-4ABE-989E-314056DB0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BDM</Template>
  <TotalTime>3885</TotalTime>
  <Words>2828</Words>
  <Application>Microsoft Office PowerPoint</Application>
  <PresentationFormat>Widescreen</PresentationFormat>
  <Paragraphs>390</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Franklin Gothic Medium Cond</vt:lpstr>
      <vt:lpstr>Lato</vt:lpstr>
      <vt:lpstr>BDM</vt:lpstr>
      <vt:lpstr>SCIENCE UPDATE  </vt:lpstr>
      <vt:lpstr>PowerPoint Presentation</vt:lpstr>
      <vt:lpstr>TOPICS</vt:lpstr>
      <vt:lpstr>ANTI-PLATELET THERAPY</vt:lpstr>
      <vt:lpstr>REVERSAL OF ANTI-PLATELET AGENTS</vt:lpstr>
      <vt:lpstr>TICAGRELOR REVERSAL</vt:lpstr>
      <vt:lpstr>REVERSE-IT Trial</vt:lpstr>
      <vt:lpstr>REVERSE-IT Trial</vt:lpstr>
      <vt:lpstr>IN VITRO EFFICACY</vt:lpstr>
      <vt:lpstr>IN VIVO EFFICACY</vt:lpstr>
      <vt:lpstr>ADVERSE EVENTS</vt:lpstr>
      <vt:lpstr>SUMMARY</vt:lpstr>
      <vt:lpstr>BALE DONEEN TAKEAWAY</vt:lpstr>
      <vt:lpstr>TIA DEFINITION</vt:lpstr>
      <vt:lpstr>TIA SHOULD NO LONGER BE USED 2022</vt:lpstr>
      <vt:lpstr>ISCHEMIA = INFARCTION IN BRAIN AND HEART!</vt:lpstr>
      <vt:lpstr>MICROCIRCULATORY STROKE EVENTS</vt:lpstr>
      <vt:lpstr>CHOICE TRIAL</vt:lpstr>
      <vt:lpstr>CHOICE TRIAL OUTCOMES</vt:lpstr>
      <vt:lpstr>BALE DONEEN TAKEAWAY</vt:lpstr>
      <vt:lpstr>HYPERTENSION AND PREGNANCY</vt:lpstr>
      <vt:lpstr>HYPERTENSION AND PREGNANCY</vt:lpstr>
      <vt:lpstr>PREECLAMPSIA</vt:lpstr>
      <vt:lpstr>Primordial Unifier</vt:lpstr>
      <vt:lpstr>PREECLAMPSIA</vt:lpstr>
      <vt:lpstr>PREECLAMPSIA</vt:lpstr>
      <vt:lpstr>PowerPoint Presentation</vt:lpstr>
      <vt:lpstr>sFLT-1 INCREASES CIMT</vt:lpstr>
      <vt:lpstr>PowerPoint Presentation</vt:lpstr>
      <vt:lpstr>POSTPARTUM HYPERTENSION</vt:lpstr>
      <vt:lpstr>POSTPARTUM HYPERTENSION</vt:lpstr>
      <vt:lpstr>POSTPARTUM HYPERTENSION</vt:lpstr>
      <vt:lpstr>POSTPARTUM HYPERTENSION</vt:lpstr>
      <vt:lpstr>POSTPARTUM STROKE</vt:lpstr>
      <vt:lpstr>BALE DONEEN TAKEAWAYS</vt:lpstr>
      <vt:lpstr>CIMT PROGRESSION</vt:lpstr>
      <vt:lpstr>CIMT AS A SURROGATE FOR CV RISK</vt:lpstr>
      <vt:lpstr>CIMT PROGRESSION</vt:lpstr>
      <vt:lpstr>CIMT AS A SURROGATE FOR CV RISK</vt:lpstr>
      <vt:lpstr>BALE DONEEN TAKEAWAYS</vt:lpstr>
      <vt:lpstr>CAROTID PLAQUE AND   PREDICTION OF CAD</vt:lpstr>
      <vt:lpstr>BALE DONEEN TAKEAWAYS</vt:lpstr>
      <vt:lpstr>ATRIAL FIBRILLATION</vt:lpstr>
      <vt:lpstr>ATRIAL FIBRILLATION RISK FACTORS</vt:lpstr>
      <vt:lpstr>ATRIAL FIBRILLATION RISK FACTORS</vt:lpstr>
      <vt:lpstr>CLINICAL VS. SUBCLINICAL A FIB</vt:lpstr>
      <vt:lpstr>STROKESTOP STUDY</vt:lpstr>
      <vt:lpstr>LOOP TRIAL </vt:lpstr>
      <vt:lpstr>LOOP TRIAL</vt:lpstr>
      <vt:lpstr>SUBCLINICAL ATRIAL FIBRILLATION</vt:lpstr>
      <vt:lpstr>SUBCLINICAL ATRIAL FIBRILLATION</vt:lpstr>
      <vt:lpstr>USPTF AND ATRIAL FIBRILLATION</vt:lpstr>
      <vt:lpstr>BALE DONEEN TAKEAWAYS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Heather Berndt</dc:creator>
  <cp:lastModifiedBy>David</cp:lastModifiedBy>
  <cp:revision>41</cp:revision>
  <dcterms:created xsi:type="dcterms:W3CDTF">2019-06-26T17:23:53Z</dcterms:created>
  <dcterms:modified xsi:type="dcterms:W3CDTF">2022-03-10T01:15:30Z</dcterms:modified>
</cp:coreProperties>
</file>