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01"/>
  </p:notesMasterIdLst>
  <p:sldIdLst>
    <p:sldId id="351" r:id="rId5"/>
    <p:sldId id="433" r:id="rId6"/>
    <p:sldId id="355" r:id="rId7"/>
    <p:sldId id="469" r:id="rId8"/>
    <p:sldId id="381" r:id="rId9"/>
    <p:sldId id="393" r:id="rId10"/>
    <p:sldId id="394" r:id="rId11"/>
    <p:sldId id="395" r:id="rId12"/>
    <p:sldId id="396" r:id="rId13"/>
    <p:sldId id="378" r:id="rId14"/>
    <p:sldId id="357" r:id="rId15"/>
    <p:sldId id="356" r:id="rId16"/>
    <p:sldId id="363" r:id="rId17"/>
    <p:sldId id="459" r:id="rId18"/>
    <p:sldId id="358" r:id="rId19"/>
    <p:sldId id="359" r:id="rId20"/>
    <p:sldId id="360" r:id="rId21"/>
    <p:sldId id="461" r:id="rId22"/>
    <p:sldId id="460" r:id="rId23"/>
    <p:sldId id="465" r:id="rId24"/>
    <p:sldId id="466" r:id="rId25"/>
    <p:sldId id="462" r:id="rId26"/>
    <p:sldId id="463" r:id="rId27"/>
    <p:sldId id="453" r:id="rId28"/>
    <p:sldId id="446" r:id="rId29"/>
    <p:sldId id="447" r:id="rId30"/>
    <p:sldId id="455" r:id="rId31"/>
    <p:sldId id="456" r:id="rId32"/>
    <p:sldId id="457" r:id="rId33"/>
    <p:sldId id="458" r:id="rId34"/>
    <p:sldId id="475" r:id="rId35"/>
    <p:sldId id="470" r:id="rId36"/>
    <p:sldId id="471" r:id="rId37"/>
    <p:sldId id="468" r:id="rId38"/>
    <p:sldId id="371" r:id="rId39"/>
    <p:sldId id="366" r:id="rId40"/>
    <p:sldId id="372" r:id="rId41"/>
    <p:sldId id="367" r:id="rId42"/>
    <p:sldId id="368" r:id="rId43"/>
    <p:sldId id="373" r:id="rId44"/>
    <p:sldId id="376" r:id="rId45"/>
    <p:sldId id="374" r:id="rId46"/>
    <p:sldId id="377" r:id="rId47"/>
    <p:sldId id="369" r:id="rId48"/>
    <p:sldId id="386" r:id="rId49"/>
    <p:sldId id="392" r:id="rId50"/>
    <p:sldId id="388" r:id="rId51"/>
    <p:sldId id="379" r:id="rId52"/>
    <p:sldId id="387" r:id="rId53"/>
    <p:sldId id="389" r:id="rId54"/>
    <p:sldId id="390" r:id="rId55"/>
    <p:sldId id="380" r:id="rId56"/>
    <p:sldId id="397" r:id="rId57"/>
    <p:sldId id="398" r:id="rId58"/>
    <p:sldId id="399" r:id="rId59"/>
    <p:sldId id="402" r:id="rId60"/>
    <p:sldId id="400" r:id="rId61"/>
    <p:sldId id="404" r:id="rId62"/>
    <p:sldId id="401" r:id="rId63"/>
    <p:sldId id="403" r:id="rId64"/>
    <p:sldId id="405" r:id="rId65"/>
    <p:sldId id="406" r:id="rId66"/>
    <p:sldId id="411" r:id="rId67"/>
    <p:sldId id="407" r:id="rId68"/>
    <p:sldId id="410" r:id="rId69"/>
    <p:sldId id="409" r:id="rId70"/>
    <p:sldId id="408" r:id="rId71"/>
    <p:sldId id="412" r:id="rId72"/>
    <p:sldId id="414" r:id="rId73"/>
    <p:sldId id="415" r:id="rId74"/>
    <p:sldId id="416" r:id="rId75"/>
    <p:sldId id="417" r:id="rId76"/>
    <p:sldId id="418" r:id="rId77"/>
    <p:sldId id="419" r:id="rId78"/>
    <p:sldId id="422" r:id="rId79"/>
    <p:sldId id="420" r:id="rId80"/>
    <p:sldId id="423" r:id="rId81"/>
    <p:sldId id="425" r:id="rId82"/>
    <p:sldId id="426" r:id="rId83"/>
    <p:sldId id="427" r:id="rId84"/>
    <p:sldId id="428" r:id="rId85"/>
    <p:sldId id="429" r:id="rId86"/>
    <p:sldId id="430" r:id="rId87"/>
    <p:sldId id="431" r:id="rId88"/>
    <p:sldId id="437" r:id="rId89"/>
    <p:sldId id="472" r:id="rId90"/>
    <p:sldId id="434" r:id="rId91"/>
    <p:sldId id="438" r:id="rId92"/>
    <p:sldId id="435" r:id="rId93"/>
    <p:sldId id="439" r:id="rId94"/>
    <p:sldId id="436" r:id="rId95"/>
    <p:sldId id="440" r:id="rId96"/>
    <p:sldId id="441" r:id="rId97"/>
    <p:sldId id="432" r:id="rId98"/>
    <p:sldId id="473" r:id="rId99"/>
    <p:sldId id="474" r:id="rId10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188C6-90C8-4E18-B9BC-5D3620EB2DF3}" v="1151" dt="2019-09-12T00:10:19.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0" autoAdjust="0"/>
    <p:restoredTop sz="94660" autoAdjust="0"/>
  </p:normalViewPr>
  <p:slideViewPr>
    <p:cSldViewPr>
      <p:cViewPr varScale="1">
        <p:scale>
          <a:sx n="92" d="100"/>
          <a:sy n="92" d="100"/>
        </p:scale>
        <p:origin x="702"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A423B9-2DD4-436F-A2FC-661A8645FD89}" type="slidenum">
              <a:rPr lang="en-US"/>
              <a:pPr>
                <a:defRPr/>
              </a:pPr>
              <a:t>‹#›</a:t>
            </a:fld>
            <a:endParaRPr lang="en-US"/>
          </a:p>
        </p:txBody>
      </p:sp>
    </p:spTree>
    <p:extLst>
      <p:ext uri="{BB962C8B-B14F-4D97-AF65-F5344CB8AC3E}">
        <p14:creationId xmlns:p14="http://schemas.microsoft.com/office/powerpoint/2010/main" val="3417868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9B9530-26F9-4D8C-8C93-01EC30B07613}" type="slidenum">
              <a:rPr lang="en-US" smtClean="0"/>
              <a:pPr>
                <a:defRPr/>
              </a:pPr>
              <a:t>1</a:t>
            </a:fld>
            <a:endParaRPr lang="en-US"/>
          </a:p>
        </p:txBody>
      </p:sp>
    </p:spTree>
    <p:extLst>
      <p:ext uri="{BB962C8B-B14F-4D97-AF65-F5344CB8AC3E}">
        <p14:creationId xmlns:p14="http://schemas.microsoft.com/office/powerpoint/2010/main" val="46829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68</a:t>
            </a:fld>
            <a:endParaRPr lang="en-US"/>
          </a:p>
        </p:txBody>
      </p:sp>
    </p:spTree>
    <p:extLst>
      <p:ext uri="{BB962C8B-B14F-4D97-AF65-F5344CB8AC3E}">
        <p14:creationId xmlns:p14="http://schemas.microsoft.com/office/powerpoint/2010/main" val="283692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studies have shown cost-effectiveness in higher income countries such as the US, Australia and UK</a:t>
            </a:r>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25</a:t>
            </a:fld>
            <a:endParaRPr lang="en-US"/>
          </a:p>
        </p:txBody>
      </p:sp>
    </p:spTree>
    <p:extLst>
      <p:ext uri="{BB962C8B-B14F-4D97-AF65-F5344CB8AC3E}">
        <p14:creationId xmlns:p14="http://schemas.microsoft.com/office/powerpoint/2010/main" val="336781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61</a:t>
            </a:fld>
            <a:endParaRPr lang="en-US"/>
          </a:p>
        </p:txBody>
      </p:sp>
    </p:spTree>
    <p:extLst>
      <p:ext uri="{BB962C8B-B14F-4D97-AF65-F5344CB8AC3E}">
        <p14:creationId xmlns:p14="http://schemas.microsoft.com/office/powerpoint/2010/main" val="99274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62</a:t>
            </a:fld>
            <a:endParaRPr lang="en-US"/>
          </a:p>
        </p:txBody>
      </p:sp>
    </p:spTree>
    <p:extLst>
      <p:ext uri="{BB962C8B-B14F-4D97-AF65-F5344CB8AC3E}">
        <p14:creationId xmlns:p14="http://schemas.microsoft.com/office/powerpoint/2010/main" val="181916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63</a:t>
            </a:fld>
            <a:endParaRPr lang="en-US"/>
          </a:p>
        </p:txBody>
      </p:sp>
    </p:spTree>
    <p:extLst>
      <p:ext uri="{BB962C8B-B14F-4D97-AF65-F5344CB8AC3E}">
        <p14:creationId xmlns:p14="http://schemas.microsoft.com/office/powerpoint/2010/main" val="147494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64</a:t>
            </a:fld>
            <a:endParaRPr lang="en-US"/>
          </a:p>
        </p:txBody>
      </p:sp>
    </p:spTree>
    <p:extLst>
      <p:ext uri="{BB962C8B-B14F-4D97-AF65-F5344CB8AC3E}">
        <p14:creationId xmlns:p14="http://schemas.microsoft.com/office/powerpoint/2010/main" val="417512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65</a:t>
            </a:fld>
            <a:endParaRPr lang="en-US"/>
          </a:p>
        </p:txBody>
      </p:sp>
    </p:spTree>
    <p:extLst>
      <p:ext uri="{BB962C8B-B14F-4D97-AF65-F5344CB8AC3E}">
        <p14:creationId xmlns:p14="http://schemas.microsoft.com/office/powerpoint/2010/main" val="3101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66</a:t>
            </a:fld>
            <a:endParaRPr lang="en-US"/>
          </a:p>
        </p:txBody>
      </p:sp>
    </p:spTree>
    <p:extLst>
      <p:ext uri="{BB962C8B-B14F-4D97-AF65-F5344CB8AC3E}">
        <p14:creationId xmlns:p14="http://schemas.microsoft.com/office/powerpoint/2010/main" val="317018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A423B9-2DD4-436F-A2FC-661A8645FD89}" type="slidenum">
              <a:rPr lang="en-US" smtClean="0"/>
              <a:pPr>
                <a:defRPr/>
              </a:pPr>
              <a:t>67</a:t>
            </a:fld>
            <a:endParaRPr lang="en-US"/>
          </a:p>
        </p:txBody>
      </p:sp>
    </p:spTree>
    <p:extLst>
      <p:ext uri="{BB962C8B-B14F-4D97-AF65-F5344CB8AC3E}">
        <p14:creationId xmlns:p14="http://schemas.microsoft.com/office/powerpoint/2010/main" val="116088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880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7"/>
          <p:cNvSpPr>
            <a:spLocks noGrp="1" noChangeArrowheads="1"/>
          </p:cNvSpPr>
          <p:nvPr>
            <p:ph type="dt" sz="quarter"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a:t>Copyright Bale/Doneen Paradigm</a:t>
            </a:r>
          </a:p>
        </p:txBody>
      </p:sp>
      <p:pic>
        <p:nvPicPr>
          <p:cNvPr id="8" name="Picture 18"/>
          <p:cNvPicPr>
            <a:picLocks noChangeAspect="1" noChangeArrowheads="1"/>
          </p:cNvPicPr>
          <p:nvPr userDrawn="1"/>
        </p:nvPicPr>
        <p:blipFill>
          <a:blip r:embed="rId2" cstate="print"/>
          <a:srcRect/>
          <a:stretch>
            <a:fillRect/>
          </a:stretch>
        </p:blipFill>
        <p:spPr bwMode="auto">
          <a:xfrm>
            <a:off x="7848600" y="6324600"/>
            <a:ext cx="1143000" cy="381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6" name="Rectangle 14"/>
          <p:cNvSpPr>
            <a:spLocks noGrp="1" noChangeArrowheads="1"/>
          </p:cNvSpPr>
          <p:nvPr>
            <p:ph type="sldNum" sz="quarter" idx="12"/>
          </p:nvPr>
        </p:nvSpPr>
        <p:spPr>
          <a:ln/>
        </p:spPr>
        <p:txBody>
          <a:bodyPr/>
          <a:lstStyle>
            <a:lvl1pPr>
              <a:defRPr/>
            </a:lvl1pPr>
          </a:lstStyle>
          <a:p>
            <a:pPr>
              <a:defRPr/>
            </a:pPr>
            <a:fld id="{6CD6A28B-283C-4D60-BCC7-290062F1A4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6" name="Rectangle 14"/>
          <p:cNvSpPr>
            <a:spLocks noGrp="1" noChangeArrowheads="1"/>
          </p:cNvSpPr>
          <p:nvPr>
            <p:ph type="sldNum" sz="quarter" idx="12"/>
          </p:nvPr>
        </p:nvSpPr>
        <p:spPr>
          <a:ln/>
        </p:spPr>
        <p:txBody>
          <a:bodyPr/>
          <a:lstStyle>
            <a:lvl1pPr>
              <a:defRPr/>
            </a:lvl1pPr>
          </a:lstStyle>
          <a:p>
            <a:pPr>
              <a:defRPr/>
            </a:pPr>
            <a:fld id="{0C932D9E-F20E-47C5-BAE8-13E8A7DB65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6" name="Rectangle 14"/>
          <p:cNvSpPr>
            <a:spLocks noGrp="1" noChangeArrowheads="1"/>
          </p:cNvSpPr>
          <p:nvPr>
            <p:ph type="sldNum" sz="quarter" idx="12"/>
          </p:nvPr>
        </p:nvSpPr>
        <p:spPr>
          <a:ln/>
        </p:spPr>
        <p:txBody>
          <a:bodyPr/>
          <a:lstStyle>
            <a:lvl1pPr>
              <a:defRPr/>
            </a:lvl1pPr>
          </a:lstStyle>
          <a:p>
            <a:pPr>
              <a:defRPr/>
            </a:pPr>
            <a:fld id="{F0ED6EAE-D4B4-4563-8C1E-4599360760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6" name="Rectangle 14"/>
          <p:cNvSpPr>
            <a:spLocks noGrp="1" noChangeArrowheads="1"/>
          </p:cNvSpPr>
          <p:nvPr>
            <p:ph type="sldNum" sz="quarter" idx="12"/>
          </p:nvPr>
        </p:nvSpPr>
        <p:spPr>
          <a:ln/>
        </p:spPr>
        <p:txBody>
          <a:bodyPr/>
          <a:lstStyle>
            <a:lvl1pPr>
              <a:defRPr/>
            </a:lvl1pPr>
          </a:lstStyle>
          <a:p>
            <a:pPr>
              <a:defRPr/>
            </a:pPr>
            <a:fld id="{4B591A5D-6829-4458-B796-5F4F59B4AE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7" name="Rectangle 14"/>
          <p:cNvSpPr>
            <a:spLocks noGrp="1" noChangeArrowheads="1"/>
          </p:cNvSpPr>
          <p:nvPr>
            <p:ph type="sldNum" sz="quarter" idx="12"/>
          </p:nvPr>
        </p:nvSpPr>
        <p:spPr>
          <a:ln/>
        </p:spPr>
        <p:txBody>
          <a:bodyPr/>
          <a:lstStyle>
            <a:lvl1pPr>
              <a:defRPr/>
            </a:lvl1pPr>
          </a:lstStyle>
          <a:p>
            <a:pPr>
              <a:defRPr/>
            </a:pPr>
            <a:fld id="{4D749BE2-8B6C-4157-B542-0F75E2D844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9" name="Rectangle 14"/>
          <p:cNvSpPr>
            <a:spLocks noGrp="1" noChangeArrowheads="1"/>
          </p:cNvSpPr>
          <p:nvPr>
            <p:ph type="sldNum" sz="quarter" idx="12"/>
          </p:nvPr>
        </p:nvSpPr>
        <p:spPr>
          <a:ln/>
        </p:spPr>
        <p:txBody>
          <a:bodyPr/>
          <a:lstStyle>
            <a:lvl1pPr>
              <a:defRPr/>
            </a:lvl1pPr>
          </a:lstStyle>
          <a:p>
            <a:pPr>
              <a:defRPr/>
            </a:pPr>
            <a:fld id="{DF2A4744-8F8E-418D-9792-C396353CA2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5" name="Rectangle 14"/>
          <p:cNvSpPr>
            <a:spLocks noGrp="1" noChangeArrowheads="1"/>
          </p:cNvSpPr>
          <p:nvPr>
            <p:ph type="sldNum" sz="quarter" idx="12"/>
          </p:nvPr>
        </p:nvSpPr>
        <p:spPr>
          <a:ln/>
        </p:spPr>
        <p:txBody>
          <a:bodyPr/>
          <a:lstStyle>
            <a:lvl1pPr>
              <a:defRPr/>
            </a:lvl1pPr>
          </a:lstStyle>
          <a:p>
            <a:pPr>
              <a:defRPr/>
            </a:pPr>
            <a:fld id="{761BFCC7-0B5B-452E-BD3E-7142AEBAF3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4" name="Rectangle 14"/>
          <p:cNvSpPr>
            <a:spLocks noGrp="1" noChangeArrowheads="1"/>
          </p:cNvSpPr>
          <p:nvPr>
            <p:ph type="sldNum" sz="quarter" idx="12"/>
          </p:nvPr>
        </p:nvSpPr>
        <p:spPr>
          <a:ln/>
        </p:spPr>
        <p:txBody>
          <a:bodyPr/>
          <a:lstStyle>
            <a:lvl1pPr>
              <a:defRPr/>
            </a:lvl1pPr>
          </a:lstStyle>
          <a:p>
            <a:pPr>
              <a:defRPr/>
            </a:pPr>
            <a:fld id="{06B5C3EC-76E5-4656-A217-DDBCB0F86B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7" name="Rectangle 14"/>
          <p:cNvSpPr>
            <a:spLocks noGrp="1" noChangeArrowheads="1"/>
          </p:cNvSpPr>
          <p:nvPr>
            <p:ph type="sldNum" sz="quarter" idx="12"/>
          </p:nvPr>
        </p:nvSpPr>
        <p:spPr>
          <a:ln/>
        </p:spPr>
        <p:txBody>
          <a:bodyPr/>
          <a:lstStyle>
            <a:lvl1pPr>
              <a:defRPr/>
            </a:lvl1pPr>
          </a:lstStyle>
          <a:p>
            <a:pPr>
              <a:defRPr/>
            </a:pPr>
            <a:fld id="{B0FA2A8F-C3F8-4998-8C50-3836D075D2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t>Copyright Bale/Doneen Paradigm</a:t>
            </a:r>
          </a:p>
        </p:txBody>
      </p:sp>
      <p:sp>
        <p:nvSpPr>
          <p:cNvPr id="7" name="Rectangle 14"/>
          <p:cNvSpPr>
            <a:spLocks noGrp="1" noChangeArrowheads="1"/>
          </p:cNvSpPr>
          <p:nvPr>
            <p:ph type="sldNum" sz="quarter" idx="12"/>
          </p:nvPr>
        </p:nvSpPr>
        <p:spPr>
          <a:ln/>
        </p:spPr>
        <p:txBody>
          <a:bodyPr/>
          <a:lstStyle>
            <a:lvl1pPr>
              <a:defRPr/>
            </a:lvl1pPr>
          </a:lstStyle>
          <a:p>
            <a:pPr>
              <a:defRPr/>
            </a:pPr>
            <a:fld id="{C5AA8706-BCCA-4C2C-AE64-24A1A99044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2" name="Rectangle 12"/>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87053" name="Rectangle 1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r>
              <a:rPr lang="en-US"/>
              <a:t>Copyright Bale/Doneen Paradigm</a:t>
            </a:r>
          </a:p>
        </p:txBody>
      </p:sp>
      <p:sp>
        <p:nvSpPr>
          <p:cNvPr id="87054" name="Rectangle 14"/>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9047458C-D371-4C0B-BABF-89E861FA4706}" type="slidenum">
              <a:rPr lang="en-US"/>
              <a:pPr>
                <a:defRPr/>
              </a:pPr>
              <a:t>‹#›</a:t>
            </a:fld>
            <a:endParaRPr lang="en-US"/>
          </a:p>
        </p:txBody>
      </p:sp>
      <p:pic>
        <p:nvPicPr>
          <p:cNvPr id="1031" name="Picture 18"/>
          <p:cNvPicPr>
            <a:picLocks noChangeAspect="1" noChangeArrowheads="1"/>
          </p:cNvPicPr>
          <p:nvPr userDrawn="1"/>
        </p:nvPicPr>
        <p:blipFill>
          <a:blip r:embed="rId13" cstate="print"/>
          <a:srcRect/>
          <a:stretch>
            <a:fillRect/>
          </a:stretch>
        </p:blipFill>
        <p:spPr bwMode="auto">
          <a:xfrm>
            <a:off x="7848600" y="6324600"/>
            <a:ext cx="1143000" cy="381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paveca3.blogspot.com/2011/04/brain-and-hypertension.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mdocs.net/em-mindset-rob-orman-the-successful-ed-mindset/"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imjustwalkin/7364718132/"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ifpnews.com/views/puzzle-solved-by-saudi-king-bin-laden-wanted-to-damage-us-saudi-ties/"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01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x.doi.org/10.101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x.doi.org/10.101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101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x.doi.org/10.10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dx.doi.org/10.101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cienceblog.cancerresearchuk.org/2017/02/06/new-study-comes-the-closest-yet-to-proving-that-e-cigarettes-arent-as-dangerous-as-smoki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sn.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domainpictures.net/view-image.php?image=37841&amp;picture=cafea-inima-art&amp;large=1"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hehealthandfitness-tips.blogspot.com/"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Aquaponics" TargetMode="External"/><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hyperlink" Target="https://commons.wikimedia.org/wiki/File:Marijuana_Plant_03.JPG" TargetMode="External"/><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annalawblog.com/oregon-marijuana-investor-fraud-nipped-in-the-bud/"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redoubtnews.com/2018/02/cbd-oil-facts-matter/"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hellaheaven-ana.blogspot.com/2009/05/funny-signs.html"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fabiusmaximus.com/2015/07/25/martin-van-creveld-armies-as-pussycats-ptsd-87361/"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youtube.com/watch?v=dxDONO8B4LY" TargetMode="External"/><Relationship Id="rId2" Type="http://schemas.openxmlformats.org/officeDocument/2006/relationships/hyperlink" Target="https://www.cinyour.facebook.com/NBC6SouthFlorida/videos/2007146429393431/"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gencanna.com/"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06" y="-13531"/>
            <a:ext cx="8510588" cy="1325563"/>
          </a:xfrm>
        </p:spPr>
        <p:txBody>
          <a:bodyPr/>
          <a:lstStyle/>
          <a:p>
            <a:br>
              <a:rPr lang="en-US" dirty="0"/>
            </a:br>
            <a:r>
              <a:rPr lang="en-US" dirty="0"/>
              <a:t>Bale/Doneen Live </a:t>
            </a:r>
            <a:br>
              <a:rPr lang="en-US" dirty="0"/>
            </a:br>
            <a:r>
              <a:rPr lang="en-US" dirty="0"/>
              <a:t>Scientific Update Session </a:t>
            </a:r>
          </a:p>
        </p:txBody>
      </p:sp>
      <p:sp>
        <p:nvSpPr>
          <p:cNvPr id="3" name="Content Placeholder 2"/>
          <p:cNvSpPr>
            <a:spLocks noGrp="1"/>
          </p:cNvSpPr>
          <p:nvPr>
            <p:ph idx="1"/>
          </p:nvPr>
        </p:nvSpPr>
        <p:spPr>
          <a:xfrm>
            <a:off x="276225" y="1911993"/>
            <a:ext cx="5641975" cy="4422775"/>
          </a:xfrm>
        </p:spPr>
        <p:txBody>
          <a:bodyPr/>
          <a:lstStyle/>
          <a:p>
            <a:pPr marL="0" indent="0" algn="ctr">
              <a:buNone/>
            </a:pPr>
            <a:endParaRPr lang="en-US" dirty="0"/>
          </a:p>
          <a:p>
            <a:pPr marL="0" indent="0" algn="ctr">
              <a:buNone/>
            </a:pPr>
            <a:r>
              <a:rPr lang="en-US" dirty="0"/>
              <a:t>Amy Doneen DNP, ARNP</a:t>
            </a:r>
          </a:p>
          <a:p>
            <a:pPr marL="0" indent="0" algn="ctr">
              <a:buNone/>
            </a:pPr>
            <a:endParaRPr lang="en-US" dirty="0"/>
          </a:p>
          <a:p>
            <a:pPr marL="0" indent="0" algn="ctr">
              <a:buNone/>
            </a:pPr>
            <a:r>
              <a:rPr lang="en-US" dirty="0"/>
              <a:t>September 11, 2019</a:t>
            </a:r>
          </a:p>
          <a:p>
            <a:pPr marL="0" indent="0" algn="ctr">
              <a:buNone/>
            </a:pPr>
            <a:r>
              <a:rPr lang="en-US" dirty="0"/>
              <a:t>5:30-6:30 pm PST</a:t>
            </a:r>
          </a:p>
          <a:p>
            <a:pPr marL="0" indent="0" algn="ctr">
              <a:buNone/>
            </a:pPr>
            <a:endParaRPr lang="en-US" dirty="0"/>
          </a:p>
        </p:txBody>
      </p:sp>
      <p:sp>
        <p:nvSpPr>
          <p:cNvPr id="4" name="Footer Placeholder 3"/>
          <p:cNvSpPr>
            <a:spLocks noGrp="1"/>
          </p:cNvSpPr>
          <p:nvPr>
            <p:ph type="ftr" sz="quarter" idx="11"/>
          </p:nvPr>
        </p:nvSpPr>
        <p:spPr/>
        <p:txBody>
          <a:bodyPr/>
          <a:lstStyle/>
          <a:p>
            <a:pPr>
              <a:defRPr/>
            </a:pPr>
            <a:r>
              <a:rPr lang="en-US" dirty="0"/>
              <a:t>Copyright Bale/Doneen Paradigm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647" y="2071514"/>
            <a:ext cx="2895600" cy="2590800"/>
          </a:xfrm>
          <a:prstGeom prst="rect">
            <a:avLst/>
          </a:prstGeom>
        </p:spPr>
      </p:pic>
    </p:spTree>
    <p:extLst>
      <p:ext uri="{BB962C8B-B14F-4D97-AF65-F5344CB8AC3E}">
        <p14:creationId xmlns:p14="http://schemas.microsoft.com/office/powerpoint/2010/main" val="37413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5A14-BD22-4F31-8744-887DA19D9794}"/>
              </a:ext>
            </a:extLst>
          </p:cNvPr>
          <p:cNvSpPr>
            <a:spLocks noGrp="1"/>
          </p:cNvSpPr>
          <p:nvPr>
            <p:ph type="title"/>
          </p:nvPr>
        </p:nvSpPr>
        <p:spPr/>
        <p:txBody>
          <a:bodyPr/>
          <a:lstStyle/>
          <a:p>
            <a:r>
              <a:rPr lang="en-US" dirty="0"/>
              <a:t>Midlife Hypertension and cognitive impairment later in life</a:t>
            </a:r>
          </a:p>
        </p:txBody>
      </p:sp>
      <p:pic>
        <p:nvPicPr>
          <p:cNvPr id="6" name="Content Placeholder 5" descr="A close up of a device&#10;&#10;Description automatically generated">
            <a:extLst>
              <a:ext uri="{FF2B5EF4-FFF2-40B4-BE49-F238E27FC236}">
                <a16:creationId xmlns:a16="http://schemas.microsoft.com/office/drawing/2014/main" id="{4D5C9A7F-7C5D-4BE5-9F22-115D7384A64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2200" y="1905000"/>
            <a:ext cx="4826000" cy="3213100"/>
          </a:xfrm>
        </p:spPr>
      </p:pic>
      <p:sp>
        <p:nvSpPr>
          <p:cNvPr id="4" name="Footer Placeholder 3">
            <a:extLst>
              <a:ext uri="{FF2B5EF4-FFF2-40B4-BE49-F238E27FC236}">
                <a16:creationId xmlns:a16="http://schemas.microsoft.com/office/drawing/2014/main" id="{D7D2AFAC-55F8-4C75-AB3B-FEB759E6AC1E}"/>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205269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301625" y="1066800"/>
            <a:ext cx="8540750" cy="4419600"/>
          </a:xfrm>
        </p:spPr>
        <p:txBody>
          <a:bodyPr/>
          <a:lstStyle/>
          <a:p>
            <a:pPr marL="0" indent="0" algn="ctr">
              <a:buNone/>
            </a:pPr>
            <a:r>
              <a:rPr lang="en-US" sz="2000" dirty="0">
                <a:effectLst/>
              </a:rPr>
              <a:t>Midlife HTN is associated with late-life dementia risk and with risk of clinically diagnosed Alzheimer’s disease. </a:t>
            </a:r>
          </a:p>
          <a:p>
            <a:pPr marL="0" indent="0" algn="ctr">
              <a:buNone/>
            </a:pPr>
            <a:endParaRPr lang="en-US" sz="1000" dirty="0">
              <a:effectLst/>
            </a:endParaRPr>
          </a:p>
          <a:p>
            <a:pPr marL="0" indent="0" algn="ctr">
              <a:buNone/>
            </a:pPr>
            <a:r>
              <a:rPr lang="en-US" sz="2000" dirty="0">
                <a:effectLst/>
              </a:rPr>
              <a:t>Previous work on BP and brain health focused on white matter hyperintensities, brain volumes, and amyloid pathology. </a:t>
            </a:r>
          </a:p>
          <a:p>
            <a:pPr marL="0" indent="0" algn="ctr">
              <a:buNone/>
            </a:pPr>
            <a:endParaRPr lang="en-US" sz="1000" dirty="0">
              <a:effectLst/>
            </a:endParaRPr>
          </a:p>
          <a:p>
            <a:pPr marL="0" indent="0" algn="ctr">
              <a:buNone/>
            </a:pPr>
            <a:r>
              <a:rPr lang="en-US" sz="2000" dirty="0">
                <a:effectLst/>
              </a:rPr>
              <a:t>Extensive published literature describes the positive association between HTN and cerebral small vessel disease. </a:t>
            </a:r>
          </a:p>
          <a:p>
            <a:pPr marL="0" indent="0" algn="ctr">
              <a:buNone/>
            </a:pPr>
            <a:endParaRPr lang="en-US" sz="1000" dirty="0">
              <a:effectLst/>
            </a:endParaRPr>
          </a:p>
          <a:p>
            <a:pPr marL="0" indent="0" algn="ctr">
              <a:buNone/>
            </a:pPr>
            <a:r>
              <a:rPr lang="en-US" sz="2000" dirty="0">
                <a:effectLst/>
              </a:rPr>
              <a:t>HTN has also been associated with smaller brain volumes, with more consistent associations seen with midlife, rather than late life.</a:t>
            </a:r>
          </a:p>
          <a:p>
            <a:pPr marL="0" indent="0" algn="ctr">
              <a:buNone/>
            </a:pPr>
            <a:endParaRPr lang="en-US" sz="1000" dirty="0">
              <a:effectLst/>
            </a:endParaRPr>
          </a:p>
          <a:p>
            <a:pPr marL="0" indent="0" algn="ctr">
              <a:buNone/>
            </a:pPr>
            <a:r>
              <a:rPr lang="en-US" sz="2000" dirty="0">
                <a:effectLst/>
              </a:rPr>
              <a:t>The association between blood pressure and amyloid burden is less clear.</a:t>
            </a: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114300" y="54864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2460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114300" y="1219200"/>
            <a:ext cx="8915400" cy="4419600"/>
          </a:xfrm>
        </p:spPr>
        <p:txBody>
          <a:bodyPr/>
          <a:lstStyle/>
          <a:p>
            <a:pPr marL="0" indent="0" algn="ctr">
              <a:buNone/>
            </a:pPr>
            <a:r>
              <a:rPr lang="en-US" sz="1800" dirty="0">
                <a:effectLst/>
              </a:rPr>
              <a:t>The sensitive period for risk exposure and extent that risk is mediated through amyloid or vascular-related mechanisms are poorly understood. </a:t>
            </a:r>
          </a:p>
          <a:p>
            <a:pPr marL="0" indent="0" algn="ctr">
              <a:buNone/>
            </a:pPr>
            <a:endParaRPr lang="en-US" sz="1800" dirty="0">
              <a:effectLst/>
            </a:endParaRPr>
          </a:p>
          <a:p>
            <a:pPr marL="0" indent="0" algn="ctr">
              <a:buNone/>
            </a:pPr>
            <a:r>
              <a:rPr lang="en-US" sz="1800" dirty="0">
                <a:effectLst/>
              </a:rPr>
              <a:t>Aimed to identify if, and when, BP or change in BP during adulthood were associated with late-life brain structure, pathology, and cognition. </a:t>
            </a:r>
          </a:p>
          <a:p>
            <a:pPr marL="0" indent="0" algn="ctr">
              <a:buNone/>
            </a:pPr>
            <a:endParaRPr lang="en-US" sz="1000" dirty="0">
              <a:effectLst/>
            </a:endParaRPr>
          </a:p>
          <a:p>
            <a:pPr marL="0" indent="0" algn="ctr">
              <a:buNone/>
            </a:pPr>
            <a:r>
              <a:rPr lang="en-US" sz="1800" dirty="0">
                <a:effectLst/>
              </a:rPr>
              <a:t>Participants were from Insight 46, a neuroscience sub-study of the ongoing longitudinal Medical Research Council National Survey of Health and Development, a birth cohort that initially comprised 5362 individuals born throughout mainland Britain in one week in 1946. </a:t>
            </a:r>
          </a:p>
          <a:p>
            <a:pPr marL="0" indent="0" algn="ctr">
              <a:buNone/>
            </a:pPr>
            <a:endParaRPr lang="en-US" sz="1000" dirty="0">
              <a:effectLst/>
            </a:endParaRPr>
          </a:p>
          <a:p>
            <a:pPr marL="0" indent="0" algn="ctr">
              <a:buNone/>
            </a:pPr>
            <a:r>
              <a:rPr lang="en-US" sz="1800" dirty="0">
                <a:effectLst/>
              </a:rPr>
              <a:t>Participants aged 69–71 years received T1 and FLAIR volumetric MRI, amyloid-PET imaging, and cognitive assessment; all participants were dementia-free. </a:t>
            </a:r>
          </a:p>
          <a:p>
            <a:pPr marL="0" indent="0">
              <a:buNone/>
            </a:pPr>
            <a:endParaRPr lang="en-US" sz="1200" dirty="0">
              <a:effectLst/>
            </a:endParaRP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114300" y="54864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48432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301625" y="1066800"/>
            <a:ext cx="8540750" cy="4419600"/>
          </a:xfrm>
        </p:spPr>
        <p:txBody>
          <a:bodyPr/>
          <a:lstStyle/>
          <a:p>
            <a:pPr marL="0" indent="0" algn="ctr">
              <a:buNone/>
            </a:pPr>
            <a:r>
              <a:rPr lang="en-US" sz="2400" dirty="0">
                <a:effectLst/>
              </a:rPr>
              <a:t>BP’s collected at ages 36, 43, 53, 60–64, and 69 years.</a:t>
            </a:r>
          </a:p>
          <a:p>
            <a:pPr marL="0" indent="0" algn="ctr">
              <a:buNone/>
            </a:pPr>
            <a:r>
              <a:rPr lang="en-US" sz="2400" dirty="0">
                <a:effectLst/>
              </a:rPr>
              <a:t> Also calculated BP change variables between ages </a:t>
            </a:r>
          </a:p>
          <a:p>
            <a:pPr marL="0" indent="0" algn="ctr">
              <a:buNone/>
            </a:pPr>
            <a:endParaRPr lang="en-US" sz="1000" dirty="0">
              <a:effectLst/>
            </a:endParaRPr>
          </a:p>
          <a:p>
            <a:pPr marL="0" indent="0" algn="ctr">
              <a:buNone/>
            </a:pPr>
            <a:endParaRPr lang="en-US" sz="2400" u="sng" dirty="0">
              <a:effectLst/>
            </a:endParaRPr>
          </a:p>
          <a:p>
            <a:pPr marL="0" indent="0" algn="ctr">
              <a:buNone/>
            </a:pPr>
            <a:r>
              <a:rPr lang="en-US" sz="2400" u="sng" dirty="0">
                <a:effectLst/>
              </a:rPr>
              <a:t>Primary outcome measures were</a:t>
            </a:r>
            <a:r>
              <a:rPr lang="en-US" sz="2400" dirty="0">
                <a:effectLst/>
              </a:rPr>
              <a:t>:</a:t>
            </a:r>
          </a:p>
          <a:p>
            <a:pPr marL="0" indent="0" algn="ctr">
              <a:buNone/>
            </a:pPr>
            <a:r>
              <a:rPr lang="en-US" sz="2000" dirty="0">
                <a:effectLst/>
              </a:rPr>
              <a:t>1. White matter hyperintensity volume (WMHV) - MRI</a:t>
            </a:r>
          </a:p>
          <a:p>
            <a:pPr marL="0" indent="0" algn="ctr">
              <a:buNone/>
            </a:pPr>
            <a:r>
              <a:rPr lang="en-US" sz="2000" dirty="0">
                <a:effectLst/>
              </a:rPr>
              <a:t>2. Amyloid-</a:t>
            </a:r>
            <a:r>
              <a:rPr lang="el-GR" sz="2000" dirty="0">
                <a:effectLst/>
              </a:rPr>
              <a:t>β</a:t>
            </a:r>
            <a:r>
              <a:rPr lang="en-US" sz="2000" dirty="0">
                <a:effectLst/>
              </a:rPr>
              <a:t> positivity or negativity: standardized uptake value ratio-PET</a:t>
            </a:r>
          </a:p>
          <a:p>
            <a:pPr marL="0" indent="0" algn="ctr">
              <a:buNone/>
            </a:pPr>
            <a:r>
              <a:rPr lang="en-US" sz="2000" dirty="0">
                <a:effectLst/>
              </a:rPr>
              <a:t>3. Whole-brain and hippocampal volumes quantified from 3D MRI</a:t>
            </a:r>
          </a:p>
          <a:p>
            <a:pPr marL="0" indent="0" algn="ctr">
              <a:buNone/>
            </a:pPr>
            <a:r>
              <a:rPr lang="en-US" sz="2000" dirty="0">
                <a:effectLst/>
              </a:rPr>
              <a:t>4. Composite cognitive score—the Preclinical Alzheimer Cognitive Composite (PACC). </a:t>
            </a:r>
          </a:p>
          <a:p>
            <a:pPr marL="0" indent="0" algn="ctr">
              <a:buNone/>
            </a:pPr>
            <a:endParaRPr lang="en-US" sz="1000" dirty="0">
              <a:effectLst/>
            </a:endParaRP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114300" y="54864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25222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301625" y="1066800"/>
            <a:ext cx="8540750" cy="4419600"/>
          </a:xfrm>
        </p:spPr>
        <p:txBody>
          <a:bodyPr/>
          <a:lstStyle/>
          <a:p>
            <a:pPr marL="0" indent="0" algn="ctr">
              <a:buNone/>
            </a:pPr>
            <a:endParaRPr lang="en-US" sz="2400" dirty="0">
              <a:effectLst/>
            </a:endParaRPr>
          </a:p>
          <a:p>
            <a:pPr marL="0" indent="0" algn="ctr">
              <a:buNone/>
            </a:pPr>
            <a:endParaRPr lang="en-US" sz="2400" dirty="0">
              <a:effectLst/>
            </a:endParaRPr>
          </a:p>
          <a:p>
            <a:pPr marL="0" indent="0" algn="ctr">
              <a:buNone/>
            </a:pPr>
            <a:r>
              <a:rPr lang="en-US" sz="2400" dirty="0">
                <a:effectLst/>
              </a:rPr>
              <a:t>Researchers investigated associations between BP and BP changes at and between 36, 43, 53, 60–64, and 69 years of age with white matter changes, amyloid-β status using logistic regression, whole-brain volume and hippocampal volumes using linear regression, and PACC score using linear regression, with adjustment for potential confounders.</a:t>
            </a: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114300" y="54864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275710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0" y="1066800"/>
            <a:ext cx="9029700" cy="4419600"/>
          </a:xfrm>
        </p:spPr>
        <p:txBody>
          <a:bodyPr/>
          <a:lstStyle/>
          <a:p>
            <a:pPr marL="0" indent="0" algn="ctr">
              <a:buNone/>
            </a:pPr>
            <a:r>
              <a:rPr lang="en-US" sz="2000" dirty="0">
                <a:effectLst/>
              </a:rPr>
              <a:t>At 53 years of age, there was evidence of a association between SBP and whole-brain volume (quadratic p=0·011) and between SBP and hippocampal volume (quadratic p=0·044). </a:t>
            </a:r>
          </a:p>
          <a:p>
            <a:pPr marL="0" indent="0" algn="ctr">
              <a:buNone/>
            </a:pPr>
            <a:endParaRPr lang="en-US" sz="1000" dirty="0">
              <a:effectLst/>
            </a:endParaRPr>
          </a:p>
          <a:p>
            <a:pPr marL="0" indent="0" algn="ctr">
              <a:buNone/>
            </a:pPr>
            <a:r>
              <a:rPr lang="en-US" sz="2000" dirty="0">
                <a:effectLst/>
              </a:rPr>
              <a:t>A negative association did exist between greater SBP and whole-brain volume at blood pressures greater than 140 mm Hg (</a:t>
            </a:r>
            <a:r>
              <a:rPr lang="it-IT" sz="2000" dirty="0">
                <a:effectLst/>
              </a:rPr>
              <a:t>p=0·0008), </a:t>
            </a:r>
            <a:r>
              <a:rPr lang="en-US" sz="2000" dirty="0">
                <a:effectLst/>
              </a:rPr>
              <a:t>suggesting that 140 mm Hg is a crucial threshold above which SBP at 53 years of age adversely affects whole-brain volume in late life. </a:t>
            </a:r>
          </a:p>
          <a:p>
            <a:pPr marL="0" indent="0" algn="ctr">
              <a:buNone/>
            </a:pPr>
            <a:endParaRPr lang="en-US" sz="1000" dirty="0">
              <a:effectLst/>
            </a:endParaRPr>
          </a:p>
          <a:p>
            <a:pPr marL="0" indent="0" algn="ctr">
              <a:buNone/>
            </a:pPr>
            <a:r>
              <a:rPr lang="en-US" sz="2000" dirty="0">
                <a:effectLst/>
              </a:rPr>
              <a:t>A similar pattern was observed for hippocampal volume (SBP &gt;140 p=0·0063). </a:t>
            </a:r>
          </a:p>
          <a:p>
            <a:pPr marL="0" indent="0" algn="ctr">
              <a:buNone/>
            </a:pPr>
            <a:endParaRPr lang="en-US" sz="2000" dirty="0">
              <a:effectLst/>
            </a:endParaRPr>
          </a:p>
          <a:p>
            <a:pPr marL="0" indent="0" algn="ctr">
              <a:buNone/>
            </a:pPr>
            <a:r>
              <a:rPr lang="en-US" sz="2000" dirty="0">
                <a:effectLst/>
              </a:rPr>
              <a:t>Greater increases between 43 and 53 years of age showed a significant linear association with smaller whole-brain volume later in life. </a:t>
            </a: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114300" y="54864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31840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301625" y="1066800"/>
            <a:ext cx="8540750" cy="4419600"/>
          </a:xfrm>
        </p:spPr>
        <p:txBody>
          <a:bodyPr/>
          <a:lstStyle/>
          <a:p>
            <a:pPr marL="0" indent="0" algn="ctr">
              <a:buNone/>
            </a:pPr>
            <a:r>
              <a:rPr lang="en-US" sz="2000" dirty="0">
                <a:effectLst/>
              </a:rPr>
              <a:t>Even accounting for BP in late life, higher BP in midlife is associated with greater cerebral small vessel disease burden and smaller whole-brain and hippocampal volumes at age 70.</a:t>
            </a:r>
          </a:p>
          <a:p>
            <a:pPr marL="0" indent="0" algn="ctr">
              <a:buNone/>
            </a:pPr>
            <a:endParaRPr lang="en-US" sz="2000" dirty="0">
              <a:effectLst/>
            </a:endParaRPr>
          </a:p>
          <a:p>
            <a:pPr marL="0" indent="0" algn="ctr">
              <a:buNone/>
            </a:pPr>
            <a:r>
              <a:rPr lang="en-US" sz="2000" dirty="0">
                <a:effectLst/>
              </a:rPr>
              <a:t>Found no evidence that blood pressure or blood pressure changes affect amyloid status.</a:t>
            </a:r>
          </a:p>
          <a:p>
            <a:pPr marL="0" indent="0" algn="ctr">
              <a:buNone/>
            </a:pPr>
            <a:endParaRPr lang="en-US" sz="2000" dirty="0">
              <a:effectLst/>
            </a:endParaRPr>
          </a:p>
          <a:p>
            <a:pPr marL="0" indent="0" algn="ctr">
              <a:buNone/>
            </a:pPr>
            <a:r>
              <a:rPr lang="en-US" sz="2000" dirty="0">
                <a:effectLst/>
              </a:rPr>
              <a:t>Observations are in agreement with previous work showing a particularly strong association between midlife blood pressure and late-life cerebral small vessel disease. </a:t>
            </a:r>
          </a:p>
          <a:p>
            <a:pPr marL="0" indent="0" algn="ctr">
              <a:buNone/>
            </a:pPr>
            <a:endParaRPr lang="en-US" sz="2000" dirty="0">
              <a:effectLst/>
            </a:endParaRPr>
          </a:p>
          <a:p>
            <a:pPr marL="0" indent="0" algn="ctr">
              <a:buNone/>
            </a:pPr>
            <a:r>
              <a:rPr lang="en-US" sz="2000" dirty="0">
                <a:effectLst/>
              </a:rPr>
              <a:t>Both SBP and DBP at 53 years of age were associated with late-life cerebral small vessel disease</a:t>
            </a: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114300" y="54864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6665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385B-3AEA-4FBD-BB17-894B0C4A7DF1}"/>
              </a:ext>
            </a:extLst>
          </p:cNvPr>
          <p:cNvSpPr>
            <a:spLocks noGrp="1"/>
          </p:cNvSpPr>
          <p:nvPr>
            <p:ph type="title"/>
          </p:nvPr>
        </p:nvSpPr>
        <p:spPr>
          <a:xfrm>
            <a:off x="228600" y="204787"/>
            <a:ext cx="8510588" cy="557213"/>
          </a:xfrm>
        </p:spPr>
        <p:txBody>
          <a:bodyPr/>
          <a:lstStyle/>
          <a:p>
            <a:r>
              <a:rPr lang="en-US" sz="2800" dirty="0">
                <a:effectLst/>
              </a:rPr>
              <a:t>Midlife hypertension confers increased risk for cognitive impairment in late life</a:t>
            </a:r>
          </a:p>
        </p:txBody>
      </p:sp>
      <p:sp>
        <p:nvSpPr>
          <p:cNvPr id="3" name="Content Placeholder 2">
            <a:extLst>
              <a:ext uri="{FF2B5EF4-FFF2-40B4-BE49-F238E27FC236}">
                <a16:creationId xmlns:a16="http://schemas.microsoft.com/office/drawing/2014/main" id="{A3D06966-5471-4973-BBFA-F67C4E6CBF80}"/>
              </a:ext>
            </a:extLst>
          </p:cNvPr>
          <p:cNvSpPr>
            <a:spLocks noGrp="1"/>
          </p:cNvSpPr>
          <p:nvPr>
            <p:ph idx="1"/>
          </p:nvPr>
        </p:nvSpPr>
        <p:spPr>
          <a:xfrm>
            <a:off x="88900" y="899160"/>
            <a:ext cx="8540750" cy="4419600"/>
          </a:xfrm>
        </p:spPr>
        <p:txBody>
          <a:bodyPr/>
          <a:lstStyle/>
          <a:p>
            <a:pPr marL="0" indent="0">
              <a:buNone/>
            </a:pPr>
            <a:r>
              <a:rPr lang="en-US" sz="2400" u="sng" dirty="0">
                <a:effectLst/>
              </a:rPr>
              <a:t>BaleDoneen Take-Away:</a:t>
            </a:r>
          </a:p>
          <a:p>
            <a:pPr marL="0" indent="0">
              <a:buNone/>
            </a:pPr>
            <a:r>
              <a:rPr lang="en-US" sz="2000" dirty="0">
                <a:effectLst/>
              </a:rPr>
              <a:t>1. This work shows that the fourth to sixth decade, from early adulthood into midlife, is a sensitive period when greater BP affects brain pathologies later in life. </a:t>
            </a:r>
          </a:p>
          <a:p>
            <a:pPr marL="0" indent="0">
              <a:buNone/>
            </a:pPr>
            <a:endParaRPr lang="en-US" sz="1000" dirty="0">
              <a:effectLst/>
            </a:endParaRPr>
          </a:p>
          <a:p>
            <a:pPr marL="0" indent="0">
              <a:buNone/>
            </a:pPr>
            <a:r>
              <a:rPr lang="en-US" sz="2000" dirty="0">
                <a:effectLst/>
              </a:rPr>
              <a:t>2. Routine serial BP measurements should start early (at least by age 40) and decisions to start </a:t>
            </a:r>
            <a:r>
              <a:rPr lang="en-US" sz="2000" dirty="0" err="1">
                <a:effectLst/>
              </a:rPr>
              <a:t>tx</a:t>
            </a:r>
            <a:r>
              <a:rPr lang="en-US" sz="2000" dirty="0">
                <a:effectLst/>
              </a:rPr>
              <a:t> should account for longitudinal BP change.</a:t>
            </a:r>
          </a:p>
          <a:p>
            <a:pPr marL="0" indent="0">
              <a:buNone/>
            </a:pPr>
            <a:endParaRPr lang="en-US" sz="1000" dirty="0">
              <a:effectLst/>
            </a:endParaRPr>
          </a:p>
          <a:p>
            <a:pPr marL="0" indent="0">
              <a:buNone/>
            </a:pPr>
            <a:r>
              <a:rPr lang="en-US" sz="2000" dirty="0">
                <a:effectLst/>
              </a:rPr>
              <a:t>3. BP is an accessible tool to assess risk of generalized vascular health and can be achieved in so many clinical and outpatient settings – schools, dental, medical, office, home.  GET PEOPLE EDUCATED!</a:t>
            </a:r>
          </a:p>
          <a:p>
            <a:pPr marL="0" indent="0">
              <a:buNone/>
            </a:pPr>
            <a:endParaRPr lang="en-US" sz="1000" dirty="0">
              <a:effectLst/>
            </a:endParaRPr>
          </a:p>
          <a:p>
            <a:pPr marL="0" indent="0">
              <a:buNone/>
            </a:pPr>
            <a:r>
              <a:rPr lang="en-US" sz="2000" dirty="0">
                <a:effectLst/>
              </a:rPr>
              <a:t>4. Give Blood Pressure cuffs away during the holidays!  Be a change agent within your community! </a:t>
            </a:r>
          </a:p>
        </p:txBody>
      </p:sp>
      <p:sp>
        <p:nvSpPr>
          <p:cNvPr id="4" name="Footer Placeholder 3">
            <a:extLst>
              <a:ext uri="{FF2B5EF4-FFF2-40B4-BE49-F238E27FC236}">
                <a16:creationId xmlns:a16="http://schemas.microsoft.com/office/drawing/2014/main" id="{E27EFA62-5886-4198-9995-680A979F9C38}"/>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B163AFF7-77B9-40A0-B63C-1BA42C3CECBB}"/>
              </a:ext>
            </a:extLst>
          </p:cNvPr>
          <p:cNvSpPr txBox="1"/>
          <p:nvPr/>
        </p:nvSpPr>
        <p:spPr>
          <a:xfrm>
            <a:off x="228600" y="5461000"/>
            <a:ext cx="8915400" cy="830997"/>
          </a:xfrm>
          <a:prstGeom prst="rect">
            <a:avLst/>
          </a:prstGeom>
          <a:noFill/>
        </p:spPr>
        <p:txBody>
          <a:bodyPr wrap="square" rtlCol="0">
            <a:spAutoFit/>
          </a:bodyPr>
          <a:lstStyle/>
          <a:p>
            <a:r>
              <a:rPr lang="en-US" sz="1600" i="1" dirty="0">
                <a:solidFill>
                  <a:srgbClr val="FFC000"/>
                </a:solidFill>
              </a:rPr>
              <a:t>Lane, C., Barnes, J., Nicholas, J. et al. 2019. Associations between blood pressure across adulthood and late-life brain structure and pathology in the neuroscience </a:t>
            </a:r>
            <a:r>
              <a:rPr lang="en-US" sz="1600" i="1" dirty="0" err="1">
                <a:solidFill>
                  <a:srgbClr val="FFC000"/>
                </a:solidFill>
              </a:rPr>
              <a:t>substudy</a:t>
            </a:r>
            <a:r>
              <a:rPr lang="en-US" sz="1600" i="1" dirty="0">
                <a:solidFill>
                  <a:srgbClr val="FFC000"/>
                </a:solidFill>
              </a:rPr>
              <a:t> of the 1946 British birth cohort: an epidemiological study. Lancet neuro. August 20, 2019(19)30228-5</a:t>
            </a:r>
          </a:p>
        </p:txBody>
      </p:sp>
    </p:spTree>
    <p:extLst>
      <p:ext uri="{BB962C8B-B14F-4D97-AF65-F5344CB8AC3E}">
        <p14:creationId xmlns:p14="http://schemas.microsoft.com/office/powerpoint/2010/main" val="37197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612AD-2E31-425E-963D-68CF9EBED51A}"/>
              </a:ext>
            </a:extLst>
          </p:cNvPr>
          <p:cNvSpPr>
            <a:spLocks noGrp="1"/>
          </p:cNvSpPr>
          <p:nvPr>
            <p:ph idx="1"/>
          </p:nvPr>
        </p:nvSpPr>
        <p:spPr>
          <a:xfrm>
            <a:off x="457200" y="136525"/>
            <a:ext cx="8540750" cy="4422775"/>
          </a:xfrm>
        </p:spPr>
        <p:txBody>
          <a:bodyPr/>
          <a:lstStyle/>
          <a:p>
            <a:pPr marL="0" indent="0" algn="ctr">
              <a:buNone/>
            </a:pPr>
            <a:r>
              <a:rPr lang="en-US" dirty="0"/>
              <a:t>So – let’s examine the SPRINT-MIND trial – asking the question of whether aggressive treatment of BP affects dementia risk</a:t>
            </a:r>
          </a:p>
        </p:txBody>
      </p:sp>
      <p:sp>
        <p:nvSpPr>
          <p:cNvPr id="4" name="Footer Placeholder 3">
            <a:extLst>
              <a:ext uri="{FF2B5EF4-FFF2-40B4-BE49-F238E27FC236}">
                <a16:creationId xmlns:a16="http://schemas.microsoft.com/office/drawing/2014/main" id="{B12893B1-4FC8-4EE7-928D-F7446D4D3AAF}"/>
              </a:ext>
            </a:extLst>
          </p:cNvPr>
          <p:cNvSpPr>
            <a:spLocks noGrp="1"/>
          </p:cNvSpPr>
          <p:nvPr>
            <p:ph type="ftr" sz="quarter" idx="11"/>
          </p:nvPr>
        </p:nvSpPr>
        <p:spPr/>
        <p:txBody>
          <a:bodyPr/>
          <a:lstStyle/>
          <a:p>
            <a:pPr>
              <a:defRPr/>
            </a:pPr>
            <a:r>
              <a:rPr lang="en-US"/>
              <a:t>Copyright Bale/Doneen Paradigm</a:t>
            </a:r>
          </a:p>
        </p:txBody>
      </p:sp>
      <p:pic>
        <p:nvPicPr>
          <p:cNvPr id="5" name="Content Placeholder 9">
            <a:extLst>
              <a:ext uri="{FF2B5EF4-FFF2-40B4-BE49-F238E27FC236}">
                <a16:creationId xmlns:a16="http://schemas.microsoft.com/office/drawing/2014/main" id="{444725DF-3E7B-4062-94E7-53458C7A176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2667000" y="1752600"/>
            <a:ext cx="4425540" cy="4422775"/>
          </a:xfrm>
          <a:prstGeom prst="rect">
            <a:avLst/>
          </a:prstGeom>
          <a:noFill/>
          <a:ln w="9525">
            <a:noFill/>
            <a:miter lim="800000"/>
            <a:headEnd/>
            <a:tailEnd/>
          </a:ln>
          <a:effectLst/>
        </p:spPr>
      </p:pic>
    </p:spTree>
    <p:extLst>
      <p:ext uri="{BB962C8B-B14F-4D97-AF65-F5344CB8AC3E}">
        <p14:creationId xmlns:p14="http://schemas.microsoft.com/office/powerpoint/2010/main" val="7108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DFF1-37D7-485F-BA6A-C82CB0947EB0}"/>
              </a:ext>
            </a:extLst>
          </p:cNvPr>
          <p:cNvSpPr>
            <a:spLocks noGrp="1"/>
          </p:cNvSpPr>
          <p:nvPr>
            <p:ph type="title"/>
          </p:nvPr>
        </p:nvSpPr>
        <p:spPr>
          <a:xfrm>
            <a:off x="301625" y="228601"/>
            <a:ext cx="8510588" cy="762000"/>
          </a:xfrm>
        </p:spPr>
        <p:txBody>
          <a:bodyPr/>
          <a:lstStyle/>
          <a:p>
            <a:r>
              <a:rPr lang="en-US" sz="3200" dirty="0">
                <a:effectLst/>
              </a:rPr>
              <a:t>Intensive vs Standard Blood Pressure control and dementia risk (SPRINT-MIND)</a:t>
            </a:r>
          </a:p>
        </p:txBody>
      </p:sp>
      <p:sp>
        <p:nvSpPr>
          <p:cNvPr id="3" name="Content Placeholder 2">
            <a:extLst>
              <a:ext uri="{FF2B5EF4-FFF2-40B4-BE49-F238E27FC236}">
                <a16:creationId xmlns:a16="http://schemas.microsoft.com/office/drawing/2014/main" id="{26CAF549-8D59-45E3-9D0F-5BEA0540B5FA}"/>
              </a:ext>
            </a:extLst>
          </p:cNvPr>
          <p:cNvSpPr>
            <a:spLocks noGrp="1"/>
          </p:cNvSpPr>
          <p:nvPr>
            <p:ph idx="1"/>
          </p:nvPr>
        </p:nvSpPr>
        <p:spPr>
          <a:xfrm>
            <a:off x="79374" y="1143000"/>
            <a:ext cx="8912225" cy="4343401"/>
          </a:xfrm>
        </p:spPr>
        <p:txBody>
          <a:bodyPr/>
          <a:lstStyle/>
          <a:p>
            <a:pPr marL="0" indent="0" algn="ctr">
              <a:buNone/>
            </a:pPr>
            <a:r>
              <a:rPr lang="en-US" sz="2000" dirty="0">
                <a:effectLst/>
              </a:rPr>
              <a:t>There are currently no proven treatments to reduce the risk of mild cognitive impairment and dementia. </a:t>
            </a:r>
          </a:p>
          <a:p>
            <a:pPr marL="0" indent="0" algn="ctr">
              <a:buNone/>
            </a:pPr>
            <a:endParaRPr lang="en-US" sz="1000" dirty="0">
              <a:effectLst/>
            </a:endParaRPr>
          </a:p>
          <a:p>
            <a:pPr marL="0" indent="0" algn="ctr">
              <a:buNone/>
            </a:pPr>
            <a:r>
              <a:rPr lang="en-US" sz="2000" dirty="0">
                <a:effectLst/>
              </a:rPr>
              <a:t>To evaluate the effect of intensive blood pressure control on risk of dementia. </a:t>
            </a:r>
          </a:p>
          <a:p>
            <a:pPr marL="0" indent="0" algn="ctr">
              <a:buNone/>
            </a:pPr>
            <a:endParaRPr lang="en-US" sz="1000" dirty="0">
              <a:effectLst/>
            </a:endParaRPr>
          </a:p>
          <a:p>
            <a:pPr marL="0" indent="0" algn="ctr">
              <a:buNone/>
            </a:pPr>
            <a:r>
              <a:rPr lang="en-US" sz="2000" dirty="0">
                <a:effectLst/>
              </a:rPr>
              <a:t>Randomized clinical trial conducted at 102 sites in the United States and Puerto Rico among adults aged 50 years or older with hypertension but without diabetes or history of stroke. </a:t>
            </a:r>
          </a:p>
          <a:p>
            <a:pPr marL="0" indent="0" algn="ctr">
              <a:buNone/>
            </a:pPr>
            <a:endParaRPr lang="en-US" sz="1000" dirty="0">
              <a:effectLst/>
            </a:endParaRPr>
          </a:p>
          <a:p>
            <a:pPr marL="0" indent="0" algn="ctr">
              <a:buNone/>
            </a:pPr>
            <a:r>
              <a:rPr lang="en-US" sz="2000" dirty="0">
                <a:effectLst/>
              </a:rPr>
              <a:t>Randomization began on November 8, 2010. The trial was stopped early for benefit on its primary outcome (a composite of cardiovascular events) and all-cause mortality on August 20, 2015. </a:t>
            </a:r>
          </a:p>
          <a:p>
            <a:pPr marL="0" indent="0" algn="ctr">
              <a:buNone/>
            </a:pPr>
            <a:endParaRPr lang="en-US" sz="1000" dirty="0">
              <a:effectLst/>
            </a:endParaRPr>
          </a:p>
          <a:p>
            <a:pPr marL="0" indent="0" algn="ctr">
              <a:buNone/>
            </a:pPr>
            <a:r>
              <a:rPr lang="en-US" sz="2000" dirty="0">
                <a:effectLst/>
              </a:rPr>
              <a:t>The final date for follow-up of </a:t>
            </a:r>
            <a:r>
              <a:rPr lang="en-US" sz="2000" u="sng" dirty="0">
                <a:effectLst/>
              </a:rPr>
              <a:t>cognitive outcomes</a:t>
            </a:r>
            <a:r>
              <a:rPr lang="en-US" sz="2000" dirty="0">
                <a:effectLst/>
              </a:rPr>
              <a:t> was July 22, 2018. </a:t>
            </a:r>
          </a:p>
        </p:txBody>
      </p:sp>
      <p:sp>
        <p:nvSpPr>
          <p:cNvPr id="4" name="Footer Placeholder 3">
            <a:extLst>
              <a:ext uri="{FF2B5EF4-FFF2-40B4-BE49-F238E27FC236}">
                <a16:creationId xmlns:a16="http://schemas.microsoft.com/office/drawing/2014/main" id="{DBDC1E1D-C03F-4AE6-993E-C4A10AA4BC89}"/>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AC2F45D3-C625-4F47-ADE6-03F935643304}"/>
              </a:ext>
            </a:extLst>
          </p:cNvPr>
          <p:cNvSpPr/>
          <p:nvPr/>
        </p:nvSpPr>
        <p:spPr>
          <a:xfrm>
            <a:off x="301625" y="5640594"/>
            <a:ext cx="8763000" cy="646331"/>
          </a:xfrm>
          <a:prstGeom prst="rect">
            <a:avLst/>
          </a:prstGeom>
        </p:spPr>
        <p:txBody>
          <a:bodyPr wrap="square">
            <a:spAutoFit/>
          </a:bodyPr>
          <a:lstStyle/>
          <a:p>
            <a:r>
              <a:rPr lang="en-US" dirty="0">
                <a:solidFill>
                  <a:srgbClr val="FFC000"/>
                </a:solidFill>
              </a:rPr>
              <a:t>Williamson, J., </a:t>
            </a:r>
            <a:r>
              <a:rPr lang="en-US" dirty="0" err="1">
                <a:solidFill>
                  <a:srgbClr val="FFC000"/>
                </a:solidFill>
              </a:rPr>
              <a:t>Pajewski</a:t>
            </a:r>
            <a:r>
              <a:rPr lang="en-US" dirty="0">
                <a:solidFill>
                  <a:srgbClr val="FFC000"/>
                </a:solidFill>
              </a:rPr>
              <a:t>, N., </a:t>
            </a:r>
            <a:r>
              <a:rPr lang="en-US" dirty="0" err="1">
                <a:solidFill>
                  <a:srgbClr val="FFC000"/>
                </a:solidFill>
              </a:rPr>
              <a:t>Auchus</a:t>
            </a:r>
            <a:r>
              <a:rPr lang="en-US" dirty="0">
                <a:solidFill>
                  <a:srgbClr val="FFC000"/>
                </a:solidFill>
              </a:rPr>
              <a:t>, A., et al. 2019. Effect of intensive vs standard blood pressure control on probably dementia. JAMA February 12, 2019 Vol 321,6 </a:t>
            </a:r>
          </a:p>
        </p:txBody>
      </p:sp>
    </p:spTree>
    <p:extLst>
      <p:ext uri="{BB962C8B-B14F-4D97-AF65-F5344CB8AC3E}">
        <p14:creationId xmlns:p14="http://schemas.microsoft.com/office/powerpoint/2010/main" val="37126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575C-287F-47A3-9439-2D5BC9D0C827}"/>
              </a:ext>
            </a:extLst>
          </p:cNvPr>
          <p:cNvSpPr>
            <a:spLocks noGrp="1"/>
          </p:cNvSpPr>
          <p:nvPr>
            <p:ph type="title"/>
          </p:nvPr>
        </p:nvSpPr>
        <p:spPr>
          <a:xfrm>
            <a:off x="301625" y="228601"/>
            <a:ext cx="8510588" cy="914400"/>
          </a:xfrm>
        </p:spPr>
        <p:txBody>
          <a:bodyPr/>
          <a:lstStyle/>
          <a:p>
            <a:r>
              <a:rPr lang="en-US" sz="4000" dirty="0">
                <a:effectLst/>
              </a:rPr>
              <a:t>Let us never forget to honor this day</a:t>
            </a:r>
            <a:br>
              <a:rPr lang="en-US" sz="4000" dirty="0">
                <a:effectLst/>
              </a:rPr>
            </a:br>
            <a:r>
              <a:rPr lang="en-US" sz="4000" dirty="0">
                <a:effectLst/>
              </a:rPr>
              <a:t>September 11, 2001</a:t>
            </a:r>
          </a:p>
        </p:txBody>
      </p:sp>
      <p:sp>
        <p:nvSpPr>
          <p:cNvPr id="4" name="Footer Placeholder 3">
            <a:extLst>
              <a:ext uri="{FF2B5EF4-FFF2-40B4-BE49-F238E27FC236}">
                <a16:creationId xmlns:a16="http://schemas.microsoft.com/office/drawing/2014/main" id="{F46AE922-411D-4C36-844E-ADD0983F365F}"/>
              </a:ext>
            </a:extLst>
          </p:cNvPr>
          <p:cNvSpPr>
            <a:spLocks noGrp="1"/>
          </p:cNvSpPr>
          <p:nvPr>
            <p:ph type="ftr" sz="quarter" idx="11"/>
          </p:nvPr>
        </p:nvSpPr>
        <p:spPr/>
        <p:txBody>
          <a:bodyPr/>
          <a:lstStyle/>
          <a:p>
            <a:pPr>
              <a:defRPr/>
            </a:pPr>
            <a:r>
              <a:rPr lang="en-US"/>
              <a:t>Copyright Bale/Doneen Paradigm</a:t>
            </a:r>
          </a:p>
        </p:txBody>
      </p:sp>
      <p:pic>
        <p:nvPicPr>
          <p:cNvPr id="10" name="Content Placeholder 9" descr="A picture containing text, plaque&#10;&#10;Description automatically generated">
            <a:extLst>
              <a:ext uri="{FF2B5EF4-FFF2-40B4-BE49-F238E27FC236}">
                <a16:creationId xmlns:a16="http://schemas.microsoft.com/office/drawing/2014/main" id="{08740AD6-E023-4CEA-8072-45C7D0C7FD0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5800" y="1705928"/>
            <a:ext cx="4470241" cy="4264978"/>
          </a:xfrm>
        </p:spPr>
      </p:pic>
      <p:pic>
        <p:nvPicPr>
          <p:cNvPr id="12" name="Content Placeholder 5" descr="A body of water with smoke coming out of a building&#10;&#10;Description automatically generated">
            <a:extLst>
              <a:ext uri="{FF2B5EF4-FFF2-40B4-BE49-F238E27FC236}">
                <a16:creationId xmlns:a16="http://schemas.microsoft.com/office/drawing/2014/main" id="{573D92FD-4220-414C-A8DC-99BC49848B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a:off x="301625" y="1721168"/>
            <a:ext cx="3886200" cy="4264978"/>
          </a:xfrm>
          <a:prstGeom prst="rect">
            <a:avLst/>
          </a:prstGeom>
          <a:noFill/>
          <a:ln w="9525">
            <a:noFill/>
            <a:miter lim="800000"/>
            <a:headEnd/>
            <a:tailEnd/>
          </a:ln>
          <a:effectLst/>
        </p:spPr>
      </p:pic>
    </p:spTree>
    <p:extLst>
      <p:ext uri="{BB962C8B-B14F-4D97-AF65-F5344CB8AC3E}">
        <p14:creationId xmlns:p14="http://schemas.microsoft.com/office/powerpoint/2010/main" val="226131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DFF1-37D7-485F-BA6A-C82CB0947EB0}"/>
              </a:ext>
            </a:extLst>
          </p:cNvPr>
          <p:cNvSpPr>
            <a:spLocks noGrp="1"/>
          </p:cNvSpPr>
          <p:nvPr>
            <p:ph type="title"/>
          </p:nvPr>
        </p:nvSpPr>
        <p:spPr>
          <a:xfrm>
            <a:off x="301625" y="228601"/>
            <a:ext cx="8510588" cy="762000"/>
          </a:xfrm>
        </p:spPr>
        <p:txBody>
          <a:bodyPr/>
          <a:lstStyle/>
          <a:p>
            <a:r>
              <a:rPr lang="en-US" sz="3200" dirty="0">
                <a:effectLst/>
              </a:rPr>
              <a:t>Intensive vs Standard Blood Pressure control and dementia risk (SPRINT-MIND)</a:t>
            </a:r>
          </a:p>
        </p:txBody>
      </p:sp>
      <p:sp>
        <p:nvSpPr>
          <p:cNvPr id="3" name="Content Placeholder 2">
            <a:extLst>
              <a:ext uri="{FF2B5EF4-FFF2-40B4-BE49-F238E27FC236}">
                <a16:creationId xmlns:a16="http://schemas.microsoft.com/office/drawing/2014/main" id="{26CAF549-8D59-45E3-9D0F-5BEA0540B5FA}"/>
              </a:ext>
            </a:extLst>
          </p:cNvPr>
          <p:cNvSpPr>
            <a:spLocks noGrp="1"/>
          </p:cNvSpPr>
          <p:nvPr>
            <p:ph idx="1"/>
          </p:nvPr>
        </p:nvSpPr>
        <p:spPr>
          <a:xfrm>
            <a:off x="301625" y="1143000"/>
            <a:ext cx="8540750" cy="4343401"/>
          </a:xfrm>
        </p:spPr>
        <p:txBody>
          <a:bodyPr/>
          <a:lstStyle/>
          <a:p>
            <a:pPr marL="0" indent="0" algn="ctr">
              <a:buNone/>
            </a:pPr>
            <a:r>
              <a:rPr lang="en-US" sz="2400" dirty="0">
                <a:effectLst/>
              </a:rPr>
              <a:t>Participants were randomized to a systolic blood pressure goal of either less than 120mmHg or less than 140mmHg</a:t>
            </a:r>
          </a:p>
          <a:p>
            <a:pPr marL="0" indent="0" algn="ctr">
              <a:buNone/>
            </a:pPr>
            <a:endParaRPr lang="en-US" sz="2400" dirty="0">
              <a:effectLst/>
            </a:endParaRPr>
          </a:p>
          <a:p>
            <a:pPr marL="0" indent="0" algn="ctr">
              <a:buNone/>
            </a:pPr>
            <a:r>
              <a:rPr lang="en-US" sz="2400" dirty="0">
                <a:effectLst/>
              </a:rPr>
              <a:t>The primary cognitive outcome was occurrence of adjudicated probable dementia. </a:t>
            </a:r>
          </a:p>
          <a:p>
            <a:pPr marL="0" indent="0" algn="ctr">
              <a:buNone/>
            </a:pPr>
            <a:endParaRPr lang="en-US" sz="2400" dirty="0">
              <a:effectLst/>
            </a:endParaRPr>
          </a:p>
          <a:p>
            <a:pPr marL="0" indent="0" algn="ctr">
              <a:buNone/>
            </a:pPr>
            <a:r>
              <a:rPr lang="en-US" sz="2400" dirty="0">
                <a:effectLst/>
              </a:rPr>
              <a:t>Secondary cognitive outcomes included adjudicated mild cognitive impairment and a composite outcome of mild cognitive impairment or probable dementia.</a:t>
            </a:r>
          </a:p>
        </p:txBody>
      </p:sp>
      <p:sp>
        <p:nvSpPr>
          <p:cNvPr id="4" name="Footer Placeholder 3">
            <a:extLst>
              <a:ext uri="{FF2B5EF4-FFF2-40B4-BE49-F238E27FC236}">
                <a16:creationId xmlns:a16="http://schemas.microsoft.com/office/drawing/2014/main" id="{DBDC1E1D-C03F-4AE6-993E-C4A10AA4BC89}"/>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AC2F45D3-C625-4F47-ADE6-03F935643304}"/>
              </a:ext>
            </a:extLst>
          </p:cNvPr>
          <p:cNvSpPr/>
          <p:nvPr/>
        </p:nvSpPr>
        <p:spPr>
          <a:xfrm>
            <a:off x="301625" y="5640594"/>
            <a:ext cx="8763000" cy="646331"/>
          </a:xfrm>
          <a:prstGeom prst="rect">
            <a:avLst/>
          </a:prstGeom>
        </p:spPr>
        <p:txBody>
          <a:bodyPr wrap="square">
            <a:spAutoFit/>
          </a:bodyPr>
          <a:lstStyle/>
          <a:p>
            <a:r>
              <a:rPr lang="en-US" dirty="0">
                <a:solidFill>
                  <a:srgbClr val="FFC000"/>
                </a:solidFill>
              </a:rPr>
              <a:t>Williamson, J., </a:t>
            </a:r>
            <a:r>
              <a:rPr lang="en-US" dirty="0" err="1">
                <a:solidFill>
                  <a:srgbClr val="FFC000"/>
                </a:solidFill>
              </a:rPr>
              <a:t>Pajewski</a:t>
            </a:r>
            <a:r>
              <a:rPr lang="en-US" dirty="0">
                <a:solidFill>
                  <a:srgbClr val="FFC000"/>
                </a:solidFill>
              </a:rPr>
              <a:t>, N., </a:t>
            </a:r>
            <a:r>
              <a:rPr lang="en-US" dirty="0" err="1">
                <a:solidFill>
                  <a:srgbClr val="FFC000"/>
                </a:solidFill>
              </a:rPr>
              <a:t>Auchus</a:t>
            </a:r>
            <a:r>
              <a:rPr lang="en-US" dirty="0">
                <a:solidFill>
                  <a:srgbClr val="FFC000"/>
                </a:solidFill>
              </a:rPr>
              <a:t>, A., et al. 2019. Effect of intensive vs standard blood pressure control on probably dementia. JAMA February 12, 2019 Vol 321,6 </a:t>
            </a:r>
          </a:p>
        </p:txBody>
      </p:sp>
    </p:spTree>
    <p:extLst>
      <p:ext uri="{BB962C8B-B14F-4D97-AF65-F5344CB8AC3E}">
        <p14:creationId xmlns:p14="http://schemas.microsoft.com/office/powerpoint/2010/main" val="19244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DFF1-37D7-485F-BA6A-C82CB0947EB0}"/>
              </a:ext>
            </a:extLst>
          </p:cNvPr>
          <p:cNvSpPr>
            <a:spLocks noGrp="1"/>
          </p:cNvSpPr>
          <p:nvPr>
            <p:ph type="title"/>
          </p:nvPr>
        </p:nvSpPr>
        <p:spPr>
          <a:xfrm>
            <a:off x="301625" y="228601"/>
            <a:ext cx="8510588" cy="762000"/>
          </a:xfrm>
        </p:spPr>
        <p:txBody>
          <a:bodyPr/>
          <a:lstStyle/>
          <a:p>
            <a:r>
              <a:rPr lang="en-US" sz="3200" dirty="0">
                <a:effectLst/>
              </a:rPr>
              <a:t>Intensive vs Standard Blood Pressure control and dementia risk (SPRINT-MIND)</a:t>
            </a:r>
          </a:p>
        </p:txBody>
      </p:sp>
      <p:sp>
        <p:nvSpPr>
          <p:cNvPr id="3" name="Content Placeholder 2">
            <a:extLst>
              <a:ext uri="{FF2B5EF4-FFF2-40B4-BE49-F238E27FC236}">
                <a16:creationId xmlns:a16="http://schemas.microsoft.com/office/drawing/2014/main" id="{26CAF549-8D59-45E3-9D0F-5BEA0540B5FA}"/>
              </a:ext>
            </a:extLst>
          </p:cNvPr>
          <p:cNvSpPr>
            <a:spLocks noGrp="1"/>
          </p:cNvSpPr>
          <p:nvPr>
            <p:ph idx="1"/>
          </p:nvPr>
        </p:nvSpPr>
        <p:spPr>
          <a:xfrm>
            <a:off x="301625" y="1524000"/>
            <a:ext cx="8540750" cy="4343401"/>
          </a:xfrm>
        </p:spPr>
        <p:txBody>
          <a:bodyPr/>
          <a:lstStyle/>
          <a:p>
            <a:pPr marL="0" indent="0" algn="ctr">
              <a:buNone/>
            </a:pPr>
            <a:r>
              <a:rPr lang="en-US" sz="2800" dirty="0">
                <a:effectLst/>
              </a:rPr>
              <a:t>Among 9361 randomized participants </a:t>
            </a:r>
          </a:p>
          <a:p>
            <a:pPr marL="0" indent="0" algn="ctr">
              <a:buNone/>
            </a:pPr>
            <a:r>
              <a:rPr lang="en-US" sz="2800" dirty="0">
                <a:effectLst/>
              </a:rPr>
              <a:t>Mean age, 67.9 years; 3332 women (35.6%)</a:t>
            </a:r>
          </a:p>
          <a:p>
            <a:pPr marL="0" indent="0" algn="ctr">
              <a:buNone/>
            </a:pPr>
            <a:endParaRPr lang="en-US" sz="2800" dirty="0">
              <a:effectLst/>
            </a:endParaRPr>
          </a:p>
          <a:p>
            <a:pPr marL="0" indent="0" algn="ctr">
              <a:buNone/>
            </a:pPr>
            <a:r>
              <a:rPr lang="en-US" sz="2800" dirty="0">
                <a:effectLst/>
              </a:rPr>
              <a:t>8563 (91.5%) completed at least 1 follow-up cognitive assessment. </a:t>
            </a:r>
          </a:p>
          <a:p>
            <a:pPr marL="0" indent="0" algn="ctr">
              <a:buNone/>
            </a:pPr>
            <a:endParaRPr lang="en-US" sz="2800" dirty="0">
              <a:effectLst/>
            </a:endParaRPr>
          </a:p>
          <a:p>
            <a:pPr marL="0" indent="0" algn="ctr">
              <a:buNone/>
            </a:pPr>
            <a:r>
              <a:rPr lang="en-US" sz="2800" dirty="0">
                <a:effectLst/>
              </a:rPr>
              <a:t>Median intervention period was 3.34 years. </a:t>
            </a:r>
          </a:p>
          <a:p>
            <a:pPr marL="0" indent="0" algn="ctr">
              <a:buNone/>
            </a:pPr>
            <a:endParaRPr lang="en-US" sz="1800" dirty="0">
              <a:effectLst/>
            </a:endParaRPr>
          </a:p>
        </p:txBody>
      </p:sp>
      <p:sp>
        <p:nvSpPr>
          <p:cNvPr id="4" name="Footer Placeholder 3">
            <a:extLst>
              <a:ext uri="{FF2B5EF4-FFF2-40B4-BE49-F238E27FC236}">
                <a16:creationId xmlns:a16="http://schemas.microsoft.com/office/drawing/2014/main" id="{DBDC1E1D-C03F-4AE6-993E-C4A10AA4BC89}"/>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AC2F45D3-C625-4F47-ADE6-03F935643304}"/>
              </a:ext>
            </a:extLst>
          </p:cNvPr>
          <p:cNvSpPr/>
          <p:nvPr/>
        </p:nvSpPr>
        <p:spPr>
          <a:xfrm>
            <a:off x="301625" y="5640594"/>
            <a:ext cx="8763000" cy="646331"/>
          </a:xfrm>
          <a:prstGeom prst="rect">
            <a:avLst/>
          </a:prstGeom>
        </p:spPr>
        <p:txBody>
          <a:bodyPr wrap="square">
            <a:spAutoFit/>
          </a:bodyPr>
          <a:lstStyle/>
          <a:p>
            <a:r>
              <a:rPr lang="en-US" dirty="0">
                <a:solidFill>
                  <a:srgbClr val="FFC000"/>
                </a:solidFill>
              </a:rPr>
              <a:t>Williamson, J., </a:t>
            </a:r>
            <a:r>
              <a:rPr lang="en-US" dirty="0" err="1">
                <a:solidFill>
                  <a:srgbClr val="FFC000"/>
                </a:solidFill>
              </a:rPr>
              <a:t>Pajewski</a:t>
            </a:r>
            <a:r>
              <a:rPr lang="en-US" dirty="0">
                <a:solidFill>
                  <a:srgbClr val="FFC000"/>
                </a:solidFill>
              </a:rPr>
              <a:t>, N., </a:t>
            </a:r>
            <a:r>
              <a:rPr lang="en-US" dirty="0" err="1">
                <a:solidFill>
                  <a:srgbClr val="FFC000"/>
                </a:solidFill>
              </a:rPr>
              <a:t>Auchus</a:t>
            </a:r>
            <a:r>
              <a:rPr lang="en-US" dirty="0">
                <a:solidFill>
                  <a:srgbClr val="FFC000"/>
                </a:solidFill>
              </a:rPr>
              <a:t>, A., et al. 2019. Effect of intensive vs standard blood pressure control on probably dementia. JAMA February 12, 2019 Vol 321,6 </a:t>
            </a:r>
          </a:p>
        </p:txBody>
      </p:sp>
    </p:spTree>
    <p:extLst>
      <p:ext uri="{BB962C8B-B14F-4D97-AF65-F5344CB8AC3E}">
        <p14:creationId xmlns:p14="http://schemas.microsoft.com/office/powerpoint/2010/main" val="290438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DFF1-37D7-485F-BA6A-C82CB0947EB0}"/>
              </a:ext>
            </a:extLst>
          </p:cNvPr>
          <p:cNvSpPr>
            <a:spLocks noGrp="1"/>
          </p:cNvSpPr>
          <p:nvPr>
            <p:ph type="title"/>
          </p:nvPr>
        </p:nvSpPr>
        <p:spPr>
          <a:xfrm>
            <a:off x="301625" y="228601"/>
            <a:ext cx="8510588" cy="762000"/>
          </a:xfrm>
        </p:spPr>
        <p:txBody>
          <a:bodyPr/>
          <a:lstStyle/>
          <a:p>
            <a:r>
              <a:rPr lang="en-US" sz="3200" dirty="0">
                <a:effectLst/>
              </a:rPr>
              <a:t>Intensive vs Standard Blood Pressure control and dementia risk (SPRINT-MIND)</a:t>
            </a:r>
          </a:p>
        </p:txBody>
      </p:sp>
      <p:sp>
        <p:nvSpPr>
          <p:cNvPr id="3" name="Content Placeholder 2">
            <a:extLst>
              <a:ext uri="{FF2B5EF4-FFF2-40B4-BE49-F238E27FC236}">
                <a16:creationId xmlns:a16="http://schemas.microsoft.com/office/drawing/2014/main" id="{26CAF549-8D59-45E3-9D0F-5BEA0540B5FA}"/>
              </a:ext>
            </a:extLst>
          </p:cNvPr>
          <p:cNvSpPr>
            <a:spLocks noGrp="1"/>
          </p:cNvSpPr>
          <p:nvPr>
            <p:ph idx="1"/>
          </p:nvPr>
        </p:nvSpPr>
        <p:spPr>
          <a:xfrm>
            <a:off x="301625" y="1143000"/>
            <a:ext cx="8540750" cy="4343401"/>
          </a:xfrm>
        </p:spPr>
        <p:txBody>
          <a:bodyPr/>
          <a:lstStyle/>
          <a:p>
            <a:pPr marL="0" indent="0" algn="ctr">
              <a:buNone/>
            </a:pPr>
            <a:r>
              <a:rPr lang="en-US" sz="2000" dirty="0">
                <a:effectLst/>
              </a:rPr>
              <a:t>During a total median follow-up of 5.11 years:</a:t>
            </a:r>
          </a:p>
          <a:p>
            <a:pPr marL="0" indent="0" algn="ctr">
              <a:buNone/>
            </a:pPr>
            <a:endParaRPr lang="en-US" sz="900" dirty="0">
              <a:effectLst/>
            </a:endParaRPr>
          </a:p>
          <a:p>
            <a:pPr marL="0" indent="0" algn="ctr">
              <a:buNone/>
            </a:pPr>
            <a:r>
              <a:rPr lang="en-US" sz="2000" b="1" u="sng" dirty="0">
                <a:effectLst/>
              </a:rPr>
              <a:t>Probable dementia </a:t>
            </a:r>
          </a:p>
          <a:p>
            <a:pPr marL="0" indent="0" algn="ctr">
              <a:buNone/>
            </a:pPr>
            <a:r>
              <a:rPr lang="en-US" sz="2000" dirty="0">
                <a:effectLst/>
              </a:rPr>
              <a:t>7.2 vs 8.6 cases per 1000 person-years </a:t>
            </a:r>
          </a:p>
          <a:p>
            <a:pPr marL="0" indent="0" algn="ctr">
              <a:buNone/>
            </a:pPr>
            <a:r>
              <a:rPr lang="en-US" sz="2000" dirty="0">
                <a:effectLst/>
              </a:rPr>
              <a:t>HR, 0.83; 95%CI, 0.67-1.04 - </a:t>
            </a:r>
            <a:r>
              <a:rPr lang="en-US" sz="2000" b="1" u="sng" dirty="0">
                <a:effectLst/>
              </a:rPr>
              <a:t>NS</a:t>
            </a:r>
            <a:r>
              <a:rPr lang="en-US" sz="2000" dirty="0">
                <a:effectLst/>
              </a:rPr>
              <a:t> </a:t>
            </a:r>
          </a:p>
          <a:p>
            <a:pPr marL="0" indent="0" algn="ctr">
              <a:buNone/>
            </a:pPr>
            <a:endParaRPr lang="en-US" sz="900" dirty="0">
              <a:effectLst/>
            </a:endParaRPr>
          </a:p>
          <a:p>
            <a:pPr marL="0" indent="0" algn="ctr">
              <a:buNone/>
            </a:pPr>
            <a:r>
              <a:rPr lang="en-US" sz="2000" b="1" u="sng" dirty="0">
                <a:effectLst/>
              </a:rPr>
              <a:t>Mild cognitive impairment </a:t>
            </a:r>
          </a:p>
          <a:p>
            <a:pPr marL="0" indent="0" algn="ctr">
              <a:buNone/>
            </a:pPr>
            <a:r>
              <a:rPr lang="en-US" sz="2000" dirty="0">
                <a:effectLst/>
              </a:rPr>
              <a:t>14.6 vs 18.3 cases per 1000 person-years</a:t>
            </a:r>
          </a:p>
          <a:p>
            <a:pPr marL="0" indent="0" algn="ctr">
              <a:buNone/>
            </a:pPr>
            <a:r>
              <a:rPr lang="en-US" sz="2000" b="1" dirty="0">
                <a:effectLst/>
              </a:rPr>
              <a:t>HR, 0.81</a:t>
            </a:r>
            <a:r>
              <a:rPr lang="en-US" sz="2000" dirty="0">
                <a:effectLst/>
              </a:rPr>
              <a:t>; 95%CI, 0.69-0.95 (</a:t>
            </a:r>
            <a:r>
              <a:rPr lang="en-US" sz="2000" b="1" u="sng" dirty="0">
                <a:effectLst/>
              </a:rPr>
              <a:t>19% reduction</a:t>
            </a:r>
            <a:r>
              <a:rPr lang="en-US" sz="2000" dirty="0">
                <a:effectLst/>
              </a:rPr>
              <a:t>)</a:t>
            </a:r>
          </a:p>
          <a:p>
            <a:pPr marL="0" indent="0" algn="ctr">
              <a:buNone/>
            </a:pPr>
            <a:endParaRPr lang="en-US" sz="900" dirty="0">
              <a:effectLst/>
            </a:endParaRPr>
          </a:p>
          <a:p>
            <a:pPr marL="0" indent="0" algn="ctr">
              <a:buNone/>
            </a:pPr>
            <a:r>
              <a:rPr lang="en-US" sz="2000" b="1" u="sng" dirty="0">
                <a:effectLst/>
              </a:rPr>
              <a:t>Combined rate of mild cognitive impairment or probable dementia </a:t>
            </a:r>
          </a:p>
          <a:p>
            <a:pPr marL="0" indent="0" algn="ctr">
              <a:buNone/>
            </a:pPr>
            <a:r>
              <a:rPr lang="en-US" sz="2000" dirty="0">
                <a:effectLst/>
              </a:rPr>
              <a:t>20.2 vs 24.1 cases per 1000 person-years; </a:t>
            </a:r>
          </a:p>
          <a:p>
            <a:pPr marL="0" indent="0" algn="ctr">
              <a:buNone/>
            </a:pPr>
            <a:r>
              <a:rPr lang="en-US" sz="2000" b="1" dirty="0">
                <a:effectLst/>
              </a:rPr>
              <a:t>HR, 0.85</a:t>
            </a:r>
            <a:r>
              <a:rPr lang="en-US" sz="2000" dirty="0">
                <a:effectLst/>
              </a:rPr>
              <a:t>; 95%CI, 0.74-0.97 </a:t>
            </a:r>
            <a:r>
              <a:rPr lang="en-US" sz="2000" u="sng" dirty="0">
                <a:effectLst/>
              </a:rPr>
              <a:t>(</a:t>
            </a:r>
            <a:r>
              <a:rPr lang="en-US" sz="2000" b="1" u="sng" dirty="0">
                <a:effectLst/>
              </a:rPr>
              <a:t>15% reduction</a:t>
            </a:r>
            <a:r>
              <a:rPr lang="en-US" sz="2000" u="sng" dirty="0">
                <a:effectLst/>
              </a:rPr>
              <a:t>)</a:t>
            </a:r>
          </a:p>
        </p:txBody>
      </p:sp>
      <p:sp>
        <p:nvSpPr>
          <p:cNvPr id="4" name="Footer Placeholder 3">
            <a:extLst>
              <a:ext uri="{FF2B5EF4-FFF2-40B4-BE49-F238E27FC236}">
                <a16:creationId xmlns:a16="http://schemas.microsoft.com/office/drawing/2014/main" id="{DBDC1E1D-C03F-4AE6-993E-C4A10AA4BC89}"/>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AC2F45D3-C625-4F47-ADE6-03F935643304}"/>
              </a:ext>
            </a:extLst>
          </p:cNvPr>
          <p:cNvSpPr/>
          <p:nvPr/>
        </p:nvSpPr>
        <p:spPr>
          <a:xfrm>
            <a:off x="301625" y="5640594"/>
            <a:ext cx="8763000" cy="646331"/>
          </a:xfrm>
          <a:prstGeom prst="rect">
            <a:avLst/>
          </a:prstGeom>
        </p:spPr>
        <p:txBody>
          <a:bodyPr wrap="square">
            <a:spAutoFit/>
          </a:bodyPr>
          <a:lstStyle/>
          <a:p>
            <a:r>
              <a:rPr lang="en-US" dirty="0">
                <a:solidFill>
                  <a:srgbClr val="FFC000"/>
                </a:solidFill>
              </a:rPr>
              <a:t>Williamson, J., </a:t>
            </a:r>
            <a:r>
              <a:rPr lang="en-US" dirty="0" err="1">
                <a:solidFill>
                  <a:srgbClr val="FFC000"/>
                </a:solidFill>
              </a:rPr>
              <a:t>Pajewski</a:t>
            </a:r>
            <a:r>
              <a:rPr lang="en-US" dirty="0">
                <a:solidFill>
                  <a:srgbClr val="FFC000"/>
                </a:solidFill>
              </a:rPr>
              <a:t>, N., </a:t>
            </a:r>
            <a:r>
              <a:rPr lang="en-US" dirty="0" err="1">
                <a:solidFill>
                  <a:srgbClr val="FFC000"/>
                </a:solidFill>
              </a:rPr>
              <a:t>Auchus</a:t>
            </a:r>
            <a:r>
              <a:rPr lang="en-US" dirty="0">
                <a:solidFill>
                  <a:srgbClr val="FFC000"/>
                </a:solidFill>
              </a:rPr>
              <a:t>, A., et al. 2019. Effect of intensive vs standard blood pressure control on probably dementia. JAMA February 12, 2019 Vol 321,6 </a:t>
            </a:r>
          </a:p>
        </p:txBody>
      </p:sp>
    </p:spTree>
    <p:extLst>
      <p:ext uri="{BB962C8B-B14F-4D97-AF65-F5344CB8AC3E}">
        <p14:creationId xmlns:p14="http://schemas.microsoft.com/office/powerpoint/2010/main" val="186245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DFF1-37D7-485F-BA6A-C82CB0947EB0}"/>
              </a:ext>
            </a:extLst>
          </p:cNvPr>
          <p:cNvSpPr>
            <a:spLocks noGrp="1"/>
          </p:cNvSpPr>
          <p:nvPr>
            <p:ph type="title"/>
          </p:nvPr>
        </p:nvSpPr>
        <p:spPr>
          <a:xfrm>
            <a:off x="301625" y="228601"/>
            <a:ext cx="8510588" cy="762000"/>
          </a:xfrm>
        </p:spPr>
        <p:txBody>
          <a:bodyPr/>
          <a:lstStyle/>
          <a:p>
            <a:r>
              <a:rPr lang="en-US" sz="3200" dirty="0">
                <a:effectLst/>
              </a:rPr>
              <a:t>Intensive vs Standard Blood Pressure control and dementia risk (SPRINT-MIND)</a:t>
            </a:r>
          </a:p>
        </p:txBody>
      </p:sp>
      <p:sp>
        <p:nvSpPr>
          <p:cNvPr id="3" name="Content Placeholder 2">
            <a:extLst>
              <a:ext uri="{FF2B5EF4-FFF2-40B4-BE49-F238E27FC236}">
                <a16:creationId xmlns:a16="http://schemas.microsoft.com/office/drawing/2014/main" id="{26CAF549-8D59-45E3-9D0F-5BEA0540B5FA}"/>
              </a:ext>
            </a:extLst>
          </p:cNvPr>
          <p:cNvSpPr>
            <a:spLocks noGrp="1"/>
          </p:cNvSpPr>
          <p:nvPr>
            <p:ph idx="1"/>
          </p:nvPr>
        </p:nvSpPr>
        <p:spPr>
          <a:xfrm>
            <a:off x="301625" y="1143000"/>
            <a:ext cx="8540750" cy="4343401"/>
          </a:xfrm>
        </p:spPr>
        <p:txBody>
          <a:bodyPr/>
          <a:lstStyle/>
          <a:p>
            <a:pPr marL="0" indent="0">
              <a:buNone/>
            </a:pPr>
            <a:r>
              <a:rPr lang="en-US" sz="2000" u="sng" dirty="0">
                <a:effectLst/>
              </a:rPr>
              <a:t>BaleDoneen Take-Away</a:t>
            </a:r>
            <a:r>
              <a:rPr lang="en-US" sz="2000" dirty="0">
                <a:effectLst/>
              </a:rPr>
              <a:t>:</a:t>
            </a:r>
          </a:p>
          <a:p>
            <a:pPr marL="0" indent="0">
              <a:buNone/>
            </a:pPr>
            <a:r>
              <a:rPr lang="en-US" sz="2000" dirty="0">
                <a:effectLst/>
              </a:rPr>
              <a:t>1. </a:t>
            </a:r>
          </a:p>
        </p:txBody>
      </p:sp>
      <p:sp>
        <p:nvSpPr>
          <p:cNvPr id="4" name="Footer Placeholder 3">
            <a:extLst>
              <a:ext uri="{FF2B5EF4-FFF2-40B4-BE49-F238E27FC236}">
                <a16:creationId xmlns:a16="http://schemas.microsoft.com/office/drawing/2014/main" id="{DBDC1E1D-C03F-4AE6-993E-C4A10AA4BC89}"/>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AC2F45D3-C625-4F47-ADE6-03F935643304}"/>
              </a:ext>
            </a:extLst>
          </p:cNvPr>
          <p:cNvSpPr/>
          <p:nvPr/>
        </p:nvSpPr>
        <p:spPr>
          <a:xfrm>
            <a:off x="301625" y="5640594"/>
            <a:ext cx="8763000" cy="646331"/>
          </a:xfrm>
          <a:prstGeom prst="rect">
            <a:avLst/>
          </a:prstGeom>
        </p:spPr>
        <p:txBody>
          <a:bodyPr wrap="square">
            <a:spAutoFit/>
          </a:bodyPr>
          <a:lstStyle/>
          <a:p>
            <a:r>
              <a:rPr lang="en-US" dirty="0">
                <a:solidFill>
                  <a:srgbClr val="FFC000"/>
                </a:solidFill>
              </a:rPr>
              <a:t>Williamson, J., </a:t>
            </a:r>
            <a:r>
              <a:rPr lang="en-US" dirty="0" err="1">
                <a:solidFill>
                  <a:srgbClr val="FFC000"/>
                </a:solidFill>
              </a:rPr>
              <a:t>Pajewski</a:t>
            </a:r>
            <a:r>
              <a:rPr lang="en-US" dirty="0">
                <a:solidFill>
                  <a:srgbClr val="FFC000"/>
                </a:solidFill>
              </a:rPr>
              <a:t>, N., </a:t>
            </a:r>
            <a:r>
              <a:rPr lang="en-US" dirty="0" err="1">
                <a:solidFill>
                  <a:srgbClr val="FFC000"/>
                </a:solidFill>
              </a:rPr>
              <a:t>Auchus</a:t>
            </a:r>
            <a:r>
              <a:rPr lang="en-US" dirty="0">
                <a:solidFill>
                  <a:srgbClr val="FFC000"/>
                </a:solidFill>
              </a:rPr>
              <a:t>, A., et al. 2019. Effect of intensive vs standard blood pressure control on probably dementia. JAMA February 12, 2019 Vol 321,6 </a:t>
            </a:r>
          </a:p>
        </p:txBody>
      </p:sp>
      <p:pic>
        <p:nvPicPr>
          <p:cNvPr id="6" name="Picture 5">
            <a:extLst>
              <a:ext uri="{FF2B5EF4-FFF2-40B4-BE49-F238E27FC236}">
                <a16:creationId xmlns:a16="http://schemas.microsoft.com/office/drawing/2014/main" id="{19C18AF4-5413-4BC1-B33A-0DC5B22571EE}"/>
              </a:ext>
            </a:extLst>
          </p:cNvPr>
          <p:cNvPicPr>
            <a:picLocks noChangeAspect="1"/>
          </p:cNvPicPr>
          <p:nvPr/>
        </p:nvPicPr>
        <p:blipFill>
          <a:blip r:embed="rId2"/>
          <a:stretch>
            <a:fillRect/>
          </a:stretch>
        </p:blipFill>
        <p:spPr>
          <a:xfrm>
            <a:off x="685800" y="1574912"/>
            <a:ext cx="7239000" cy="878926"/>
          </a:xfrm>
          <a:prstGeom prst="rect">
            <a:avLst/>
          </a:prstGeom>
        </p:spPr>
      </p:pic>
      <p:sp>
        <p:nvSpPr>
          <p:cNvPr id="7" name="Rectangle 6">
            <a:extLst>
              <a:ext uri="{FF2B5EF4-FFF2-40B4-BE49-F238E27FC236}">
                <a16:creationId xmlns:a16="http://schemas.microsoft.com/office/drawing/2014/main" id="{10A313E1-42C7-4C09-A3ED-E722B0F5C2CD}"/>
              </a:ext>
            </a:extLst>
          </p:cNvPr>
          <p:cNvSpPr/>
          <p:nvPr/>
        </p:nvSpPr>
        <p:spPr>
          <a:xfrm>
            <a:off x="1981200" y="1600814"/>
            <a:ext cx="4811317" cy="307777"/>
          </a:xfrm>
          <a:prstGeom prst="rect">
            <a:avLst/>
          </a:prstGeom>
        </p:spPr>
        <p:txBody>
          <a:bodyPr wrap="none">
            <a:spAutoFit/>
          </a:bodyPr>
          <a:lstStyle/>
          <a:p>
            <a:r>
              <a:rPr lang="en-US" sz="1400" dirty="0">
                <a:solidFill>
                  <a:schemeClr val="bg1">
                    <a:lumMod val="50000"/>
                  </a:schemeClr>
                </a:solidFill>
                <a:latin typeface="GuardianSans-Semibold"/>
              </a:rPr>
              <a:t>JAMA </a:t>
            </a:r>
            <a:r>
              <a:rPr lang="en-US" sz="1400" dirty="0">
                <a:solidFill>
                  <a:schemeClr val="bg1">
                    <a:lumMod val="50000"/>
                  </a:schemeClr>
                </a:solidFill>
                <a:latin typeface="GuardianSansGR-Regular"/>
              </a:rPr>
              <a:t>Published online January 28, 2019 – by Kristine </a:t>
            </a:r>
            <a:r>
              <a:rPr lang="en-US" sz="1400" dirty="0" err="1">
                <a:solidFill>
                  <a:schemeClr val="bg1">
                    <a:lumMod val="50000"/>
                  </a:schemeClr>
                </a:solidFill>
                <a:latin typeface="GuardianSansGR-Regular"/>
              </a:rPr>
              <a:t>Yaffe</a:t>
            </a:r>
            <a:r>
              <a:rPr lang="en-US" sz="1400" dirty="0">
                <a:solidFill>
                  <a:schemeClr val="bg1">
                    <a:lumMod val="50000"/>
                  </a:schemeClr>
                </a:solidFill>
                <a:latin typeface="GuardianSansGR-Regular"/>
              </a:rPr>
              <a:t>, MD</a:t>
            </a:r>
            <a:endParaRPr lang="en-US" sz="1400" dirty="0">
              <a:solidFill>
                <a:schemeClr val="bg1">
                  <a:lumMod val="50000"/>
                </a:schemeClr>
              </a:solidFill>
            </a:endParaRPr>
          </a:p>
        </p:txBody>
      </p:sp>
      <p:sp>
        <p:nvSpPr>
          <p:cNvPr id="8" name="TextBox 7">
            <a:extLst>
              <a:ext uri="{FF2B5EF4-FFF2-40B4-BE49-F238E27FC236}">
                <a16:creationId xmlns:a16="http://schemas.microsoft.com/office/drawing/2014/main" id="{8338AC4B-D2BA-4685-A798-7BACBDAF6C78}"/>
              </a:ext>
            </a:extLst>
          </p:cNvPr>
          <p:cNvSpPr txBox="1"/>
          <p:nvPr/>
        </p:nvSpPr>
        <p:spPr>
          <a:xfrm>
            <a:off x="336867" y="2603149"/>
            <a:ext cx="8500428" cy="3447098"/>
          </a:xfrm>
          <a:prstGeom prst="rect">
            <a:avLst/>
          </a:prstGeom>
          <a:noFill/>
        </p:spPr>
        <p:txBody>
          <a:bodyPr wrap="square" rtlCol="0">
            <a:spAutoFit/>
          </a:bodyPr>
          <a:lstStyle/>
          <a:p>
            <a:r>
              <a:rPr lang="en-US" dirty="0">
                <a:latin typeface="+mn-lt"/>
              </a:rPr>
              <a:t>2. Alzheimer Disease and related dementia is expected to triple over the next 30 years in the United States and Worldwide. </a:t>
            </a:r>
          </a:p>
          <a:p>
            <a:endParaRPr lang="en-US" sz="1000" dirty="0">
              <a:latin typeface="+mn-lt"/>
            </a:endParaRPr>
          </a:p>
          <a:p>
            <a:r>
              <a:rPr lang="en-US" dirty="0">
                <a:latin typeface="+mn-lt"/>
              </a:rPr>
              <a:t>3. Blood pressure is an identifiable and accessible root cause to modify.  </a:t>
            </a:r>
          </a:p>
          <a:p>
            <a:endParaRPr lang="en-US" sz="1000" dirty="0">
              <a:latin typeface="+mn-lt"/>
            </a:endParaRPr>
          </a:p>
          <a:p>
            <a:r>
              <a:rPr lang="en-US" dirty="0">
                <a:latin typeface="+mn-lt"/>
              </a:rPr>
              <a:t>4. The early termination of the trial and the extended follow-up as a cohort blurs</a:t>
            </a:r>
          </a:p>
          <a:p>
            <a:r>
              <a:rPr lang="en-US" dirty="0">
                <a:latin typeface="+mn-lt"/>
              </a:rPr>
              <a:t>what the effect size might have been if the intervention had</a:t>
            </a:r>
          </a:p>
          <a:p>
            <a:r>
              <a:rPr lang="en-US" dirty="0">
                <a:latin typeface="+mn-lt"/>
              </a:rPr>
              <a:t>continued as planned.  The magnitude of the effect of intensive SBP lowering might have been greater.  </a:t>
            </a:r>
          </a:p>
          <a:p>
            <a:endParaRPr lang="en-US" sz="1000" dirty="0">
              <a:latin typeface="+mn-lt"/>
            </a:endParaRPr>
          </a:p>
          <a:p>
            <a:r>
              <a:rPr lang="en-US" dirty="0">
                <a:latin typeface="+mn-lt"/>
              </a:rPr>
              <a:t>5. The SPRINT-MIND trial adds insight into the importance of optimally controlled Blood pressure for brain health long term. </a:t>
            </a:r>
          </a:p>
          <a:p>
            <a:endParaRPr lang="en-US" dirty="0"/>
          </a:p>
        </p:txBody>
      </p:sp>
    </p:spTree>
    <p:extLst>
      <p:ext uri="{BB962C8B-B14F-4D97-AF65-F5344CB8AC3E}">
        <p14:creationId xmlns:p14="http://schemas.microsoft.com/office/powerpoint/2010/main" val="25690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EC26-276F-4F93-BE53-49711ACF0AA7}"/>
              </a:ext>
            </a:extLst>
          </p:cNvPr>
          <p:cNvSpPr>
            <a:spLocks noGrp="1"/>
          </p:cNvSpPr>
          <p:nvPr>
            <p:ph type="title"/>
          </p:nvPr>
        </p:nvSpPr>
        <p:spPr/>
        <p:txBody>
          <a:bodyPr/>
          <a:lstStyle/>
          <a:p>
            <a:r>
              <a:rPr lang="en-US" dirty="0"/>
              <a:t>THE polypill is on the horizon.  </a:t>
            </a:r>
          </a:p>
        </p:txBody>
      </p:sp>
      <p:sp>
        <p:nvSpPr>
          <p:cNvPr id="4" name="Footer Placeholder 3">
            <a:extLst>
              <a:ext uri="{FF2B5EF4-FFF2-40B4-BE49-F238E27FC236}">
                <a16:creationId xmlns:a16="http://schemas.microsoft.com/office/drawing/2014/main" id="{AADFF673-857A-46AA-AAEC-42A8EAFD9A2A}"/>
              </a:ext>
            </a:extLst>
          </p:cNvPr>
          <p:cNvSpPr>
            <a:spLocks noGrp="1"/>
          </p:cNvSpPr>
          <p:nvPr>
            <p:ph type="ftr" sz="quarter" idx="11"/>
          </p:nvPr>
        </p:nvSpPr>
        <p:spPr/>
        <p:txBody>
          <a:bodyPr/>
          <a:lstStyle/>
          <a:p>
            <a:pPr>
              <a:defRPr/>
            </a:pPr>
            <a:r>
              <a:rPr lang="en-US"/>
              <a:t>Copyright Bale/Doneen Paradigm</a:t>
            </a:r>
          </a:p>
        </p:txBody>
      </p:sp>
      <p:pic>
        <p:nvPicPr>
          <p:cNvPr id="2050" name="Picture 2" descr="Image result for what does the polypill look like? image">
            <a:extLst>
              <a:ext uri="{FF2B5EF4-FFF2-40B4-BE49-F238E27FC236}">
                <a16:creationId xmlns:a16="http://schemas.microsoft.com/office/drawing/2014/main" id="{2F086ABD-35DE-47C1-AD0C-A43AAB5C2E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281939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1A96-72BA-49E2-87CA-9EC951EC24BD}"/>
              </a:ext>
            </a:extLst>
          </p:cNvPr>
          <p:cNvSpPr>
            <a:spLocks noGrp="1"/>
          </p:cNvSpPr>
          <p:nvPr>
            <p:ph type="title"/>
          </p:nvPr>
        </p:nvSpPr>
        <p:spPr>
          <a:xfrm>
            <a:off x="76200" y="228601"/>
            <a:ext cx="9067800" cy="609600"/>
          </a:xfrm>
        </p:spPr>
        <p:txBody>
          <a:bodyPr/>
          <a:lstStyle/>
          <a:p>
            <a:r>
              <a:rPr lang="en-US" sz="2400" dirty="0">
                <a:effectLst/>
              </a:rPr>
              <a:t>Cost-effectiveness of a fixed-dose combination pill </a:t>
            </a:r>
            <a:br>
              <a:rPr lang="en-US" sz="2400" dirty="0">
                <a:effectLst/>
              </a:rPr>
            </a:br>
            <a:r>
              <a:rPr lang="en-US" sz="2400" dirty="0">
                <a:effectLst/>
              </a:rPr>
              <a:t>for secondary prevention </a:t>
            </a:r>
          </a:p>
        </p:txBody>
      </p:sp>
      <p:sp>
        <p:nvSpPr>
          <p:cNvPr id="4" name="Footer Placeholder 3">
            <a:extLst>
              <a:ext uri="{FF2B5EF4-FFF2-40B4-BE49-F238E27FC236}">
                <a16:creationId xmlns:a16="http://schemas.microsoft.com/office/drawing/2014/main" id="{9B05EFA8-1CEA-499C-B970-0D872B92A2E8}"/>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7A549E23-2806-44B1-96DF-0A1A77F4F1D3}"/>
              </a:ext>
            </a:extLst>
          </p:cNvPr>
          <p:cNvSpPr txBox="1"/>
          <p:nvPr/>
        </p:nvSpPr>
        <p:spPr>
          <a:xfrm>
            <a:off x="381001" y="5486400"/>
            <a:ext cx="8382000" cy="923330"/>
          </a:xfrm>
          <a:prstGeom prst="rect">
            <a:avLst/>
          </a:prstGeom>
          <a:noFill/>
        </p:spPr>
        <p:txBody>
          <a:bodyPr wrap="square" rtlCol="0">
            <a:spAutoFit/>
          </a:bodyPr>
          <a:lstStyle/>
          <a:p>
            <a:r>
              <a:rPr lang="en-US" dirty="0">
                <a:solidFill>
                  <a:srgbClr val="FFC000"/>
                </a:solidFill>
              </a:rPr>
              <a:t>Lin, J., Moran, A., </a:t>
            </a:r>
            <a:r>
              <a:rPr lang="en-US" dirty="0" err="1">
                <a:solidFill>
                  <a:srgbClr val="FFC000"/>
                </a:solidFill>
              </a:rPr>
              <a:t>Bibbins</a:t>
            </a:r>
            <a:r>
              <a:rPr lang="en-US" dirty="0">
                <a:solidFill>
                  <a:srgbClr val="FFC000"/>
                </a:solidFill>
              </a:rPr>
              <a:t>-Domingo, K. et al. 2019. Cost-effectiveness of a fixed-dose combination pill for secondary prevention of cardiovascular disease: a modelling study. The Lancet. </a:t>
            </a:r>
            <a:r>
              <a:rPr lang="en-US" dirty="0">
                <a:solidFill>
                  <a:srgbClr val="FFC000"/>
                </a:solidFill>
                <a:hlinkClick r:id="rId3">
                  <a:extLst>
                    <a:ext uri="{A12FA001-AC4F-418D-AE19-62706E023703}">
                      <ahyp:hlinkClr xmlns:ahyp="http://schemas.microsoft.com/office/drawing/2018/hyperlinkcolor" val="tx"/>
                    </a:ext>
                  </a:extLst>
                </a:hlinkClick>
              </a:rPr>
              <a:t>Http://dx.doi.org/10.1016</a:t>
            </a:r>
            <a:r>
              <a:rPr lang="en-US" dirty="0">
                <a:solidFill>
                  <a:srgbClr val="FFC000"/>
                </a:solidFill>
              </a:rPr>
              <a:t>.  </a:t>
            </a:r>
          </a:p>
        </p:txBody>
      </p:sp>
      <p:sp>
        <p:nvSpPr>
          <p:cNvPr id="7" name="Content Placeholder 6">
            <a:extLst>
              <a:ext uri="{FF2B5EF4-FFF2-40B4-BE49-F238E27FC236}">
                <a16:creationId xmlns:a16="http://schemas.microsoft.com/office/drawing/2014/main" id="{802D4A64-F64C-4BD6-8887-E8E5A278A01D}"/>
              </a:ext>
            </a:extLst>
          </p:cNvPr>
          <p:cNvSpPr>
            <a:spLocks noGrp="1"/>
          </p:cNvSpPr>
          <p:nvPr>
            <p:ph idx="1"/>
          </p:nvPr>
        </p:nvSpPr>
        <p:spPr>
          <a:xfrm>
            <a:off x="301625" y="1066800"/>
            <a:ext cx="8540750" cy="4343401"/>
          </a:xfrm>
        </p:spPr>
        <p:txBody>
          <a:bodyPr/>
          <a:lstStyle/>
          <a:p>
            <a:pPr marL="0" indent="0" algn="ctr">
              <a:buNone/>
            </a:pPr>
            <a:r>
              <a:rPr lang="en-US" sz="2000" dirty="0">
                <a:effectLst/>
              </a:rPr>
              <a:t>Assess the cost-effectiveness of a polypill </a:t>
            </a:r>
          </a:p>
          <a:p>
            <a:pPr marL="0" indent="0" algn="ctr">
              <a:buNone/>
            </a:pPr>
            <a:r>
              <a:rPr lang="en-US" sz="2000" dirty="0">
                <a:effectLst/>
              </a:rPr>
              <a:t>(aspirin, lisinopril, atenolol, and simvastatin) </a:t>
            </a:r>
          </a:p>
          <a:p>
            <a:pPr marL="0" indent="0" algn="ctr">
              <a:buNone/>
            </a:pPr>
            <a:r>
              <a:rPr lang="en-US" sz="2000" dirty="0">
                <a:effectLst/>
              </a:rPr>
              <a:t>for secondary prevention of atherosclerotic CV disease compared with current care in China, India, Mexico, Nigeria, and South Africa.</a:t>
            </a:r>
          </a:p>
          <a:p>
            <a:pPr marL="0" indent="0" algn="ctr">
              <a:buNone/>
            </a:pPr>
            <a:endParaRPr lang="en-US" sz="2000" dirty="0">
              <a:effectLst/>
            </a:endParaRPr>
          </a:p>
          <a:p>
            <a:pPr marL="0" indent="0" algn="ctr">
              <a:buNone/>
            </a:pPr>
            <a:r>
              <a:rPr lang="en-US" sz="2000" dirty="0">
                <a:effectLst/>
              </a:rPr>
              <a:t>In the intervention arm, we assumed that patients currently prescribed any prevention drug for atherosclerotic cardiovascular disease would receive the polypill instead, which would improve adherence by 32% </a:t>
            </a:r>
          </a:p>
          <a:p>
            <a:pPr marL="0" indent="0" algn="ctr">
              <a:buNone/>
            </a:pPr>
            <a:r>
              <a:rPr lang="en-US" sz="2000" dirty="0">
                <a:effectLst/>
              </a:rPr>
              <a:t>(from previous data predictions)</a:t>
            </a:r>
          </a:p>
          <a:p>
            <a:pPr marL="0" indent="0" algn="ctr">
              <a:buNone/>
            </a:pPr>
            <a:endParaRPr lang="en-US" sz="2000" dirty="0">
              <a:effectLst/>
            </a:endParaRPr>
          </a:p>
          <a:p>
            <a:pPr marL="0" indent="0" algn="ctr">
              <a:buNone/>
            </a:pPr>
            <a:r>
              <a:rPr lang="en-US" sz="2000" dirty="0">
                <a:effectLst/>
              </a:rPr>
              <a:t>Assessed the cost-effectiveness of the polypill at prices in the public sector and on the retail market.</a:t>
            </a:r>
          </a:p>
        </p:txBody>
      </p:sp>
    </p:spTree>
    <p:extLst>
      <p:ext uri="{BB962C8B-B14F-4D97-AF65-F5344CB8AC3E}">
        <p14:creationId xmlns:p14="http://schemas.microsoft.com/office/powerpoint/2010/main" val="211661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1A96-72BA-49E2-87CA-9EC951EC24BD}"/>
              </a:ext>
            </a:extLst>
          </p:cNvPr>
          <p:cNvSpPr>
            <a:spLocks noGrp="1"/>
          </p:cNvSpPr>
          <p:nvPr>
            <p:ph type="title"/>
          </p:nvPr>
        </p:nvSpPr>
        <p:spPr>
          <a:xfrm>
            <a:off x="76200" y="228601"/>
            <a:ext cx="9067800" cy="609600"/>
          </a:xfrm>
        </p:spPr>
        <p:txBody>
          <a:bodyPr/>
          <a:lstStyle/>
          <a:p>
            <a:r>
              <a:rPr lang="en-US" sz="2400" dirty="0">
                <a:effectLst/>
              </a:rPr>
              <a:t>Cost-effectiveness of a fixed-dose combination pill </a:t>
            </a:r>
            <a:br>
              <a:rPr lang="en-US" sz="2400" dirty="0">
                <a:effectLst/>
              </a:rPr>
            </a:br>
            <a:r>
              <a:rPr lang="en-US" sz="2400" dirty="0">
                <a:effectLst/>
              </a:rPr>
              <a:t>for secondary prevention</a:t>
            </a:r>
          </a:p>
        </p:txBody>
      </p:sp>
      <p:sp>
        <p:nvSpPr>
          <p:cNvPr id="4" name="Footer Placeholder 3">
            <a:extLst>
              <a:ext uri="{FF2B5EF4-FFF2-40B4-BE49-F238E27FC236}">
                <a16:creationId xmlns:a16="http://schemas.microsoft.com/office/drawing/2014/main" id="{9B05EFA8-1CEA-499C-B970-0D872B92A2E8}"/>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7A549E23-2806-44B1-96DF-0A1A77F4F1D3}"/>
              </a:ext>
            </a:extLst>
          </p:cNvPr>
          <p:cNvSpPr txBox="1"/>
          <p:nvPr/>
        </p:nvSpPr>
        <p:spPr>
          <a:xfrm>
            <a:off x="381001" y="5486400"/>
            <a:ext cx="8382000" cy="923330"/>
          </a:xfrm>
          <a:prstGeom prst="rect">
            <a:avLst/>
          </a:prstGeom>
          <a:noFill/>
        </p:spPr>
        <p:txBody>
          <a:bodyPr wrap="square" rtlCol="0">
            <a:spAutoFit/>
          </a:bodyPr>
          <a:lstStyle/>
          <a:p>
            <a:r>
              <a:rPr lang="en-US" dirty="0">
                <a:solidFill>
                  <a:srgbClr val="FFC000"/>
                </a:solidFill>
              </a:rPr>
              <a:t>Lin, J., Moran, A., </a:t>
            </a:r>
            <a:r>
              <a:rPr lang="en-US" dirty="0" err="1">
                <a:solidFill>
                  <a:srgbClr val="FFC000"/>
                </a:solidFill>
              </a:rPr>
              <a:t>Bibbins</a:t>
            </a:r>
            <a:r>
              <a:rPr lang="en-US" dirty="0">
                <a:solidFill>
                  <a:srgbClr val="FFC000"/>
                </a:solidFill>
              </a:rPr>
              <a:t>-Domingo, K. et al. 2019. Cost-effectiveness of a fixed-dose combination pill for secondary prevention of cardiovascular disease: a modelling study. The Lancet. </a:t>
            </a:r>
            <a:r>
              <a:rPr lang="en-US" dirty="0">
                <a:solidFill>
                  <a:srgbClr val="FFC000"/>
                </a:solidFill>
                <a:hlinkClick r:id="rId2">
                  <a:extLst>
                    <a:ext uri="{A12FA001-AC4F-418D-AE19-62706E023703}">
                      <ahyp:hlinkClr xmlns:ahyp="http://schemas.microsoft.com/office/drawing/2018/hyperlinkcolor" val="tx"/>
                    </a:ext>
                  </a:extLst>
                </a:hlinkClick>
              </a:rPr>
              <a:t>Http://dx.doi.org/10.1016</a:t>
            </a:r>
            <a:r>
              <a:rPr lang="en-US" dirty="0">
                <a:solidFill>
                  <a:srgbClr val="FFC000"/>
                </a:solidFill>
              </a:rPr>
              <a:t>.  </a:t>
            </a:r>
          </a:p>
        </p:txBody>
      </p:sp>
      <p:sp>
        <p:nvSpPr>
          <p:cNvPr id="7" name="Content Placeholder 6">
            <a:extLst>
              <a:ext uri="{FF2B5EF4-FFF2-40B4-BE49-F238E27FC236}">
                <a16:creationId xmlns:a16="http://schemas.microsoft.com/office/drawing/2014/main" id="{802D4A64-F64C-4BD6-8887-E8E5A278A01D}"/>
              </a:ext>
            </a:extLst>
          </p:cNvPr>
          <p:cNvSpPr>
            <a:spLocks noGrp="1"/>
          </p:cNvSpPr>
          <p:nvPr>
            <p:ph idx="1"/>
          </p:nvPr>
        </p:nvSpPr>
        <p:spPr>
          <a:xfrm>
            <a:off x="301625" y="1066800"/>
            <a:ext cx="8540750" cy="4343401"/>
          </a:xfrm>
        </p:spPr>
        <p:txBody>
          <a:bodyPr/>
          <a:lstStyle/>
          <a:p>
            <a:pPr marL="0" indent="0" algn="ctr">
              <a:buNone/>
            </a:pPr>
            <a:r>
              <a:rPr lang="en-US" sz="2400" dirty="0">
                <a:effectLst/>
              </a:rPr>
              <a:t>Key outcomes were major adverse CV events </a:t>
            </a:r>
          </a:p>
          <a:p>
            <a:pPr marL="0" indent="0" algn="ctr">
              <a:buNone/>
            </a:pPr>
            <a:r>
              <a:rPr lang="en-US" sz="2400" dirty="0">
                <a:effectLst/>
              </a:rPr>
              <a:t>(CV death, non-fatal MI, or non-fatal stroke) </a:t>
            </a:r>
          </a:p>
          <a:p>
            <a:pPr marL="0" indent="0" algn="ctr">
              <a:buNone/>
            </a:pPr>
            <a:r>
              <a:rPr lang="en-US" sz="2400" dirty="0">
                <a:effectLst/>
              </a:rPr>
              <a:t>over a 5-year period and the incremental cost-effectiveness ratio (ICER) from the perspective of the health-care sector and a lifetime analytical horizon. </a:t>
            </a:r>
          </a:p>
          <a:p>
            <a:pPr marL="0" indent="0" algn="ctr">
              <a:buNone/>
            </a:pPr>
            <a:endParaRPr lang="en-US" sz="2400" dirty="0">
              <a:effectLst/>
            </a:endParaRPr>
          </a:p>
          <a:p>
            <a:pPr marL="0" indent="0" algn="ctr">
              <a:buNone/>
            </a:pPr>
            <a:r>
              <a:rPr lang="en-US" sz="2400" dirty="0">
                <a:effectLst/>
              </a:rPr>
              <a:t>A cost-effectiveness threshold equal to each country’s per capita gross domestic product (GDP) per disability-adjusted life-year (DALY) averted.</a:t>
            </a:r>
          </a:p>
        </p:txBody>
      </p:sp>
    </p:spTree>
    <p:extLst>
      <p:ext uri="{BB962C8B-B14F-4D97-AF65-F5344CB8AC3E}">
        <p14:creationId xmlns:p14="http://schemas.microsoft.com/office/powerpoint/2010/main" val="17044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1A96-72BA-49E2-87CA-9EC951EC24BD}"/>
              </a:ext>
            </a:extLst>
          </p:cNvPr>
          <p:cNvSpPr>
            <a:spLocks noGrp="1"/>
          </p:cNvSpPr>
          <p:nvPr>
            <p:ph type="title"/>
          </p:nvPr>
        </p:nvSpPr>
        <p:spPr>
          <a:xfrm>
            <a:off x="76200" y="228601"/>
            <a:ext cx="9067800" cy="609600"/>
          </a:xfrm>
        </p:spPr>
        <p:txBody>
          <a:bodyPr/>
          <a:lstStyle/>
          <a:p>
            <a:r>
              <a:rPr lang="en-US" sz="2400" dirty="0">
                <a:effectLst/>
              </a:rPr>
              <a:t>Cost-effectiveness of a fixed-dose combination pill </a:t>
            </a:r>
            <a:br>
              <a:rPr lang="en-US" sz="2400" dirty="0">
                <a:effectLst/>
              </a:rPr>
            </a:br>
            <a:r>
              <a:rPr lang="en-US" sz="2400" dirty="0">
                <a:effectLst/>
              </a:rPr>
              <a:t>for secondary prevention</a:t>
            </a:r>
          </a:p>
        </p:txBody>
      </p:sp>
      <p:sp>
        <p:nvSpPr>
          <p:cNvPr id="4" name="Footer Placeholder 3">
            <a:extLst>
              <a:ext uri="{FF2B5EF4-FFF2-40B4-BE49-F238E27FC236}">
                <a16:creationId xmlns:a16="http://schemas.microsoft.com/office/drawing/2014/main" id="{9B05EFA8-1CEA-499C-B970-0D872B92A2E8}"/>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7A549E23-2806-44B1-96DF-0A1A77F4F1D3}"/>
              </a:ext>
            </a:extLst>
          </p:cNvPr>
          <p:cNvSpPr txBox="1"/>
          <p:nvPr/>
        </p:nvSpPr>
        <p:spPr>
          <a:xfrm>
            <a:off x="381001" y="5486400"/>
            <a:ext cx="8382000" cy="923330"/>
          </a:xfrm>
          <a:prstGeom prst="rect">
            <a:avLst/>
          </a:prstGeom>
          <a:noFill/>
        </p:spPr>
        <p:txBody>
          <a:bodyPr wrap="square" rtlCol="0">
            <a:spAutoFit/>
          </a:bodyPr>
          <a:lstStyle/>
          <a:p>
            <a:r>
              <a:rPr lang="en-US" dirty="0">
                <a:solidFill>
                  <a:srgbClr val="FFC000"/>
                </a:solidFill>
              </a:rPr>
              <a:t>Lin, J., Moran, A., </a:t>
            </a:r>
            <a:r>
              <a:rPr lang="en-US" dirty="0" err="1">
                <a:solidFill>
                  <a:srgbClr val="FFC000"/>
                </a:solidFill>
              </a:rPr>
              <a:t>Bibbins</a:t>
            </a:r>
            <a:r>
              <a:rPr lang="en-US" dirty="0">
                <a:solidFill>
                  <a:srgbClr val="FFC000"/>
                </a:solidFill>
              </a:rPr>
              <a:t>-Domingo, K. et al. 2019. Cost-effectiveness of a fixed-dose combination pill for secondary prevention of cardiovascular disease: a modelling study. The Lancet. </a:t>
            </a:r>
            <a:r>
              <a:rPr lang="en-US" dirty="0">
                <a:solidFill>
                  <a:srgbClr val="FFC000"/>
                </a:solidFill>
                <a:hlinkClick r:id="rId2">
                  <a:extLst>
                    <a:ext uri="{A12FA001-AC4F-418D-AE19-62706E023703}">
                      <ahyp:hlinkClr xmlns:ahyp="http://schemas.microsoft.com/office/drawing/2018/hyperlinkcolor" val="tx"/>
                    </a:ext>
                  </a:extLst>
                </a:hlinkClick>
              </a:rPr>
              <a:t>Http://dx.doi.org/10.1016</a:t>
            </a:r>
            <a:r>
              <a:rPr lang="en-US" dirty="0">
                <a:solidFill>
                  <a:srgbClr val="FFC000"/>
                </a:solidFill>
              </a:rPr>
              <a:t>.  </a:t>
            </a:r>
          </a:p>
        </p:txBody>
      </p:sp>
      <p:sp>
        <p:nvSpPr>
          <p:cNvPr id="7" name="Content Placeholder 6">
            <a:extLst>
              <a:ext uri="{FF2B5EF4-FFF2-40B4-BE49-F238E27FC236}">
                <a16:creationId xmlns:a16="http://schemas.microsoft.com/office/drawing/2014/main" id="{802D4A64-F64C-4BD6-8887-E8E5A278A01D}"/>
              </a:ext>
            </a:extLst>
          </p:cNvPr>
          <p:cNvSpPr>
            <a:spLocks noGrp="1"/>
          </p:cNvSpPr>
          <p:nvPr>
            <p:ph idx="1"/>
          </p:nvPr>
        </p:nvSpPr>
        <p:spPr>
          <a:xfrm>
            <a:off x="301625" y="1066800"/>
            <a:ext cx="8540750" cy="4343401"/>
          </a:xfrm>
        </p:spPr>
        <p:txBody>
          <a:bodyPr/>
          <a:lstStyle/>
          <a:p>
            <a:pPr marL="0" indent="0" algn="ctr">
              <a:buNone/>
            </a:pPr>
            <a:r>
              <a:rPr lang="en-US" sz="2200" dirty="0">
                <a:effectLst/>
              </a:rPr>
              <a:t>What exactly is IN this polypill? </a:t>
            </a:r>
          </a:p>
          <a:p>
            <a:pPr marL="0" indent="0" algn="ctr">
              <a:buNone/>
            </a:pPr>
            <a:r>
              <a:rPr lang="en-US" sz="2200" dirty="0">
                <a:effectLst/>
              </a:rPr>
              <a:t>Aspirin 75 mg</a:t>
            </a:r>
          </a:p>
          <a:p>
            <a:pPr marL="0" indent="0" algn="ctr">
              <a:buNone/>
            </a:pPr>
            <a:r>
              <a:rPr lang="en-US" sz="2200" dirty="0">
                <a:effectLst/>
              </a:rPr>
              <a:t>Lisinopril10 mg</a:t>
            </a:r>
          </a:p>
          <a:p>
            <a:pPr marL="0" indent="0" algn="ctr">
              <a:buNone/>
            </a:pPr>
            <a:r>
              <a:rPr lang="en-US" sz="2200" dirty="0">
                <a:effectLst/>
              </a:rPr>
              <a:t>Atenolol 50 mg</a:t>
            </a:r>
          </a:p>
          <a:p>
            <a:pPr marL="0" indent="0" algn="ctr">
              <a:buNone/>
            </a:pPr>
            <a:r>
              <a:rPr lang="en-US" sz="2200" dirty="0">
                <a:effectLst/>
              </a:rPr>
              <a:t>Simvastatin 40 mg</a:t>
            </a:r>
          </a:p>
          <a:p>
            <a:pPr marL="0" indent="0" algn="ctr">
              <a:buNone/>
            </a:pPr>
            <a:endParaRPr lang="en-US" sz="2200" dirty="0">
              <a:effectLst/>
            </a:endParaRPr>
          </a:p>
          <a:p>
            <a:pPr marL="0" indent="0" algn="ctr">
              <a:buNone/>
            </a:pPr>
            <a:r>
              <a:rPr lang="en-US" sz="2200" dirty="0">
                <a:effectLst/>
              </a:rPr>
              <a:t>The combination of drugs was chosen to reflect the fixed-dose combination pill investigated in the Use of Multidrug Pill In Reducing cardiovascular Events (UMPIRE) study. </a:t>
            </a:r>
          </a:p>
        </p:txBody>
      </p:sp>
      <p:pic>
        <p:nvPicPr>
          <p:cNvPr id="8" name="Picture 2" descr="Image result for what does the polypill look like? image">
            <a:extLst>
              <a:ext uri="{FF2B5EF4-FFF2-40B4-BE49-F238E27FC236}">
                <a16:creationId xmlns:a16="http://schemas.microsoft.com/office/drawing/2014/main" id="{22B32DE1-84B5-4187-AB9A-6193B1582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219200"/>
            <a:ext cx="981075" cy="147429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2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1A96-72BA-49E2-87CA-9EC951EC24BD}"/>
              </a:ext>
            </a:extLst>
          </p:cNvPr>
          <p:cNvSpPr>
            <a:spLocks noGrp="1"/>
          </p:cNvSpPr>
          <p:nvPr>
            <p:ph type="title"/>
          </p:nvPr>
        </p:nvSpPr>
        <p:spPr>
          <a:xfrm>
            <a:off x="76200" y="228601"/>
            <a:ext cx="9067800" cy="609600"/>
          </a:xfrm>
        </p:spPr>
        <p:txBody>
          <a:bodyPr/>
          <a:lstStyle/>
          <a:p>
            <a:r>
              <a:rPr lang="en-US" sz="2400" dirty="0">
                <a:effectLst/>
              </a:rPr>
              <a:t>Cost-effectiveness of a fixed-dose combination pill </a:t>
            </a:r>
            <a:br>
              <a:rPr lang="en-US" sz="2400" dirty="0">
                <a:effectLst/>
              </a:rPr>
            </a:br>
            <a:r>
              <a:rPr lang="en-US" sz="2400" dirty="0">
                <a:effectLst/>
              </a:rPr>
              <a:t>for secondary prevention</a:t>
            </a:r>
          </a:p>
        </p:txBody>
      </p:sp>
      <p:sp>
        <p:nvSpPr>
          <p:cNvPr id="4" name="Footer Placeholder 3">
            <a:extLst>
              <a:ext uri="{FF2B5EF4-FFF2-40B4-BE49-F238E27FC236}">
                <a16:creationId xmlns:a16="http://schemas.microsoft.com/office/drawing/2014/main" id="{9B05EFA8-1CEA-499C-B970-0D872B92A2E8}"/>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7A549E23-2806-44B1-96DF-0A1A77F4F1D3}"/>
              </a:ext>
            </a:extLst>
          </p:cNvPr>
          <p:cNvSpPr txBox="1"/>
          <p:nvPr/>
        </p:nvSpPr>
        <p:spPr>
          <a:xfrm>
            <a:off x="381001" y="5486400"/>
            <a:ext cx="8382000" cy="923330"/>
          </a:xfrm>
          <a:prstGeom prst="rect">
            <a:avLst/>
          </a:prstGeom>
          <a:noFill/>
        </p:spPr>
        <p:txBody>
          <a:bodyPr wrap="square" rtlCol="0">
            <a:spAutoFit/>
          </a:bodyPr>
          <a:lstStyle/>
          <a:p>
            <a:r>
              <a:rPr lang="en-US" dirty="0">
                <a:solidFill>
                  <a:srgbClr val="FFC000"/>
                </a:solidFill>
              </a:rPr>
              <a:t>Lin, J., Moran, A., </a:t>
            </a:r>
            <a:r>
              <a:rPr lang="en-US" dirty="0" err="1">
                <a:solidFill>
                  <a:srgbClr val="FFC000"/>
                </a:solidFill>
              </a:rPr>
              <a:t>Bibbins</a:t>
            </a:r>
            <a:r>
              <a:rPr lang="en-US" dirty="0">
                <a:solidFill>
                  <a:srgbClr val="FFC000"/>
                </a:solidFill>
              </a:rPr>
              <a:t>-Domingo, K. et al. 2019. Cost-effectiveness of a fixed-dose combination pill for secondary prevention of cardiovascular disease: a modelling study. The Lancet. </a:t>
            </a:r>
            <a:r>
              <a:rPr lang="en-US" dirty="0">
                <a:solidFill>
                  <a:srgbClr val="FFC000"/>
                </a:solidFill>
                <a:hlinkClick r:id="rId2">
                  <a:extLst>
                    <a:ext uri="{A12FA001-AC4F-418D-AE19-62706E023703}">
                      <ahyp:hlinkClr xmlns:ahyp="http://schemas.microsoft.com/office/drawing/2018/hyperlinkcolor" val="tx"/>
                    </a:ext>
                  </a:extLst>
                </a:hlinkClick>
              </a:rPr>
              <a:t>Http://dx.doi.org/10.1016</a:t>
            </a:r>
            <a:r>
              <a:rPr lang="en-US" dirty="0">
                <a:solidFill>
                  <a:srgbClr val="FFC000"/>
                </a:solidFill>
              </a:rPr>
              <a:t>.  </a:t>
            </a:r>
          </a:p>
        </p:txBody>
      </p:sp>
      <p:sp>
        <p:nvSpPr>
          <p:cNvPr id="7" name="Content Placeholder 6">
            <a:extLst>
              <a:ext uri="{FF2B5EF4-FFF2-40B4-BE49-F238E27FC236}">
                <a16:creationId xmlns:a16="http://schemas.microsoft.com/office/drawing/2014/main" id="{802D4A64-F64C-4BD6-8887-E8E5A278A01D}"/>
              </a:ext>
            </a:extLst>
          </p:cNvPr>
          <p:cNvSpPr>
            <a:spLocks noGrp="1"/>
          </p:cNvSpPr>
          <p:nvPr>
            <p:ph idx="1"/>
          </p:nvPr>
        </p:nvSpPr>
        <p:spPr>
          <a:xfrm>
            <a:off x="301625" y="1066800"/>
            <a:ext cx="8540750" cy="4343401"/>
          </a:xfrm>
        </p:spPr>
        <p:txBody>
          <a:bodyPr/>
          <a:lstStyle/>
          <a:p>
            <a:pPr marL="0" indent="0" algn="ctr">
              <a:buNone/>
            </a:pPr>
            <a:endParaRPr lang="en-US" sz="2400" dirty="0">
              <a:effectLst/>
            </a:endParaRPr>
          </a:p>
          <a:p>
            <a:pPr marL="0" indent="0" algn="ctr">
              <a:buNone/>
            </a:pPr>
            <a:r>
              <a:rPr lang="en-US" sz="2400" dirty="0">
                <a:effectLst/>
              </a:rPr>
              <a:t>Among adults aged 30–84 years with established CVD, the polypill for secondary prevention compared with current care was projected to avert 40–54 major adverse cardiovascular events for every 1000 patients treated for 5 years</a:t>
            </a:r>
          </a:p>
          <a:p>
            <a:pPr marL="0" indent="0" algn="ctr">
              <a:buNone/>
            </a:pPr>
            <a:endParaRPr lang="en-US" sz="2400" dirty="0">
              <a:effectLst/>
            </a:endParaRPr>
          </a:p>
          <a:p>
            <a:pPr marL="0" indent="0" algn="ctr">
              <a:buNone/>
            </a:pPr>
            <a:r>
              <a:rPr lang="en-US" sz="2400" dirty="0">
                <a:effectLst/>
              </a:rPr>
              <a:t> </a:t>
            </a:r>
          </a:p>
        </p:txBody>
      </p:sp>
    </p:spTree>
    <p:extLst>
      <p:ext uri="{BB962C8B-B14F-4D97-AF65-F5344CB8AC3E}">
        <p14:creationId xmlns:p14="http://schemas.microsoft.com/office/powerpoint/2010/main" val="546310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1A96-72BA-49E2-87CA-9EC951EC24BD}"/>
              </a:ext>
            </a:extLst>
          </p:cNvPr>
          <p:cNvSpPr>
            <a:spLocks noGrp="1"/>
          </p:cNvSpPr>
          <p:nvPr>
            <p:ph type="title"/>
          </p:nvPr>
        </p:nvSpPr>
        <p:spPr>
          <a:xfrm>
            <a:off x="76200" y="228601"/>
            <a:ext cx="9067800" cy="609600"/>
          </a:xfrm>
        </p:spPr>
        <p:txBody>
          <a:bodyPr/>
          <a:lstStyle/>
          <a:p>
            <a:r>
              <a:rPr lang="en-US" sz="2400" dirty="0">
                <a:effectLst/>
              </a:rPr>
              <a:t>Cost-effectiveness of a fixed-dose combination pill </a:t>
            </a:r>
            <a:br>
              <a:rPr lang="en-US" sz="2400" dirty="0">
                <a:effectLst/>
              </a:rPr>
            </a:br>
            <a:r>
              <a:rPr lang="en-US" sz="2400" dirty="0">
                <a:effectLst/>
              </a:rPr>
              <a:t>for secondary prevention</a:t>
            </a:r>
          </a:p>
        </p:txBody>
      </p:sp>
      <p:sp>
        <p:nvSpPr>
          <p:cNvPr id="4" name="Footer Placeholder 3">
            <a:extLst>
              <a:ext uri="{FF2B5EF4-FFF2-40B4-BE49-F238E27FC236}">
                <a16:creationId xmlns:a16="http://schemas.microsoft.com/office/drawing/2014/main" id="{9B05EFA8-1CEA-499C-B970-0D872B92A2E8}"/>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7A549E23-2806-44B1-96DF-0A1A77F4F1D3}"/>
              </a:ext>
            </a:extLst>
          </p:cNvPr>
          <p:cNvSpPr txBox="1"/>
          <p:nvPr/>
        </p:nvSpPr>
        <p:spPr>
          <a:xfrm>
            <a:off x="381001" y="5486400"/>
            <a:ext cx="8382000" cy="923330"/>
          </a:xfrm>
          <a:prstGeom prst="rect">
            <a:avLst/>
          </a:prstGeom>
          <a:noFill/>
        </p:spPr>
        <p:txBody>
          <a:bodyPr wrap="square" rtlCol="0">
            <a:spAutoFit/>
          </a:bodyPr>
          <a:lstStyle/>
          <a:p>
            <a:r>
              <a:rPr lang="en-US" dirty="0">
                <a:solidFill>
                  <a:srgbClr val="FFC000"/>
                </a:solidFill>
              </a:rPr>
              <a:t>Lin, J., Moran, A., </a:t>
            </a:r>
            <a:r>
              <a:rPr lang="en-US" dirty="0" err="1">
                <a:solidFill>
                  <a:srgbClr val="FFC000"/>
                </a:solidFill>
              </a:rPr>
              <a:t>Bibbins</a:t>
            </a:r>
            <a:r>
              <a:rPr lang="en-US" dirty="0">
                <a:solidFill>
                  <a:srgbClr val="FFC000"/>
                </a:solidFill>
              </a:rPr>
              <a:t>-Domingo, K. et al. 2019. Cost-effectiveness of a fixed-dose combination pill for secondary prevention of cardiovascular disease: a modelling study. The Lancet. </a:t>
            </a:r>
            <a:r>
              <a:rPr lang="en-US" dirty="0">
                <a:solidFill>
                  <a:srgbClr val="FFC000"/>
                </a:solidFill>
                <a:hlinkClick r:id="rId2">
                  <a:extLst>
                    <a:ext uri="{A12FA001-AC4F-418D-AE19-62706E023703}">
                      <ahyp:hlinkClr xmlns:ahyp="http://schemas.microsoft.com/office/drawing/2018/hyperlinkcolor" val="tx"/>
                    </a:ext>
                  </a:extLst>
                </a:hlinkClick>
              </a:rPr>
              <a:t>Http://dx.doi.org/10.1016</a:t>
            </a:r>
            <a:r>
              <a:rPr lang="en-US" dirty="0">
                <a:solidFill>
                  <a:srgbClr val="FFC000"/>
                </a:solidFill>
              </a:rPr>
              <a:t>.  </a:t>
            </a:r>
          </a:p>
        </p:txBody>
      </p:sp>
      <p:pic>
        <p:nvPicPr>
          <p:cNvPr id="3" name="Content Placeholder 2">
            <a:extLst>
              <a:ext uri="{FF2B5EF4-FFF2-40B4-BE49-F238E27FC236}">
                <a16:creationId xmlns:a16="http://schemas.microsoft.com/office/drawing/2014/main" id="{CDF046E0-B520-4140-A9F9-32E268FBAC0B}"/>
              </a:ext>
            </a:extLst>
          </p:cNvPr>
          <p:cNvPicPr>
            <a:picLocks noGrp="1" noChangeAspect="1"/>
          </p:cNvPicPr>
          <p:nvPr>
            <p:ph idx="1"/>
          </p:nvPr>
        </p:nvPicPr>
        <p:blipFill>
          <a:blip r:embed="rId3"/>
          <a:stretch>
            <a:fillRect/>
          </a:stretch>
        </p:blipFill>
        <p:spPr>
          <a:xfrm>
            <a:off x="1023937" y="1147763"/>
            <a:ext cx="7096125" cy="3500438"/>
          </a:xfrm>
          <a:prstGeom prst="rect">
            <a:avLst/>
          </a:prstGeom>
        </p:spPr>
      </p:pic>
      <p:sp>
        <p:nvSpPr>
          <p:cNvPr id="5" name="Rectangle 4">
            <a:extLst>
              <a:ext uri="{FF2B5EF4-FFF2-40B4-BE49-F238E27FC236}">
                <a16:creationId xmlns:a16="http://schemas.microsoft.com/office/drawing/2014/main" id="{DD09F7CA-1A0F-4329-A8C2-8AAE82146644}"/>
              </a:ext>
            </a:extLst>
          </p:cNvPr>
          <p:cNvSpPr/>
          <p:nvPr/>
        </p:nvSpPr>
        <p:spPr>
          <a:xfrm>
            <a:off x="2269670" y="4865428"/>
            <a:ext cx="3950633" cy="369332"/>
          </a:xfrm>
          <a:prstGeom prst="rect">
            <a:avLst/>
          </a:prstGeom>
        </p:spPr>
        <p:txBody>
          <a:bodyPr wrap="none">
            <a:spAutoFit/>
          </a:bodyPr>
          <a:lstStyle/>
          <a:p>
            <a:r>
              <a:rPr lang="en-US" dirty="0"/>
              <a:t>DALYs - disability-adjusted life-year </a:t>
            </a:r>
          </a:p>
        </p:txBody>
      </p:sp>
    </p:spTree>
    <p:extLst>
      <p:ext uri="{BB962C8B-B14F-4D97-AF65-F5344CB8AC3E}">
        <p14:creationId xmlns:p14="http://schemas.microsoft.com/office/powerpoint/2010/main" val="395252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BF3681-04AD-4705-80F9-A7CC151C462B}"/>
              </a:ext>
            </a:extLst>
          </p:cNvPr>
          <p:cNvSpPr txBox="1"/>
          <p:nvPr/>
        </p:nvSpPr>
        <p:spPr>
          <a:xfrm>
            <a:off x="379116" y="228600"/>
            <a:ext cx="1107996" cy="646331"/>
          </a:xfrm>
          <a:prstGeom prst="rect">
            <a:avLst/>
          </a:prstGeom>
          <a:noFill/>
        </p:spPr>
        <p:txBody>
          <a:bodyPr wrap="none" rtlCol="0">
            <a:spAutoFit/>
          </a:bodyPr>
          <a:lstStyle/>
          <a:p>
            <a:endParaRPr lang="en-US" dirty="0"/>
          </a:p>
          <a:p>
            <a:r>
              <a:rPr lang="en-US" dirty="0"/>
              <a:t>	</a:t>
            </a:r>
          </a:p>
        </p:txBody>
      </p:sp>
      <p:sp>
        <p:nvSpPr>
          <p:cNvPr id="2" name="TextBox 1">
            <a:extLst>
              <a:ext uri="{FF2B5EF4-FFF2-40B4-BE49-F238E27FC236}">
                <a16:creationId xmlns:a16="http://schemas.microsoft.com/office/drawing/2014/main" id="{22F97F7C-44D9-4A21-A468-12E9ECCB97BD}"/>
              </a:ext>
            </a:extLst>
          </p:cNvPr>
          <p:cNvSpPr txBox="1"/>
          <p:nvPr/>
        </p:nvSpPr>
        <p:spPr>
          <a:xfrm>
            <a:off x="190500" y="73759"/>
            <a:ext cx="8763000" cy="5940088"/>
          </a:xfrm>
          <a:prstGeom prst="rect">
            <a:avLst/>
          </a:prstGeom>
          <a:noFill/>
        </p:spPr>
        <p:txBody>
          <a:bodyPr wrap="square" rtlCol="0">
            <a:spAutoFit/>
          </a:bodyPr>
          <a:lstStyle/>
          <a:p>
            <a:pPr algn="ctr"/>
            <a:r>
              <a:rPr lang="en-US" sz="2000" b="1" u="sng" dirty="0"/>
              <a:t>Today’s Agenda:</a:t>
            </a:r>
          </a:p>
          <a:p>
            <a:pPr algn="ctr"/>
            <a:endParaRPr lang="en-US" sz="2000" b="1" u="sng" dirty="0"/>
          </a:p>
          <a:p>
            <a:pPr algn="ctr"/>
            <a:r>
              <a:rPr lang="en-US" sz="2000" dirty="0"/>
              <a:t>Coffee and Atrial Fibrillation</a:t>
            </a:r>
          </a:p>
          <a:p>
            <a:pPr algn="ctr"/>
            <a:r>
              <a:rPr lang="en-US" sz="2000" dirty="0"/>
              <a:t>Midlife HTN and cognition impairment in later life</a:t>
            </a:r>
          </a:p>
          <a:p>
            <a:pPr algn="ctr"/>
            <a:r>
              <a:rPr lang="en-US" sz="2000" dirty="0"/>
              <a:t>Review of the SPRINT-MIND </a:t>
            </a:r>
          </a:p>
          <a:p>
            <a:pPr algn="ctr"/>
            <a:r>
              <a:rPr lang="en-US" sz="2000" dirty="0"/>
              <a:t>The Polypill – a cost effective analysis</a:t>
            </a:r>
          </a:p>
          <a:p>
            <a:pPr algn="ctr"/>
            <a:r>
              <a:rPr lang="en-US" sz="2000" dirty="0"/>
              <a:t>E-Cigarettes</a:t>
            </a:r>
          </a:p>
          <a:p>
            <a:pPr algn="ctr"/>
            <a:r>
              <a:rPr lang="en-US" sz="2000" dirty="0"/>
              <a:t>Smoking Cessation and health benefits</a:t>
            </a:r>
          </a:p>
          <a:p>
            <a:pPr algn="ctr"/>
            <a:endParaRPr lang="en-US" sz="2000" dirty="0"/>
          </a:p>
          <a:p>
            <a:pPr algn="ctr"/>
            <a:r>
              <a:rPr lang="en-US" sz="2000" b="1" u="sng" dirty="0">
                <a:solidFill>
                  <a:schemeClr val="accent2"/>
                </a:solidFill>
              </a:rPr>
              <a:t>GETTING IN THE WEEDS - </a:t>
            </a:r>
          </a:p>
          <a:p>
            <a:pPr algn="ctr"/>
            <a:r>
              <a:rPr lang="en-US" sz="2000" dirty="0"/>
              <a:t>Marijuana &amp; CVD – a systemic review</a:t>
            </a:r>
          </a:p>
          <a:p>
            <a:pPr algn="ctr"/>
            <a:r>
              <a:rPr lang="en-US" sz="2000" dirty="0"/>
              <a:t>Cannabis Use in Patients with CVD</a:t>
            </a:r>
          </a:p>
          <a:p>
            <a:pPr algn="ctr"/>
            <a:r>
              <a:rPr lang="en-US" sz="2000" dirty="0"/>
              <a:t>Cannabinoid and THC – understanding the difference</a:t>
            </a:r>
          </a:p>
          <a:p>
            <a:pPr algn="ctr"/>
            <a:r>
              <a:rPr lang="en-US" sz="2000" dirty="0"/>
              <a:t>CBD oil – what is it exactly?</a:t>
            </a:r>
          </a:p>
          <a:p>
            <a:pPr algn="ctr"/>
            <a:r>
              <a:rPr lang="en-US" sz="2000" dirty="0"/>
              <a:t>CBD related to Anxiety and Sleep</a:t>
            </a:r>
          </a:p>
          <a:p>
            <a:pPr algn="ctr"/>
            <a:r>
              <a:rPr lang="en-US" sz="2000" dirty="0"/>
              <a:t>CBD related to PTSD</a:t>
            </a:r>
          </a:p>
          <a:p>
            <a:pPr algn="ctr"/>
            <a:r>
              <a:rPr lang="en-US" sz="2000" dirty="0"/>
              <a:t>Resources to learn more.</a:t>
            </a:r>
          </a:p>
          <a:p>
            <a:pPr algn="ctr"/>
            <a:endParaRPr lang="en-US" sz="2000" dirty="0"/>
          </a:p>
          <a:p>
            <a:pPr algn="ctr"/>
            <a:r>
              <a:rPr lang="en-US" sz="2000" dirty="0"/>
              <a:t>Reminder about the BaleDoneen Reunion!  Can’t wait! </a:t>
            </a:r>
            <a:endParaRPr lang="en-US" dirty="0"/>
          </a:p>
        </p:txBody>
      </p:sp>
    </p:spTree>
    <p:extLst>
      <p:ext uri="{BB962C8B-B14F-4D97-AF65-F5344CB8AC3E}">
        <p14:creationId xmlns:p14="http://schemas.microsoft.com/office/powerpoint/2010/main" val="24178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1A96-72BA-49E2-87CA-9EC951EC24BD}"/>
              </a:ext>
            </a:extLst>
          </p:cNvPr>
          <p:cNvSpPr>
            <a:spLocks noGrp="1"/>
          </p:cNvSpPr>
          <p:nvPr>
            <p:ph type="title"/>
          </p:nvPr>
        </p:nvSpPr>
        <p:spPr>
          <a:xfrm>
            <a:off x="76200" y="228601"/>
            <a:ext cx="9067800" cy="609600"/>
          </a:xfrm>
        </p:spPr>
        <p:txBody>
          <a:bodyPr/>
          <a:lstStyle/>
          <a:p>
            <a:r>
              <a:rPr lang="en-US" sz="2400" dirty="0">
                <a:effectLst/>
              </a:rPr>
              <a:t>Cost-effectiveness of a fixed-dose combination pill </a:t>
            </a:r>
            <a:br>
              <a:rPr lang="en-US" sz="2400" dirty="0">
                <a:effectLst/>
              </a:rPr>
            </a:br>
            <a:r>
              <a:rPr lang="en-US" sz="2400" dirty="0">
                <a:effectLst/>
              </a:rPr>
              <a:t>for secondary prevention</a:t>
            </a:r>
          </a:p>
        </p:txBody>
      </p:sp>
      <p:sp>
        <p:nvSpPr>
          <p:cNvPr id="4" name="Footer Placeholder 3">
            <a:extLst>
              <a:ext uri="{FF2B5EF4-FFF2-40B4-BE49-F238E27FC236}">
                <a16:creationId xmlns:a16="http://schemas.microsoft.com/office/drawing/2014/main" id="{9B05EFA8-1CEA-499C-B970-0D872B92A2E8}"/>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7A549E23-2806-44B1-96DF-0A1A77F4F1D3}"/>
              </a:ext>
            </a:extLst>
          </p:cNvPr>
          <p:cNvSpPr txBox="1"/>
          <p:nvPr/>
        </p:nvSpPr>
        <p:spPr>
          <a:xfrm>
            <a:off x="381001" y="5486400"/>
            <a:ext cx="8382000" cy="923330"/>
          </a:xfrm>
          <a:prstGeom prst="rect">
            <a:avLst/>
          </a:prstGeom>
          <a:noFill/>
        </p:spPr>
        <p:txBody>
          <a:bodyPr wrap="square" rtlCol="0">
            <a:spAutoFit/>
          </a:bodyPr>
          <a:lstStyle/>
          <a:p>
            <a:r>
              <a:rPr lang="en-US" dirty="0">
                <a:solidFill>
                  <a:srgbClr val="FFC000"/>
                </a:solidFill>
              </a:rPr>
              <a:t>Lin, J., Moran, A., </a:t>
            </a:r>
            <a:r>
              <a:rPr lang="en-US" dirty="0" err="1">
                <a:solidFill>
                  <a:srgbClr val="FFC000"/>
                </a:solidFill>
              </a:rPr>
              <a:t>Bibbins</a:t>
            </a:r>
            <a:r>
              <a:rPr lang="en-US" dirty="0">
                <a:solidFill>
                  <a:srgbClr val="FFC000"/>
                </a:solidFill>
              </a:rPr>
              <a:t>-Domingo, K. et al. 2019. Cost-effectiveness of a fixed-dose combination pill for secondary prevention of cardiovascular disease: a modelling study. The Lancet. </a:t>
            </a:r>
            <a:r>
              <a:rPr lang="en-US" dirty="0">
                <a:solidFill>
                  <a:srgbClr val="FFC000"/>
                </a:solidFill>
                <a:hlinkClick r:id="rId2">
                  <a:extLst>
                    <a:ext uri="{A12FA001-AC4F-418D-AE19-62706E023703}">
                      <ahyp:hlinkClr xmlns:ahyp="http://schemas.microsoft.com/office/drawing/2018/hyperlinkcolor" val="tx"/>
                    </a:ext>
                  </a:extLst>
                </a:hlinkClick>
              </a:rPr>
              <a:t>Http://dx.doi.org/10.1016</a:t>
            </a:r>
            <a:r>
              <a:rPr lang="en-US" dirty="0">
                <a:solidFill>
                  <a:srgbClr val="FFC000"/>
                </a:solidFill>
              </a:rPr>
              <a:t>.  </a:t>
            </a:r>
          </a:p>
        </p:txBody>
      </p:sp>
      <p:sp>
        <p:nvSpPr>
          <p:cNvPr id="7" name="Content Placeholder 6">
            <a:extLst>
              <a:ext uri="{FF2B5EF4-FFF2-40B4-BE49-F238E27FC236}">
                <a16:creationId xmlns:a16="http://schemas.microsoft.com/office/drawing/2014/main" id="{802D4A64-F64C-4BD6-8887-E8E5A278A01D}"/>
              </a:ext>
            </a:extLst>
          </p:cNvPr>
          <p:cNvSpPr>
            <a:spLocks noGrp="1"/>
          </p:cNvSpPr>
          <p:nvPr>
            <p:ph idx="1"/>
          </p:nvPr>
        </p:nvSpPr>
        <p:spPr>
          <a:xfrm>
            <a:off x="301625" y="1066800"/>
            <a:ext cx="8540750" cy="4343401"/>
          </a:xfrm>
        </p:spPr>
        <p:txBody>
          <a:bodyPr/>
          <a:lstStyle/>
          <a:p>
            <a:pPr marL="0" indent="0">
              <a:buNone/>
            </a:pPr>
            <a:r>
              <a:rPr lang="en-US" sz="2200" u="sng" dirty="0">
                <a:effectLst/>
              </a:rPr>
              <a:t>BaleDoneen Take-Away:</a:t>
            </a:r>
          </a:p>
          <a:p>
            <a:pPr marL="457200" indent="-457200">
              <a:buAutoNum type="arabicPeriod"/>
            </a:pPr>
            <a:r>
              <a:rPr lang="en-US" sz="2200" dirty="0">
                <a:effectLst/>
              </a:rPr>
              <a:t>The BaleDoneen Method has long discussed the dream of having the ‘perfect’ polypill that included the cornerstones to therapy.  The challenge: precision-based healthcare limits this possibility. </a:t>
            </a:r>
          </a:p>
          <a:p>
            <a:pPr marL="457200" indent="-457200">
              <a:buAutoNum type="arabicPeriod"/>
            </a:pPr>
            <a:endParaRPr lang="en-US" sz="1000" dirty="0">
              <a:effectLst/>
            </a:endParaRPr>
          </a:p>
          <a:p>
            <a:pPr marL="457200" indent="-457200">
              <a:buAutoNum type="arabicPeriod"/>
            </a:pPr>
            <a:r>
              <a:rPr lang="en-US" sz="2200" dirty="0">
                <a:effectLst/>
              </a:rPr>
              <a:t>At the same time – this article was interesting because it demonstrated in a financially challenged environment, this adds definite improvement in outcomes.  </a:t>
            </a:r>
          </a:p>
          <a:p>
            <a:pPr marL="457200" indent="-457200">
              <a:buAutoNum type="arabicPeriod"/>
            </a:pPr>
            <a:endParaRPr lang="en-US" sz="1000" dirty="0">
              <a:effectLst/>
            </a:endParaRPr>
          </a:p>
          <a:p>
            <a:pPr marL="457200" indent="-457200">
              <a:buAutoNum type="arabicPeriod"/>
            </a:pPr>
            <a:r>
              <a:rPr lang="en-US" sz="2200" dirty="0">
                <a:effectLst/>
              </a:rPr>
              <a:t>The authors state, and we concur, that infrastructure for lifestyle counseling must be in place to truly reduce CVD long term.  </a:t>
            </a:r>
          </a:p>
          <a:p>
            <a:pPr marL="0" indent="0">
              <a:buNone/>
            </a:pPr>
            <a:endParaRPr lang="en-US" sz="2400" u="sng" dirty="0">
              <a:effectLst/>
            </a:endParaRPr>
          </a:p>
        </p:txBody>
      </p:sp>
    </p:spTree>
    <p:extLst>
      <p:ext uri="{BB962C8B-B14F-4D97-AF65-F5344CB8AC3E}">
        <p14:creationId xmlns:p14="http://schemas.microsoft.com/office/powerpoint/2010/main" val="25045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B3A8-A8B7-4BCF-8D6C-1599973DB9A6}"/>
              </a:ext>
            </a:extLst>
          </p:cNvPr>
          <p:cNvSpPr>
            <a:spLocks noGrp="1"/>
          </p:cNvSpPr>
          <p:nvPr>
            <p:ph type="title"/>
          </p:nvPr>
        </p:nvSpPr>
        <p:spPr>
          <a:xfrm>
            <a:off x="381000" y="2072957"/>
            <a:ext cx="8510588" cy="1325563"/>
          </a:xfrm>
        </p:spPr>
        <p:txBody>
          <a:bodyPr/>
          <a:lstStyle/>
          <a:p>
            <a:r>
              <a:rPr lang="en-US" dirty="0"/>
              <a:t>Shifting gears – </a:t>
            </a:r>
            <a:br>
              <a:rPr lang="en-US" dirty="0"/>
            </a:br>
            <a:r>
              <a:rPr lang="en-US" dirty="0"/>
              <a:t>Let’s talk </a:t>
            </a:r>
            <a:br>
              <a:rPr lang="en-US" dirty="0"/>
            </a:br>
            <a:r>
              <a:rPr lang="en-US" dirty="0"/>
              <a:t>e-cigarettes and nicotine!</a:t>
            </a:r>
          </a:p>
        </p:txBody>
      </p:sp>
      <p:sp>
        <p:nvSpPr>
          <p:cNvPr id="4" name="Footer Placeholder 3">
            <a:extLst>
              <a:ext uri="{FF2B5EF4-FFF2-40B4-BE49-F238E27FC236}">
                <a16:creationId xmlns:a16="http://schemas.microsoft.com/office/drawing/2014/main" id="{FBE3C8EE-B12F-4D77-83D4-7AEDD3654058}"/>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47901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647C-A7F5-40F5-B86B-9B02337B4E14}"/>
              </a:ext>
            </a:extLst>
          </p:cNvPr>
          <p:cNvSpPr>
            <a:spLocks noGrp="1"/>
          </p:cNvSpPr>
          <p:nvPr>
            <p:ph type="title"/>
          </p:nvPr>
        </p:nvSpPr>
        <p:spPr/>
        <p:txBody>
          <a:bodyPr/>
          <a:lstStyle/>
          <a:p>
            <a:r>
              <a:rPr lang="en-US" dirty="0"/>
              <a:t>Really? What were they thinking? </a:t>
            </a:r>
          </a:p>
        </p:txBody>
      </p:sp>
      <p:pic>
        <p:nvPicPr>
          <p:cNvPr id="6" name="Content Placeholder 5" descr="A picture containing screenshot&#10;&#10;Description automatically generated">
            <a:extLst>
              <a:ext uri="{FF2B5EF4-FFF2-40B4-BE49-F238E27FC236}">
                <a16:creationId xmlns:a16="http://schemas.microsoft.com/office/drawing/2014/main" id="{C8EE2220-D835-43D5-8240-A9BD45FABBA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1554163"/>
            <a:ext cx="7772400" cy="3886200"/>
          </a:xfrm>
        </p:spPr>
      </p:pic>
      <p:sp>
        <p:nvSpPr>
          <p:cNvPr id="4" name="Footer Placeholder 3">
            <a:extLst>
              <a:ext uri="{FF2B5EF4-FFF2-40B4-BE49-F238E27FC236}">
                <a16:creationId xmlns:a16="http://schemas.microsoft.com/office/drawing/2014/main" id="{F6E3BC1D-9EF3-42D0-BF86-D5BD02797274}"/>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544434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35B77B-942E-47B6-B944-A9C17EE7B031}"/>
              </a:ext>
            </a:extLst>
          </p:cNvPr>
          <p:cNvPicPr>
            <a:picLocks noGrp="1" noChangeAspect="1"/>
          </p:cNvPicPr>
          <p:nvPr>
            <p:ph idx="1"/>
          </p:nvPr>
        </p:nvPicPr>
        <p:blipFill>
          <a:blip r:embed="rId2"/>
          <a:stretch>
            <a:fillRect/>
          </a:stretch>
        </p:blipFill>
        <p:spPr>
          <a:xfrm>
            <a:off x="304800" y="228600"/>
            <a:ext cx="8686799" cy="5870575"/>
          </a:xfrm>
          <a:prstGeom prst="rect">
            <a:avLst/>
          </a:prstGeom>
        </p:spPr>
      </p:pic>
      <p:sp>
        <p:nvSpPr>
          <p:cNvPr id="4" name="Footer Placeholder 3">
            <a:extLst>
              <a:ext uri="{FF2B5EF4-FFF2-40B4-BE49-F238E27FC236}">
                <a16:creationId xmlns:a16="http://schemas.microsoft.com/office/drawing/2014/main" id="{01A002FE-2694-4E30-8FB1-E0325ECFCFB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03529DC0-74CE-4500-B864-598EBAF4878D}"/>
              </a:ext>
            </a:extLst>
          </p:cNvPr>
          <p:cNvSpPr txBox="1"/>
          <p:nvPr/>
        </p:nvSpPr>
        <p:spPr>
          <a:xfrm>
            <a:off x="457200" y="704850"/>
            <a:ext cx="1193468" cy="369332"/>
          </a:xfrm>
          <a:prstGeom prst="rect">
            <a:avLst/>
          </a:prstGeom>
          <a:noFill/>
        </p:spPr>
        <p:txBody>
          <a:bodyPr wrap="none" rtlCol="0">
            <a:spAutoFit/>
          </a:bodyPr>
          <a:lstStyle/>
          <a:p>
            <a:r>
              <a:rPr lang="en-US" b="1" dirty="0">
                <a:solidFill>
                  <a:schemeClr val="bg1">
                    <a:lumMod val="50000"/>
                  </a:schemeClr>
                </a:solidFill>
              </a:rPr>
              <a:t>9/11/2019</a:t>
            </a:r>
          </a:p>
        </p:txBody>
      </p:sp>
    </p:spTree>
    <p:extLst>
      <p:ext uri="{BB962C8B-B14F-4D97-AF65-F5344CB8AC3E}">
        <p14:creationId xmlns:p14="http://schemas.microsoft.com/office/powerpoint/2010/main" val="2310237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3219-E27F-4A21-8817-B0B16D3E8733}"/>
              </a:ext>
            </a:extLst>
          </p:cNvPr>
          <p:cNvSpPr>
            <a:spLocks noGrp="1"/>
          </p:cNvSpPr>
          <p:nvPr>
            <p:ph type="title"/>
          </p:nvPr>
        </p:nvSpPr>
        <p:spPr/>
        <p:txBody>
          <a:bodyPr/>
          <a:lstStyle/>
          <a:p>
            <a:r>
              <a:rPr lang="en-US" dirty="0"/>
              <a:t>Source: </a:t>
            </a:r>
            <a:r>
              <a:rPr lang="en-US" dirty="0">
                <a:hlinkClick r:id="rId2"/>
              </a:rPr>
              <a:t>www.msn.com</a:t>
            </a:r>
            <a:br>
              <a:rPr lang="en-US" dirty="0"/>
            </a:br>
            <a:r>
              <a:rPr lang="en-US" dirty="0"/>
              <a:t>9-11-2019</a:t>
            </a:r>
          </a:p>
        </p:txBody>
      </p:sp>
      <p:pic>
        <p:nvPicPr>
          <p:cNvPr id="5" name="Content Placeholder 4">
            <a:extLst>
              <a:ext uri="{FF2B5EF4-FFF2-40B4-BE49-F238E27FC236}">
                <a16:creationId xmlns:a16="http://schemas.microsoft.com/office/drawing/2014/main" id="{800C0C75-A16E-4705-8EC6-8703363C75F2}"/>
              </a:ext>
            </a:extLst>
          </p:cNvPr>
          <p:cNvPicPr>
            <a:picLocks noGrp="1" noChangeAspect="1"/>
          </p:cNvPicPr>
          <p:nvPr>
            <p:ph idx="1"/>
          </p:nvPr>
        </p:nvPicPr>
        <p:blipFill>
          <a:blip r:embed="rId3"/>
          <a:stretch>
            <a:fillRect/>
          </a:stretch>
        </p:blipFill>
        <p:spPr>
          <a:xfrm>
            <a:off x="301625" y="1756803"/>
            <a:ext cx="8540750" cy="4261968"/>
          </a:xfrm>
          <a:prstGeom prst="rect">
            <a:avLst/>
          </a:prstGeom>
        </p:spPr>
      </p:pic>
      <p:sp>
        <p:nvSpPr>
          <p:cNvPr id="4" name="Footer Placeholder 3">
            <a:extLst>
              <a:ext uri="{FF2B5EF4-FFF2-40B4-BE49-F238E27FC236}">
                <a16:creationId xmlns:a16="http://schemas.microsoft.com/office/drawing/2014/main" id="{A3D4D466-E7E0-4E60-BA68-5364313FC168}"/>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1865639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28600" y="1217612"/>
            <a:ext cx="8686800" cy="4038600"/>
          </a:xfrm>
        </p:spPr>
        <p:txBody>
          <a:bodyPr/>
          <a:lstStyle/>
          <a:p>
            <a:pPr marL="0" indent="0" algn="ctr">
              <a:buNone/>
            </a:pPr>
            <a:r>
              <a:rPr lang="en-US" sz="2400" dirty="0">
                <a:effectLst/>
              </a:rPr>
              <a:t>Previous studies showed that </a:t>
            </a:r>
            <a:r>
              <a:rPr lang="en-US" sz="2400" dirty="0" err="1">
                <a:effectLst/>
              </a:rPr>
              <a:t>nicotinized</a:t>
            </a:r>
            <a:r>
              <a:rPr lang="en-US" sz="2400" dirty="0">
                <a:effectLst/>
              </a:rPr>
              <a:t> electronic cigarettes (e-cigarettes) elicit systemic oxidative stress &amp; inflammation. </a:t>
            </a:r>
          </a:p>
          <a:p>
            <a:pPr marL="0" indent="0" algn="ctr">
              <a:buNone/>
            </a:pPr>
            <a:endParaRPr lang="en-US" sz="2400" dirty="0">
              <a:effectLst/>
            </a:endParaRPr>
          </a:p>
          <a:p>
            <a:pPr marL="0" indent="0" algn="ctr">
              <a:buNone/>
            </a:pPr>
            <a:r>
              <a:rPr lang="en-US" sz="2400" dirty="0">
                <a:effectLst/>
              </a:rPr>
              <a:t>However, the effect of the </a:t>
            </a:r>
            <a:r>
              <a:rPr lang="en-US" sz="2400" b="1" u="sng" dirty="0">
                <a:effectLst/>
              </a:rPr>
              <a:t>aerosol alone </a:t>
            </a:r>
            <a:r>
              <a:rPr lang="en-US" sz="2400" dirty="0">
                <a:effectLst/>
              </a:rPr>
              <a:t>on endothelial function is not fully understood.</a:t>
            </a:r>
          </a:p>
          <a:p>
            <a:pPr marL="0" indent="0" algn="ctr">
              <a:buNone/>
            </a:pPr>
            <a:endParaRPr lang="en-US" sz="2400" b="1" i="1" dirty="0">
              <a:effectLst/>
            </a:endParaRPr>
          </a:p>
          <a:p>
            <a:pPr marL="0" indent="0" algn="ctr">
              <a:buNone/>
            </a:pPr>
            <a:r>
              <a:rPr lang="en-US" sz="2400" b="1" i="1" dirty="0">
                <a:effectLst/>
              </a:rPr>
              <a:t>Purpose: </a:t>
            </a:r>
          </a:p>
          <a:p>
            <a:pPr marL="0" indent="0" algn="ctr">
              <a:buNone/>
            </a:pPr>
            <a:r>
              <a:rPr lang="en-US" sz="2400" dirty="0">
                <a:effectLst/>
              </a:rPr>
              <a:t>To quantify surrogate markers of endothelial function in nonsmokers after inhalation of aerosol </a:t>
            </a:r>
          </a:p>
          <a:p>
            <a:pPr marL="0" indent="0" algn="ctr">
              <a:buNone/>
            </a:pPr>
            <a:r>
              <a:rPr lang="en-US" sz="2400" dirty="0">
                <a:effectLst/>
              </a:rPr>
              <a:t>from nicotine-free e-cigarettes.</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37498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pic>
        <p:nvPicPr>
          <p:cNvPr id="6" name="Content Placeholder 5">
            <a:extLst>
              <a:ext uri="{FF2B5EF4-FFF2-40B4-BE49-F238E27FC236}">
                <a16:creationId xmlns:a16="http://schemas.microsoft.com/office/drawing/2014/main" id="{E2F1AA07-2364-4EF6-904D-A1E160BB65F4}"/>
              </a:ext>
            </a:extLst>
          </p:cNvPr>
          <p:cNvPicPr>
            <a:picLocks noGrp="1" noChangeAspect="1"/>
          </p:cNvPicPr>
          <p:nvPr>
            <p:ph idx="1"/>
          </p:nvPr>
        </p:nvPicPr>
        <p:blipFill>
          <a:blip r:embed="rId2"/>
          <a:stretch>
            <a:fillRect/>
          </a:stretch>
        </p:blipFill>
        <p:spPr>
          <a:xfrm>
            <a:off x="533400" y="990600"/>
            <a:ext cx="7848599" cy="4495800"/>
          </a:xfrm>
          <a:prstGeom prst="rect">
            <a:avLst/>
          </a:prstGeom>
        </p:spPr>
      </p:pic>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388421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66700" y="1409700"/>
            <a:ext cx="8763000" cy="4038600"/>
          </a:xfrm>
        </p:spPr>
        <p:txBody>
          <a:bodyPr/>
          <a:lstStyle/>
          <a:p>
            <a:pPr marL="0" indent="0" algn="ctr">
              <a:buNone/>
            </a:pPr>
            <a:r>
              <a:rPr lang="en-US" sz="2400" u="sng" dirty="0">
                <a:effectLst/>
              </a:rPr>
              <a:t>E-cigarette Vaping Challenge</a:t>
            </a:r>
            <a:r>
              <a:rPr lang="en-US" sz="2400" dirty="0">
                <a:effectLst/>
              </a:rPr>
              <a:t>:</a:t>
            </a:r>
          </a:p>
          <a:p>
            <a:pPr marL="0" indent="0" algn="ctr">
              <a:buNone/>
            </a:pPr>
            <a:r>
              <a:rPr lang="en-US" sz="2400" dirty="0">
                <a:effectLst/>
              </a:rPr>
              <a:t> The supervised e-cigarette vaping challenge consisted of 16 </a:t>
            </a:r>
          </a:p>
          <a:p>
            <a:pPr marL="0" indent="0" algn="ctr">
              <a:buNone/>
            </a:pPr>
            <a:r>
              <a:rPr lang="en-US" sz="2400" dirty="0">
                <a:effectLst/>
              </a:rPr>
              <a:t>3-second inhalations. </a:t>
            </a:r>
          </a:p>
          <a:p>
            <a:pPr marL="0" indent="0" algn="ctr">
              <a:buNone/>
            </a:pPr>
            <a:endParaRPr lang="en-US" sz="2400" dirty="0">
              <a:effectLst/>
            </a:endParaRPr>
          </a:p>
          <a:p>
            <a:pPr marL="0" indent="0" algn="ctr">
              <a:buNone/>
            </a:pPr>
            <a:r>
              <a:rPr lang="en-US" sz="2400" dirty="0">
                <a:effectLst/>
              </a:rPr>
              <a:t>The research coordinator monitored the challenge, considered successful in the absence of coughing or swallowing of the vapor. 15% flavor dilution ratio and 0 mg of nicotine.</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203780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71463" y="1143000"/>
            <a:ext cx="8540750" cy="4038600"/>
          </a:xfrm>
        </p:spPr>
        <p:txBody>
          <a:bodyPr/>
          <a:lstStyle/>
          <a:p>
            <a:pPr marL="0" indent="0">
              <a:buNone/>
            </a:pPr>
            <a:r>
              <a:rPr lang="en-US" sz="1800" b="1" i="1" u="sng" dirty="0" err="1">
                <a:effectLst/>
              </a:rPr>
              <a:t>Multivascular</a:t>
            </a:r>
            <a:r>
              <a:rPr lang="en-US" sz="1800" b="1" i="1" u="sng" dirty="0">
                <a:effectLst/>
              </a:rPr>
              <a:t> Quantitative MRI</a:t>
            </a:r>
            <a:r>
              <a:rPr lang="en-US" sz="1800" b="1" i="1" dirty="0">
                <a:effectLst/>
              </a:rPr>
              <a:t>:</a:t>
            </a:r>
          </a:p>
          <a:p>
            <a:pPr marL="0" indent="0">
              <a:buNone/>
            </a:pPr>
            <a:r>
              <a:rPr lang="en-US" sz="1800" dirty="0">
                <a:effectLst/>
              </a:rPr>
              <a:t>(a)peripheral vascular reactivity in the superficial femoral artery and vein, </a:t>
            </a:r>
          </a:p>
          <a:p>
            <a:pPr marL="0" indent="0">
              <a:buNone/>
            </a:pPr>
            <a:r>
              <a:rPr lang="en-US" sz="1800" dirty="0">
                <a:effectLst/>
              </a:rPr>
              <a:t>(b) cerebrovascular reactivity in the superior sagittal sinus</a:t>
            </a:r>
          </a:p>
          <a:p>
            <a:pPr marL="0" indent="0">
              <a:buNone/>
            </a:pPr>
            <a:r>
              <a:rPr lang="en-US" sz="1800" dirty="0">
                <a:effectLst/>
              </a:rPr>
              <a:t>(c) Aortic arch pulse wave velocity</a:t>
            </a:r>
          </a:p>
          <a:p>
            <a:pPr marL="0" indent="0">
              <a:buNone/>
            </a:pPr>
            <a:r>
              <a:rPr lang="en-US" sz="1800" b="1" i="1" u="sng" dirty="0">
                <a:effectLst/>
              </a:rPr>
              <a:t>Peripheral vascular reactivity assessment:</a:t>
            </a:r>
            <a:endParaRPr lang="en-US" sz="1800" b="1" i="1" dirty="0">
              <a:effectLst/>
            </a:endParaRPr>
          </a:p>
          <a:p>
            <a:pPr marL="0" indent="0">
              <a:buNone/>
            </a:pPr>
            <a:r>
              <a:rPr lang="en-US" sz="1800" dirty="0">
                <a:effectLst/>
              </a:rPr>
              <a:t>5 min occlusion and 5 min recovery to quantify femoral artery luminal flow-mediated dilation. </a:t>
            </a:r>
          </a:p>
          <a:p>
            <a:pPr marL="0" indent="0">
              <a:buNone/>
            </a:pPr>
            <a:r>
              <a:rPr lang="en-US" sz="1800" b="1" i="1" u="sng" dirty="0">
                <a:effectLst/>
              </a:rPr>
              <a:t>Cerebrovascular reactivity assessment:</a:t>
            </a:r>
          </a:p>
          <a:p>
            <a:pPr marL="0" indent="0">
              <a:buNone/>
            </a:pPr>
            <a:r>
              <a:rPr lang="en-US" sz="1800" dirty="0">
                <a:effectLst/>
              </a:rPr>
              <a:t>The superior sagittal sinus was imaged during apnea challenge consisting of three successive 30-second </a:t>
            </a:r>
            <a:r>
              <a:rPr lang="en-US" sz="1800" dirty="0" err="1">
                <a:effectLst/>
              </a:rPr>
              <a:t>postexpiratory</a:t>
            </a:r>
            <a:r>
              <a:rPr lang="en-US" sz="1800" dirty="0">
                <a:effectLst/>
              </a:rPr>
              <a:t> breath holds interspersed by 2 min of normal breathing. Blood flow velocity in the superior sagittal sinus was quantified by phase-contrast MRI. </a:t>
            </a:r>
          </a:p>
          <a:p>
            <a:pPr marL="0" indent="0">
              <a:buNone/>
            </a:pPr>
            <a:r>
              <a:rPr lang="en-US" sz="1800" b="1" i="1" u="sng" dirty="0">
                <a:effectLst/>
              </a:rPr>
              <a:t>Aortic pulse wave velocity assessment</a:t>
            </a:r>
            <a:r>
              <a:rPr lang="en-US" sz="1800" b="1" i="1" dirty="0">
                <a:effectLst/>
              </a:rPr>
              <a:t>: </a:t>
            </a:r>
          </a:p>
          <a:p>
            <a:pPr marL="0" indent="0">
              <a:buNone/>
            </a:pPr>
            <a:r>
              <a:rPr lang="en-US" sz="1600" dirty="0">
                <a:effectLst/>
              </a:rPr>
              <a:t>The pulse wave path length was traced on a sagittal image of the aortic arch.</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350080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pic>
        <p:nvPicPr>
          <p:cNvPr id="6" name="Content Placeholder 5">
            <a:extLst>
              <a:ext uri="{FF2B5EF4-FFF2-40B4-BE49-F238E27FC236}">
                <a16:creationId xmlns:a16="http://schemas.microsoft.com/office/drawing/2014/main" id="{0395AB4B-8715-487F-BF5B-CE9780B56ACC}"/>
              </a:ext>
            </a:extLst>
          </p:cNvPr>
          <p:cNvPicPr>
            <a:picLocks noGrp="1" noChangeAspect="1"/>
          </p:cNvPicPr>
          <p:nvPr>
            <p:ph idx="1"/>
          </p:nvPr>
        </p:nvPicPr>
        <p:blipFill>
          <a:blip r:embed="rId2"/>
          <a:stretch>
            <a:fillRect/>
          </a:stretch>
        </p:blipFill>
        <p:spPr>
          <a:xfrm>
            <a:off x="685800" y="990600"/>
            <a:ext cx="7693040" cy="4648200"/>
          </a:xfrm>
          <a:prstGeom prst="rect">
            <a:avLst/>
          </a:prstGeom>
        </p:spPr>
      </p:pic>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
        <p:nvSpPr>
          <p:cNvPr id="8" name="Heart 7">
            <a:extLst>
              <a:ext uri="{FF2B5EF4-FFF2-40B4-BE49-F238E27FC236}">
                <a16:creationId xmlns:a16="http://schemas.microsoft.com/office/drawing/2014/main" id="{306724AF-6EA5-4557-A96C-164E3AA3DD1B}"/>
              </a:ext>
            </a:extLst>
          </p:cNvPr>
          <p:cNvSpPr/>
          <p:nvPr/>
        </p:nvSpPr>
        <p:spPr bwMode="auto">
          <a:xfrm>
            <a:off x="458299" y="1676400"/>
            <a:ext cx="277813" cy="304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Heart 10">
            <a:extLst>
              <a:ext uri="{FF2B5EF4-FFF2-40B4-BE49-F238E27FC236}">
                <a16:creationId xmlns:a16="http://schemas.microsoft.com/office/drawing/2014/main" id="{9C02EC24-DC47-44E1-AC10-D05F72E638DA}"/>
              </a:ext>
            </a:extLst>
          </p:cNvPr>
          <p:cNvSpPr/>
          <p:nvPr/>
        </p:nvSpPr>
        <p:spPr bwMode="auto">
          <a:xfrm>
            <a:off x="504351" y="5181600"/>
            <a:ext cx="277813" cy="304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6683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D42A-85EA-4C66-8B41-BCDF2DD8AE7D}"/>
              </a:ext>
            </a:extLst>
          </p:cNvPr>
          <p:cNvSpPr>
            <a:spLocks noGrp="1"/>
          </p:cNvSpPr>
          <p:nvPr>
            <p:ph type="title"/>
          </p:nvPr>
        </p:nvSpPr>
        <p:spPr>
          <a:xfrm>
            <a:off x="301625" y="228601"/>
            <a:ext cx="8510588" cy="838200"/>
          </a:xfrm>
        </p:spPr>
        <p:txBody>
          <a:bodyPr/>
          <a:lstStyle/>
          <a:p>
            <a:r>
              <a:rPr lang="en-US" dirty="0"/>
              <a:t>Coffee and Atrial Fibrillation</a:t>
            </a:r>
          </a:p>
        </p:txBody>
      </p:sp>
      <p:pic>
        <p:nvPicPr>
          <p:cNvPr id="6" name="Content Placeholder 5" descr="A cup of coffee&#10;&#10;Description automatically generated">
            <a:extLst>
              <a:ext uri="{FF2B5EF4-FFF2-40B4-BE49-F238E27FC236}">
                <a16:creationId xmlns:a16="http://schemas.microsoft.com/office/drawing/2014/main" id="{07C6C4AF-51FE-44AF-A681-7E3F003DAB1B}"/>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3483" y="1219200"/>
            <a:ext cx="5897033" cy="4879975"/>
          </a:xfrm>
        </p:spPr>
      </p:pic>
      <p:sp>
        <p:nvSpPr>
          <p:cNvPr id="4" name="Footer Placeholder 3">
            <a:extLst>
              <a:ext uri="{FF2B5EF4-FFF2-40B4-BE49-F238E27FC236}">
                <a16:creationId xmlns:a16="http://schemas.microsoft.com/office/drawing/2014/main" id="{A83F4AC8-698D-47DB-A514-1325F2C4B9FC}"/>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4015931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01625" y="990601"/>
            <a:ext cx="8540750" cy="4038600"/>
          </a:xfrm>
        </p:spPr>
        <p:txBody>
          <a:bodyPr/>
          <a:lstStyle/>
          <a:p>
            <a:pPr marL="0" indent="0" algn="ctr">
              <a:buNone/>
            </a:pPr>
            <a:r>
              <a:rPr lang="en-US" sz="2400" u="sng" dirty="0">
                <a:effectLst/>
              </a:rPr>
              <a:t>Summary: </a:t>
            </a:r>
          </a:p>
          <a:p>
            <a:pPr marL="0" indent="0" algn="ctr">
              <a:buNone/>
            </a:pPr>
            <a:endParaRPr lang="en-US" sz="2400" dirty="0">
              <a:effectLst/>
            </a:endParaRPr>
          </a:p>
          <a:p>
            <a:pPr marL="0" indent="0" algn="ctr">
              <a:buNone/>
            </a:pPr>
            <a:endParaRPr lang="en-US" sz="2400" dirty="0">
              <a:effectLst/>
            </a:endParaRPr>
          </a:p>
          <a:p>
            <a:pPr marL="0" indent="0" algn="ctr">
              <a:buNone/>
            </a:pPr>
            <a:r>
              <a:rPr lang="en-US" sz="2400" dirty="0">
                <a:effectLst/>
              </a:rPr>
              <a:t>Nicotine-free electronic cigarette aerosol inhalation in young, healthy nonsmokers resulted in transient impairment of vascular reactivity and endothelial function by using quantitative MRI metrics across multiple vascular beds.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267173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01625" y="990601"/>
            <a:ext cx="8540750" cy="4038600"/>
          </a:xfrm>
        </p:spPr>
        <p:txBody>
          <a:bodyPr/>
          <a:lstStyle/>
          <a:p>
            <a:pPr marL="0" indent="0">
              <a:buNone/>
            </a:pPr>
            <a:r>
              <a:rPr lang="en-US" sz="2000" b="1" u="sng" dirty="0">
                <a:effectLst/>
              </a:rPr>
              <a:t>Key Results</a:t>
            </a:r>
            <a:r>
              <a:rPr lang="en-US" sz="2000" dirty="0">
                <a:effectLst/>
              </a:rPr>
              <a:t>:</a:t>
            </a:r>
          </a:p>
          <a:p>
            <a:pPr marL="457200" indent="-457200">
              <a:buAutoNum type="arabicPeriod"/>
            </a:pPr>
            <a:r>
              <a:rPr lang="en-US" sz="2000" dirty="0">
                <a:effectLst/>
              </a:rPr>
              <a:t>After inhalation of nicotine-free electronic cigarette aerosol, femoral artery flow-mediated dilation and reactive hyperemia acceleration were reduced (234%, </a:t>
            </a:r>
            <a:r>
              <a:rPr lang="en-US" sz="2000" i="1" dirty="0">
                <a:effectLst/>
              </a:rPr>
              <a:t>P </a:t>
            </a:r>
            <a:r>
              <a:rPr lang="en-US" sz="2000" dirty="0">
                <a:effectLst/>
              </a:rPr>
              <a:t>, .001; 225.8%, </a:t>
            </a:r>
            <a:r>
              <a:rPr lang="en-US" sz="2000" i="1" dirty="0">
                <a:effectLst/>
              </a:rPr>
              <a:t>P </a:t>
            </a:r>
            <a:r>
              <a:rPr lang="en-US" sz="2000" dirty="0">
                <a:effectLst/>
              </a:rPr>
              <a:t>, .001, respectively), indicating acute endothelial dysfunction. </a:t>
            </a:r>
          </a:p>
          <a:p>
            <a:pPr marL="457200" indent="-457200">
              <a:buAutoNum type="arabicPeriod"/>
            </a:pPr>
            <a:endParaRPr lang="en-US" sz="2000" dirty="0">
              <a:effectLst/>
            </a:endParaRPr>
          </a:p>
          <a:p>
            <a:pPr marL="457200" indent="-457200">
              <a:buAutoNum type="arabicPeriod"/>
            </a:pPr>
            <a:r>
              <a:rPr lang="en-US" sz="2000" dirty="0">
                <a:effectLst/>
              </a:rPr>
              <a:t>Inhalation of nicotine-free electronic cigarette aerosol was associated with hemoglobin saturation reduction (220%; </a:t>
            </a:r>
            <a:r>
              <a:rPr lang="en-US" sz="2000" i="1" dirty="0">
                <a:effectLst/>
              </a:rPr>
              <a:t>P </a:t>
            </a:r>
            <a:r>
              <a:rPr lang="en-US" sz="2000" dirty="0">
                <a:effectLst/>
              </a:rPr>
              <a:t>, .001) in the superficial femoral vein, suggesting impaired microvascular function. </a:t>
            </a:r>
          </a:p>
          <a:p>
            <a:pPr marL="457200" indent="-457200">
              <a:buAutoNum type="arabicPeriod"/>
            </a:pPr>
            <a:endParaRPr lang="en-US" sz="2000" dirty="0">
              <a:effectLst/>
            </a:endParaRPr>
          </a:p>
          <a:p>
            <a:pPr marL="457200" indent="-457200">
              <a:buAutoNum type="arabicPeriod"/>
            </a:pPr>
            <a:r>
              <a:rPr lang="en-US" sz="2000" dirty="0">
                <a:effectLst/>
              </a:rPr>
              <a:t>Inhalation of nicotine-free electronic cigarette aerosol was also associated with increase in aortic pulse wave velocity (3%; </a:t>
            </a:r>
            <a:r>
              <a:rPr lang="en-US" sz="2000" i="1" dirty="0">
                <a:effectLst/>
              </a:rPr>
              <a:t>P </a:t>
            </a:r>
            <a:r>
              <a:rPr lang="en-US" sz="2000" dirty="0">
                <a:effectLst/>
              </a:rPr>
              <a:t>= .05), suggesting acute aortic stiffening</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3175031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dirty="0"/>
              <a:t>E-cigarettes damage arteries</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27012" y="758825"/>
            <a:ext cx="8842375" cy="4038600"/>
          </a:xfrm>
        </p:spPr>
        <p:txBody>
          <a:bodyPr/>
          <a:lstStyle/>
          <a:p>
            <a:pPr marL="0" indent="0">
              <a:buNone/>
            </a:pPr>
            <a:r>
              <a:rPr lang="en-US" sz="2400" u="sng" dirty="0">
                <a:effectLst/>
              </a:rPr>
              <a:t>BaleDoneen Take-Away:</a:t>
            </a:r>
          </a:p>
          <a:p>
            <a:pPr marL="0" indent="0">
              <a:buNone/>
            </a:pPr>
            <a:r>
              <a:rPr lang="en-US" sz="2000" dirty="0">
                <a:effectLst/>
              </a:rPr>
              <a:t>This study looks at the mechanism of e-cigarettes (not nicotine) and showed negative effects on:</a:t>
            </a:r>
          </a:p>
          <a:p>
            <a:pPr marL="0" indent="0">
              <a:buNone/>
            </a:pPr>
            <a:r>
              <a:rPr lang="en-US" sz="2000" dirty="0">
                <a:effectLst/>
              </a:rPr>
              <a:t>	1. Peripheral hyperemia in response to cuff-induced ischemia </a:t>
            </a:r>
          </a:p>
          <a:p>
            <a:pPr marL="0" indent="0">
              <a:buNone/>
            </a:pPr>
            <a:r>
              <a:rPr lang="en-US" sz="2000" dirty="0">
                <a:effectLst/>
              </a:rPr>
              <a:t>	2. Cerebrovascular reactivity in response to breath hold</a:t>
            </a:r>
          </a:p>
          <a:p>
            <a:pPr marL="0" indent="0">
              <a:buNone/>
            </a:pPr>
            <a:r>
              <a:rPr lang="en-US" sz="2000" dirty="0">
                <a:effectLst/>
              </a:rPr>
              <a:t>	3. Aortic pulse wave velocity, and an indicator of aortic stiffness</a:t>
            </a:r>
          </a:p>
          <a:p>
            <a:pPr marL="0" indent="0">
              <a:buNone/>
            </a:pPr>
            <a:r>
              <a:rPr lang="en-US" sz="2000" dirty="0">
                <a:effectLst/>
              </a:rPr>
              <a:t>Appreciating the contributory effects of nicotine to this milieu of risk, we must appreciate the negative effects of vaping in general. </a:t>
            </a:r>
          </a:p>
          <a:p>
            <a:pPr marL="0" indent="0">
              <a:buNone/>
            </a:pPr>
            <a:endParaRPr lang="en-US" sz="2000" dirty="0">
              <a:effectLst/>
            </a:endParaRPr>
          </a:p>
          <a:p>
            <a:pPr marL="0" indent="0">
              <a:buNone/>
            </a:pPr>
            <a:r>
              <a:rPr lang="en-US" sz="2000" dirty="0">
                <a:effectLst/>
              </a:rPr>
              <a:t>Previous work also showed that nicotine-free e-cigarette vaping caused a transient increase in serum markers of inflammation (c-reactive protein) and oxidative stress, and the changes peaked at 1–2 hours after vaping and recovery occurred within 6 hours. </a:t>
            </a:r>
            <a:r>
              <a:rPr lang="en-US" sz="2000" i="1" dirty="0">
                <a:solidFill>
                  <a:srgbClr val="FFC000"/>
                </a:solidFill>
                <a:effectLst/>
              </a:rPr>
              <a:t>(Chatterjee S. J </a:t>
            </a:r>
            <a:r>
              <a:rPr lang="en-US" sz="2000" i="1" dirty="0" err="1">
                <a:solidFill>
                  <a:srgbClr val="FFC000"/>
                </a:solidFill>
                <a:effectLst/>
              </a:rPr>
              <a:t>Physiol</a:t>
            </a:r>
            <a:r>
              <a:rPr lang="en-US" sz="2000" i="1" dirty="0">
                <a:solidFill>
                  <a:srgbClr val="FFC000"/>
                </a:solidFill>
                <a:effectLst/>
              </a:rPr>
              <a:t> Lung Cell Mol </a:t>
            </a:r>
            <a:r>
              <a:rPr lang="en-US" sz="2000" i="1" dirty="0" err="1">
                <a:solidFill>
                  <a:srgbClr val="FFC000"/>
                </a:solidFill>
                <a:effectLst/>
              </a:rPr>
              <a:t>Physiol</a:t>
            </a:r>
            <a:r>
              <a:rPr lang="en-US" sz="2000" i="1" dirty="0">
                <a:solidFill>
                  <a:srgbClr val="FFC000"/>
                </a:solidFill>
                <a:effectLst/>
              </a:rPr>
              <a:t> 2019)</a:t>
            </a:r>
          </a:p>
          <a:p>
            <a:pPr marL="0" indent="0">
              <a:buNone/>
            </a:pPr>
            <a:endParaRPr lang="en-US" sz="2000" dirty="0">
              <a:effectLst/>
            </a:endParaRPr>
          </a:p>
          <a:p>
            <a:pPr marL="0" indent="0">
              <a:buNone/>
            </a:pPr>
            <a:r>
              <a:rPr lang="en-US" dirty="0"/>
              <a:t>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83E5F8F-D89D-474C-8D02-9BB2155DB041}"/>
              </a:ext>
            </a:extLst>
          </p:cNvPr>
          <p:cNvSpPr txBox="1"/>
          <p:nvPr/>
        </p:nvSpPr>
        <p:spPr>
          <a:xfrm>
            <a:off x="152400" y="5715000"/>
            <a:ext cx="8991600" cy="584775"/>
          </a:xfrm>
          <a:prstGeom prst="rect">
            <a:avLst/>
          </a:prstGeom>
          <a:noFill/>
        </p:spPr>
        <p:txBody>
          <a:bodyPr wrap="square" rtlCol="0">
            <a:spAutoFit/>
          </a:bodyPr>
          <a:lstStyle/>
          <a:p>
            <a:r>
              <a:rPr lang="en-US" sz="1600" dirty="0" err="1">
                <a:solidFill>
                  <a:srgbClr val="FFC000"/>
                </a:solidFill>
              </a:rPr>
              <a:t>Caporale</a:t>
            </a:r>
            <a:r>
              <a:rPr lang="en-US" sz="1600" dirty="0">
                <a:solidFill>
                  <a:srgbClr val="FFC000"/>
                </a:solidFill>
              </a:rPr>
              <a:t>, A., Langham, M., Guo, W., et al. 2019. Acute effects of electronic cigarette aerosol inhalation on vascular function detected at quantitative MRI. Radiology 2019; 00:1–10 </a:t>
            </a:r>
          </a:p>
        </p:txBody>
      </p:sp>
    </p:spTree>
    <p:extLst>
      <p:ext uri="{BB962C8B-B14F-4D97-AF65-F5344CB8AC3E}">
        <p14:creationId xmlns:p14="http://schemas.microsoft.com/office/powerpoint/2010/main" val="33606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AD2-D629-497D-A4E3-687688E56FF4}"/>
              </a:ext>
            </a:extLst>
          </p:cNvPr>
          <p:cNvSpPr>
            <a:spLocks noGrp="1"/>
          </p:cNvSpPr>
          <p:nvPr>
            <p:ph type="title"/>
          </p:nvPr>
        </p:nvSpPr>
        <p:spPr/>
        <p:txBody>
          <a:bodyPr/>
          <a:lstStyle/>
          <a:p>
            <a:endParaRPr lang="en-US"/>
          </a:p>
        </p:txBody>
      </p:sp>
      <p:pic>
        <p:nvPicPr>
          <p:cNvPr id="6" name="Content Placeholder 5" descr="A drawing of a face&#10;&#10;Description automatically generated">
            <a:extLst>
              <a:ext uri="{FF2B5EF4-FFF2-40B4-BE49-F238E27FC236}">
                <a16:creationId xmlns:a16="http://schemas.microsoft.com/office/drawing/2014/main" id="{CD1EA63E-F170-4C6F-A371-74F643721AA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47800" y="1752600"/>
            <a:ext cx="5924550" cy="2352675"/>
          </a:xfrm>
        </p:spPr>
      </p:pic>
      <p:sp>
        <p:nvSpPr>
          <p:cNvPr id="4" name="Footer Placeholder 3">
            <a:extLst>
              <a:ext uri="{FF2B5EF4-FFF2-40B4-BE49-F238E27FC236}">
                <a16:creationId xmlns:a16="http://schemas.microsoft.com/office/drawing/2014/main" id="{D4857476-1C77-440D-9B99-67C96553CF14}"/>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3270636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01625" y="1316155"/>
            <a:ext cx="8540750" cy="4038600"/>
          </a:xfrm>
        </p:spPr>
        <p:txBody>
          <a:bodyPr/>
          <a:lstStyle/>
          <a:p>
            <a:pPr marL="0" indent="0" algn="ctr">
              <a:buNone/>
            </a:pPr>
            <a:r>
              <a:rPr lang="en-US" sz="2400" dirty="0">
                <a:effectLst/>
              </a:rPr>
              <a:t>The time course of cardiovascular disease (CVD) risk after smoking cessation is unclear. </a:t>
            </a:r>
          </a:p>
          <a:p>
            <a:pPr marL="0" indent="0" algn="ctr">
              <a:buNone/>
            </a:pPr>
            <a:endParaRPr lang="en-US" sz="2400" dirty="0">
              <a:effectLst/>
            </a:endParaRPr>
          </a:p>
          <a:p>
            <a:pPr marL="0" indent="0" algn="ctr">
              <a:buNone/>
            </a:pPr>
            <a:r>
              <a:rPr lang="en-US" sz="2400" dirty="0">
                <a:effectLst/>
              </a:rPr>
              <a:t>Risk calculators consider former smokers to be at risk for only 5 years. </a:t>
            </a:r>
          </a:p>
          <a:p>
            <a:pPr marL="0" indent="0" algn="ctr">
              <a:buNone/>
            </a:pPr>
            <a:endParaRPr lang="en-US" sz="2400" dirty="0">
              <a:effectLst/>
            </a:endParaRPr>
          </a:p>
          <a:p>
            <a:pPr marL="0" indent="0" algn="ctr">
              <a:buNone/>
            </a:pPr>
            <a:r>
              <a:rPr lang="en-US" sz="2400" dirty="0">
                <a:effectLst/>
              </a:rPr>
              <a:t>OBJECTIVE To evaluate the association between years since quitting smoking and incident CVD.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spTree>
    <p:extLst>
      <p:ext uri="{BB962C8B-B14F-4D97-AF65-F5344CB8AC3E}">
        <p14:creationId xmlns:p14="http://schemas.microsoft.com/office/powerpoint/2010/main" val="2334042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10319" y="1217612"/>
            <a:ext cx="8540750" cy="4038600"/>
          </a:xfrm>
        </p:spPr>
        <p:txBody>
          <a:bodyPr/>
          <a:lstStyle/>
          <a:p>
            <a:pPr marL="0" indent="0" algn="ctr">
              <a:buNone/>
            </a:pPr>
            <a:r>
              <a:rPr lang="en-US" sz="2400" dirty="0">
                <a:effectLst/>
              </a:rPr>
              <a:t>Retrospective analysis of prospectively collected data from Framingham Heart Study participants </a:t>
            </a:r>
            <a:r>
              <a:rPr lang="en-US" sz="2400" u="sng" dirty="0">
                <a:effectLst/>
              </a:rPr>
              <a:t>without baseline CVD </a:t>
            </a:r>
            <a:r>
              <a:rPr lang="en-US" sz="2400" dirty="0">
                <a:effectLst/>
              </a:rPr>
              <a:t>(original cohort: attending their fourth examination in 1954-1958; offspring cohort: attending their first examination in 1971-1975) followed up through December 2015. </a:t>
            </a:r>
          </a:p>
          <a:p>
            <a:pPr marL="0" indent="0" algn="ctr">
              <a:buNone/>
            </a:pPr>
            <a:endParaRPr lang="en-US" sz="2400" dirty="0">
              <a:effectLst/>
            </a:endParaRPr>
          </a:p>
          <a:p>
            <a:pPr marL="0" indent="0" algn="ctr">
              <a:buNone/>
            </a:pPr>
            <a:r>
              <a:rPr lang="en-US" sz="2400" dirty="0">
                <a:effectLst/>
              </a:rPr>
              <a:t>Time-updated self-reported smoking status, years since quitting, and cumulative pack-years.</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spTree>
    <p:extLst>
      <p:ext uri="{BB962C8B-B14F-4D97-AF65-F5344CB8AC3E}">
        <p14:creationId xmlns:p14="http://schemas.microsoft.com/office/powerpoint/2010/main" val="1765965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pic>
        <p:nvPicPr>
          <p:cNvPr id="5" name="Picture 4">
            <a:extLst>
              <a:ext uri="{FF2B5EF4-FFF2-40B4-BE49-F238E27FC236}">
                <a16:creationId xmlns:a16="http://schemas.microsoft.com/office/drawing/2014/main" id="{78572A0E-8F4C-4193-88A8-8745C051AEDA}"/>
              </a:ext>
            </a:extLst>
          </p:cNvPr>
          <p:cNvPicPr>
            <a:picLocks noChangeAspect="1"/>
          </p:cNvPicPr>
          <p:nvPr/>
        </p:nvPicPr>
        <p:blipFill>
          <a:blip r:embed="rId2"/>
          <a:stretch>
            <a:fillRect/>
          </a:stretch>
        </p:blipFill>
        <p:spPr>
          <a:xfrm>
            <a:off x="381000" y="1066800"/>
            <a:ext cx="8382000" cy="4571999"/>
          </a:xfrm>
          <a:prstGeom prst="rect">
            <a:avLst/>
          </a:prstGeom>
        </p:spPr>
      </p:pic>
    </p:spTree>
    <p:extLst>
      <p:ext uri="{BB962C8B-B14F-4D97-AF65-F5344CB8AC3E}">
        <p14:creationId xmlns:p14="http://schemas.microsoft.com/office/powerpoint/2010/main" val="918619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pic>
        <p:nvPicPr>
          <p:cNvPr id="3" name="Picture 2">
            <a:extLst>
              <a:ext uri="{FF2B5EF4-FFF2-40B4-BE49-F238E27FC236}">
                <a16:creationId xmlns:a16="http://schemas.microsoft.com/office/drawing/2014/main" id="{8C690C39-4CDD-4FCD-8EB7-164918DF4F68}"/>
              </a:ext>
            </a:extLst>
          </p:cNvPr>
          <p:cNvPicPr>
            <a:picLocks noChangeAspect="1"/>
          </p:cNvPicPr>
          <p:nvPr/>
        </p:nvPicPr>
        <p:blipFill>
          <a:blip r:embed="rId2"/>
          <a:stretch>
            <a:fillRect/>
          </a:stretch>
        </p:blipFill>
        <p:spPr>
          <a:xfrm>
            <a:off x="1623219" y="1142999"/>
            <a:ext cx="5867400" cy="4211857"/>
          </a:xfrm>
          <a:prstGeom prst="rect">
            <a:avLst/>
          </a:prstGeom>
        </p:spPr>
      </p:pic>
    </p:spTree>
    <p:extLst>
      <p:ext uri="{BB962C8B-B14F-4D97-AF65-F5344CB8AC3E}">
        <p14:creationId xmlns:p14="http://schemas.microsoft.com/office/powerpoint/2010/main" val="3123037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152400" y="990601"/>
            <a:ext cx="8915400" cy="4038600"/>
          </a:xfrm>
        </p:spPr>
        <p:txBody>
          <a:bodyPr/>
          <a:lstStyle/>
          <a:p>
            <a:pPr marL="0" indent="0" algn="ctr">
              <a:buNone/>
            </a:pPr>
            <a:endParaRPr lang="en-US" sz="2400" u="sng" dirty="0">
              <a:effectLst/>
            </a:endParaRPr>
          </a:p>
          <a:p>
            <a:pPr marL="0" indent="0" algn="ctr">
              <a:buNone/>
            </a:pPr>
            <a:r>
              <a:rPr lang="en-US" sz="2400" u="sng" dirty="0">
                <a:effectLst/>
              </a:rPr>
              <a:t>What is the question and necessity of this new research? </a:t>
            </a:r>
          </a:p>
          <a:p>
            <a:pPr marL="0" indent="0" algn="ctr">
              <a:buNone/>
            </a:pPr>
            <a:endParaRPr lang="en-US" sz="2400" dirty="0">
              <a:effectLst/>
            </a:endParaRPr>
          </a:p>
          <a:p>
            <a:pPr marL="0" indent="0" algn="ctr">
              <a:buNone/>
            </a:pPr>
            <a:r>
              <a:rPr lang="en-US" sz="2400" dirty="0">
                <a:effectLst/>
              </a:rPr>
              <a:t>Among heavy smokers (ie,20 pack-years), what is the association between time since smoking cessation and subsequent reduced risk of cardiovascular disease?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spTree>
    <p:extLst>
      <p:ext uri="{BB962C8B-B14F-4D97-AF65-F5344CB8AC3E}">
        <p14:creationId xmlns:p14="http://schemas.microsoft.com/office/powerpoint/2010/main" val="2237594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01625" y="990601"/>
            <a:ext cx="8540750" cy="4038600"/>
          </a:xfrm>
        </p:spPr>
        <p:txBody>
          <a:bodyPr/>
          <a:lstStyle/>
          <a:p>
            <a:pPr marL="0" indent="0" algn="ctr">
              <a:buNone/>
            </a:pPr>
            <a:endParaRPr lang="en-US" sz="2400" dirty="0">
              <a:effectLst/>
            </a:endParaRPr>
          </a:p>
          <a:p>
            <a:pPr marL="0" indent="0" algn="ctr">
              <a:buNone/>
            </a:pPr>
            <a:r>
              <a:rPr lang="en-US" sz="2400" dirty="0">
                <a:effectLst/>
              </a:rPr>
              <a:t>In this observational cohort study of 8770 participants, former heavy smokers’ risk of CVD was significantly lower within 5 years of smoking cessation relative to current smokers but remained significantly elevated for at least 5 to 10 years and possibly for 25 years after cessation relative to never smokers. </a:t>
            </a:r>
          </a:p>
          <a:p>
            <a:pPr marL="0" indent="0" algn="ctr">
              <a:buNone/>
            </a:pPr>
            <a:endParaRPr lang="en-US" sz="2400" dirty="0">
              <a:effectLst/>
            </a:endParaRP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spTree>
    <p:extLst>
      <p:ext uri="{BB962C8B-B14F-4D97-AF65-F5344CB8AC3E}">
        <p14:creationId xmlns:p14="http://schemas.microsoft.com/office/powerpoint/2010/main" val="192859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Coffee Consumption lowers AF risk in men</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71145" y="990600"/>
            <a:ext cx="8540750" cy="4038600"/>
          </a:xfrm>
        </p:spPr>
        <p:txBody>
          <a:bodyPr/>
          <a:lstStyle/>
          <a:p>
            <a:pPr marL="0" indent="0" algn="ctr">
              <a:buNone/>
            </a:pPr>
            <a:r>
              <a:rPr lang="en-US" sz="2000" dirty="0">
                <a:effectLst/>
              </a:rPr>
              <a:t>Prospective studies on the relation of coffee consumption with AF risk have been inconsistent.  Sought to assess the association between coffee consumption and risk of AF in men. </a:t>
            </a:r>
          </a:p>
          <a:p>
            <a:pPr marL="0" indent="0" algn="ctr">
              <a:buNone/>
            </a:pPr>
            <a:endParaRPr lang="en-US" sz="2000" dirty="0">
              <a:effectLst/>
            </a:endParaRPr>
          </a:p>
          <a:p>
            <a:pPr marL="0" indent="0" algn="ctr">
              <a:buNone/>
            </a:pPr>
            <a:r>
              <a:rPr lang="en-US" sz="2000" dirty="0">
                <a:effectLst/>
              </a:rPr>
              <a:t>Prospectively studied men who participated in the Physicians’ Health Study (N=18 960). Coffee consumption was assessed through self-reported food frequency questionnaires. Ave age 66 years.</a:t>
            </a:r>
          </a:p>
          <a:p>
            <a:pPr marL="0" indent="0" algn="ctr">
              <a:buNone/>
            </a:pPr>
            <a:endParaRPr lang="en-US" sz="2000" dirty="0">
              <a:effectLst/>
            </a:endParaRPr>
          </a:p>
          <a:p>
            <a:pPr marL="0" indent="0" algn="ctr">
              <a:buNone/>
            </a:pPr>
            <a:r>
              <a:rPr lang="en-US" sz="2000" dirty="0">
                <a:effectLst/>
              </a:rPr>
              <a:t>The incidence of AF was assessed through annual questionnaires and validated through review of medical records.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83820" y="5791200"/>
            <a:ext cx="8915400" cy="646331"/>
          </a:xfrm>
          <a:prstGeom prst="rect">
            <a:avLst/>
          </a:prstGeom>
          <a:noFill/>
        </p:spPr>
        <p:txBody>
          <a:bodyPr wrap="square" rtlCol="0">
            <a:spAutoFit/>
          </a:bodyPr>
          <a:lstStyle/>
          <a:p>
            <a:pPr algn="ctr"/>
            <a:r>
              <a:rPr lang="en-US" i="1" dirty="0" err="1">
                <a:solidFill>
                  <a:srgbClr val="FFC000"/>
                </a:solidFill>
              </a:rPr>
              <a:t>Bodar</a:t>
            </a:r>
            <a:r>
              <a:rPr lang="en-US" i="1" dirty="0">
                <a:solidFill>
                  <a:srgbClr val="FFC000"/>
                </a:solidFill>
              </a:rPr>
              <a:t>, V., Chen, J., </a:t>
            </a:r>
            <a:r>
              <a:rPr lang="en-US" i="1" dirty="0" err="1">
                <a:solidFill>
                  <a:srgbClr val="FFC000"/>
                </a:solidFill>
              </a:rPr>
              <a:t>Gaziano</a:t>
            </a:r>
            <a:r>
              <a:rPr lang="en-US" i="1" dirty="0">
                <a:solidFill>
                  <a:srgbClr val="FFC000"/>
                </a:solidFill>
              </a:rPr>
              <a:t>, M., et al. (2019). Coffee consumption and risk of atrial fibrillation in the physicians’ health study. J. Am Heart Association. 2019;8:e011346. </a:t>
            </a:r>
          </a:p>
        </p:txBody>
      </p:sp>
    </p:spTree>
    <p:extLst>
      <p:ext uri="{BB962C8B-B14F-4D97-AF65-F5344CB8AC3E}">
        <p14:creationId xmlns:p14="http://schemas.microsoft.com/office/powerpoint/2010/main" val="18130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01625" y="990601"/>
            <a:ext cx="8540750" cy="4038600"/>
          </a:xfrm>
        </p:spPr>
        <p:txBody>
          <a:bodyPr/>
          <a:lstStyle/>
          <a:p>
            <a:pPr marL="0" indent="0" algn="ctr">
              <a:buNone/>
            </a:pPr>
            <a:endParaRPr lang="en-US" sz="2400" dirty="0">
              <a:effectLst/>
            </a:endParaRPr>
          </a:p>
          <a:p>
            <a:pPr marL="0" indent="0" algn="ctr">
              <a:buNone/>
            </a:pPr>
            <a:r>
              <a:rPr lang="en-US" sz="2400" dirty="0">
                <a:effectLst/>
              </a:rPr>
              <a:t>Among heavy smokers, smoking cessation was associated with significantly lower CVD risk within 5 years relative to current smokers. </a:t>
            </a:r>
          </a:p>
          <a:p>
            <a:pPr marL="0" indent="0" algn="ctr">
              <a:buNone/>
            </a:pPr>
            <a:endParaRPr lang="en-US" sz="2400" dirty="0">
              <a:effectLst/>
            </a:endParaRPr>
          </a:p>
          <a:p>
            <a:pPr marL="0" indent="0" algn="ctr">
              <a:buNone/>
            </a:pPr>
            <a:r>
              <a:rPr lang="en-US" sz="2400" dirty="0">
                <a:effectLst/>
              </a:rPr>
              <a:t>However, relative to never smokers, former smokers’ risk remained significantly elevated beyond 5 years after smoking cessation.</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spTree>
    <p:extLst>
      <p:ext uri="{BB962C8B-B14F-4D97-AF65-F5344CB8AC3E}">
        <p14:creationId xmlns:p14="http://schemas.microsoft.com/office/powerpoint/2010/main" val="812075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Smoking cessation continues to show CV risk even after 5 years. </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301625" y="990601"/>
            <a:ext cx="6175375" cy="4038600"/>
          </a:xfrm>
        </p:spPr>
        <p:txBody>
          <a:bodyPr/>
          <a:lstStyle/>
          <a:p>
            <a:pPr marL="0" indent="0">
              <a:buNone/>
            </a:pPr>
            <a:r>
              <a:rPr lang="en-US" sz="2400" u="sng" dirty="0">
                <a:effectLst/>
              </a:rPr>
              <a:t>BaleDoneen Take-Away</a:t>
            </a:r>
            <a:r>
              <a:rPr lang="en-US" sz="2400" dirty="0">
                <a:effectLst/>
              </a:rPr>
              <a:t>:</a:t>
            </a:r>
          </a:p>
          <a:p>
            <a:pPr marL="457200" indent="-457200">
              <a:buAutoNum type="arabicPeriod"/>
            </a:pPr>
            <a:r>
              <a:rPr lang="en-US" sz="2400" dirty="0">
                <a:effectLst/>
              </a:rPr>
              <a:t>Smoking has long term complications. </a:t>
            </a:r>
          </a:p>
          <a:p>
            <a:pPr marL="457200" indent="-457200">
              <a:buAutoNum type="arabicPeriod"/>
            </a:pPr>
            <a:r>
              <a:rPr lang="en-US" sz="2400" dirty="0">
                <a:effectLst/>
              </a:rPr>
              <a:t>Best education is to discuss the long term impact and encourage never starting and if currently smoking – cessation is a must.  </a:t>
            </a:r>
          </a:p>
          <a:p>
            <a:pPr marL="457200" indent="-457200">
              <a:buAutoNum type="arabicPeriod"/>
            </a:pPr>
            <a:r>
              <a:rPr lang="en-US" sz="2400" dirty="0">
                <a:effectLst/>
              </a:rPr>
              <a:t>The current ‘acceptance’ of nicotine use without smoking is of high concern based on this study.  </a:t>
            </a:r>
          </a:p>
          <a:p>
            <a:pPr marL="457200" indent="-457200">
              <a:buAutoNum type="arabicPeriod"/>
            </a:pPr>
            <a:r>
              <a:rPr lang="en-US" sz="2400" dirty="0">
                <a:effectLst/>
              </a:rPr>
              <a:t>5-A’s – Always!</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0" y="5715000"/>
            <a:ext cx="8915400" cy="646331"/>
          </a:xfrm>
          <a:prstGeom prst="rect">
            <a:avLst/>
          </a:prstGeom>
          <a:noFill/>
        </p:spPr>
        <p:txBody>
          <a:bodyPr wrap="square" rtlCol="0">
            <a:spAutoFit/>
          </a:bodyPr>
          <a:lstStyle/>
          <a:p>
            <a:pPr algn="ctr"/>
            <a:r>
              <a:rPr lang="en-US" dirty="0">
                <a:solidFill>
                  <a:srgbClr val="FFC000"/>
                </a:solidFill>
              </a:rPr>
              <a:t>Duncan, M., Freiberg, M., et al. 2019. Association of smoking cessation with subsequent risk of CVD. </a:t>
            </a:r>
            <a:r>
              <a:rPr lang="en-US" i="1" dirty="0">
                <a:solidFill>
                  <a:srgbClr val="FFC000"/>
                </a:solidFill>
              </a:rPr>
              <a:t>JAMA</a:t>
            </a:r>
            <a:r>
              <a:rPr lang="en-US" dirty="0">
                <a:solidFill>
                  <a:srgbClr val="FFC000"/>
                </a:solidFill>
              </a:rPr>
              <a:t>. 2019;322(7):642-650</a:t>
            </a:r>
          </a:p>
        </p:txBody>
      </p:sp>
      <p:pic>
        <p:nvPicPr>
          <p:cNvPr id="5" name="Picture 4">
            <a:extLst>
              <a:ext uri="{FF2B5EF4-FFF2-40B4-BE49-F238E27FC236}">
                <a16:creationId xmlns:a16="http://schemas.microsoft.com/office/drawing/2014/main" id="{E8A352ED-3DAC-43B8-B282-EC676A654AD2}"/>
              </a:ext>
            </a:extLst>
          </p:cNvPr>
          <p:cNvPicPr>
            <a:picLocks noChangeAspect="1"/>
          </p:cNvPicPr>
          <p:nvPr/>
        </p:nvPicPr>
        <p:blipFill>
          <a:blip r:embed="rId2"/>
          <a:stretch>
            <a:fillRect/>
          </a:stretch>
        </p:blipFill>
        <p:spPr>
          <a:xfrm>
            <a:off x="6400800" y="1219200"/>
            <a:ext cx="2666999" cy="4038600"/>
          </a:xfrm>
          <a:prstGeom prst="rect">
            <a:avLst/>
          </a:prstGeom>
        </p:spPr>
      </p:pic>
    </p:spTree>
    <p:extLst>
      <p:ext uri="{BB962C8B-B14F-4D97-AF65-F5344CB8AC3E}">
        <p14:creationId xmlns:p14="http://schemas.microsoft.com/office/powerpoint/2010/main" val="2218301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914400"/>
          </a:xfrm>
        </p:spPr>
        <p:txBody>
          <a:bodyPr/>
          <a:lstStyle/>
          <a:p>
            <a:r>
              <a:rPr lang="en-US" sz="3200" dirty="0">
                <a:effectLst/>
              </a:rPr>
              <a:t>Let’s get in the weeds of the issue </a:t>
            </a:r>
            <a:r>
              <a:rPr lang="en-US" sz="3200" dirty="0">
                <a:effectLst/>
                <a:sym typeface="Wingdings" panose="05000000000000000000" pitchFamily="2" charset="2"/>
              </a:rPr>
              <a:t></a:t>
            </a:r>
            <a:endParaRPr lang="en-US" sz="3200" dirty="0">
              <a:effectLst/>
            </a:endParaRPr>
          </a:p>
        </p:txBody>
      </p:sp>
      <p:pic>
        <p:nvPicPr>
          <p:cNvPr id="6" name="Content Placeholder 5" descr="A group of people in a garden&#10;&#10;Description automatically generated">
            <a:extLst>
              <a:ext uri="{FF2B5EF4-FFF2-40B4-BE49-F238E27FC236}">
                <a16:creationId xmlns:a16="http://schemas.microsoft.com/office/drawing/2014/main" id="{0D0F967E-A59C-45A3-987F-DAF509C9EA6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3000" y="1219200"/>
            <a:ext cx="3708400" cy="3886200"/>
          </a:xfrm>
        </p:spPr>
      </p:pic>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pic>
        <p:nvPicPr>
          <p:cNvPr id="8" name="Content Placeholder 5" descr="A green plant&#10;&#10;Description automatically generated">
            <a:extLst>
              <a:ext uri="{FF2B5EF4-FFF2-40B4-BE49-F238E27FC236}">
                <a16:creationId xmlns:a16="http://schemas.microsoft.com/office/drawing/2014/main" id="{850B6D0E-2F82-4C7F-BB07-29B6E6391E1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rot="998250">
            <a:off x="5491480" y="1943100"/>
            <a:ext cx="2514600" cy="2438400"/>
          </a:xfrm>
          <a:prstGeom prst="rect">
            <a:avLst/>
          </a:prstGeom>
          <a:noFill/>
          <a:ln w="9525">
            <a:noFill/>
            <a:miter lim="800000"/>
            <a:headEnd/>
            <a:tailEnd/>
          </a:ln>
          <a:effectLst/>
        </p:spPr>
      </p:pic>
    </p:spTree>
    <p:extLst>
      <p:ext uri="{BB962C8B-B14F-4D97-AF65-F5344CB8AC3E}">
        <p14:creationId xmlns:p14="http://schemas.microsoft.com/office/powerpoint/2010/main" val="409437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sp>
        <p:nvSpPr>
          <p:cNvPr id="3" name="Content Placeholder 2">
            <a:extLst>
              <a:ext uri="{FF2B5EF4-FFF2-40B4-BE49-F238E27FC236}">
                <a16:creationId xmlns:a16="http://schemas.microsoft.com/office/drawing/2014/main" id="{F2963824-4553-4F38-AF07-38420148B9F7}"/>
              </a:ext>
            </a:extLst>
          </p:cNvPr>
          <p:cNvSpPr>
            <a:spLocks noGrp="1"/>
          </p:cNvSpPr>
          <p:nvPr>
            <p:ph idx="1"/>
          </p:nvPr>
        </p:nvSpPr>
        <p:spPr>
          <a:xfrm>
            <a:off x="301625" y="914401"/>
            <a:ext cx="8540750" cy="4572000"/>
          </a:xfrm>
        </p:spPr>
        <p:txBody>
          <a:bodyPr/>
          <a:lstStyle/>
          <a:p>
            <a:pPr marL="0" indent="0" algn="ctr">
              <a:buNone/>
            </a:pPr>
            <a:r>
              <a:rPr lang="en-US" sz="2000" dirty="0">
                <a:effectLst/>
              </a:rPr>
              <a:t>Marijuana use is increasing in the United States, and its effect on cardiovascular health is unknown. </a:t>
            </a:r>
          </a:p>
          <a:p>
            <a:pPr marL="0" indent="0" algn="ctr">
              <a:buNone/>
            </a:pPr>
            <a:endParaRPr lang="en-US" sz="2000" b="1" dirty="0">
              <a:effectLst/>
            </a:endParaRPr>
          </a:p>
          <a:p>
            <a:pPr marL="0" indent="0" algn="ctr">
              <a:buNone/>
            </a:pPr>
            <a:r>
              <a:rPr lang="en-US" sz="2000" dirty="0">
                <a:effectLst/>
              </a:rPr>
              <a:t>Review harms and benefits of marijuana use in relation to cardiovascular risk factors and clinical outcomes. </a:t>
            </a:r>
          </a:p>
          <a:p>
            <a:pPr marL="0" indent="0" algn="ctr">
              <a:buNone/>
            </a:pPr>
            <a:endParaRPr lang="en-US" sz="2000" b="1" dirty="0">
              <a:effectLst/>
            </a:endParaRPr>
          </a:p>
          <a:p>
            <a:pPr marL="0" indent="0" algn="ctr">
              <a:buNone/>
            </a:pPr>
            <a:r>
              <a:rPr lang="en-US" sz="2000" dirty="0">
                <a:effectLst/>
              </a:rPr>
              <a:t>PubMed, MEDLINE, EMBASE, PsycINFO, and the Cochrane Library between 1 January 1975 and 30 September 2017. </a:t>
            </a:r>
          </a:p>
          <a:p>
            <a:pPr marL="0" indent="0" algn="ctr">
              <a:buNone/>
            </a:pPr>
            <a:endParaRPr lang="en-US" sz="2000" b="1" dirty="0">
              <a:effectLst/>
            </a:endParaRPr>
          </a:p>
          <a:p>
            <a:pPr marL="0" indent="0" algn="ctr">
              <a:buNone/>
            </a:pPr>
            <a:r>
              <a:rPr lang="en-US" sz="2000" dirty="0">
                <a:effectLst/>
              </a:rPr>
              <a:t>Adults using any form of marijuana, and reported on vascular risk factors (hyperglycemia, diabetes, dyslipidemia, and obesity) or on outcomes (stroke, myocardial infarction, cardiovascular mortality, and all-cause mortality in cardiovascular cohorts).</a:t>
            </a:r>
          </a:p>
        </p:txBody>
      </p:sp>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spTree>
    <p:extLst>
      <p:ext uri="{BB962C8B-B14F-4D97-AF65-F5344CB8AC3E}">
        <p14:creationId xmlns:p14="http://schemas.microsoft.com/office/powerpoint/2010/main" val="6895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sp>
        <p:nvSpPr>
          <p:cNvPr id="3" name="Content Placeholder 2">
            <a:extLst>
              <a:ext uri="{FF2B5EF4-FFF2-40B4-BE49-F238E27FC236}">
                <a16:creationId xmlns:a16="http://schemas.microsoft.com/office/drawing/2014/main" id="{F2963824-4553-4F38-AF07-38420148B9F7}"/>
              </a:ext>
            </a:extLst>
          </p:cNvPr>
          <p:cNvSpPr>
            <a:spLocks noGrp="1"/>
          </p:cNvSpPr>
          <p:nvPr>
            <p:ph idx="1"/>
          </p:nvPr>
        </p:nvSpPr>
        <p:spPr>
          <a:xfrm>
            <a:off x="301625" y="914401"/>
            <a:ext cx="8540750" cy="4572000"/>
          </a:xfrm>
        </p:spPr>
        <p:txBody>
          <a:bodyPr/>
          <a:lstStyle/>
          <a:p>
            <a:pPr marL="0" indent="0" algn="ctr">
              <a:buNone/>
            </a:pPr>
            <a:r>
              <a:rPr lang="en-US" sz="2000" b="1" u="sng" dirty="0">
                <a:effectLst/>
              </a:rPr>
              <a:t>Lots of limitations with this systemic review</a:t>
            </a:r>
            <a:r>
              <a:rPr lang="en-US" sz="2000" dirty="0">
                <a:effectLst/>
              </a:rPr>
              <a:t>:</a:t>
            </a:r>
          </a:p>
          <a:p>
            <a:pPr marL="0" indent="0" algn="ctr">
              <a:buNone/>
            </a:pPr>
            <a:endParaRPr lang="en-US" sz="2000" dirty="0">
              <a:effectLst/>
            </a:endParaRPr>
          </a:p>
          <a:p>
            <a:pPr marL="0" indent="0" algn="ctr">
              <a:buNone/>
            </a:pPr>
            <a:r>
              <a:rPr lang="en-US" sz="2000" dirty="0">
                <a:effectLst/>
              </a:rPr>
              <a:t>Evidence examining the effect of marijuana on diabetes, dyslipidemia, acute MI, CVA, or CV mortality and all-cause mortality was insufficient. </a:t>
            </a:r>
          </a:p>
          <a:p>
            <a:pPr marL="0" indent="0" algn="ctr">
              <a:buNone/>
            </a:pPr>
            <a:endParaRPr lang="en-US" sz="2000" dirty="0">
              <a:effectLst/>
            </a:endParaRPr>
          </a:p>
          <a:p>
            <a:pPr marL="0" indent="0" algn="ctr">
              <a:buNone/>
            </a:pPr>
            <a:r>
              <a:rPr lang="en-US" sz="2000" dirty="0">
                <a:effectLst/>
              </a:rPr>
              <a:t>Current literature includes several long-term prospective studies, they are limited by recall bias, inadequate exposure assessment, minimal marijuana exposure, and a  predominance of low-risk cohorts. </a:t>
            </a:r>
          </a:p>
          <a:p>
            <a:pPr marL="0" indent="0" algn="ctr">
              <a:buNone/>
            </a:pPr>
            <a:endParaRPr lang="en-US" sz="2000" dirty="0">
              <a:effectLst/>
            </a:endParaRPr>
          </a:p>
          <a:p>
            <a:pPr marL="0" indent="0" algn="ctr">
              <a:buNone/>
            </a:pPr>
            <a:r>
              <a:rPr lang="en-US" sz="2000" dirty="0">
                <a:effectLst/>
              </a:rPr>
              <a:t>Poor- or moderate-quality data, inadequate assessment of marijuana exposure and minimal exposure in the populations studied, and variation in study design.</a:t>
            </a:r>
          </a:p>
        </p:txBody>
      </p:sp>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spTree>
    <p:extLst>
      <p:ext uri="{BB962C8B-B14F-4D97-AF65-F5344CB8AC3E}">
        <p14:creationId xmlns:p14="http://schemas.microsoft.com/office/powerpoint/2010/main" val="3837240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sp>
        <p:nvSpPr>
          <p:cNvPr id="3" name="Content Placeholder 2">
            <a:extLst>
              <a:ext uri="{FF2B5EF4-FFF2-40B4-BE49-F238E27FC236}">
                <a16:creationId xmlns:a16="http://schemas.microsoft.com/office/drawing/2014/main" id="{F2963824-4553-4F38-AF07-38420148B9F7}"/>
              </a:ext>
            </a:extLst>
          </p:cNvPr>
          <p:cNvSpPr>
            <a:spLocks noGrp="1"/>
          </p:cNvSpPr>
          <p:nvPr>
            <p:ph idx="1"/>
          </p:nvPr>
        </p:nvSpPr>
        <p:spPr>
          <a:xfrm>
            <a:off x="301625" y="914401"/>
            <a:ext cx="8540750" cy="4572000"/>
          </a:xfrm>
        </p:spPr>
        <p:txBody>
          <a:bodyPr/>
          <a:lstStyle/>
          <a:p>
            <a:pPr marL="0" indent="0" algn="ctr">
              <a:buNone/>
            </a:pPr>
            <a:r>
              <a:rPr lang="en-US" sz="2400" b="1" dirty="0">
                <a:effectLst/>
              </a:rPr>
              <a:t>Literature Search </a:t>
            </a:r>
          </a:p>
          <a:p>
            <a:pPr marL="0" indent="0" algn="ctr">
              <a:buNone/>
            </a:pPr>
            <a:r>
              <a:rPr lang="en-US" sz="2400" dirty="0">
                <a:effectLst/>
              </a:rPr>
              <a:t>Search yielded 3006 abstracts, 1669 of which were selected for further evaluation. </a:t>
            </a:r>
          </a:p>
          <a:p>
            <a:pPr marL="0" indent="0" algn="ctr">
              <a:buNone/>
            </a:pPr>
            <a:endParaRPr lang="en-US" sz="2400" dirty="0">
              <a:effectLst/>
            </a:endParaRPr>
          </a:p>
          <a:p>
            <a:pPr marL="0" indent="0" algn="ctr">
              <a:buNone/>
            </a:pPr>
            <a:r>
              <a:rPr lang="en-US" sz="2400" dirty="0">
                <a:effectLst/>
              </a:rPr>
              <a:t>Among these, 140 were selected for full-text review. </a:t>
            </a:r>
          </a:p>
          <a:p>
            <a:pPr marL="0" indent="0" algn="ctr">
              <a:buNone/>
            </a:pPr>
            <a:endParaRPr lang="en-US" sz="2400" dirty="0">
              <a:effectLst/>
            </a:endParaRPr>
          </a:p>
          <a:p>
            <a:pPr marL="0" indent="0" algn="ctr">
              <a:buNone/>
            </a:pPr>
            <a:r>
              <a:rPr lang="en-US" sz="2400" dirty="0">
                <a:effectLst/>
              </a:rPr>
              <a:t>Another 7 articles were added via author and reference tracking. Of these 147 papers, </a:t>
            </a:r>
            <a:r>
              <a:rPr lang="en-US" sz="2400" b="1" u="sng" dirty="0">
                <a:effectLst/>
              </a:rPr>
              <a:t>24 met inclusion criteria</a:t>
            </a:r>
          </a:p>
        </p:txBody>
      </p:sp>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spTree>
    <p:extLst>
      <p:ext uri="{BB962C8B-B14F-4D97-AF65-F5344CB8AC3E}">
        <p14:creationId xmlns:p14="http://schemas.microsoft.com/office/powerpoint/2010/main" val="2662980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pic>
        <p:nvPicPr>
          <p:cNvPr id="6" name="Content Placeholder 5">
            <a:extLst>
              <a:ext uri="{FF2B5EF4-FFF2-40B4-BE49-F238E27FC236}">
                <a16:creationId xmlns:a16="http://schemas.microsoft.com/office/drawing/2014/main" id="{164C6F3E-F209-4B68-857B-8DF0921F0A4D}"/>
              </a:ext>
            </a:extLst>
          </p:cNvPr>
          <p:cNvPicPr>
            <a:picLocks noGrp="1" noChangeAspect="1"/>
          </p:cNvPicPr>
          <p:nvPr>
            <p:ph idx="1"/>
          </p:nvPr>
        </p:nvPicPr>
        <p:blipFill>
          <a:blip r:embed="rId2"/>
          <a:stretch>
            <a:fillRect/>
          </a:stretch>
        </p:blipFill>
        <p:spPr>
          <a:xfrm>
            <a:off x="606947" y="914400"/>
            <a:ext cx="7930106" cy="4572000"/>
          </a:xfrm>
          <a:prstGeom prst="rect">
            <a:avLst/>
          </a:prstGeom>
        </p:spPr>
      </p:pic>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spTree>
    <p:extLst>
      <p:ext uri="{BB962C8B-B14F-4D97-AF65-F5344CB8AC3E}">
        <p14:creationId xmlns:p14="http://schemas.microsoft.com/office/powerpoint/2010/main" val="1756347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pic>
        <p:nvPicPr>
          <p:cNvPr id="6" name="Content Placeholder 5">
            <a:extLst>
              <a:ext uri="{FF2B5EF4-FFF2-40B4-BE49-F238E27FC236}">
                <a16:creationId xmlns:a16="http://schemas.microsoft.com/office/drawing/2014/main" id="{1E288F94-040A-45D0-8ADA-F2F91ABA49CD}"/>
              </a:ext>
            </a:extLst>
          </p:cNvPr>
          <p:cNvPicPr>
            <a:picLocks noGrp="1" noChangeAspect="1"/>
          </p:cNvPicPr>
          <p:nvPr>
            <p:ph idx="1"/>
          </p:nvPr>
        </p:nvPicPr>
        <p:blipFill>
          <a:blip r:embed="rId2"/>
          <a:stretch>
            <a:fillRect/>
          </a:stretch>
        </p:blipFill>
        <p:spPr>
          <a:xfrm>
            <a:off x="286544" y="1049221"/>
            <a:ext cx="8563372" cy="790810"/>
          </a:xfrm>
          <a:prstGeom prst="rect">
            <a:avLst/>
          </a:prstGeom>
        </p:spPr>
      </p:pic>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pic>
        <p:nvPicPr>
          <p:cNvPr id="7" name="Picture 6">
            <a:extLst>
              <a:ext uri="{FF2B5EF4-FFF2-40B4-BE49-F238E27FC236}">
                <a16:creationId xmlns:a16="http://schemas.microsoft.com/office/drawing/2014/main" id="{B854C012-2AFB-4420-A82A-C210D5DA9131}"/>
              </a:ext>
            </a:extLst>
          </p:cNvPr>
          <p:cNvPicPr>
            <a:picLocks noChangeAspect="1"/>
          </p:cNvPicPr>
          <p:nvPr/>
        </p:nvPicPr>
        <p:blipFill>
          <a:blip r:embed="rId3"/>
          <a:stretch>
            <a:fillRect/>
          </a:stretch>
        </p:blipFill>
        <p:spPr>
          <a:xfrm>
            <a:off x="294084" y="1840031"/>
            <a:ext cx="8525669" cy="3405433"/>
          </a:xfrm>
          <a:prstGeom prst="rect">
            <a:avLst/>
          </a:prstGeom>
        </p:spPr>
      </p:pic>
    </p:spTree>
    <p:extLst>
      <p:ext uri="{BB962C8B-B14F-4D97-AF65-F5344CB8AC3E}">
        <p14:creationId xmlns:p14="http://schemas.microsoft.com/office/powerpoint/2010/main" val="3220803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sp>
        <p:nvSpPr>
          <p:cNvPr id="6" name="Rectangle 5">
            <a:extLst>
              <a:ext uri="{FF2B5EF4-FFF2-40B4-BE49-F238E27FC236}">
                <a16:creationId xmlns:a16="http://schemas.microsoft.com/office/drawing/2014/main" id="{178D8F57-87C5-4780-BF2D-784E802AEA56}"/>
              </a:ext>
            </a:extLst>
          </p:cNvPr>
          <p:cNvSpPr/>
          <p:nvPr/>
        </p:nvSpPr>
        <p:spPr>
          <a:xfrm>
            <a:off x="152400" y="1305342"/>
            <a:ext cx="8915400" cy="4154984"/>
          </a:xfrm>
          <a:prstGeom prst="rect">
            <a:avLst/>
          </a:prstGeom>
        </p:spPr>
        <p:txBody>
          <a:bodyPr wrap="square">
            <a:spAutoFit/>
          </a:bodyPr>
          <a:lstStyle/>
          <a:p>
            <a:pPr algn="ctr"/>
            <a:r>
              <a:rPr lang="en-US" sz="2400" dirty="0">
                <a:latin typeface="+mn-lt"/>
              </a:rPr>
              <a:t>Although several studies suggested a metabolic benefit from marijuana use, they were based on cross sectional designs and not supported by prospective studies. </a:t>
            </a:r>
          </a:p>
          <a:p>
            <a:pPr algn="ctr"/>
            <a:endParaRPr lang="en-US" sz="2400" dirty="0">
              <a:latin typeface="+mn-lt"/>
            </a:endParaRPr>
          </a:p>
          <a:p>
            <a:pPr algn="ctr"/>
            <a:r>
              <a:rPr lang="en-US" sz="2400" dirty="0">
                <a:latin typeface="+mn-lt"/>
              </a:rPr>
              <a:t>Evidence examining the effect of marijuana</a:t>
            </a:r>
          </a:p>
          <a:p>
            <a:pPr algn="ctr"/>
            <a:r>
              <a:rPr lang="pt-BR" sz="2400" dirty="0">
                <a:latin typeface="+mn-lt"/>
              </a:rPr>
              <a:t>on diabetes, hyperlipidemia, acute myocardial</a:t>
            </a:r>
          </a:p>
          <a:p>
            <a:pPr algn="ctr"/>
            <a:r>
              <a:rPr lang="en-US" sz="2400" dirty="0">
                <a:latin typeface="+mn-lt"/>
              </a:rPr>
              <a:t>infarction, stroke, and cardiovascular mortality was insufficient.</a:t>
            </a:r>
          </a:p>
          <a:p>
            <a:pPr algn="ctr"/>
            <a:endParaRPr lang="en-US" sz="2400" dirty="0">
              <a:latin typeface="+mn-lt"/>
            </a:endParaRPr>
          </a:p>
          <a:p>
            <a:pPr algn="ctr"/>
            <a:r>
              <a:rPr lang="en-US" sz="2400" dirty="0">
                <a:latin typeface="+mn-lt"/>
              </a:rPr>
              <a:t>Adequately powered prospective studies are</a:t>
            </a:r>
          </a:p>
          <a:p>
            <a:pPr algn="ctr"/>
            <a:r>
              <a:rPr lang="en-US" sz="2400" dirty="0">
                <a:latin typeface="+mn-lt"/>
              </a:rPr>
              <a:t>needed to determine the effect of chronic marijuana</a:t>
            </a:r>
          </a:p>
          <a:p>
            <a:pPr algn="ctr"/>
            <a:r>
              <a:rPr lang="en-US" sz="2400" dirty="0">
                <a:latin typeface="+mn-lt"/>
              </a:rPr>
              <a:t>use on cardiovascular health</a:t>
            </a:r>
          </a:p>
        </p:txBody>
      </p:sp>
    </p:spTree>
    <p:extLst>
      <p:ext uri="{BB962C8B-B14F-4D97-AF65-F5344CB8AC3E}">
        <p14:creationId xmlns:p14="http://schemas.microsoft.com/office/powerpoint/2010/main" val="1354548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6A4-2F7F-4DD8-A94C-95FA132682ED}"/>
              </a:ext>
            </a:extLst>
          </p:cNvPr>
          <p:cNvSpPr>
            <a:spLocks noGrp="1"/>
          </p:cNvSpPr>
          <p:nvPr>
            <p:ph type="title"/>
          </p:nvPr>
        </p:nvSpPr>
        <p:spPr>
          <a:xfrm>
            <a:off x="301625" y="228601"/>
            <a:ext cx="8510588" cy="685800"/>
          </a:xfrm>
        </p:spPr>
        <p:txBody>
          <a:bodyPr/>
          <a:lstStyle/>
          <a:p>
            <a:r>
              <a:rPr lang="en-US" sz="2800" dirty="0">
                <a:effectLst/>
              </a:rPr>
              <a:t>Marijuana use and CVD: Systemic Review</a:t>
            </a:r>
          </a:p>
        </p:txBody>
      </p:sp>
      <p:sp>
        <p:nvSpPr>
          <p:cNvPr id="3" name="Content Placeholder 2">
            <a:extLst>
              <a:ext uri="{FF2B5EF4-FFF2-40B4-BE49-F238E27FC236}">
                <a16:creationId xmlns:a16="http://schemas.microsoft.com/office/drawing/2014/main" id="{F2963824-4553-4F38-AF07-38420148B9F7}"/>
              </a:ext>
            </a:extLst>
          </p:cNvPr>
          <p:cNvSpPr>
            <a:spLocks noGrp="1"/>
          </p:cNvSpPr>
          <p:nvPr>
            <p:ph idx="1"/>
          </p:nvPr>
        </p:nvSpPr>
        <p:spPr>
          <a:xfrm>
            <a:off x="301625" y="914401"/>
            <a:ext cx="8540750" cy="4572000"/>
          </a:xfrm>
        </p:spPr>
        <p:txBody>
          <a:bodyPr/>
          <a:lstStyle/>
          <a:p>
            <a:pPr marL="0" indent="0">
              <a:buNone/>
            </a:pPr>
            <a:r>
              <a:rPr lang="en-US" sz="2000" u="sng" dirty="0">
                <a:effectLst/>
              </a:rPr>
              <a:t>BaleDoneen Take Away:</a:t>
            </a:r>
          </a:p>
          <a:p>
            <a:pPr marL="457200" indent="-457200">
              <a:buAutoNum type="arabicPeriod"/>
            </a:pPr>
            <a:r>
              <a:rPr lang="en-US" sz="2000" dirty="0">
                <a:effectLst/>
              </a:rPr>
              <a:t>More prospective evidence is needed regarding the safety and risk profile of marijuana use and CVD risk. </a:t>
            </a:r>
          </a:p>
          <a:p>
            <a:pPr marL="457200" indent="-457200">
              <a:buAutoNum type="arabicPeriod"/>
            </a:pPr>
            <a:endParaRPr lang="en-US" sz="2000" dirty="0">
              <a:effectLst/>
            </a:endParaRPr>
          </a:p>
          <a:p>
            <a:pPr marL="457200" indent="-457200">
              <a:buAutoNum type="arabicPeriod"/>
            </a:pPr>
            <a:r>
              <a:rPr lang="en-US" sz="2000" dirty="0">
                <a:effectLst/>
              </a:rPr>
              <a:t>This data does not support proactively supporting the use of marijuana – so much more to data is needed. </a:t>
            </a:r>
          </a:p>
          <a:p>
            <a:pPr marL="457200" indent="-457200">
              <a:buAutoNum type="arabicPeriod"/>
            </a:pPr>
            <a:endParaRPr lang="en-US" sz="2000" dirty="0">
              <a:effectLst/>
            </a:endParaRPr>
          </a:p>
          <a:p>
            <a:pPr marL="457200" indent="-457200">
              <a:buAutoNum type="arabicPeriod"/>
            </a:pPr>
            <a:r>
              <a:rPr lang="en-US" sz="2000" dirty="0">
                <a:effectLst/>
              </a:rPr>
              <a:t>This meta analysis proposes that prospective data is necessary to make a decision. </a:t>
            </a:r>
          </a:p>
          <a:p>
            <a:pPr marL="457200" indent="-457200">
              <a:buAutoNum type="arabicPeriod"/>
            </a:pPr>
            <a:endParaRPr lang="en-US" sz="2000" dirty="0">
              <a:effectLst/>
            </a:endParaRPr>
          </a:p>
          <a:p>
            <a:pPr marL="457200" indent="-457200">
              <a:buAutoNum type="arabicPeriod"/>
            </a:pPr>
            <a:r>
              <a:rPr lang="en-US" sz="2000" dirty="0">
                <a:effectLst/>
              </a:rPr>
              <a:t>This meta-analysis did not look at CBD or THC individually – used word search of “marijuana” which includes both. </a:t>
            </a:r>
          </a:p>
        </p:txBody>
      </p:sp>
      <p:sp>
        <p:nvSpPr>
          <p:cNvPr id="4" name="Footer Placeholder 3">
            <a:extLst>
              <a:ext uri="{FF2B5EF4-FFF2-40B4-BE49-F238E27FC236}">
                <a16:creationId xmlns:a16="http://schemas.microsoft.com/office/drawing/2014/main" id="{3B039305-6783-423E-A6E8-E44C53A94A7B}"/>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C7BC0EEC-00EE-45B9-AAC3-3DF60B5C8170}"/>
              </a:ext>
            </a:extLst>
          </p:cNvPr>
          <p:cNvSpPr txBox="1"/>
          <p:nvPr/>
        </p:nvSpPr>
        <p:spPr>
          <a:xfrm>
            <a:off x="331787" y="5715000"/>
            <a:ext cx="8431213" cy="646331"/>
          </a:xfrm>
          <a:prstGeom prst="rect">
            <a:avLst/>
          </a:prstGeom>
          <a:noFill/>
        </p:spPr>
        <p:txBody>
          <a:bodyPr wrap="square" rtlCol="0">
            <a:spAutoFit/>
          </a:bodyPr>
          <a:lstStyle/>
          <a:p>
            <a:r>
              <a:rPr lang="en-US" i="1" dirty="0">
                <a:solidFill>
                  <a:srgbClr val="FFC000"/>
                </a:solidFill>
              </a:rPr>
              <a:t>Ravi, D., </a:t>
            </a:r>
            <a:r>
              <a:rPr lang="en-US" i="1" dirty="0" err="1">
                <a:solidFill>
                  <a:srgbClr val="FFC000"/>
                </a:solidFill>
              </a:rPr>
              <a:t>Ghasemiesfe</a:t>
            </a:r>
            <a:r>
              <a:rPr lang="en-US" i="1" dirty="0">
                <a:solidFill>
                  <a:srgbClr val="FFC000"/>
                </a:solidFill>
              </a:rPr>
              <a:t>, M. et al. 2018. Marijuana use and cardiovascular disease: a systemic review. Ann Intern Med. 2018;168:187-194.</a:t>
            </a:r>
          </a:p>
        </p:txBody>
      </p:sp>
    </p:spTree>
    <p:extLst>
      <p:ext uri="{BB962C8B-B14F-4D97-AF65-F5344CB8AC3E}">
        <p14:creationId xmlns:p14="http://schemas.microsoft.com/office/powerpoint/2010/main" val="185886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Coffee Consumption lowers AF risk in men</a:t>
            </a:r>
          </a:p>
        </p:txBody>
      </p:sp>
      <p:pic>
        <p:nvPicPr>
          <p:cNvPr id="5" name="Content Placeholder 4">
            <a:extLst>
              <a:ext uri="{FF2B5EF4-FFF2-40B4-BE49-F238E27FC236}">
                <a16:creationId xmlns:a16="http://schemas.microsoft.com/office/drawing/2014/main" id="{F97049E4-4BE1-45BA-A926-6761156288CA}"/>
              </a:ext>
            </a:extLst>
          </p:cNvPr>
          <p:cNvPicPr>
            <a:picLocks noGrp="1" noChangeAspect="1"/>
          </p:cNvPicPr>
          <p:nvPr>
            <p:ph idx="1"/>
          </p:nvPr>
        </p:nvPicPr>
        <p:blipFill>
          <a:blip r:embed="rId2"/>
          <a:stretch>
            <a:fillRect/>
          </a:stretch>
        </p:blipFill>
        <p:spPr>
          <a:xfrm>
            <a:off x="271145" y="1068388"/>
            <a:ext cx="8540750" cy="3581400"/>
          </a:xfrm>
          <a:prstGeom prst="rect">
            <a:avLst/>
          </a:prstGeom>
        </p:spPr>
      </p:pic>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83820" y="5670570"/>
            <a:ext cx="8915400" cy="646331"/>
          </a:xfrm>
          <a:prstGeom prst="rect">
            <a:avLst/>
          </a:prstGeom>
          <a:noFill/>
        </p:spPr>
        <p:txBody>
          <a:bodyPr wrap="square" rtlCol="0">
            <a:spAutoFit/>
          </a:bodyPr>
          <a:lstStyle/>
          <a:p>
            <a:pPr algn="ctr"/>
            <a:r>
              <a:rPr lang="en-US" i="1" dirty="0" err="1">
                <a:solidFill>
                  <a:srgbClr val="FFC000"/>
                </a:solidFill>
              </a:rPr>
              <a:t>Bodar</a:t>
            </a:r>
            <a:r>
              <a:rPr lang="en-US" i="1" dirty="0">
                <a:solidFill>
                  <a:srgbClr val="FFC000"/>
                </a:solidFill>
              </a:rPr>
              <a:t>, V., Chen, J., </a:t>
            </a:r>
            <a:r>
              <a:rPr lang="en-US" i="1" dirty="0" err="1">
                <a:solidFill>
                  <a:srgbClr val="FFC000"/>
                </a:solidFill>
              </a:rPr>
              <a:t>Gaziano</a:t>
            </a:r>
            <a:r>
              <a:rPr lang="en-US" i="1" dirty="0">
                <a:solidFill>
                  <a:srgbClr val="FFC000"/>
                </a:solidFill>
              </a:rPr>
              <a:t>, M., et al. (2019). Coffee consumption and risk of atrial fibrillation in the physicians’ health study. J. Am Heart Association. 2019;8:e011346. </a:t>
            </a:r>
          </a:p>
        </p:txBody>
      </p:sp>
      <p:sp>
        <p:nvSpPr>
          <p:cNvPr id="3" name="Heart 2">
            <a:extLst>
              <a:ext uri="{FF2B5EF4-FFF2-40B4-BE49-F238E27FC236}">
                <a16:creationId xmlns:a16="http://schemas.microsoft.com/office/drawing/2014/main" id="{467DEEE1-7155-4BBC-A2F7-4D52A2220A44}"/>
              </a:ext>
            </a:extLst>
          </p:cNvPr>
          <p:cNvSpPr/>
          <p:nvPr/>
        </p:nvSpPr>
        <p:spPr bwMode="auto">
          <a:xfrm>
            <a:off x="4191000" y="4191000"/>
            <a:ext cx="304800" cy="304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Heart 6">
            <a:extLst>
              <a:ext uri="{FF2B5EF4-FFF2-40B4-BE49-F238E27FC236}">
                <a16:creationId xmlns:a16="http://schemas.microsoft.com/office/drawing/2014/main" id="{170CFBC2-727B-47E0-B627-D34ED02CDED9}"/>
              </a:ext>
            </a:extLst>
          </p:cNvPr>
          <p:cNvSpPr/>
          <p:nvPr/>
        </p:nvSpPr>
        <p:spPr bwMode="auto">
          <a:xfrm>
            <a:off x="6629400" y="4180840"/>
            <a:ext cx="304800" cy="304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Heart 7">
            <a:extLst>
              <a:ext uri="{FF2B5EF4-FFF2-40B4-BE49-F238E27FC236}">
                <a16:creationId xmlns:a16="http://schemas.microsoft.com/office/drawing/2014/main" id="{7BCC6C03-58D0-42E3-9516-556D335576E8}"/>
              </a:ext>
            </a:extLst>
          </p:cNvPr>
          <p:cNvSpPr/>
          <p:nvPr/>
        </p:nvSpPr>
        <p:spPr bwMode="auto">
          <a:xfrm>
            <a:off x="7848600" y="4180572"/>
            <a:ext cx="304800" cy="304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69EEEB98-15DC-4348-84CA-B330D8234583}"/>
              </a:ext>
            </a:extLst>
          </p:cNvPr>
          <p:cNvSpPr/>
          <p:nvPr/>
        </p:nvSpPr>
        <p:spPr>
          <a:xfrm>
            <a:off x="316706" y="4665028"/>
            <a:ext cx="8510588" cy="1077218"/>
          </a:xfrm>
          <a:prstGeom prst="rect">
            <a:avLst/>
          </a:prstGeom>
        </p:spPr>
        <p:txBody>
          <a:bodyPr wrap="square">
            <a:spAutoFit/>
          </a:bodyPr>
          <a:lstStyle/>
          <a:p>
            <a:pPr algn="ctr"/>
            <a:r>
              <a:rPr lang="en-US" sz="1600" b="1" dirty="0">
                <a:latin typeface="AdvOTe521d66a"/>
              </a:rPr>
              <a:t>Model 1</a:t>
            </a:r>
            <a:r>
              <a:rPr lang="en-US" sz="1600" dirty="0">
                <a:latin typeface="AdvOTe521d66a"/>
              </a:rPr>
              <a:t>: Adjusted for age. </a:t>
            </a:r>
          </a:p>
          <a:p>
            <a:pPr algn="ctr"/>
            <a:r>
              <a:rPr lang="en-US" sz="1600" b="1" dirty="0">
                <a:latin typeface="AdvOTe521d66a"/>
              </a:rPr>
              <a:t>Model 2</a:t>
            </a:r>
            <a:r>
              <a:rPr lang="en-US" sz="1600" dirty="0">
                <a:latin typeface="AdvOTe521d66a"/>
              </a:rPr>
              <a:t>: Adjusted for age, smoking, alcohol intake (never, rarely, monthly, weekly, daily, </a:t>
            </a:r>
            <a:r>
              <a:rPr lang="en-US" sz="1600" dirty="0">
                <a:latin typeface="AdvTTec369687"/>
              </a:rPr>
              <a:t>&gt;</a:t>
            </a:r>
            <a:r>
              <a:rPr lang="en-US" sz="1600" dirty="0">
                <a:latin typeface="AdvOTe521d66a"/>
              </a:rPr>
              <a:t>2 cups/d), and exercise (none, </a:t>
            </a:r>
            <a:r>
              <a:rPr lang="en-US" sz="1600" dirty="0">
                <a:latin typeface="AdvTTec369687"/>
              </a:rPr>
              <a:t>&lt;</a:t>
            </a:r>
            <a:r>
              <a:rPr lang="en-US" sz="1600" dirty="0">
                <a:latin typeface="AdvOTe521d66a"/>
              </a:rPr>
              <a:t>1 d/</a:t>
            </a:r>
            <a:r>
              <a:rPr lang="en-US" sz="1600" dirty="0" err="1">
                <a:latin typeface="AdvOTe521d66a"/>
              </a:rPr>
              <a:t>wk</a:t>
            </a:r>
            <a:r>
              <a:rPr lang="en-US" sz="1600" dirty="0">
                <a:latin typeface="AdvOTe521d66a"/>
              </a:rPr>
              <a:t>, 1-2 d/</a:t>
            </a:r>
            <a:r>
              <a:rPr lang="en-US" sz="1600" dirty="0" err="1">
                <a:latin typeface="AdvOTe521d66a"/>
              </a:rPr>
              <a:t>wk</a:t>
            </a:r>
            <a:r>
              <a:rPr lang="en-US" sz="1600" dirty="0">
                <a:latin typeface="AdvOTe521d66a"/>
              </a:rPr>
              <a:t>, 3-4 d/</a:t>
            </a:r>
            <a:r>
              <a:rPr lang="en-US" sz="1600" dirty="0" err="1">
                <a:latin typeface="AdvOTe521d66a"/>
              </a:rPr>
              <a:t>wk</a:t>
            </a:r>
            <a:r>
              <a:rPr lang="en-US" sz="1600" dirty="0">
                <a:latin typeface="AdvOTe521d66a"/>
              </a:rPr>
              <a:t>, 5-7 d/</a:t>
            </a:r>
            <a:r>
              <a:rPr lang="en-US" sz="1600" dirty="0" err="1">
                <a:latin typeface="AdvOTe521d66a"/>
              </a:rPr>
              <a:t>wk</a:t>
            </a:r>
            <a:r>
              <a:rPr lang="en-US" sz="1600" dirty="0">
                <a:latin typeface="AdvOTe521d66a"/>
              </a:rPr>
              <a:t>). </a:t>
            </a:r>
          </a:p>
          <a:p>
            <a:pPr algn="ctr"/>
            <a:r>
              <a:rPr lang="en-US" sz="1600" b="1" dirty="0">
                <a:latin typeface="AdvOTe521d66a"/>
              </a:rPr>
              <a:t>Model 3</a:t>
            </a:r>
            <a:r>
              <a:rPr lang="en-US" sz="1600" dirty="0">
                <a:latin typeface="AdvOTe521d66a"/>
              </a:rPr>
              <a:t>: Adjusted for variables in Model 2 plus BMI, SBP, taking BP meds, DM, lipids, HF, CAD. </a:t>
            </a:r>
            <a:endParaRPr lang="en-US" sz="1600" dirty="0"/>
          </a:p>
        </p:txBody>
      </p:sp>
      <p:sp>
        <p:nvSpPr>
          <p:cNvPr id="10" name="Rectangle 9">
            <a:extLst>
              <a:ext uri="{FF2B5EF4-FFF2-40B4-BE49-F238E27FC236}">
                <a16:creationId xmlns:a16="http://schemas.microsoft.com/office/drawing/2014/main" id="{38AB4240-56D5-4728-8794-ADAB84BFE22A}"/>
              </a:ext>
            </a:extLst>
          </p:cNvPr>
          <p:cNvSpPr/>
          <p:nvPr/>
        </p:nvSpPr>
        <p:spPr>
          <a:xfrm>
            <a:off x="2438400" y="960199"/>
            <a:ext cx="3947299" cy="369332"/>
          </a:xfrm>
          <a:prstGeom prst="rect">
            <a:avLst/>
          </a:prstGeom>
        </p:spPr>
        <p:txBody>
          <a:bodyPr wrap="none">
            <a:spAutoFit/>
          </a:bodyPr>
          <a:lstStyle/>
          <a:p>
            <a:r>
              <a:rPr lang="en-US" dirty="0">
                <a:solidFill>
                  <a:schemeClr val="bg1">
                    <a:lumMod val="50000"/>
                  </a:schemeClr>
                </a:solidFill>
                <a:latin typeface="AdvOTe521d66a"/>
              </a:rPr>
              <a:t>Incidence rate, cases/1000 person-years</a:t>
            </a:r>
            <a:endParaRPr lang="en-US" dirty="0">
              <a:solidFill>
                <a:schemeClr val="bg1">
                  <a:lumMod val="50000"/>
                </a:schemeClr>
              </a:solidFill>
            </a:endParaRPr>
          </a:p>
        </p:txBody>
      </p:sp>
    </p:spTree>
    <p:extLst>
      <p:ext uri="{BB962C8B-B14F-4D97-AF65-F5344CB8AC3E}">
        <p14:creationId xmlns:p14="http://schemas.microsoft.com/office/powerpoint/2010/main" val="3820234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81000" y="1981200"/>
            <a:ext cx="8510588" cy="1325563"/>
          </a:xfrm>
        </p:spPr>
        <p:txBody>
          <a:bodyPr/>
          <a:lstStyle/>
          <a:p>
            <a:r>
              <a:rPr lang="en-US" dirty="0"/>
              <a:t>Case review of Cannabis use in man with established CVD</a:t>
            </a: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3151989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301625" y="1219200"/>
            <a:ext cx="8540750" cy="3962400"/>
          </a:xfrm>
        </p:spPr>
        <p:txBody>
          <a:bodyPr/>
          <a:lstStyle/>
          <a:p>
            <a:pPr marL="0" indent="0" algn="ctr">
              <a:buNone/>
            </a:pPr>
            <a:endParaRPr lang="en-US" sz="2400" dirty="0">
              <a:effectLst/>
            </a:endParaRPr>
          </a:p>
          <a:p>
            <a:pPr marL="0" indent="0" algn="ctr">
              <a:buNone/>
            </a:pPr>
            <a:r>
              <a:rPr lang="en-US" sz="2400" dirty="0">
                <a:effectLst/>
              </a:rPr>
              <a:t>In the context of widespread legalization of cannabis use for both medical and recreational purposes, health care providers need to understand and manage cannabis use and its complications in older patients, particularly in those with cardiovascular disease (CVD).</a:t>
            </a: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spTree>
    <p:extLst>
      <p:ext uri="{BB962C8B-B14F-4D97-AF65-F5344CB8AC3E}">
        <p14:creationId xmlns:p14="http://schemas.microsoft.com/office/powerpoint/2010/main" val="2010197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301625" y="1219200"/>
            <a:ext cx="8540750" cy="3962400"/>
          </a:xfrm>
        </p:spPr>
        <p:txBody>
          <a:bodyPr/>
          <a:lstStyle/>
          <a:p>
            <a:pPr marL="0" indent="0" algn="ctr">
              <a:buNone/>
            </a:pPr>
            <a:r>
              <a:rPr lang="en-US" sz="2000" dirty="0">
                <a:effectLst/>
              </a:rPr>
              <a:t>Older man with stable coronary artery disease (CAD), taking appropriate cardiac medications, who consumed a large dose of delta-9-tetrahydrocannabinol (THC) orally for the treatment of pain and to aid sleep. Resulted in extreme discomfort (anxiety &amp; fearful hallucinations), associated with intense sympathetic neural stimulation and a non ST-segment elevation myocardial infarction. </a:t>
            </a:r>
          </a:p>
          <a:p>
            <a:pPr marL="0" indent="0" algn="ctr">
              <a:buNone/>
            </a:pPr>
            <a:r>
              <a:rPr lang="en-US" sz="2000" dirty="0">
                <a:effectLst/>
              </a:rPr>
              <a:t>Initial vital signs included tachycardia and hypertension, despite taking substantial doses of metoprolol and a calcium channel blocker.</a:t>
            </a:r>
          </a:p>
          <a:p>
            <a:pPr marL="0" indent="0" algn="ctr">
              <a:buNone/>
            </a:pPr>
            <a:endParaRPr lang="en-US" sz="2000" dirty="0">
              <a:effectLst/>
            </a:endParaRPr>
          </a:p>
          <a:p>
            <a:pPr marL="0" indent="0" algn="ctr">
              <a:buNone/>
            </a:pPr>
            <a:r>
              <a:rPr lang="en-US" sz="2000" dirty="0">
                <a:effectLst/>
              </a:rPr>
              <a:t> After resolution of the hallucinations, the chest pain resolved. Prior case reports, as well as epidemiologic studies, have described the association between cannabis use and acute CV adverse events, including myocardial infarction, stroke, arrhythmias, and sudden death</a:t>
            </a: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pic>
        <p:nvPicPr>
          <p:cNvPr id="6" name="Picture 5">
            <a:extLst>
              <a:ext uri="{FF2B5EF4-FFF2-40B4-BE49-F238E27FC236}">
                <a16:creationId xmlns:a16="http://schemas.microsoft.com/office/drawing/2014/main" id="{92EAEC2F-9586-4754-961A-638F39D7585C}"/>
              </a:ext>
            </a:extLst>
          </p:cNvPr>
          <p:cNvPicPr>
            <a:picLocks noChangeAspect="1"/>
          </p:cNvPicPr>
          <p:nvPr/>
        </p:nvPicPr>
        <p:blipFill>
          <a:blip r:embed="rId3"/>
          <a:stretch>
            <a:fillRect/>
          </a:stretch>
        </p:blipFill>
        <p:spPr>
          <a:xfrm>
            <a:off x="2819400" y="5446164"/>
            <a:ext cx="3733800" cy="385271"/>
          </a:xfrm>
          <a:prstGeom prst="rect">
            <a:avLst/>
          </a:prstGeom>
        </p:spPr>
      </p:pic>
    </p:spTree>
    <p:extLst>
      <p:ext uri="{BB962C8B-B14F-4D97-AF65-F5344CB8AC3E}">
        <p14:creationId xmlns:p14="http://schemas.microsoft.com/office/powerpoint/2010/main" val="7952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301625" y="1219200"/>
            <a:ext cx="8540750" cy="3962400"/>
          </a:xfrm>
        </p:spPr>
        <p:txBody>
          <a:bodyPr/>
          <a:lstStyle/>
          <a:p>
            <a:pPr marL="0" indent="0" algn="ctr">
              <a:buNone/>
            </a:pPr>
            <a:r>
              <a:rPr lang="en-US" sz="2400" dirty="0">
                <a:effectLst/>
              </a:rPr>
              <a:t>Some edible products, such as brownies for example, may contain several “servings” of THC, but the patient may not know that. </a:t>
            </a:r>
          </a:p>
          <a:p>
            <a:pPr marL="0" indent="0" algn="ctr">
              <a:buNone/>
            </a:pPr>
            <a:endParaRPr lang="en-US" sz="2400" dirty="0">
              <a:effectLst/>
            </a:endParaRPr>
          </a:p>
          <a:p>
            <a:pPr marL="0" indent="0" algn="ctr">
              <a:buNone/>
            </a:pPr>
            <a:r>
              <a:rPr lang="en-US" sz="2400" dirty="0">
                <a:effectLst/>
              </a:rPr>
              <a:t>In the case of a 90 mg THC lollipop, such as was purchased by the patient in this case report, an appropriate starting dose might be a few licks or a small piece.</a:t>
            </a: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pic>
        <p:nvPicPr>
          <p:cNvPr id="6" name="Content Placeholder 5" descr="A close up of a fruit&#10;&#10;Description automatically generated">
            <a:extLst>
              <a:ext uri="{FF2B5EF4-FFF2-40B4-BE49-F238E27FC236}">
                <a16:creationId xmlns:a16="http://schemas.microsoft.com/office/drawing/2014/main" id="{04EA1F79-7B34-49C8-B4E4-7C98155D96A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3403907" y="4081343"/>
            <a:ext cx="2336186" cy="1557457"/>
          </a:xfrm>
          <a:prstGeom prst="rect">
            <a:avLst/>
          </a:prstGeom>
          <a:noFill/>
          <a:ln w="9525">
            <a:noFill/>
            <a:miter lim="800000"/>
            <a:headEnd/>
            <a:tailEnd/>
          </a:ln>
          <a:effectLst/>
        </p:spPr>
      </p:pic>
    </p:spTree>
    <p:extLst>
      <p:ext uri="{BB962C8B-B14F-4D97-AF65-F5344CB8AC3E}">
        <p14:creationId xmlns:p14="http://schemas.microsoft.com/office/powerpoint/2010/main" val="1995195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301625" y="1219200"/>
            <a:ext cx="8540750" cy="3962400"/>
          </a:xfrm>
        </p:spPr>
        <p:txBody>
          <a:bodyPr/>
          <a:lstStyle/>
          <a:p>
            <a:pPr marL="0" indent="0" algn="ctr">
              <a:buNone/>
            </a:pPr>
            <a:r>
              <a:rPr lang="en-US" sz="2800" dirty="0">
                <a:effectLst/>
              </a:rPr>
              <a:t>CV toxicity of marijuana can be viewed as a consequence of </a:t>
            </a:r>
          </a:p>
          <a:p>
            <a:pPr marL="0" indent="0" algn="ctr">
              <a:buNone/>
            </a:pPr>
            <a:r>
              <a:rPr lang="en-US" sz="2800" dirty="0">
                <a:effectLst/>
              </a:rPr>
              <a:t>1 or more of the following: </a:t>
            </a:r>
          </a:p>
          <a:p>
            <a:pPr marL="0" indent="0" algn="ctr">
              <a:buNone/>
            </a:pPr>
            <a:endParaRPr lang="en-US" sz="2800" dirty="0">
              <a:effectLst/>
            </a:endParaRPr>
          </a:p>
          <a:p>
            <a:pPr marL="0" indent="0" algn="ctr">
              <a:buNone/>
            </a:pPr>
            <a:r>
              <a:rPr lang="en-US" sz="2800" dirty="0">
                <a:effectLst/>
              </a:rPr>
              <a:t>(1) inhalation of combustion products of marijuana</a:t>
            </a:r>
          </a:p>
          <a:p>
            <a:pPr marL="0" indent="0" algn="ctr">
              <a:buNone/>
            </a:pPr>
            <a:r>
              <a:rPr lang="en-US" sz="2800" dirty="0">
                <a:effectLst/>
              </a:rPr>
              <a:t>(2) direct CV effects of THC</a:t>
            </a:r>
          </a:p>
          <a:p>
            <a:pPr marL="0" indent="0" algn="ctr">
              <a:buNone/>
            </a:pPr>
            <a:r>
              <a:rPr lang="en-US" sz="2800" dirty="0">
                <a:effectLst/>
              </a:rPr>
              <a:t>(3) indirect effects of THC related to acute anxiety, hallucination, and/or psychosis. </a:t>
            </a:r>
          </a:p>
          <a:p>
            <a:pPr marL="0" indent="0" algn="ctr">
              <a:buNone/>
            </a:pPr>
            <a:endParaRPr lang="en-US" sz="2200" dirty="0">
              <a:effectLst/>
            </a:endParaRP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spTree>
    <p:extLst>
      <p:ext uri="{BB962C8B-B14F-4D97-AF65-F5344CB8AC3E}">
        <p14:creationId xmlns:p14="http://schemas.microsoft.com/office/powerpoint/2010/main" val="41691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301625" y="1219200"/>
            <a:ext cx="8540750" cy="3962400"/>
          </a:xfrm>
        </p:spPr>
        <p:txBody>
          <a:bodyPr/>
          <a:lstStyle/>
          <a:p>
            <a:pPr marL="0" indent="0" algn="ctr">
              <a:buNone/>
            </a:pPr>
            <a:r>
              <a:rPr lang="en-US" sz="2000" dirty="0">
                <a:effectLst/>
              </a:rPr>
              <a:t>What about Marijuana smoke?</a:t>
            </a:r>
          </a:p>
          <a:p>
            <a:pPr marL="0" indent="0" algn="ctr">
              <a:buNone/>
            </a:pPr>
            <a:r>
              <a:rPr lang="en-US" sz="2000" dirty="0">
                <a:effectLst/>
              </a:rPr>
              <a:t>Marijuana smoke exposes the smoker to high levels of oxidants, particulates, numerous toxic volatile organic chemicals, and carbon monoxide. </a:t>
            </a:r>
          </a:p>
          <a:p>
            <a:pPr marL="0" indent="0" algn="ctr">
              <a:buNone/>
            </a:pPr>
            <a:endParaRPr lang="en-US" sz="2000" dirty="0">
              <a:effectLst/>
            </a:endParaRPr>
          </a:p>
          <a:p>
            <a:pPr marL="0" indent="0" algn="ctr">
              <a:buNone/>
            </a:pPr>
            <a:r>
              <a:rPr lang="en-US" sz="2000" dirty="0">
                <a:effectLst/>
              </a:rPr>
              <a:t>Adverse CV effects of smoke include oxidant damage, inflammation, endothelial dysfunction, induction of a prothrombotic state, and reduction of oxygen-carrying capacity of red blood cells. </a:t>
            </a:r>
          </a:p>
          <a:p>
            <a:pPr marL="0" indent="0" algn="ctr">
              <a:buNone/>
            </a:pPr>
            <a:endParaRPr lang="en-US" sz="2000" dirty="0">
              <a:effectLst/>
            </a:endParaRPr>
          </a:p>
          <a:p>
            <a:pPr marL="0" indent="0" algn="ctr">
              <a:buNone/>
            </a:pPr>
            <a:r>
              <a:rPr lang="en-US" sz="2000" dirty="0">
                <a:effectLst/>
              </a:rPr>
              <a:t>These toxic effects can translate into plaque rupture, acute thrombosis, and/or vasoconstriction with reduced coronary blood flow, resulting in an increased risk of acute coronary syndrome, stroke, and sudden cardiac death </a:t>
            </a: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spTree>
    <p:extLst>
      <p:ext uri="{BB962C8B-B14F-4D97-AF65-F5344CB8AC3E}">
        <p14:creationId xmlns:p14="http://schemas.microsoft.com/office/powerpoint/2010/main" val="36238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pic>
        <p:nvPicPr>
          <p:cNvPr id="6" name="Content Placeholder 5">
            <a:extLst>
              <a:ext uri="{FF2B5EF4-FFF2-40B4-BE49-F238E27FC236}">
                <a16:creationId xmlns:a16="http://schemas.microsoft.com/office/drawing/2014/main" id="{E0C2AA67-709A-4327-97AC-03B5CEB8F8B7}"/>
              </a:ext>
            </a:extLst>
          </p:cNvPr>
          <p:cNvPicPr>
            <a:picLocks noGrp="1" noChangeAspect="1"/>
          </p:cNvPicPr>
          <p:nvPr>
            <p:ph idx="1"/>
          </p:nvPr>
        </p:nvPicPr>
        <p:blipFill>
          <a:blip r:embed="rId3"/>
          <a:stretch>
            <a:fillRect/>
          </a:stretch>
        </p:blipFill>
        <p:spPr>
          <a:xfrm>
            <a:off x="2328321" y="1219200"/>
            <a:ext cx="4487358" cy="4604484"/>
          </a:xfrm>
          <a:prstGeom prst="rect">
            <a:avLst/>
          </a:prstGeom>
        </p:spPr>
      </p:pic>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spTree>
    <p:extLst>
      <p:ext uri="{BB962C8B-B14F-4D97-AF65-F5344CB8AC3E}">
        <p14:creationId xmlns:p14="http://schemas.microsoft.com/office/powerpoint/2010/main" val="3573532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301625" y="1219200"/>
            <a:ext cx="8540750" cy="3962400"/>
          </a:xfrm>
        </p:spPr>
        <p:txBody>
          <a:bodyPr/>
          <a:lstStyle/>
          <a:p>
            <a:pPr marL="0" indent="0" algn="ctr">
              <a:buNone/>
            </a:pPr>
            <a:r>
              <a:rPr lang="en-US" sz="2000" dirty="0">
                <a:effectLst/>
              </a:rPr>
              <a:t>How should health care providers manage patients with CVD who are using or would like to use cannabis products? </a:t>
            </a:r>
          </a:p>
          <a:p>
            <a:pPr marL="0" indent="0" algn="ctr">
              <a:buNone/>
            </a:pPr>
            <a:endParaRPr lang="en-US" sz="2000" dirty="0">
              <a:effectLst/>
            </a:endParaRPr>
          </a:p>
          <a:p>
            <a:pPr marL="0" indent="0" algn="ctr">
              <a:buNone/>
            </a:pPr>
            <a:r>
              <a:rPr lang="en-US" sz="2000" dirty="0">
                <a:effectLst/>
              </a:rPr>
              <a:t>Many patients would like to use or are using cannabis to manage anxiety, chronic pain, and/or to aid sleep. </a:t>
            </a:r>
          </a:p>
          <a:p>
            <a:pPr marL="0" indent="0" algn="ctr">
              <a:buNone/>
            </a:pPr>
            <a:endParaRPr lang="en-US" sz="2000" dirty="0">
              <a:effectLst/>
            </a:endParaRPr>
          </a:p>
          <a:p>
            <a:pPr marL="0" indent="0" algn="ctr">
              <a:buNone/>
            </a:pPr>
            <a:r>
              <a:rPr lang="en-US" sz="2000" dirty="0">
                <a:effectLst/>
              </a:rPr>
              <a:t>Particularly vulnerable to the adverse effects of cannabis are patients with coronary artery or cerebrovascular disease, heart failure, and arrhythmias, including atrial fibrillation, paroxysmal supraventricular arrhythmias, and ventricular tachycardia. </a:t>
            </a:r>
          </a:p>
          <a:p>
            <a:pPr marL="0" indent="0" algn="ctr">
              <a:buNone/>
            </a:pPr>
            <a:endParaRPr lang="en-US" sz="2000" dirty="0">
              <a:effectLst/>
            </a:endParaRPr>
          </a:p>
          <a:p>
            <a:pPr marL="0" indent="0" algn="ctr">
              <a:buNone/>
            </a:pPr>
            <a:r>
              <a:rPr lang="en-US" sz="2000" dirty="0">
                <a:effectLst/>
              </a:rPr>
              <a:t>No empirical evidence is available to guide management of cannabis use in older patients and/or patients with cardiovascular disease. </a:t>
            </a: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spTree>
    <p:extLst>
      <p:ext uri="{BB962C8B-B14F-4D97-AF65-F5344CB8AC3E}">
        <p14:creationId xmlns:p14="http://schemas.microsoft.com/office/powerpoint/2010/main" val="23140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658-F6CA-4782-994A-24D28A7322E9}"/>
              </a:ext>
            </a:extLst>
          </p:cNvPr>
          <p:cNvSpPr>
            <a:spLocks noGrp="1"/>
          </p:cNvSpPr>
          <p:nvPr>
            <p:ph type="title"/>
          </p:nvPr>
        </p:nvSpPr>
        <p:spPr>
          <a:xfrm>
            <a:off x="301625" y="228601"/>
            <a:ext cx="8510588" cy="838200"/>
          </a:xfrm>
        </p:spPr>
        <p:txBody>
          <a:bodyPr/>
          <a:lstStyle/>
          <a:p>
            <a:r>
              <a:rPr lang="en-US" sz="3200" dirty="0">
                <a:effectLst/>
              </a:rPr>
              <a:t>Cannabis Use in Patients with Cardiovascular Disease</a:t>
            </a:r>
          </a:p>
        </p:txBody>
      </p:sp>
      <p:sp>
        <p:nvSpPr>
          <p:cNvPr id="3" name="Content Placeholder 2">
            <a:extLst>
              <a:ext uri="{FF2B5EF4-FFF2-40B4-BE49-F238E27FC236}">
                <a16:creationId xmlns:a16="http://schemas.microsoft.com/office/drawing/2014/main" id="{2E613414-1935-4DB9-93EF-B9654D12AAC4}"/>
              </a:ext>
            </a:extLst>
          </p:cNvPr>
          <p:cNvSpPr>
            <a:spLocks noGrp="1"/>
          </p:cNvSpPr>
          <p:nvPr>
            <p:ph idx="1"/>
          </p:nvPr>
        </p:nvSpPr>
        <p:spPr>
          <a:xfrm>
            <a:off x="286544" y="1066800"/>
            <a:ext cx="8540750" cy="3962400"/>
          </a:xfrm>
        </p:spPr>
        <p:txBody>
          <a:bodyPr/>
          <a:lstStyle/>
          <a:p>
            <a:pPr marL="0" indent="0">
              <a:buNone/>
            </a:pPr>
            <a:r>
              <a:rPr lang="en-US" sz="2400" u="sng" dirty="0" err="1">
                <a:effectLst/>
              </a:rPr>
              <a:t>BalenDoneen</a:t>
            </a:r>
            <a:r>
              <a:rPr lang="en-US" sz="2400" u="sng" dirty="0">
                <a:effectLst/>
              </a:rPr>
              <a:t> Take Away:</a:t>
            </a:r>
          </a:p>
          <a:p>
            <a:pPr marL="457200" indent="-457200">
              <a:buAutoNum type="arabicPeriod"/>
            </a:pPr>
            <a:r>
              <a:rPr lang="en-US" sz="2000" dirty="0">
                <a:effectLst/>
              </a:rPr>
              <a:t>Despite claims of cannabis having benefits on sleep, anxiety and pain – at this point, we cannot consider it to be safe from a cardiovascular standpoint.  Cannabis is the entire plant – not just the cannabinoid</a:t>
            </a:r>
          </a:p>
          <a:p>
            <a:pPr marL="457200" indent="-457200">
              <a:buAutoNum type="arabicPeriod"/>
            </a:pPr>
            <a:endParaRPr lang="en-US" sz="1000" dirty="0">
              <a:effectLst/>
            </a:endParaRPr>
          </a:p>
          <a:p>
            <a:pPr marL="457200" indent="-457200">
              <a:buAutoNum type="arabicPeriod"/>
            </a:pPr>
            <a:r>
              <a:rPr lang="en-US" sz="2000" dirty="0">
                <a:effectLst/>
              </a:rPr>
              <a:t>Due to the legalization of cannabis – this must be brought up with all interviews with patients regardless of age and background.  </a:t>
            </a:r>
          </a:p>
          <a:p>
            <a:pPr marL="457200" indent="-457200">
              <a:buAutoNum type="arabicPeriod"/>
            </a:pPr>
            <a:endParaRPr lang="en-US" sz="1000" dirty="0">
              <a:effectLst/>
            </a:endParaRPr>
          </a:p>
          <a:p>
            <a:pPr marL="457200" indent="-457200">
              <a:buAutoNum type="arabicPeriod"/>
            </a:pPr>
            <a:r>
              <a:rPr lang="en-US" sz="2000" dirty="0">
                <a:effectLst/>
              </a:rPr>
              <a:t>Most importantly, education is important – people want to fell less anxiety, sleep better and be in less pain – now that cannabis is legal in many states – at this point we cannot offer a blanket offering as ‘safety’ with this substance. </a:t>
            </a:r>
          </a:p>
          <a:p>
            <a:pPr marL="457200" indent="-457200">
              <a:buAutoNum type="arabicPeriod"/>
            </a:pPr>
            <a:endParaRPr lang="en-US" sz="1000" dirty="0">
              <a:effectLst/>
            </a:endParaRPr>
          </a:p>
          <a:p>
            <a:pPr marL="457200" indent="-457200">
              <a:buAutoNum type="arabicPeriod"/>
            </a:pPr>
            <a:r>
              <a:rPr lang="en-US" sz="2000" dirty="0">
                <a:effectLst/>
              </a:rPr>
              <a:t>Author does state – if one wants to use Cannabis, consider the alternative of CBD instead.  However – no data was cited.  </a:t>
            </a:r>
          </a:p>
          <a:p>
            <a:pPr marL="457200" indent="-457200">
              <a:buAutoNum type="arabicPeriod"/>
            </a:pPr>
            <a:endParaRPr lang="en-US" sz="2400" dirty="0">
              <a:effectLst/>
            </a:endParaRPr>
          </a:p>
        </p:txBody>
      </p:sp>
      <p:sp>
        <p:nvSpPr>
          <p:cNvPr id="4" name="Footer Placeholder 3">
            <a:extLst>
              <a:ext uri="{FF2B5EF4-FFF2-40B4-BE49-F238E27FC236}">
                <a16:creationId xmlns:a16="http://schemas.microsoft.com/office/drawing/2014/main" id="{5C640BED-0D66-48C6-A448-E05BB7A00457}"/>
              </a:ext>
            </a:extLst>
          </p:cNvPr>
          <p:cNvSpPr>
            <a:spLocks noGrp="1"/>
          </p:cNvSpPr>
          <p:nvPr>
            <p:ph type="ftr" sz="quarter" idx="11"/>
          </p:nvPr>
        </p:nvSpPr>
        <p:spPr/>
        <p:txBody>
          <a:bodyPr/>
          <a:lstStyle/>
          <a:p>
            <a:pPr>
              <a:defRPr/>
            </a:pPr>
            <a:r>
              <a:rPr lang="en-US"/>
              <a:t>Copyright Bale/Doneen Paradigm</a:t>
            </a:r>
          </a:p>
        </p:txBody>
      </p:sp>
      <p:sp>
        <p:nvSpPr>
          <p:cNvPr id="5" name="TextBox 4">
            <a:extLst>
              <a:ext uri="{FF2B5EF4-FFF2-40B4-BE49-F238E27FC236}">
                <a16:creationId xmlns:a16="http://schemas.microsoft.com/office/drawing/2014/main" id="{E3FF228C-4D15-467A-9601-C3F59E82A8E5}"/>
              </a:ext>
            </a:extLst>
          </p:cNvPr>
          <p:cNvSpPr txBox="1"/>
          <p:nvPr/>
        </p:nvSpPr>
        <p:spPr>
          <a:xfrm>
            <a:off x="252412" y="5823684"/>
            <a:ext cx="8639175" cy="646331"/>
          </a:xfrm>
          <a:prstGeom prst="rect">
            <a:avLst/>
          </a:prstGeom>
          <a:noFill/>
        </p:spPr>
        <p:txBody>
          <a:bodyPr wrap="square" rtlCol="0">
            <a:spAutoFit/>
          </a:bodyPr>
          <a:lstStyle/>
          <a:p>
            <a:pPr algn="ctr"/>
            <a:r>
              <a:rPr lang="en-US" dirty="0" err="1">
                <a:solidFill>
                  <a:srgbClr val="FFC000"/>
                </a:solidFill>
              </a:rPr>
              <a:t>Benowitz</a:t>
            </a:r>
            <a:r>
              <a:rPr lang="en-US" dirty="0">
                <a:solidFill>
                  <a:srgbClr val="FFC000"/>
                </a:solidFill>
              </a:rPr>
              <a:t>, N. (2019). Cannabis use in patients with cardiovascular disease. Canadian Journal of Cardiology. Volume 35 2019</a:t>
            </a:r>
          </a:p>
        </p:txBody>
      </p:sp>
    </p:spTree>
    <p:extLst>
      <p:ext uri="{BB962C8B-B14F-4D97-AF65-F5344CB8AC3E}">
        <p14:creationId xmlns:p14="http://schemas.microsoft.com/office/powerpoint/2010/main" val="29482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308801-6B54-4B61-BE96-44C455C59C94}"/>
              </a:ext>
            </a:extLst>
          </p:cNvPr>
          <p:cNvSpPr>
            <a:spLocks noGrp="1"/>
          </p:cNvSpPr>
          <p:nvPr>
            <p:ph type="ftr" sz="quarter" idx="11"/>
          </p:nvPr>
        </p:nvSpPr>
        <p:spPr/>
        <p:txBody>
          <a:bodyPr/>
          <a:lstStyle/>
          <a:p>
            <a:pPr>
              <a:defRPr/>
            </a:pPr>
            <a:r>
              <a:rPr lang="en-US"/>
              <a:t>Copyright Bale/Doneen Paradigm</a:t>
            </a:r>
          </a:p>
        </p:txBody>
      </p:sp>
      <p:pic>
        <p:nvPicPr>
          <p:cNvPr id="2050" name="Picture 2" descr="&quot;Two of my favorite things are sitting on my front porch smoking a pipe of sweet hemp, and playing my Horner harmonica.&quot; - Abraham Lincoln">
            <a:extLst>
              <a:ext uri="{FF2B5EF4-FFF2-40B4-BE49-F238E27FC236}">
                <a16:creationId xmlns:a16="http://schemas.microsoft.com/office/drawing/2014/main" id="{600EF299-45EE-4D36-A5B3-DAABBBFFA0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9225"/>
            <a:ext cx="6324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2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Coffee Consumption lowers AF risk in men</a:t>
            </a:r>
          </a:p>
        </p:txBody>
      </p:sp>
      <p:pic>
        <p:nvPicPr>
          <p:cNvPr id="5" name="Content Placeholder 4">
            <a:extLst>
              <a:ext uri="{FF2B5EF4-FFF2-40B4-BE49-F238E27FC236}">
                <a16:creationId xmlns:a16="http://schemas.microsoft.com/office/drawing/2014/main" id="{E52F876B-1E12-443E-AFB4-0ADAEA02CD99}"/>
              </a:ext>
            </a:extLst>
          </p:cNvPr>
          <p:cNvPicPr>
            <a:picLocks noGrp="1" noChangeAspect="1"/>
          </p:cNvPicPr>
          <p:nvPr>
            <p:ph idx="1"/>
          </p:nvPr>
        </p:nvPicPr>
        <p:blipFill>
          <a:blip r:embed="rId2"/>
          <a:stretch>
            <a:fillRect/>
          </a:stretch>
        </p:blipFill>
        <p:spPr>
          <a:xfrm>
            <a:off x="589280" y="990600"/>
            <a:ext cx="4724400" cy="4648200"/>
          </a:xfrm>
          <a:prstGeom prst="rect">
            <a:avLst/>
          </a:prstGeom>
        </p:spPr>
      </p:pic>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83820" y="5791200"/>
            <a:ext cx="8915400" cy="646331"/>
          </a:xfrm>
          <a:prstGeom prst="rect">
            <a:avLst/>
          </a:prstGeom>
          <a:noFill/>
        </p:spPr>
        <p:txBody>
          <a:bodyPr wrap="square" rtlCol="0">
            <a:spAutoFit/>
          </a:bodyPr>
          <a:lstStyle/>
          <a:p>
            <a:pPr algn="ctr"/>
            <a:r>
              <a:rPr lang="en-US" i="1" dirty="0" err="1">
                <a:solidFill>
                  <a:srgbClr val="FFC000"/>
                </a:solidFill>
              </a:rPr>
              <a:t>Bodar</a:t>
            </a:r>
            <a:r>
              <a:rPr lang="en-US" i="1" dirty="0">
                <a:solidFill>
                  <a:srgbClr val="FFC000"/>
                </a:solidFill>
              </a:rPr>
              <a:t>, V., Chen, J., </a:t>
            </a:r>
            <a:r>
              <a:rPr lang="en-US" i="1" dirty="0" err="1">
                <a:solidFill>
                  <a:srgbClr val="FFC000"/>
                </a:solidFill>
              </a:rPr>
              <a:t>Gaziano</a:t>
            </a:r>
            <a:r>
              <a:rPr lang="en-US" i="1" dirty="0">
                <a:solidFill>
                  <a:srgbClr val="FFC000"/>
                </a:solidFill>
              </a:rPr>
              <a:t>, M., et al. (2019). Coffee consumption and risk of atrial fibrillation in the physicians’ health study. J. Am Heart Association. 2019;8:e011346. </a:t>
            </a:r>
          </a:p>
        </p:txBody>
      </p:sp>
      <p:sp>
        <p:nvSpPr>
          <p:cNvPr id="3" name="Rectangle 2">
            <a:extLst>
              <a:ext uri="{FF2B5EF4-FFF2-40B4-BE49-F238E27FC236}">
                <a16:creationId xmlns:a16="http://schemas.microsoft.com/office/drawing/2014/main" id="{AE67B38C-61AF-47BE-A82E-A92A8F03C58D}"/>
              </a:ext>
            </a:extLst>
          </p:cNvPr>
          <p:cNvSpPr/>
          <p:nvPr/>
        </p:nvSpPr>
        <p:spPr>
          <a:xfrm>
            <a:off x="5334000" y="1828800"/>
            <a:ext cx="3733800" cy="2308324"/>
          </a:xfrm>
          <a:prstGeom prst="rect">
            <a:avLst/>
          </a:prstGeom>
        </p:spPr>
        <p:txBody>
          <a:bodyPr wrap="square">
            <a:spAutoFit/>
          </a:bodyPr>
          <a:lstStyle/>
          <a:p>
            <a:pPr algn="ctr"/>
            <a:r>
              <a:rPr lang="en-US" dirty="0">
                <a:latin typeface="AdvOTe521d66a"/>
              </a:rPr>
              <a:t>Spline curve assessing the relationship between coffee consumption and AF risk. </a:t>
            </a:r>
          </a:p>
          <a:p>
            <a:pPr algn="ctr"/>
            <a:endParaRPr lang="en-US" dirty="0">
              <a:latin typeface="AdvOTe521d66a"/>
            </a:endParaRPr>
          </a:p>
          <a:p>
            <a:pPr algn="ctr"/>
            <a:r>
              <a:rPr lang="en-US" dirty="0">
                <a:latin typeface="AdvOTe521d66a"/>
              </a:rPr>
              <a:t>Dashed curves indicate 95% CI band. </a:t>
            </a:r>
          </a:p>
          <a:p>
            <a:pPr algn="ctr"/>
            <a:endParaRPr lang="en-US" dirty="0">
              <a:latin typeface="AdvOTe521d66a"/>
            </a:endParaRPr>
          </a:p>
          <a:p>
            <a:pPr algn="ctr"/>
            <a:r>
              <a:rPr lang="en-US" dirty="0">
                <a:latin typeface="AdvOTe521d66a"/>
              </a:rPr>
              <a:t>Adjusted for age, smoking, alcohol, and exercise (</a:t>
            </a:r>
            <a:r>
              <a:rPr lang="en-US" dirty="0">
                <a:latin typeface="AdvOT2933ab9b.I"/>
              </a:rPr>
              <a:t>P trend=0.01)</a:t>
            </a:r>
          </a:p>
        </p:txBody>
      </p:sp>
    </p:spTree>
    <p:extLst>
      <p:ext uri="{BB962C8B-B14F-4D97-AF65-F5344CB8AC3E}">
        <p14:creationId xmlns:p14="http://schemas.microsoft.com/office/powerpoint/2010/main" val="1371888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pic>
        <p:nvPicPr>
          <p:cNvPr id="6" name="Content Placeholder 5">
            <a:extLst>
              <a:ext uri="{FF2B5EF4-FFF2-40B4-BE49-F238E27FC236}">
                <a16:creationId xmlns:a16="http://schemas.microsoft.com/office/drawing/2014/main" id="{2CE9A6BF-5951-46F0-B132-4E7696F44505}"/>
              </a:ext>
            </a:extLst>
          </p:cNvPr>
          <p:cNvPicPr>
            <a:picLocks noGrp="1" noChangeAspect="1"/>
          </p:cNvPicPr>
          <p:nvPr>
            <p:ph idx="1"/>
          </p:nvPr>
        </p:nvPicPr>
        <p:blipFill>
          <a:blip r:embed="rId2"/>
          <a:stretch>
            <a:fillRect/>
          </a:stretch>
        </p:blipFill>
        <p:spPr>
          <a:xfrm>
            <a:off x="1676400" y="1139204"/>
            <a:ext cx="5363683" cy="4267200"/>
          </a:xfrm>
          <a:prstGeom prst="rect">
            <a:avLst/>
          </a:prstGeom>
        </p:spPr>
      </p:pic>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spTree>
    <p:extLst>
      <p:ext uri="{BB962C8B-B14F-4D97-AF65-F5344CB8AC3E}">
        <p14:creationId xmlns:p14="http://schemas.microsoft.com/office/powerpoint/2010/main" val="1180200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sp>
        <p:nvSpPr>
          <p:cNvPr id="3" name="Content Placeholder 2">
            <a:extLst>
              <a:ext uri="{FF2B5EF4-FFF2-40B4-BE49-F238E27FC236}">
                <a16:creationId xmlns:a16="http://schemas.microsoft.com/office/drawing/2014/main" id="{298EA34A-8AB2-413D-91AF-AF0C3223853A}"/>
              </a:ext>
            </a:extLst>
          </p:cNvPr>
          <p:cNvSpPr>
            <a:spLocks noGrp="1"/>
          </p:cNvSpPr>
          <p:nvPr>
            <p:ph idx="1"/>
          </p:nvPr>
        </p:nvSpPr>
        <p:spPr>
          <a:xfrm>
            <a:off x="76200" y="1143000"/>
            <a:ext cx="8991600" cy="4422775"/>
          </a:xfrm>
        </p:spPr>
        <p:txBody>
          <a:bodyPr/>
          <a:lstStyle/>
          <a:p>
            <a:pPr marL="0" indent="0" algn="ctr">
              <a:buNone/>
            </a:pPr>
            <a:r>
              <a:rPr lang="en-US" sz="2400" dirty="0">
                <a:effectLst/>
              </a:rPr>
              <a:t>Cannabis is available for medicinal use in 33 US states and for non-medicinal use in 10 US states, although both remain illegal under federal law. </a:t>
            </a:r>
          </a:p>
          <a:p>
            <a:pPr marL="0" indent="0" algn="ctr">
              <a:buNone/>
            </a:pPr>
            <a:endParaRPr lang="en-US" sz="2400" dirty="0">
              <a:effectLst/>
            </a:endParaRPr>
          </a:p>
          <a:p>
            <a:pPr marL="0" indent="0" algn="ctr">
              <a:buNone/>
            </a:pPr>
            <a:r>
              <a:rPr lang="en-US" sz="2400" dirty="0">
                <a:effectLst/>
              </a:rPr>
              <a:t>Other recent developments include the legalization of cannabis for non-medicinal use in Canada on 17 October 2018. </a:t>
            </a:r>
          </a:p>
          <a:p>
            <a:pPr marL="0" indent="0" algn="ctr">
              <a:buNone/>
            </a:pPr>
            <a:endParaRPr lang="en-US" sz="2400" dirty="0">
              <a:effectLst/>
            </a:endParaRPr>
          </a:p>
          <a:p>
            <a:pPr marL="0" indent="0" algn="ctr">
              <a:buNone/>
            </a:pPr>
            <a:r>
              <a:rPr lang="en-US" sz="2400" dirty="0">
                <a:effectLst/>
              </a:rPr>
              <a:t>The World Health Organization has proposed that cannabis should be rescheduled within international law because of growing evidence of its medicinal applications</a:t>
            </a:r>
          </a:p>
        </p:txBody>
      </p:sp>
    </p:spTree>
    <p:extLst>
      <p:ext uri="{BB962C8B-B14F-4D97-AF65-F5344CB8AC3E}">
        <p14:creationId xmlns:p14="http://schemas.microsoft.com/office/powerpoint/2010/main" val="350473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sp>
        <p:nvSpPr>
          <p:cNvPr id="3" name="Content Placeholder 2">
            <a:extLst>
              <a:ext uri="{FF2B5EF4-FFF2-40B4-BE49-F238E27FC236}">
                <a16:creationId xmlns:a16="http://schemas.microsoft.com/office/drawing/2014/main" id="{298EA34A-8AB2-413D-91AF-AF0C3223853A}"/>
              </a:ext>
            </a:extLst>
          </p:cNvPr>
          <p:cNvSpPr>
            <a:spLocks noGrp="1"/>
          </p:cNvSpPr>
          <p:nvPr>
            <p:ph idx="1"/>
          </p:nvPr>
        </p:nvSpPr>
        <p:spPr>
          <a:xfrm>
            <a:off x="301625" y="1447800"/>
            <a:ext cx="8540750" cy="3505200"/>
          </a:xfrm>
        </p:spPr>
        <p:txBody>
          <a:bodyPr/>
          <a:lstStyle/>
          <a:p>
            <a:pPr marL="0" indent="0" algn="ctr">
              <a:buNone/>
            </a:pPr>
            <a:r>
              <a:rPr lang="en-US" sz="2400" dirty="0">
                <a:effectLst/>
              </a:rPr>
              <a:t>The cannabis plant can produce at least 144 naturally occurring compounds known as cannabinoids. </a:t>
            </a:r>
          </a:p>
          <a:p>
            <a:pPr marL="0" indent="0" algn="ctr">
              <a:buNone/>
            </a:pPr>
            <a:endParaRPr lang="en-US" sz="2400" dirty="0">
              <a:effectLst/>
            </a:endParaRPr>
          </a:p>
          <a:p>
            <a:pPr marL="0" indent="0" algn="ctr">
              <a:buNone/>
            </a:pPr>
            <a:r>
              <a:rPr lang="en-US" sz="2400" dirty="0">
                <a:effectLst/>
              </a:rPr>
              <a:t>The most widely researched cannabinoids are </a:t>
            </a:r>
          </a:p>
          <a:p>
            <a:pPr marL="0" indent="0" algn="ctr">
              <a:buNone/>
            </a:pPr>
            <a:r>
              <a:rPr lang="en-US" sz="2400" dirty="0">
                <a:effectLst/>
              </a:rPr>
              <a:t>Δ9-tetrahydrocannabinol (THC) and CBD. </a:t>
            </a:r>
          </a:p>
          <a:p>
            <a:pPr marL="0" indent="0" algn="ctr">
              <a:buNone/>
            </a:pPr>
            <a:endParaRPr lang="en-US" sz="2400" dirty="0">
              <a:effectLst/>
            </a:endParaRPr>
          </a:p>
          <a:p>
            <a:pPr marL="0" indent="0" algn="ctr">
              <a:buNone/>
            </a:pPr>
            <a:r>
              <a:rPr lang="en-US" sz="2400" dirty="0">
                <a:effectLst/>
              </a:rPr>
              <a:t>THC is the primary constituent of cannabis that causes the “high” whereas CBD is not intoxicating at typical doses.</a:t>
            </a:r>
          </a:p>
        </p:txBody>
      </p:sp>
    </p:spTree>
    <p:extLst>
      <p:ext uri="{BB962C8B-B14F-4D97-AF65-F5344CB8AC3E}">
        <p14:creationId xmlns:p14="http://schemas.microsoft.com/office/powerpoint/2010/main" val="33233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pic>
        <p:nvPicPr>
          <p:cNvPr id="6" name="Content Placeholder 5">
            <a:extLst>
              <a:ext uri="{FF2B5EF4-FFF2-40B4-BE49-F238E27FC236}">
                <a16:creationId xmlns:a16="http://schemas.microsoft.com/office/drawing/2014/main" id="{63D04CE5-47EB-4052-AF5C-411FB3003B3B}"/>
              </a:ext>
            </a:extLst>
          </p:cNvPr>
          <p:cNvPicPr>
            <a:picLocks noGrp="1" noChangeAspect="1"/>
          </p:cNvPicPr>
          <p:nvPr>
            <p:ph idx="1"/>
          </p:nvPr>
        </p:nvPicPr>
        <p:blipFill>
          <a:blip r:embed="rId2"/>
          <a:stretch>
            <a:fillRect/>
          </a:stretch>
        </p:blipFill>
        <p:spPr>
          <a:xfrm>
            <a:off x="2209800" y="1143000"/>
            <a:ext cx="4571999" cy="4488208"/>
          </a:xfrm>
          <a:prstGeom prst="rect">
            <a:avLst/>
          </a:prstGeom>
        </p:spPr>
      </p:pic>
    </p:spTree>
    <p:extLst>
      <p:ext uri="{BB962C8B-B14F-4D97-AF65-F5344CB8AC3E}">
        <p14:creationId xmlns:p14="http://schemas.microsoft.com/office/powerpoint/2010/main" val="874703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sp>
        <p:nvSpPr>
          <p:cNvPr id="3" name="Content Placeholder 2">
            <a:extLst>
              <a:ext uri="{FF2B5EF4-FFF2-40B4-BE49-F238E27FC236}">
                <a16:creationId xmlns:a16="http://schemas.microsoft.com/office/drawing/2014/main" id="{298EA34A-8AB2-413D-91AF-AF0C3223853A}"/>
              </a:ext>
            </a:extLst>
          </p:cNvPr>
          <p:cNvSpPr>
            <a:spLocks noGrp="1"/>
          </p:cNvSpPr>
          <p:nvPr>
            <p:ph idx="1"/>
          </p:nvPr>
        </p:nvSpPr>
        <p:spPr>
          <a:xfrm>
            <a:off x="301625" y="1257299"/>
            <a:ext cx="8540750" cy="4343401"/>
          </a:xfrm>
        </p:spPr>
        <p:txBody>
          <a:bodyPr/>
          <a:lstStyle/>
          <a:p>
            <a:pPr marL="0" indent="0" algn="ctr">
              <a:buNone/>
            </a:pPr>
            <a:r>
              <a:rPr lang="en-US" sz="2200" dirty="0">
                <a:effectLst/>
              </a:rPr>
              <a:t>THC and CBD have contrasting mechanisms of action on the endocannabinoid system, which is widely expressed in the central and peripheral nervous systems. </a:t>
            </a:r>
          </a:p>
          <a:p>
            <a:pPr marL="0" indent="0" algn="ctr">
              <a:buNone/>
            </a:pPr>
            <a:endParaRPr lang="en-US" sz="2200" dirty="0">
              <a:effectLst/>
            </a:endParaRPr>
          </a:p>
          <a:p>
            <a:pPr marL="0" indent="0" algn="ctr">
              <a:buNone/>
            </a:pPr>
            <a:r>
              <a:rPr lang="en-US" sz="2200" dirty="0">
                <a:effectLst/>
              </a:rPr>
              <a:t>These actions may account for their therapeutic effects. CBD increased plasma endocannabinoid levels in a clinical trial in schizophrenia, which correlated with the degree of symptom improvement. </a:t>
            </a:r>
          </a:p>
          <a:p>
            <a:pPr marL="0" indent="0" algn="ctr">
              <a:buNone/>
            </a:pPr>
            <a:endParaRPr lang="en-US" sz="2200" dirty="0">
              <a:effectLst/>
            </a:endParaRPr>
          </a:p>
          <a:p>
            <a:pPr marL="0" indent="0" algn="ctr">
              <a:buNone/>
            </a:pPr>
            <a:r>
              <a:rPr lang="en-US" sz="2200" dirty="0">
                <a:effectLst/>
              </a:rPr>
              <a:t>When taken together with THC, CBD may offset some of the adverse effects of THC, such as memory impairment and paranoia.</a:t>
            </a:r>
          </a:p>
        </p:txBody>
      </p:sp>
    </p:spTree>
    <p:extLst>
      <p:ext uri="{BB962C8B-B14F-4D97-AF65-F5344CB8AC3E}">
        <p14:creationId xmlns:p14="http://schemas.microsoft.com/office/powerpoint/2010/main" val="33408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sp>
        <p:nvSpPr>
          <p:cNvPr id="3" name="Content Placeholder 2">
            <a:extLst>
              <a:ext uri="{FF2B5EF4-FFF2-40B4-BE49-F238E27FC236}">
                <a16:creationId xmlns:a16="http://schemas.microsoft.com/office/drawing/2014/main" id="{298EA34A-8AB2-413D-91AF-AF0C3223853A}"/>
              </a:ext>
            </a:extLst>
          </p:cNvPr>
          <p:cNvSpPr>
            <a:spLocks noGrp="1"/>
          </p:cNvSpPr>
          <p:nvPr>
            <p:ph idx="1"/>
          </p:nvPr>
        </p:nvSpPr>
        <p:spPr>
          <a:xfrm>
            <a:off x="152400" y="1257299"/>
            <a:ext cx="8839200" cy="4343401"/>
          </a:xfrm>
        </p:spPr>
        <p:txBody>
          <a:bodyPr/>
          <a:lstStyle/>
          <a:p>
            <a:pPr marL="0" indent="0" algn="ctr">
              <a:buNone/>
            </a:pPr>
            <a:r>
              <a:rPr lang="en-US" sz="2200" dirty="0">
                <a:effectLst/>
              </a:rPr>
              <a:t>The balance of THC and CBD may contribute to safety as well as therapeutic effects. CBD has an excellent safety profile and is well tolerated, even at high doses.</a:t>
            </a:r>
          </a:p>
          <a:p>
            <a:pPr marL="0" indent="0" algn="ctr">
              <a:buNone/>
            </a:pPr>
            <a:endParaRPr lang="en-US" sz="2200" dirty="0">
              <a:effectLst/>
            </a:endParaRPr>
          </a:p>
          <a:p>
            <a:pPr marL="0" indent="0" algn="ctr">
              <a:buNone/>
            </a:pPr>
            <a:r>
              <a:rPr lang="en-US" sz="2200" dirty="0">
                <a:effectLst/>
              </a:rPr>
              <a:t>THC carries an increased risk of adverse events </a:t>
            </a:r>
          </a:p>
          <a:p>
            <a:pPr marL="0" indent="0" algn="ctr">
              <a:buNone/>
            </a:pPr>
            <a:r>
              <a:rPr lang="en-US" sz="2200" dirty="0">
                <a:effectLst/>
              </a:rPr>
              <a:t>(including potentially serious adverse CV events) </a:t>
            </a:r>
          </a:p>
          <a:p>
            <a:pPr marL="0" indent="0" algn="ctr">
              <a:buNone/>
            </a:pPr>
            <a:endParaRPr lang="en-US" sz="2200" dirty="0">
              <a:effectLst/>
            </a:endParaRPr>
          </a:p>
          <a:p>
            <a:pPr marL="0" indent="0" algn="ctr">
              <a:buNone/>
            </a:pPr>
            <a:r>
              <a:rPr lang="en-US" sz="2200" dirty="0">
                <a:effectLst/>
              </a:rPr>
              <a:t>In a systematic review and meta-analysis, cannabinoids (primarily THC) were associated with a five-fold increase in rates of disorientation and dizziness, compared with placebo or active comparators.</a:t>
            </a:r>
          </a:p>
        </p:txBody>
      </p:sp>
    </p:spTree>
    <p:extLst>
      <p:ext uri="{BB962C8B-B14F-4D97-AF65-F5344CB8AC3E}">
        <p14:creationId xmlns:p14="http://schemas.microsoft.com/office/powerpoint/2010/main" val="171623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pic>
        <p:nvPicPr>
          <p:cNvPr id="6" name="Content Placeholder 5">
            <a:extLst>
              <a:ext uri="{FF2B5EF4-FFF2-40B4-BE49-F238E27FC236}">
                <a16:creationId xmlns:a16="http://schemas.microsoft.com/office/drawing/2014/main" id="{E341565D-81DE-474C-A8E5-9FF460EA6BB8}"/>
              </a:ext>
            </a:extLst>
          </p:cNvPr>
          <p:cNvPicPr>
            <a:picLocks noGrp="1" noChangeAspect="1"/>
          </p:cNvPicPr>
          <p:nvPr>
            <p:ph idx="1"/>
          </p:nvPr>
        </p:nvPicPr>
        <p:blipFill>
          <a:blip r:embed="rId2"/>
          <a:stretch>
            <a:fillRect/>
          </a:stretch>
        </p:blipFill>
        <p:spPr>
          <a:xfrm>
            <a:off x="1600200" y="136525"/>
            <a:ext cx="5791199" cy="5494683"/>
          </a:xfrm>
          <a:prstGeom prst="rect">
            <a:avLst/>
          </a:prstGeom>
        </p:spPr>
      </p:pic>
    </p:spTree>
    <p:extLst>
      <p:ext uri="{BB962C8B-B14F-4D97-AF65-F5344CB8AC3E}">
        <p14:creationId xmlns:p14="http://schemas.microsoft.com/office/powerpoint/2010/main" val="2676797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FB67-F6A6-4894-BA35-B383F0160369}"/>
              </a:ext>
            </a:extLst>
          </p:cNvPr>
          <p:cNvSpPr>
            <a:spLocks noGrp="1"/>
          </p:cNvSpPr>
          <p:nvPr>
            <p:ph type="title"/>
          </p:nvPr>
        </p:nvSpPr>
        <p:spPr>
          <a:xfrm>
            <a:off x="301625" y="228601"/>
            <a:ext cx="8510588" cy="685800"/>
          </a:xfrm>
        </p:spPr>
        <p:txBody>
          <a:bodyPr/>
          <a:lstStyle/>
          <a:p>
            <a:r>
              <a:rPr lang="en-US" sz="3200" dirty="0">
                <a:effectLst/>
              </a:rPr>
              <a:t>Cannabinoids and THC – </a:t>
            </a:r>
            <a:br>
              <a:rPr lang="en-US" sz="3200" dirty="0">
                <a:effectLst/>
              </a:rPr>
            </a:br>
            <a:r>
              <a:rPr lang="en-US" sz="3200" dirty="0">
                <a:effectLst/>
              </a:rPr>
              <a:t>Two different animals from the same plant. </a:t>
            </a:r>
          </a:p>
        </p:txBody>
      </p:sp>
      <p:sp>
        <p:nvSpPr>
          <p:cNvPr id="4" name="Footer Placeholder 3">
            <a:extLst>
              <a:ext uri="{FF2B5EF4-FFF2-40B4-BE49-F238E27FC236}">
                <a16:creationId xmlns:a16="http://schemas.microsoft.com/office/drawing/2014/main" id="{238264DF-92B4-4624-A50A-13EE447E1E73}"/>
              </a:ext>
            </a:extLst>
          </p:cNvPr>
          <p:cNvSpPr>
            <a:spLocks noGrp="1"/>
          </p:cNvSpPr>
          <p:nvPr>
            <p:ph type="ftr" sz="quarter" idx="11"/>
          </p:nvPr>
        </p:nvSpPr>
        <p:spPr/>
        <p:txBody>
          <a:bodyPr/>
          <a:lstStyle/>
          <a:p>
            <a:pPr>
              <a:defRPr/>
            </a:pPr>
            <a:r>
              <a:rPr lang="en-US"/>
              <a:t>Copyright Bale/Doneen Paradigm</a:t>
            </a:r>
          </a:p>
        </p:txBody>
      </p:sp>
      <p:sp>
        <p:nvSpPr>
          <p:cNvPr id="5" name="Rectangle 4">
            <a:extLst>
              <a:ext uri="{FF2B5EF4-FFF2-40B4-BE49-F238E27FC236}">
                <a16:creationId xmlns:a16="http://schemas.microsoft.com/office/drawing/2014/main" id="{7D32EFF7-7AD9-447B-BE98-B3AFAFF739F9}"/>
              </a:ext>
            </a:extLst>
          </p:cNvPr>
          <p:cNvSpPr/>
          <p:nvPr/>
        </p:nvSpPr>
        <p:spPr>
          <a:xfrm>
            <a:off x="200130" y="5631208"/>
            <a:ext cx="8915400" cy="646331"/>
          </a:xfrm>
          <a:prstGeom prst="rect">
            <a:avLst/>
          </a:prstGeom>
        </p:spPr>
        <p:txBody>
          <a:bodyPr wrap="square">
            <a:spAutoFit/>
          </a:bodyPr>
          <a:lstStyle/>
          <a:p>
            <a:r>
              <a:rPr lang="en-US" i="1" dirty="0">
                <a:solidFill>
                  <a:srgbClr val="FFC000"/>
                </a:solidFill>
                <a:latin typeface="+mn-lt"/>
              </a:rPr>
              <a:t>Freeman, T., </a:t>
            </a:r>
            <a:r>
              <a:rPr lang="en-US" i="1" dirty="0" err="1">
                <a:solidFill>
                  <a:srgbClr val="FFC000"/>
                </a:solidFill>
                <a:latin typeface="+mn-lt"/>
              </a:rPr>
              <a:t>Hindocha</a:t>
            </a:r>
            <a:r>
              <a:rPr lang="en-US" i="1" dirty="0">
                <a:solidFill>
                  <a:srgbClr val="FFC000"/>
                </a:solidFill>
                <a:latin typeface="+mn-lt"/>
              </a:rPr>
              <a:t>, C., 2019. Medicinal use of cannabis based product and cannabinoids. BMJ </a:t>
            </a:r>
            <a:r>
              <a:rPr lang="en-US" dirty="0">
                <a:solidFill>
                  <a:srgbClr val="FFC000"/>
                </a:solidFill>
                <a:latin typeface="+mn-lt"/>
              </a:rPr>
              <a:t>2019;365:l1141 </a:t>
            </a:r>
            <a:r>
              <a:rPr lang="en-US" dirty="0" err="1">
                <a:solidFill>
                  <a:srgbClr val="FFC000"/>
                </a:solidFill>
                <a:latin typeface="+mn-lt"/>
              </a:rPr>
              <a:t>doi</a:t>
            </a:r>
            <a:r>
              <a:rPr lang="en-US" dirty="0">
                <a:solidFill>
                  <a:srgbClr val="FFC000"/>
                </a:solidFill>
                <a:latin typeface="+mn-lt"/>
              </a:rPr>
              <a:t>: 10.1136/bmj.l1141 (Published 4 April 2019)</a:t>
            </a:r>
          </a:p>
        </p:txBody>
      </p:sp>
      <p:sp>
        <p:nvSpPr>
          <p:cNvPr id="3" name="Content Placeholder 2">
            <a:extLst>
              <a:ext uri="{FF2B5EF4-FFF2-40B4-BE49-F238E27FC236}">
                <a16:creationId xmlns:a16="http://schemas.microsoft.com/office/drawing/2014/main" id="{298EA34A-8AB2-413D-91AF-AF0C3223853A}"/>
              </a:ext>
            </a:extLst>
          </p:cNvPr>
          <p:cNvSpPr>
            <a:spLocks noGrp="1"/>
          </p:cNvSpPr>
          <p:nvPr>
            <p:ph idx="1"/>
          </p:nvPr>
        </p:nvSpPr>
        <p:spPr>
          <a:xfrm>
            <a:off x="271463" y="1295400"/>
            <a:ext cx="8540750" cy="3733800"/>
          </a:xfrm>
        </p:spPr>
        <p:txBody>
          <a:bodyPr/>
          <a:lstStyle/>
          <a:p>
            <a:pPr marL="0" indent="0">
              <a:buNone/>
            </a:pPr>
            <a:r>
              <a:rPr lang="en-US" sz="2000" u="sng" dirty="0">
                <a:effectLst/>
              </a:rPr>
              <a:t>BaleDoneen Take-Away:</a:t>
            </a:r>
          </a:p>
          <a:p>
            <a:pPr marL="457200" indent="-457200">
              <a:buAutoNum type="arabicPeriod"/>
            </a:pPr>
            <a:r>
              <a:rPr lang="en-US" sz="2000" dirty="0">
                <a:effectLst/>
              </a:rPr>
              <a:t>Most importantly – understand the difference and the definitions – Ask the appropriate questions - *BDM intake forms are being improved to include the right questions. </a:t>
            </a:r>
          </a:p>
          <a:p>
            <a:pPr marL="457200" indent="-457200">
              <a:buAutoNum type="arabicPeriod"/>
            </a:pPr>
            <a:endParaRPr lang="en-US" sz="1000" dirty="0">
              <a:effectLst/>
            </a:endParaRPr>
          </a:p>
          <a:p>
            <a:pPr marL="457200" indent="-457200">
              <a:buAutoNum type="arabicPeriod"/>
            </a:pPr>
            <a:r>
              <a:rPr lang="en-US" sz="2000" dirty="0">
                <a:effectLst/>
              </a:rPr>
              <a:t>With legality of Cannabis – patients sometimes do not know the difference between Cannabis, THC, Cannabinoid, and Hemp? </a:t>
            </a:r>
          </a:p>
          <a:p>
            <a:pPr marL="457200" indent="-457200">
              <a:buAutoNum type="arabicPeriod"/>
            </a:pPr>
            <a:endParaRPr lang="en-US" sz="1000" dirty="0">
              <a:effectLst/>
            </a:endParaRPr>
          </a:p>
          <a:p>
            <a:pPr marL="457200" indent="-457200">
              <a:buAutoNum type="arabicPeriod"/>
            </a:pPr>
            <a:r>
              <a:rPr lang="en-US" sz="2000" dirty="0">
                <a:effectLst/>
              </a:rPr>
              <a:t>The various forms of ingestion also compound the question of exactly what people are taking. </a:t>
            </a:r>
          </a:p>
          <a:p>
            <a:pPr marL="457200" indent="-457200">
              <a:buAutoNum type="arabicPeriod"/>
            </a:pPr>
            <a:endParaRPr lang="en-US" sz="1000" dirty="0">
              <a:effectLst/>
            </a:endParaRPr>
          </a:p>
          <a:p>
            <a:pPr marL="457200" indent="-457200">
              <a:buAutoNum type="arabicPeriod"/>
            </a:pPr>
            <a:r>
              <a:rPr lang="en-US" sz="2000" dirty="0">
                <a:effectLst/>
              </a:rPr>
              <a:t>Anecdotally – I will share that my patient population (HASPC of Spokane – my elderly patients are using CBD for pain and sleep on a very regular basis – I needed to get educated!</a:t>
            </a:r>
          </a:p>
          <a:p>
            <a:pPr marL="457200" indent="-457200">
              <a:buAutoNum type="arabicPeriod"/>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75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6903-B248-46F0-9539-7545890A4DF8}"/>
              </a:ext>
            </a:extLst>
          </p:cNvPr>
          <p:cNvSpPr>
            <a:spLocks noGrp="1"/>
          </p:cNvSpPr>
          <p:nvPr>
            <p:ph type="title"/>
          </p:nvPr>
        </p:nvSpPr>
        <p:spPr/>
        <p:txBody>
          <a:bodyPr/>
          <a:lstStyle/>
          <a:p>
            <a:r>
              <a:rPr lang="en-US" sz="3200" dirty="0">
                <a:effectLst/>
              </a:rPr>
              <a:t>The most common delivery module for Cannabidiol is in an oil form</a:t>
            </a:r>
          </a:p>
        </p:txBody>
      </p:sp>
      <p:sp>
        <p:nvSpPr>
          <p:cNvPr id="4" name="Footer Placeholder 3">
            <a:extLst>
              <a:ext uri="{FF2B5EF4-FFF2-40B4-BE49-F238E27FC236}">
                <a16:creationId xmlns:a16="http://schemas.microsoft.com/office/drawing/2014/main" id="{8BD8F9AC-B8D5-4743-9876-53F7750A8C8E}"/>
              </a:ext>
            </a:extLst>
          </p:cNvPr>
          <p:cNvSpPr>
            <a:spLocks noGrp="1"/>
          </p:cNvSpPr>
          <p:nvPr>
            <p:ph type="ftr" sz="quarter" idx="11"/>
          </p:nvPr>
        </p:nvSpPr>
        <p:spPr/>
        <p:txBody>
          <a:bodyPr/>
          <a:lstStyle/>
          <a:p>
            <a:pPr>
              <a:defRPr/>
            </a:pPr>
            <a:r>
              <a:rPr lang="en-US"/>
              <a:t>Copyright Bale/Doneen Paradigm</a:t>
            </a:r>
          </a:p>
        </p:txBody>
      </p:sp>
      <p:pic>
        <p:nvPicPr>
          <p:cNvPr id="11" name="Content Placeholder 10">
            <a:extLst>
              <a:ext uri="{FF2B5EF4-FFF2-40B4-BE49-F238E27FC236}">
                <a16:creationId xmlns:a16="http://schemas.microsoft.com/office/drawing/2014/main" id="{F3C989CB-A35E-42C0-97F2-D24BA1CC820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1600200"/>
            <a:ext cx="7870450" cy="4422775"/>
          </a:xfrm>
        </p:spPr>
      </p:pic>
    </p:spTree>
    <p:extLst>
      <p:ext uri="{BB962C8B-B14F-4D97-AF65-F5344CB8AC3E}">
        <p14:creationId xmlns:p14="http://schemas.microsoft.com/office/powerpoint/2010/main" val="13705649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901F-1D53-41A8-B18B-74FD34788890}"/>
              </a:ext>
            </a:extLst>
          </p:cNvPr>
          <p:cNvSpPr>
            <a:spLocks noGrp="1"/>
          </p:cNvSpPr>
          <p:nvPr>
            <p:ph type="title"/>
          </p:nvPr>
        </p:nvSpPr>
        <p:spPr>
          <a:xfrm>
            <a:off x="301625" y="228601"/>
            <a:ext cx="8510588" cy="914400"/>
          </a:xfrm>
        </p:spPr>
        <p:txBody>
          <a:bodyPr/>
          <a:lstStyle/>
          <a:p>
            <a:r>
              <a:rPr lang="en-US" dirty="0"/>
              <a:t>CBD Oil – what is it exactly?</a:t>
            </a:r>
            <a:br>
              <a:rPr lang="en-US" dirty="0"/>
            </a:br>
            <a:endParaRPr lang="en-US" dirty="0"/>
          </a:p>
        </p:txBody>
      </p:sp>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338496" y="837084"/>
            <a:ext cx="8540750" cy="3657600"/>
          </a:xfrm>
        </p:spPr>
        <p:txBody>
          <a:bodyPr/>
          <a:lstStyle/>
          <a:p>
            <a:pPr marL="0" indent="0" algn="ctr">
              <a:buNone/>
            </a:pPr>
            <a:r>
              <a:rPr lang="en-US" sz="2400" dirty="0">
                <a:effectLst/>
              </a:rPr>
              <a:t>The cannabinoid CBD, a non-psychoactive isomer of the more infamous tetrahydrocannabinol (THC), is available in a growing number of administration modes, but the most commonly known is </a:t>
            </a:r>
            <a:r>
              <a:rPr lang="en-US" sz="2400" b="1" dirty="0">
                <a:effectLst/>
              </a:rPr>
              <a:t>CBD oil. </a:t>
            </a:r>
          </a:p>
          <a:p>
            <a:pPr marL="0" indent="0" algn="ctr">
              <a:buNone/>
            </a:pPr>
            <a:endParaRPr lang="en-US" sz="2400" dirty="0">
              <a:effectLst/>
            </a:endParaRPr>
          </a:p>
          <a:p>
            <a:pPr marL="0" indent="0" algn="ctr">
              <a:buNone/>
            </a:pPr>
            <a:r>
              <a:rPr lang="en-US" sz="2400" dirty="0">
                <a:effectLst/>
              </a:rPr>
              <a:t>There are currently dozens, if not hundreds, of producers and sellers of CBD oils active in the market, and their number is increasing rapidly. </a:t>
            </a:r>
          </a:p>
          <a:p>
            <a:pPr marL="0" indent="0" algn="ctr">
              <a:buNone/>
            </a:pPr>
            <a:endParaRPr lang="en-US" sz="2400" dirty="0">
              <a:effectLst/>
            </a:endParaRPr>
          </a:p>
          <a:p>
            <a:pPr marL="0" indent="0" algn="ctr">
              <a:buNone/>
            </a:pPr>
            <a:r>
              <a:rPr lang="en-US" sz="2400" dirty="0">
                <a:effectLst/>
              </a:rPr>
              <a:t>Despite the growing availability of CBD, many uncertainties remain about the legality, quality, and safety of this new “miracle cure.” </a:t>
            </a:r>
          </a:p>
          <a:p>
            <a:pPr marL="0" indent="0" algn="ctr">
              <a:buNone/>
            </a:pPr>
            <a:endParaRPr lang="en-US" sz="2400" dirty="0">
              <a:effectLst/>
            </a:endParaRP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5" name="TextBox 4">
            <a:extLst>
              <a:ext uri="{FF2B5EF4-FFF2-40B4-BE49-F238E27FC236}">
                <a16:creationId xmlns:a16="http://schemas.microsoft.com/office/drawing/2014/main" id="{106B9AE4-C335-4AB3-8999-35ADBC2A1BB0}"/>
              </a:ext>
            </a:extLst>
          </p:cNvPr>
          <p:cNvSpPr txBox="1"/>
          <p:nvPr/>
        </p:nvSpPr>
        <p:spPr>
          <a:xfrm>
            <a:off x="442119" y="5791200"/>
            <a:ext cx="8229600" cy="646331"/>
          </a:xfrm>
          <a:prstGeom prst="rect">
            <a:avLst/>
          </a:prstGeom>
          <a:noFill/>
        </p:spPr>
        <p:txBody>
          <a:bodyPr wrap="square" rtlCol="0">
            <a:spAutoFit/>
          </a:bodyPr>
          <a:lstStyle/>
          <a:p>
            <a:pPr algn="ctr"/>
            <a:r>
              <a:rPr lang="en-US" dirty="0" err="1">
                <a:solidFill>
                  <a:srgbClr val="FFC000"/>
                </a:solidFill>
              </a:rPr>
              <a:t>Hazekamp</a:t>
            </a:r>
            <a:r>
              <a:rPr lang="en-US" dirty="0">
                <a:solidFill>
                  <a:srgbClr val="FFC000"/>
                </a:solidFill>
              </a:rPr>
              <a:t>, A. 2018. The trouble with CBD oil.  Med Cannabis Cannabinoids 2018;1:65–72  </a:t>
            </a:r>
          </a:p>
        </p:txBody>
      </p:sp>
    </p:spTree>
    <p:extLst>
      <p:ext uri="{BB962C8B-B14F-4D97-AF65-F5344CB8AC3E}">
        <p14:creationId xmlns:p14="http://schemas.microsoft.com/office/powerpoint/2010/main" val="32432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Coffee Consumption lowers AF risk in men</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71145" y="990600"/>
            <a:ext cx="8540750" cy="4038600"/>
          </a:xfrm>
        </p:spPr>
        <p:txBody>
          <a:bodyPr/>
          <a:lstStyle/>
          <a:p>
            <a:pPr marL="0" indent="0" algn="ctr">
              <a:buNone/>
            </a:pPr>
            <a:r>
              <a:rPr lang="en-US" sz="2400" dirty="0">
                <a:effectLst/>
              </a:rPr>
              <a:t>In this cohort of US male physicians we found a lower risk of AF only among participants drinking 1 to 3 cups of coffee per day; consumption below 1 cup/day or above 3 cups/day was not associated with AF risk reduction. </a:t>
            </a:r>
          </a:p>
          <a:p>
            <a:pPr marL="0" indent="0" algn="ctr">
              <a:buNone/>
            </a:pPr>
            <a:endParaRPr lang="en-US" sz="2400" dirty="0">
              <a:effectLst/>
            </a:endParaRPr>
          </a:p>
          <a:p>
            <a:pPr marL="0" indent="0" algn="ctr">
              <a:buNone/>
            </a:pPr>
            <a:r>
              <a:rPr lang="en-US" sz="2400" dirty="0">
                <a:effectLst/>
              </a:rPr>
              <a:t>Authors hypothesize that coffee has other components of potential benefits. </a:t>
            </a:r>
          </a:p>
          <a:p>
            <a:pPr marL="0" indent="0" algn="ctr">
              <a:buNone/>
            </a:pPr>
            <a:endParaRPr lang="en-US" sz="2400" dirty="0">
              <a:effectLst/>
            </a:endParaRPr>
          </a:p>
          <a:p>
            <a:pPr marL="0" indent="0" algn="ctr">
              <a:buNone/>
            </a:pPr>
            <a:r>
              <a:rPr lang="en-US" sz="2400" dirty="0">
                <a:effectLst/>
              </a:rPr>
              <a:t>Coffee contains a high number of antioxidants including polyphenol, </a:t>
            </a:r>
            <a:r>
              <a:rPr lang="en-US" sz="2400" dirty="0" err="1">
                <a:effectLst/>
              </a:rPr>
              <a:t>cafestol</a:t>
            </a:r>
            <a:r>
              <a:rPr lang="en-US" sz="2400" dirty="0">
                <a:effectLst/>
              </a:rPr>
              <a:t>, polyphenol, trigonelline, chlorogenic acid, and quinine, which could reduce CV events through anti-inflammatory effects.</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83820" y="5791200"/>
            <a:ext cx="8915400" cy="646331"/>
          </a:xfrm>
          <a:prstGeom prst="rect">
            <a:avLst/>
          </a:prstGeom>
          <a:noFill/>
        </p:spPr>
        <p:txBody>
          <a:bodyPr wrap="square" rtlCol="0">
            <a:spAutoFit/>
          </a:bodyPr>
          <a:lstStyle/>
          <a:p>
            <a:pPr algn="ctr"/>
            <a:r>
              <a:rPr lang="en-US" i="1" dirty="0" err="1">
                <a:solidFill>
                  <a:srgbClr val="FFC000"/>
                </a:solidFill>
              </a:rPr>
              <a:t>Bodar</a:t>
            </a:r>
            <a:r>
              <a:rPr lang="en-US" i="1" dirty="0">
                <a:solidFill>
                  <a:srgbClr val="FFC000"/>
                </a:solidFill>
              </a:rPr>
              <a:t>, V., Chen, J., </a:t>
            </a:r>
            <a:r>
              <a:rPr lang="en-US" i="1" dirty="0" err="1">
                <a:solidFill>
                  <a:srgbClr val="FFC000"/>
                </a:solidFill>
              </a:rPr>
              <a:t>Gaziano</a:t>
            </a:r>
            <a:r>
              <a:rPr lang="en-US" i="1" dirty="0">
                <a:solidFill>
                  <a:srgbClr val="FFC000"/>
                </a:solidFill>
              </a:rPr>
              <a:t>, M., et al. (2019). Coffee consumption and risk of atrial fibrillation in the physicians’ health study. J. Am Heart Association. 2019;8:e011346. </a:t>
            </a:r>
          </a:p>
        </p:txBody>
      </p:sp>
    </p:spTree>
    <p:extLst>
      <p:ext uri="{BB962C8B-B14F-4D97-AF65-F5344CB8AC3E}">
        <p14:creationId xmlns:p14="http://schemas.microsoft.com/office/powerpoint/2010/main" val="2388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901F-1D53-41A8-B18B-74FD34788890}"/>
              </a:ext>
            </a:extLst>
          </p:cNvPr>
          <p:cNvSpPr>
            <a:spLocks noGrp="1"/>
          </p:cNvSpPr>
          <p:nvPr>
            <p:ph type="title"/>
          </p:nvPr>
        </p:nvSpPr>
        <p:spPr>
          <a:xfrm>
            <a:off x="301625" y="228601"/>
            <a:ext cx="8510588" cy="914400"/>
          </a:xfrm>
        </p:spPr>
        <p:txBody>
          <a:bodyPr/>
          <a:lstStyle/>
          <a:p>
            <a:r>
              <a:rPr lang="en-US" dirty="0"/>
              <a:t>CBD Oil  - what is it exactly?</a:t>
            </a:r>
            <a:br>
              <a:rPr lang="en-US" dirty="0"/>
            </a:br>
            <a:endParaRPr lang="en-US" dirty="0"/>
          </a:p>
        </p:txBody>
      </p:sp>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152400" y="990600"/>
            <a:ext cx="8915400" cy="3657600"/>
          </a:xfrm>
        </p:spPr>
        <p:txBody>
          <a:bodyPr/>
          <a:lstStyle/>
          <a:p>
            <a:pPr marL="0" indent="0" algn="ctr">
              <a:buNone/>
            </a:pPr>
            <a:endParaRPr lang="en-US" sz="1000" dirty="0">
              <a:effectLst/>
            </a:endParaRPr>
          </a:p>
          <a:p>
            <a:pPr marL="0" indent="0" algn="ctr">
              <a:buNone/>
            </a:pPr>
            <a:r>
              <a:rPr lang="en-US" sz="2400" dirty="0">
                <a:effectLst/>
              </a:rPr>
              <a:t>As a result, CBD is under scrutiny on many levels, ranging from national health organizations and agricultural lobbyists to the WHO and FDA. </a:t>
            </a:r>
          </a:p>
          <a:p>
            <a:pPr marL="0" indent="0" algn="ctr">
              <a:buNone/>
            </a:pPr>
            <a:endParaRPr lang="en-US" sz="1000" dirty="0">
              <a:effectLst/>
            </a:endParaRPr>
          </a:p>
          <a:p>
            <a:pPr marL="0" indent="0" algn="ctr">
              <a:buNone/>
            </a:pPr>
            <a:r>
              <a:rPr lang="en-US" sz="2400" dirty="0">
                <a:effectLst/>
              </a:rPr>
              <a:t>The central question is whether CBD is simply a food supplement, an investigational new medicine, or even a narcotic. </a:t>
            </a:r>
          </a:p>
          <a:p>
            <a:pPr marL="0" indent="0" algn="ctr">
              <a:buNone/>
            </a:pPr>
            <a:endParaRPr lang="en-US" sz="1000" dirty="0">
              <a:effectLst/>
            </a:endParaRPr>
          </a:p>
          <a:p>
            <a:pPr marL="0" indent="0" algn="ctr">
              <a:buNone/>
            </a:pPr>
            <a:r>
              <a:rPr lang="en-US" sz="2400" dirty="0">
                <a:effectLst/>
              </a:rPr>
              <a:t>The intention of this paper is to create a better understanding of the benefits versus the risks of the current way CBD products are produced, used, and advertised </a:t>
            </a: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5" name="TextBox 4">
            <a:extLst>
              <a:ext uri="{FF2B5EF4-FFF2-40B4-BE49-F238E27FC236}">
                <a16:creationId xmlns:a16="http://schemas.microsoft.com/office/drawing/2014/main" id="{106B9AE4-C335-4AB3-8999-35ADBC2A1BB0}"/>
              </a:ext>
            </a:extLst>
          </p:cNvPr>
          <p:cNvSpPr txBox="1"/>
          <p:nvPr/>
        </p:nvSpPr>
        <p:spPr>
          <a:xfrm>
            <a:off x="442119" y="5791200"/>
            <a:ext cx="8229600" cy="646331"/>
          </a:xfrm>
          <a:prstGeom prst="rect">
            <a:avLst/>
          </a:prstGeom>
          <a:noFill/>
        </p:spPr>
        <p:txBody>
          <a:bodyPr wrap="square" rtlCol="0">
            <a:spAutoFit/>
          </a:bodyPr>
          <a:lstStyle/>
          <a:p>
            <a:pPr algn="ctr"/>
            <a:r>
              <a:rPr lang="en-US" dirty="0" err="1">
                <a:solidFill>
                  <a:srgbClr val="FFC000"/>
                </a:solidFill>
              </a:rPr>
              <a:t>Hazekamp</a:t>
            </a:r>
            <a:r>
              <a:rPr lang="en-US" dirty="0">
                <a:solidFill>
                  <a:srgbClr val="FFC000"/>
                </a:solidFill>
              </a:rPr>
              <a:t>, A. 2018. The trouble with CBD oil.  Med Cannabis Cannabinoids 2018;1:65–72  </a:t>
            </a:r>
          </a:p>
        </p:txBody>
      </p:sp>
    </p:spTree>
    <p:extLst>
      <p:ext uri="{BB962C8B-B14F-4D97-AF65-F5344CB8AC3E}">
        <p14:creationId xmlns:p14="http://schemas.microsoft.com/office/powerpoint/2010/main" val="344029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901F-1D53-41A8-B18B-74FD34788890}"/>
              </a:ext>
            </a:extLst>
          </p:cNvPr>
          <p:cNvSpPr>
            <a:spLocks noGrp="1"/>
          </p:cNvSpPr>
          <p:nvPr>
            <p:ph type="title"/>
          </p:nvPr>
        </p:nvSpPr>
        <p:spPr>
          <a:xfrm>
            <a:off x="429829" y="706656"/>
            <a:ext cx="8510588" cy="914400"/>
          </a:xfrm>
        </p:spPr>
        <p:txBody>
          <a:bodyPr/>
          <a:lstStyle/>
          <a:p>
            <a:r>
              <a:rPr lang="en-US" dirty="0"/>
              <a:t>CBD Oil  - what is it exactly?</a:t>
            </a:r>
            <a:br>
              <a:rPr lang="en-US" dirty="0"/>
            </a:br>
            <a:br>
              <a:rPr lang="en-US" dirty="0"/>
            </a:br>
            <a:endParaRPr lang="en-US" dirty="0"/>
          </a:p>
        </p:txBody>
      </p:sp>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0" y="990600"/>
            <a:ext cx="9067800" cy="3657600"/>
          </a:xfrm>
        </p:spPr>
        <p:txBody>
          <a:bodyPr/>
          <a:lstStyle/>
          <a:p>
            <a:pPr marL="0" indent="0" algn="ctr">
              <a:buNone/>
            </a:pPr>
            <a:r>
              <a:rPr lang="en-US" sz="2400" dirty="0">
                <a:effectLst/>
              </a:rPr>
              <a:t>Cannabidiol (CBD) oil is essentially a concentrated solvent extract made from cannabis flowers or leaves that is dissolved in an edible oil such as sunflower, hemp, or olive oil.</a:t>
            </a:r>
          </a:p>
          <a:p>
            <a:pPr marL="0" indent="0" algn="ctr">
              <a:buNone/>
            </a:pPr>
            <a:endParaRPr lang="en-US" sz="2400" dirty="0">
              <a:effectLst/>
            </a:endParaRPr>
          </a:p>
          <a:p>
            <a:pPr marL="0" indent="0" algn="ctr">
              <a:buNone/>
            </a:pPr>
            <a:r>
              <a:rPr lang="en-US" sz="2400" dirty="0">
                <a:effectLst/>
              </a:rPr>
              <a:t>Solvents used can vary from relatively innocuous organic solvents (ethanol, isopropyl alcohol) to more harmful ones (petroleum-ether, naphtha), or supercritical fluids (butane, CO2). </a:t>
            </a:r>
          </a:p>
          <a:p>
            <a:pPr marL="0" indent="0" algn="ctr">
              <a:buNone/>
            </a:pPr>
            <a:endParaRPr lang="en-US" sz="2400" dirty="0">
              <a:effectLst/>
            </a:endParaRPr>
          </a:p>
          <a:p>
            <a:pPr marL="0" indent="0" algn="ctr">
              <a:buNone/>
            </a:pPr>
            <a:r>
              <a:rPr lang="en-US" sz="2400" dirty="0">
                <a:effectLst/>
              </a:rPr>
              <a:t>Cannabis oils may contain various concentrations of CBD, tetrahydrocannabinol (THC), and minor cannabinoids, mainly depending on the cannabis variety used for extraction.  </a:t>
            </a: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5" name="TextBox 4">
            <a:extLst>
              <a:ext uri="{FF2B5EF4-FFF2-40B4-BE49-F238E27FC236}">
                <a16:creationId xmlns:a16="http://schemas.microsoft.com/office/drawing/2014/main" id="{106B9AE4-C335-4AB3-8999-35ADBC2A1BB0}"/>
              </a:ext>
            </a:extLst>
          </p:cNvPr>
          <p:cNvSpPr txBox="1"/>
          <p:nvPr/>
        </p:nvSpPr>
        <p:spPr>
          <a:xfrm>
            <a:off x="442119" y="5791200"/>
            <a:ext cx="8229600" cy="646331"/>
          </a:xfrm>
          <a:prstGeom prst="rect">
            <a:avLst/>
          </a:prstGeom>
          <a:noFill/>
        </p:spPr>
        <p:txBody>
          <a:bodyPr wrap="square" rtlCol="0">
            <a:spAutoFit/>
          </a:bodyPr>
          <a:lstStyle/>
          <a:p>
            <a:pPr algn="ctr"/>
            <a:r>
              <a:rPr lang="en-US" dirty="0" err="1">
                <a:solidFill>
                  <a:srgbClr val="FFC000"/>
                </a:solidFill>
              </a:rPr>
              <a:t>Hazekamp</a:t>
            </a:r>
            <a:r>
              <a:rPr lang="en-US" dirty="0">
                <a:solidFill>
                  <a:srgbClr val="FFC000"/>
                </a:solidFill>
              </a:rPr>
              <a:t>, A. 2018. The trouble with CBD oil.  Med Cannabis Cannabinoids 2018;1:65–72  </a:t>
            </a:r>
          </a:p>
        </p:txBody>
      </p:sp>
    </p:spTree>
    <p:extLst>
      <p:ext uri="{BB962C8B-B14F-4D97-AF65-F5344CB8AC3E}">
        <p14:creationId xmlns:p14="http://schemas.microsoft.com/office/powerpoint/2010/main" val="35058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901F-1D53-41A8-B18B-74FD34788890}"/>
              </a:ext>
            </a:extLst>
          </p:cNvPr>
          <p:cNvSpPr>
            <a:spLocks noGrp="1"/>
          </p:cNvSpPr>
          <p:nvPr>
            <p:ph type="title"/>
          </p:nvPr>
        </p:nvSpPr>
        <p:spPr>
          <a:xfrm>
            <a:off x="301625" y="228601"/>
            <a:ext cx="8510588" cy="914400"/>
          </a:xfrm>
        </p:spPr>
        <p:txBody>
          <a:bodyPr/>
          <a:lstStyle/>
          <a:p>
            <a:r>
              <a:rPr lang="en-US" dirty="0"/>
              <a:t>CBD Oil  - what is it exactly?</a:t>
            </a:r>
            <a:br>
              <a:rPr lang="en-US" dirty="0"/>
            </a:br>
            <a:endParaRPr lang="en-US" dirty="0"/>
          </a:p>
        </p:txBody>
      </p:sp>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76200" y="990600"/>
            <a:ext cx="8991600" cy="3657600"/>
          </a:xfrm>
        </p:spPr>
        <p:txBody>
          <a:bodyPr/>
          <a:lstStyle/>
          <a:p>
            <a:pPr marL="0" indent="0" algn="ctr">
              <a:buNone/>
            </a:pPr>
            <a:r>
              <a:rPr lang="en-US" sz="2400" dirty="0">
                <a:effectLst/>
              </a:rPr>
              <a:t>Oil has become a favorite mode of administration for many medical users of cannabis and cannabinoids for multiple reasons:</a:t>
            </a:r>
          </a:p>
          <a:p>
            <a:pPr algn="ctr">
              <a:buAutoNum type="arabicPeriod"/>
            </a:pPr>
            <a:endParaRPr lang="en-US" sz="1000" dirty="0">
              <a:effectLst/>
            </a:endParaRPr>
          </a:p>
          <a:p>
            <a:pPr marL="0" indent="0" algn="ctr">
              <a:buNone/>
            </a:pPr>
            <a:r>
              <a:rPr lang="en-US" sz="2400" dirty="0">
                <a:effectLst/>
              </a:rPr>
              <a:t>1. Concentrated extracts allow the consumption of a large dose of cannabinoids in an easily ingestible form. </a:t>
            </a:r>
          </a:p>
          <a:p>
            <a:pPr marL="0" indent="0" algn="ctr">
              <a:buNone/>
            </a:pPr>
            <a:endParaRPr lang="en-US" sz="1000" dirty="0">
              <a:effectLst/>
            </a:endParaRPr>
          </a:p>
          <a:p>
            <a:pPr marL="0" indent="0" algn="ctr">
              <a:buNone/>
            </a:pPr>
            <a:r>
              <a:rPr lang="en-US" sz="2400" dirty="0">
                <a:effectLst/>
              </a:rPr>
              <a:t>2. With CBD oil, there is no risk of intoxication (getting high), so much larger doses can be consumed than would be possible for THC-rich products. </a:t>
            </a:r>
          </a:p>
          <a:p>
            <a:pPr marL="0" indent="0" algn="ctr">
              <a:buNone/>
            </a:pPr>
            <a:endParaRPr lang="en-US" sz="1000" dirty="0">
              <a:effectLst/>
            </a:endParaRPr>
          </a:p>
          <a:p>
            <a:pPr marL="0" indent="0" algn="ctr">
              <a:buNone/>
            </a:pPr>
            <a:r>
              <a:rPr lang="en-US" sz="2400" dirty="0">
                <a:effectLst/>
              </a:rPr>
              <a:t>3. Cannabis oil has no smell</a:t>
            </a: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5" name="TextBox 4">
            <a:extLst>
              <a:ext uri="{FF2B5EF4-FFF2-40B4-BE49-F238E27FC236}">
                <a16:creationId xmlns:a16="http://schemas.microsoft.com/office/drawing/2014/main" id="{106B9AE4-C335-4AB3-8999-35ADBC2A1BB0}"/>
              </a:ext>
            </a:extLst>
          </p:cNvPr>
          <p:cNvSpPr txBox="1"/>
          <p:nvPr/>
        </p:nvSpPr>
        <p:spPr>
          <a:xfrm>
            <a:off x="442119" y="5791200"/>
            <a:ext cx="8229600" cy="646331"/>
          </a:xfrm>
          <a:prstGeom prst="rect">
            <a:avLst/>
          </a:prstGeom>
          <a:noFill/>
        </p:spPr>
        <p:txBody>
          <a:bodyPr wrap="square" rtlCol="0">
            <a:spAutoFit/>
          </a:bodyPr>
          <a:lstStyle/>
          <a:p>
            <a:pPr algn="ctr"/>
            <a:r>
              <a:rPr lang="en-US" dirty="0" err="1">
                <a:solidFill>
                  <a:srgbClr val="FFC000"/>
                </a:solidFill>
              </a:rPr>
              <a:t>Hazekamp</a:t>
            </a:r>
            <a:r>
              <a:rPr lang="en-US" dirty="0">
                <a:solidFill>
                  <a:srgbClr val="FFC000"/>
                </a:solidFill>
              </a:rPr>
              <a:t>, A. 2018. The trouble with CBD oil.  Med Cannabis Cannabinoids 2018;1:65–72  </a:t>
            </a:r>
          </a:p>
        </p:txBody>
      </p:sp>
    </p:spTree>
    <p:extLst>
      <p:ext uri="{BB962C8B-B14F-4D97-AF65-F5344CB8AC3E}">
        <p14:creationId xmlns:p14="http://schemas.microsoft.com/office/powerpoint/2010/main" val="27306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901F-1D53-41A8-B18B-74FD34788890}"/>
              </a:ext>
            </a:extLst>
          </p:cNvPr>
          <p:cNvSpPr>
            <a:spLocks noGrp="1"/>
          </p:cNvSpPr>
          <p:nvPr>
            <p:ph type="title"/>
          </p:nvPr>
        </p:nvSpPr>
        <p:spPr>
          <a:xfrm>
            <a:off x="301625" y="228601"/>
            <a:ext cx="8510588" cy="914400"/>
          </a:xfrm>
        </p:spPr>
        <p:txBody>
          <a:bodyPr/>
          <a:lstStyle/>
          <a:p>
            <a:r>
              <a:rPr lang="en-US"/>
              <a:t>CBD Oil  - what is it exactly?</a:t>
            </a:r>
            <a:br>
              <a:rPr lang="en-US"/>
            </a:br>
            <a:endParaRPr lang="en-US" dirty="0"/>
          </a:p>
        </p:txBody>
      </p:sp>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76200" y="1219200"/>
            <a:ext cx="8915400" cy="3657600"/>
          </a:xfrm>
        </p:spPr>
        <p:txBody>
          <a:bodyPr/>
          <a:lstStyle/>
          <a:p>
            <a:pPr marL="0" indent="0" algn="ctr">
              <a:buNone/>
            </a:pPr>
            <a:r>
              <a:rPr lang="en-US" sz="2000" dirty="0">
                <a:effectLst/>
              </a:rPr>
              <a:t>CBD is used for the treatment of a wide range of medical conditions.  Started with discovery (by parents experimenting with self-medication for their children) that CBD had a therapeutic effect on a serious form of epilepsy in children, called </a:t>
            </a:r>
            <a:r>
              <a:rPr lang="en-US" sz="2000" dirty="0" err="1">
                <a:effectLst/>
              </a:rPr>
              <a:t>Dravet</a:t>
            </a:r>
            <a:r>
              <a:rPr lang="en-US" sz="2000" dirty="0">
                <a:effectLst/>
              </a:rPr>
              <a:t> syndrome. (</a:t>
            </a:r>
            <a:r>
              <a:rPr lang="en-US" sz="2000" dirty="0" err="1">
                <a:effectLst/>
              </a:rPr>
              <a:t>Epidiolex</a:t>
            </a:r>
            <a:r>
              <a:rPr lang="en-US" sz="2000" dirty="0">
                <a:effectLst/>
              </a:rPr>
              <a:t>)</a:t>
            </a:r>
          </a:p>
          <a:p>
            <a:pPr marL="0" indent="0" algn="ctr">
              <a:buNone/>
            </a:pPr>
            <a:endParaRPr lang="en-US" sz="2000" dirty="0">
              <a:effectLst/>
            </a:endParaRPr>
          </a:p>
          <a:p>
            <a:pPr marL="0" indent="0" algn="ctr">
              <a:buNone/>
            </a:pPr>
            <a:r>
              <a:rPr lang="en-US" sz="2000" dirty="0">
                <a:effectLst/>
              </a:rPr>
              <a:t>Other medical indications that are treated with CBD (with clinical evidence) include Parkinson’s disease, schizophrenia, and anxiety disorders.</a:t>
            </a:r>
          </a:p>
          <a:p>
            <a:pPr marL="0" indent="0" algn="ctr">
              <a:buNone/>
            </a:pPr>
            <a:endParaRPr lang="en-US" sz="2000" dirty="0">
              <a:effectLst/>
            </a:endParaRPr>
          </a:p>
          <a:p>
            <a:pPr marL="0" indent="0" algn="ctr">
              <a:buNone/>
            </a:pPr>
            <a:r>
              <a:rPr lang="en-US" sz="2000" dirty="0">
                <a:effectLst/>
              </a:rPr>
              <a:t>Used commonly using for pain, sleep, and anxiety. </a:t>
            </a:r>
          </a:p>
          <a:p>
            <a:pPr marL="0" indent="0" algn="ctr">
              <a:buNone/>
            </a:pPr>
            <a:endParaRPr lang="en-US" sz="2000" dirty="0">
              <a:effectLst/>
            </a:endParaRPr>
          </a:p>
          <a:p>
            <a:pPr marL="0" indent="0" algn="ctr">
              <a:buNone/>
            </a:pPr>
            <a:r>
              <a:rPr lang="en-US" sz="2000" dirty="0">
                <a:effectLst/>
              </a:rPr>
              <a:t>However, although research into the therapeutic effects of CBD is rapidly increasing, most current uses of CBD are not supported by clinical data </a:t>
            </a: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5" name="TextBox 4">
            <a:extLst>
              <a:ext uri="{FF2B5EF4-FFF2-40B4-BE49-F238E27FC236}">
                <a16:creationId xmlns:a16="http://schemas.microsoft.com/office/drawing/2014/main" id="{106B9AE4-C335-4AB3-8999-35ADBC2A1BB0}"/>
              </a:ext>
            </a:extLst>
          </p:cNvPr>
          <p:cNvSpPr txBox="1"/>
          <p:nvPr/>
        </p:nvSpPr>
        <p:spPr>
          <a:xfrm>
            <a:off x="442119" y="5791200"/>
            <a:ext cx="8229600" cy="646331"/>
          </a:xfrm>
          <a:prstGeom prst="rect">
            <a:avLst/>
          </a:prstGeom>
          <a:noFill/>
        </p:spPr>
        <p:txBody>
          <a:bodyPr wrap="square" rtlCol="0">
            <a:spAutoFit/>
          </a:bodyPr>
          <a:lstStyle/>
          <a:p>
            <a:pPr algn="ctr"/>
            <a:r>
              <a:rPr lang="en-US" dirty="0" err="1">
                <a:solidFill>
                  <a:srgbClr val="FFC000"/>
                </a:solidFill>
              </a:rPr>
              <a:t>Hazekamp</a:t>
            </a:r>
            <a:r>
              <a:rPr lang="en-US" dirty="0">
                <a:solidFill>
                  <a:srgbClr val="FFC000"/>
                </a:solidFill>
              </a:rPr>
              <a:t>, A. 2018. The trouble with CBD oil.  Med Cannabis Cannabinoids 2018;1:65–72  </a:t>
            </a:r>
          </a:p>
        </p:txBody>
      </p:sp>
    </p:spTree>
    <p:extLst>
      <p:ext uri="{BB962C8B-B14F-4D97-AF65-F5344CB8AC3E}">
        <p14:creationId xmlns:p14="http://schemas.microsoft.com/office/powerpoint/2010/main" val="1105156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901F-1D53-41A8-B18B-74FD34788890}"/>
              </a:ext>
            </a:extLst>
          </p:cNvPr>
          <p:cNvSpPr>
            <a:spLocks noGrp="1"/>
          </p:cNvSpPr>
          <p:nvPr>
            <p:ph type="title"/>
          </p:nvPr>
        </p:nvSpPr>
        <p:spPr>
          <a:xfrm>
            <a:off x="301625" y="228601"/>
            <a:ext cx="8510588" cy="914400"/>
          </a:xfrm>
        </p:spPr>
        <p:txBody>
          <a:bodyPr/>
          <a:lstStyle/>
          <a:p>
            <a:r>
              <a:rPr lang="en-US" dirty="0"/>
              <a:t>CBD Oil  - what is it exactly?</a:t>
            </a:r>
            <a:br>
              <a:rPr lang="en-US" dirty="0"/>
            </a:br>
            <a:endParaRPr lang="en-US" dirty="0"/>
          </a:p>
        </p:txBody>
      </p:sp>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271463" y="990600"/>
            <a:ext cx="8540750" cy="3657600"/>
          </a:xfrm>
        </p:spPr>
        <p:txBody>
          <a:bodyPr/>
          <a:lstStyle/>
          <a:p>
            <a:pPr marL="0" indent="0">
              <a:buNone/>
            </a:pPr>
            <a:r>
              <a:rPr lang="en-US" sz="2400" u="sng" dirty="0">
                <a:effectLst/>
              </a:rPr>
              <a:t>BaleDoneen Take-Away:</a:t>
            </a:r>
          </a:p>
          <a:p>
            <a:pPr marL="457200" indent="-457200">
              <a:buAutoNum type="arabicPeriod"/>
            </a:pPr>
            <a:r>
              <a:rPr lang="en-US" sz="2400" dirty="0">
                <a:effectLst/>
              </a:rPr>
              <a:t>CBD is easily attainable online and at supplement stores.</a:t>
            </a:r>
          </a:p>
          <a:p>
            <a:pPr marL="457200" indent="-457200">
              <a:buAutoNum type="arabicPeriod"/>
            </a:pPr>
            <a:endParaRPr lang="en-US" sz="1000" dirty="0">
              <a:effectLst/>
            </a:endParaRPr>
          </a:p>
          <a:p>
            <a:pPr marL="457200" indent="-457200">
              <a:buAutoNum type="arabicPeriod"/>
            </a:pPr>
            <a:r>
              <a:rPr lang="en-US" sz="2400" dirty="0">
                <a:effectLst/>
              </a:rPr>
              <a:t>Be aware of ALL meds and supplements that patients are taking.  Despite the apparent global use of CBD, it remains a foreign substance that has systemic impact.  Nothing is benign.  </a:t>
            </a:r>
          </a:p>
          <a:p>
            <a:pPr marL="457200" indent="-457200">
              <a:buAutoNum type="arabicPeriod"/>
            </a:pPr>
            <a:endParaRPr lang="en-US" sz="1000" dirty="0">
              <a:effectLst/>
            </a:endParaRPr>
          </a:p>
          <a:p>
            <a:pPr marL="457200" indent="-457200">
              <a:buAutoNum type="arabicPeriod"/>
            </a:pPr>
            <a:r>
              <a:rPr lang="en-US" sz="2400" dirty="0">
                <a:effectLst/>
              </a:rPr>
              <a:t>CBD is metabolized via the CYP3A4 enzyme and is consider an ‘inhibitor’. - common meds that share this pathway include: </a:t>
            </a:r>
            <a:r>
              <a:rPr lang="en-US" sz="2000" i="1" dirty="0">
                <a:effectLst/>
              </a:rPr>
              <a:t>Fluvastatin, Atorvastatin, Simvastatin, Clarithromycin, Cyclosporin, Diltiazem, Erythromycin, Verapamil, Grapefruit Juice, Amiodarone. </a:t>
            </a:r>
          </a:p>
          <a:p>
            <a:pPr marL="400050" lvl="1" indent="0">
              <a:buNone/>
            </a:pPr>
            <a:endParaRPr lang="en-US" sz="2000" i="1" dirty="0">
              <a:effectLst/>
            </a:endParaRP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5" name="TextBox 4">
            <a:extLst>
              <a:ext uri="{FF2B5EF4-FFF2-40B4-BE49-F238E27FC236}">
                <a16:creationId xmlns:a16="http://schemas.microsoft.com/office/drawing/2014/main" id="{106B9AE4-C335-4AB3-8999-35ADBC2A1BB0}"/>
              </a:ext>
            </a:extLst>
          </p:cNvPr>
          <p:cNvSpPr txBox="1"/>
          <p:nvPr/>
        </p:nvSpPr>
        <p:spPr>
          <a:xfrm>
            <a:off x="442119" y="5791200"/>
            <a:ext cx="8229600" cy="646331"/>
          </a:xfrm>
          <a:prstGeom prst="rect">
            <a:avLst/>
          </a:prstGeom>
          <a:noFill/>
        </p:spPr>
        <p:txBody>
          <a:bodyPr wrap="square" rtlCol="0">
            <a:spAutoFit/>
          </a:bodyPr>
          <a:lstStyle/>
          <a:p>
            <a:pPr algn="ctr"/>
            <a:r>
              <a:rPr lang="en-US" dirty="0" err="1">
                <a:solidFill>
                  <a:srgbClr val="FFC000"/>
                </a:solidFill>
              </a:rPr>
              <a:t>Hazekamp</a:t>
            </a:r>
            <a:r>
              <a:rPr lang="en-US" dirty="0">
                <a:solidFill>
                  <a:srgbClr val="FFC000"/>
                </a:solidFill>
              </a:rPr>
              <a:t>, A. 2018. The trouble with CBD oil.  Med Cannabis Cannabinoids 2018;1:65–72  </a:t>
            </a:r>
          </a:p>
        </p:txBody>
      </p:sp>
    </p:spTree>
    <p:extLst>
      <p:ext uri="{BB962C8B-B14F-4D97-AF65-F5344CB8AC3E}">
        <p14:creationId xmlns:p14="http://schemas.microsoft.com/office/powerpoint/2010/main" val="167098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5AD1F0-E7BA-4606-B1B5-067EB3CD84F5}"/>
              </a:ext>
            </a:extLst>
          </p:cNvPr>
          <p:cNvPicPr>
            <a:picLocks noGrp="1" noChangeAspect="1"/>
          </p:cNvPicPr>
          <p:nvPr>
            <p:ph idx="1"/>
          </p:nvPr>
        </p:nvPicPr>
        <p:blipFill>
          <a:blip r:embed="rId2"/>
          <a:stretch>
            <a:fillRect/>
          </a:stretch>
        </p:blipFill>
        <p:spPr>
          <a:xfrm>
            <a:off x="2133600" y="381000"/>
            <a:ext cx="4648200" cy="5562600"/>
          </a:xfrm>
          <a:prstGeom prst="rect">
            <a:avLst/>
          </a:prstGeom>
        </p:spPr>
      </p:pic>
      <p:sp>
        <p:nvSpPr>
          <p:cNvPr id="4" name="Footer Placeholder 3">
            <a:extLst>
              <a:ext uri="{FF2B5EF4-FFF2-40B4-BE49-F238E27FC236}">
                <a16:creationId xmlns:a16="http://schemas.microsoft.com/office/drawing/2014/main" id="{FEC51523-BAC0-414A-B57B-B9132AC59C78}"/>
              </a:ext>
            </a:extLst>
          </p:cNvPr>
          <p:cNvSpPr>
            <a:spLocks noGrp="1"/>
          </p:cNvSpPr>
          <p:nvPr>
            <p:ph type="ftr" sz="quarter" idx="11"/>
          </p:nvPr>
        </p:nvSpPr>
        <p:spPr/>
        <p:txBody>
          <a:bodyPr/>
          <a:lstStyle/>
          <a:p>
            <a:pPr>
              <a:defRPr/>
            </a:pPr>
            <a:r>
              <a:rPr lang="en-US"/>
              <a:t>Copyright Bale/Doneen Paradigm</a:t>
            </a:r>
          </a:p>
        </p:txBody>
      </p:sp>
      <p:sp>
        <p:nvSpPr>
          <p:cNvPr id="6" name="Callout: Left Arrow 5">
            <a:extLst>
              <a:ext uri="{FF2B5EF4-FFF2-40B4-BE49-F238E27FC236}">
                <a16:creationId xmlns:a16="http://schemas.microsoft.com/office/drawing/2014/main" id="{02308C03-FD88-442D-AED5-007CC7569EE0}"/>
              </a:ext>
            </a:extLst>
          </p:cNvPr>
          <p:cNvSpPr/>
          <p:nvPr/>
        </p:nvSpPr>
        <p:spPr bwMode="auto">
          <a:xfrm rot="20638954">
            <a:off x="5659035" y="2112221"/>
            <a:ext cx="2316210" cy="1024885"/>
          </a:xfrm>
          <a:prstGeom prst="leftArrowCallout">
            <a:avLst/>
          </a:prstGeom>
          <a:solidFill>
            <a:schemeClr val="accent2"/>
          </a:solidFill>
          <a:ln w="82550" cap="flat" cmpd="sng" algn="ctr">
            <a:solidFill>
              <a:schemeClr val="bg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t>CYP3A4</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Exten</a:t>
            </a:r>
            <a:r>
              <a:rPr lang="en-US" b="1" dirty="0"/>
              <a:t>sive metabolizer</a:t>
            </a:r>
            <a:endParaRPr kumimoji="0" lang="en-US" sz="1800" b="1"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BB47EDB2-24E5-49BE-B889-BF21F5458D36}"/>
              </a:ext>
            </a:extLst>
          </p:cNvPr>
          <p:cNvSpPr/>
          <p:nvPr/>
        </p:nvSpPr>
        <p:spPr bwMode="auto">
          <a:xfrm rot="20494471">
            <a:off x="10036" y="560531"/>
            <a:ext cx="2743200" cy="990600"/>
          </a:xfrm>
          <a:prstGeom prst="rect">
            <a:avLst/>
          </a:prstGeom>
          <a:solidFill>
            <a:schemeClr val="accent2"/>
          </a:solidFill>
          <a:ln w="139700" cap="flat" cmpd="sng" algn="ctr">
            <a:solidFill>
              <a:schemeClr val="bg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t>Example of my patient’s “</a:t>
            </a:r>
            <a:r>
              <a:rPr lang="en-US" b="1" dirty="0" err="1"/>
              <a:t>MyPGT</a:t>
            </a:r>
            <a:r>
              <a:rPr lang="en-US" b="1" dirty="0"/>
              <a:t> report</a:t>
            </a: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77563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B68A-11EF-4EE0-9B29-BB530171C09A}"/>
              </a:ext>
            </a:extLst>
          </p:cNvPr>
          <p:cNvSpPr>
            <a:spLocks noGrp="1"/>
          </p:cNvSpPr>
          <p:nvPr>
            <p:ph type="title"/>
          </p:nvPr>
        </p:nvSpPr>
        <p:spPr>
          <a:xfrm>
            <a:off x="301625" y="228600"/>
            <a:ext cx="8510588" cy="993775"/>
          </a:xfrm>
        </p:spPr>
        <p:txBody>
          <a:bodyPr/>
          <a:lstStyle/>
          <a:p>
            <a:r>
              <a:rPr lang="en-US" sz="3600" dirty="0">
                <a:effectLst/>
              </a:rPr>
              <a:t>So many people feel…..</a:t>
            </a:r>
            <a:br>
              <a:rPr lang="en-US" sz="3600" dirty="0">
                <a:effectLst/>
              </a:rPr>
            </a:br>
            <a:r>
              <a:rPr lang="en-US" sz="3600" dirty="0">
                <a:effectLst/>
              </a:rPr>
              <a:t>And….they WANT to feel better!</a:t>
            </a:r>
          </a:p>
        </p:txBody>
      </p:sp>
      <p:pic>
        <p:nvPicPr>
          <p:cNvPr id="6" name="Content Placeholder 5" descr="A sign on the side of a road&#10;&#10;Description automatically generated">
            <a:extLst>
              <a:ext uri="{FF2B5EF4-FFF2-40B4-BE49-F238E27FC236}">
                <a16:creationId xmlns:a16="http://schemas.microsoft.com/office/drawing/2014/main" id="{5327F510-18BE-475C-87D1-9026C118593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0" y="1600200"/>
            <a:ext cx="7162800" cy="4267200"/>
          </a:xfrm>
        </p:spPr>
      </p:pic>
      <p:sp>
        <p:nvSpPr>
          <p:cNvPr id="4" name="Footer Placeholder 3">
            <a:extLst>
              <a:ext uri="{FF2B5EF4-FFF2-40B4-BE49-F238E27FC236}">
                <a16:creationId xmlns:a16="http://schemas.microsoft.com/office/drawing/2014/main" id="{BE112C00-DEC6-4D1A-94AE-3D23692702F4}"/>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24221545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2A5-5430-4759-B564-F6413C3F14C7}"/>
              </a:ext>
            </a:extLst>
          </p:cNvPr>
          <p:cNvSpPr>
            <a:spLocks noGrp="1"/>
          </p:cNvSpPr>
          <p:nvPr>
            <p:ph type="title"/>
          </p:nvPr>
        </p:nvSpPr>
        <p:spPr>
          <a:xfrm>
            <a:off x="76200" y="228601"/>
            <a:ext cx="8991600" cy="533400"/>
          </a:xfrm>
        </p:spPr>
        <p:txBody>
          <a:bodyPr/>
          <a:lstStyle/>
          <a:p>
            <a:r>
              <a:rPr lang="en-US" sz="3200" dirty="0">
                <a:effectLst/>
              </a:rPr>
              <a:t>Cannabidiol (CBD) helps with anxiety and sleep</a:t>
            </a:r>
          </a:p>
        </p:txBody>
      </p:sp>
      <p:sp>
        <p:nvSpPr>
          <p:cNvPr id="4" name="Footer Placeholder 3">
            <a:extLst>
              <a:ext uri="{FF2B5EF4-FFF2-40B4-BE49-F238E27FC236}">
                <a16:creationId xmlns:a16="http://schemas.microsoft.com/office/drawing/2014/main" id="{549FCFA8-3671-4572-9116-A40901E15F8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0A62633-7B94-4C91-A0D8-26BE6F4012CB}"/>
              </a:ext>
            </a:extLst>
          </p:cNvPr>
          <p:cNvSpPr txBox="1"/>
          <p:nvPr/>
        </p:nvSpPr>
        <p:spPr>
          <a:xfrm>
            <a:off x="301625" y="5772835"/>
            <a:ext cx="8616950" cy="646331"/>
          </a:xfrm>
          <a:prstGeom prst="rect">
            <a:avLst/>
          </a:prstGeom>
          <a:noFill/>
        </p:spPr>
        <p:txBody>
          <a:bodyPr wrap="square" rtlCol="0">
            <a:spAutoFit/>
          </a:bodyPr>
          <a:lstStyle/>
          <a:p>
            <a:pPr algn="ctr"/>
            <a:r>
              <a:rPr lang="en-US" dirty="0">
                <a:solidFill>
                  <a:srgbClr val="FFC000"/>
                </a:solidFill>
              </a:rPr>
              <a:t>Shannon, S., Lewis, N., et al. 2019. Cannabidiol in anxiety and sleep: a large case series. Perm J 2019;23:18-041</a:t>
            </a:r>
            <a:r>
              <a:rPr lang="en-US" dirty="0"/>
              <a:t>. </a:t>
            </a:r>
          </a:p>
        </p:txBody>
      </p:sp>
      <p:sp>
        <p:nvSpPr>
          <p:cNvPr id="7" name="Content Placeholder 6">
            <a:extLst>
              <a:ext uri="{FF2B5EF4-FFF2-40B4-BE49-F238E27FC236}">
                <a16:creationId xmlns:a16="http://schemas.microsoft.com/office/drawing/2014/main" id="{C0211EB0-9A1B-4CF1-AC59-29621BA6156F}"/>
              </a:ext>
            </a:extLst>
          </p:cNvPr>
          <p:cNvSpPr>
            <a:spLocks noGrp="1"/>
          </p:cNvSpPr>
          <p:nvPr>
            <p:ph idx="1"/>
          </p:nvPr>
        </p:nvSpPr>
        <p:spPr>
          <a:xfrm>
            <a:off x="152400" y="1066799"/>
            <a:ext cx="8839200" cy="4706035"/>
          </a:xfrm>
        </p:spPr>
        <p:txBody>
          <a:bodyPr/>
          <a:lstStyle/>
          <a:p>
            <a:pPr marL="0" indent="0" algn="ctr">
              <a:buNone/>
            </a:pPr>
            <a:r>
              <a:rPr lang="en-US" sz="2400" b="1" dirty="0">
                <a:effectLst/>
              </a:rPr>
              <a:t>Objective: </a:t>
            </a:r>
            <a:r>
              <a:rPr lang="en-US" sz="2400" dirty="0">
                <a:effectLst/>
              </a:rPr>
              <a:t>To determine whether CBD helps improve sleep and/ or anxiety in a clinical population.  </a:t>
            </a:r>
          </a:p>
          <a:p>
            <a:pPr marL="0" indent="0" algn="ctr">
              <a:buNone/>
            </a:pPr>
            <a:endParaRPr lang="en-US" sz="1000" b="1" dirty="0">
              <a:effectLst/>
            </a:endParaRPr>
          </a:p>
          <a:p>
            <a:pPr marL="0" indent="0" algn="ctr">
              <a:buNone/>
            </a:pPr>
            <a:r>
              <a:rPr lang="en-US" sz="2400" b="1" dirty="0">
                <a:effectLst/>
              </a:rPr>
              <a:t>Design: </a:t>
            </a:r>
            <a:r>
              <a:rPr lang="en-US" sz="2400" dirty="0">
                <a:effectLst/>
              </a:rPr>
              <a:t>A large retrospective case series at a psychiatric clinic involving clinical application of CBD for anxiety and sleep complaints as an adjunct to usual treatment. </a:t>
            </a:r>
          </a:p>
          <a:p>
            <a:pPr marL="0" indent="0" algn="ctr">
              <a:buNone/>
            </a:pPr>
            <a:endParaRPr lang="en-US" sz="1000" dirty="0">
              <a:effectLst/>
            </a:endParaRPr>
          </a:p>
          <a:p>
            <a:pPr marL="0" indent="0" algn="ctr">
              <a:buNone/>
            </a:pPr>
            <a:r>
              <a:rPr lang="en-US" sz="2400" dirty="0">
                <a:effectLst/>
              </a:rPr>
              <a:t>The retrospective chart review included monthly documentation of anxiety and sleep quality in 103 adult patients.</a:t>
            </a:r>
            <a:r>
              <a:rPr lang="en-US" sz="2400" b="1" dirty="0">
                <a:effectLst/>
              </a:rPr>
              <a:t> </a:t>
            </a:r>
          </a:p>
          <a:p>
            <a:pPr marL="0" indent="0" algn="ctr">
              <a:buNone/>
            </a:pPr>
            <a:endParaRPr lang="en-US" sz="1000" b="1" dirty="0">
              <a:effectLst/>
            </a:endParaRPr>
          </a:p>
          <a:p>
            <a:pPr marL="0" indent="0" algn="ctr">
              <a:buNone/>
            </a:pPr>
            <a:r>
              <a:rPr lang="en-US" sz="2400" b="1" dirty="0">
                <a:effectLst/>
              </a:rPr>
              <a:t>Main Outcome: </a:t>
            </a:r>
            <a:r>
              <a:rPr lang="en-US" sz="2400" dirty="0">
                <a:effectLst/>
              </a:rPr>
              <a:t>Sleep and anxiety scores, using validated instruments, at baseline and after CBD treatment.  </a:t>
            </a:r>
          </a:p>
          <a:p>
            <a:pPr marL="0" indent="0" algn="ctr">
              <a:buNone/>
            </a:pPr>
            <a:r>
              <a:rPr lang="en-US" sz="2400" dirty="0">
                <a:effectLst/>
              </a:rPr>
              <a:t>  </a:t>
            </a:r>
          </a:p>
        </p:txBody>
      </p:sp>
    </p:spTree>
    <p:extLst>
      <p:ext uri="{BB962C8B-B14F-4D97-AF65-F5344CB8AC3E}">
        <p14:creationId xmlns:p14="http://schemas.microsoft.com/office/powerpoint/2010/main" val="36511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2A5-5430-4759-B564-F6413C3F14C7}"/>
              </a:ext>
            </a:extLst>
          </p:cNvPr>
          <p:cNvSpPr>
            <a:spLocks noGrp="1"/>
          </p:cNvSpPr>
          <p:nvPr>
            <p:ph type="title"/>
          </p:nvPr>
        </p:nvSpPr>
        <p:spPr>
          <a:xfrm>
            <a:off x="76200" y="228601"/>
            <a:ext cx="8991600" cy="533400"/>
          </a:xfrm>
        </p:spPr>
        <p:txBody>
          <a:bodyPr/>
          <a:lstStyle/>
          <a:p>
            <a:r>
              <a:rPr lang="en-US" sz="3200" dirty="0">
                <a:effectLst/>
              </a:rPr>
              <a:t>Cannabidiol (CBD) helps with anxiety and sleep</a:t>
            </a:r>
          </a:p>
        </p:txBody>
      </p:sp>
      <p:sp>
        <p:nvSpPr>
          <p:cNvPr id="4" name="Footer Placeholder 3">
            <a:extLst>
              <a:ext uri="{FF2B5EF4-FFF2-40B4-BE49-F238E27FC236}">
                <a16:creationId xmlns:a16="http://schemas.microsoft.com/office/drawing/2014/main" id="{549FCFA8-3671-4572-9116-A40901E15F8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0A62633-7B94-4C91-A0D8-26BE6F4012CB}"/>
              </a:ext>
            </a:extLst>
          </p:cNvPr>
          <p:cNvSpPr txBox="1"/>
          <p:nvPr/>
        </p:nvSpPr>
        <p:spPr>
          <a:xfrm>
            <a:off x="301625" y="5772835"/>
            <a:ext cx="8616950" cy="646331"/>
          </a:xfrm>
          <a:prstGeom prst="rect">
            <a:avLst/>
          </a:prstGeom>
          <a:noFill/>
        </p:spPr>
        <p:txBody>
          <a:bodyPr wrap="square" rtlCol="0">
            <a:spAutoFit/>
          </a:bodyPr>
          <a:lstStyle/>
          <a:p>
            <a:pPr algn="ctr"/>
            <a:r>
              <a:rPr lang="en-US" dirty="0">
                <a:solidFill>
                  <a:srgbClr val="FFC000"/>
                </a:solidFill>
              </a:rPr>
              <a:t>Shannon, S., Lewis, N., et al. 2019. Cannabidiol in anxiety and sleep: a large case series. Perm J 2019;23:18-041</a:t>
            </a:r>
            <a:r>
              <a:rPr lang="en-US" dirty="0"/>
              <a:t>. </a:t>
            </a:r>
          </a:p>
        </p:txBody>
      </p:sp>
      <p:sp>
        <p:nvSpPr>
          <p:cNvPr id="7" name="Content Placeholder 6">
            <a:extLst>
              <a:ext uri="{FF2B5EF4-FFF2-40B4-BE49-F238E27FC236}">
                <a16:creationId xmlns:a16="http://schemas.microsoft.com/office/drawing/2014/main" id="{C0211EB0-9A1B-4CF1-AC59-29621BA6156F}"/>
              </a:ext>
            </a:extLst>
          </p:cNvPr>
          <p:cNvSpPr>
            <a:spLocks noGrp="1"/>
          </p:cNvSpPr>
          <p:nvPr>
            <p:ph idx="1"/>
          </p:nvPr>
        </p:nvSpPr>
        <p:spPr>
          <a:xfrm>
            <a:off x="152400" y="1066799"/>
            <a:ext cx="8839200" cy="4706035"/>
          </a:xfrm>
        </p:spPr>
        <p:txBody>
          <a:bodyPr/>
          <a:lstStyle/>
          <a:p>
            <a:pPr marL="0" indent="0" algn="ctr">
              <a:buNone/>
            </a:pPr>
            <a:r>
              <a:rPr lang="en-US" sz="2000" dirty="0">
                <a:effectLst/>
              </a:rPr>
              <a:t>The final sample consisted of 72 adults presenting with primary concerns of anxiety (n = 47) or poor sleep (n = 25). </a:t>
            </a:r>
          </a:p>
          <a:p>
            <a:pPr marL="0" indent="0" algn="ctr">
              <a:buNone/>
            </a:pPr>
            <a:r>
              <a:rPr lang="en-US" sz="2000" b="1" u="sng" dirty="0">
                <a:effectLst/>
              </a:rPr>
              <a:t>Anxiety</a:t>
            </a:r>
            <a:r>
              <a:rPr lang="en-US" sz="2000" dirty="0">
                <a:effectLst/>
              </a:rPr>
              <a:t> scores decreased within the first month in 57 patients (79.2%) and remained decreased during the study duration. </a:t>
            </a:r>
          </a:p>
          <a:p>
            <a:pPr marL="0" indent="0" algn="ctr">
              <a:buNone/>
            </a:pPr>
            <a:r>
              <a:rPr lang="en-US" sz="2000" b="1" u="sng" dirty="0">
                <a:effectLst/>
              </a:rPr>
              <a:t>Sleep</a:t>
            </a:r>
            <a:r>
              <a:rPr lang="en-US" sz="2000" dirty="0">
                <a:effectLst/>
              </a:rPr>
              <a:t> scores improved within the first month in 48 patients (66.7%) but fluctuated over time</a:t>
            </a:r>
          </a:p>
          <a:p>
            <a:pPr marL="0" indent="0" algn="ctr">
              <a:buNone/>
            </a:pPr>
            <a:endParaRPr lang="en-US" sz="2000" dirty="0">
              <a:effectLst/>
            </a:endParaRPr>
          </a:p>
          <a:p>
            <a:pPr marL="0" indent="0" algn="ctr">
              <a:buNone/>
            </a:pPr>
            <a:endParaRPr lang="en-US" sz="2000" dirty="0">
              <a:effectLst/>
            </a:endParaRPr>
          </a:p>
        </p:txBody>
      </p:sp>
      <p:pic>
        <p:nvPicPr>
          <p:cNvPr id="3" name="Picture 2">
            <a:extLst>
              <a:ext uri="{FF2B5EF4-FFF2-40B4-BE49-F238E27FC236}">
                <a16:creationId xmlns:a16="http://schemas.microsoft.com/office/drawing/2014/main" id="{478F7E8D-49CB-452C-9329-D010D33006F4}"/>
              </a:ext>
            </a:extLst>
          </p:cNvPr>
          <p:cNvPicPr>
            <a:picLocks noChangeAspect="1"/>
          </p:cNvPicPr>
          <p:nvPr/>
        </p:nvPicPr>
        <p:blipFill>
          <a:blip r:embed="rId2"/>
          <a:stretch>
            <a:fillRect/>
          </a:stretch>
        </p:blipFill>
        <p:spPr>
          <a:xfrm>
            <a:off x="1447801" y="3200401"/>
            <a:ext cx="6096000" cy="2362200"/>
          </a:xfrm>
          <a:prstGeom prst="rect">
            <a:avLst/>
          </a:prstGeom>
        </p:spPr>
      </p:pic>
    </p:spTree>
    <p:extLst>
      <p:ext uri="{BB962C8B-B14F-4D97-AF65-F5344CB8AC3E}">
        <p14:creationId xmlns:p14="http://schemas.microsoft.com/office/powerpoint/2010/main" val="3284868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2A5-5430-4759-B564-F6413C3F14C7}"/>
              </a:ext>
            </a:extLst>
          </p:cNvPr>
          <p:cNvSpPr>
            <a:spLocks noGrp="1"/>
          </p:cNvSpPr>
          <p:nvPr>
            <p:ph type="title"/>
          </p:nvPr>
        </p:nvSpPr>
        <p:spPr>
          <a:xfrm>
            <a:off x="76200" y="228601"/>
            <a:ext cx="8991600" cy="533400"/>
          </a:xfrm>
        </p:spPr>
        <p:txBody>
          <a:bodyPr/>
          <a:lstStyle/>
          <a:p>
            <a:r>
              <a:rPr lang="en-US" sz="3200" dirty="0">
                <a:effectLst/>
              </a:rPr>
              <a:t>Cannabidiol (CBD) helps with anxiety and sleep</a:t>
            </a:r>
          </a:p>
        </p:txBody>
      </p:sp>
      <p:sp>
        <p:nvSpPr>
          <p:cNvPr id="4" name="Footer Placeholder 3">
            <a:extLst>
              <a:ext uri="{FF2B5EF4-FFF2-40B4-BE49-F238E27FC236}">
                <a16:creationId xmlns:a16="http://schemas.microsoft.com/office/drawing/2014/main" id="{549FCFA8-3671-4572-9116-A40901E15F8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0A62633-7B94-4C91-A0D8-26BE6F4012CB}"/>
              </a:ext>
            </a:extLst>
          </p:cNvPr>
          <p:cNvSpPr txBox="1"/>
          <p:nvPr/>
        </p:nvSpPr>
        <p:spPr>
          <a:xfrm>
            <a:off x="301625" y="5772835"/>
            <a:ext cx="8616950" cy="646331"/>
          </a:xfrm>
          <a:prstGeom prst="rect">
            <a:avLst/>
          </a:prstGeom>
          <a:noFill/>
        </p:spPr>
        <p:txBody>
          <a:bodyPr wrap="square" rtlCol="0">
            <a:spAutoFit/>
          </a:bodyPr>
          <a:lstStyle/>
          <a:p>
            <a:pPr algn="ctr"/>
            <a:r>
              <a:rPr lang="en-US" dirty="0">
                <a:solidFill>
                  <a:srgbClr val="FFC000"/>
                </a:solidFill>
              </a:rPr>
              <a:t>Shannon, S., Lewis, N., et al. 2019. Cannabidiol in anxiety and sleep: a large case series. Perm J 2019;23:18-041</a:t>
            </a:r>
            <a:r>
              <a:rPr lang="en-US" dirty="0"/>
              <a:t>. </a:t>
            </a:r>
          </a:p>
        </p:txBody>
      </p:sp>
      <p:sp>
        <p:nvSpPr>
          <p:cNvPr id="7" name="Content Placeholder 6">
            <a:extLst>
              <a:ext uri="{FF2B5EF4-FFF2-40B4-BE49-F238E27FC236}">
                <a16:creationId xmlns:a16="http://schemas.microsoft.com/office/drawing/2014/main" id="{C0211EB0-9A1B-4CF1-AC59-29621BA6156F}"/>
              </a:ext>
            </a:extLst>
          </p:cNvPr>
          <p:cNvSpPr>
            <a:spLocks noGrp="1"/>
          </p:cNvSpPr>
          <p:nvPr>
            <p:ph idx="1"/>
          </p:nvPr>
        </p:nvSpPr>
        <p:spPr>
          <a:xfrm>
            <a:off x="152400" y="1066799"/>
            <a:ext cx="8839200" cy="4706035"/>
          </a:xfrm>
        </p:spPr>
        <p:txBody>
          <a:bodyPr/>
          <a:lstStyle/>
          <a:p>
            <a:pPr marL="0" indent="0">
              <a:buNone/>
            </a:pPr>
            <a:r>
              <a:rPr lang="en-US" sz="2400" u="sng" dirty="0">
                <a:effectLst/>
              </a:rPr>
              <a:t>BaleDoneen Take Away:</a:t>
            </a:r>
          </a:p>
          <a:p>
            <a:pPr marL="457200" indent="-457200">
              <a:buAutoNum type="arabicPeriod"/>
            </a:pPr>
            <a:r>
              <a:rPr lang="en-US" sz="2400" dirty="0">
                <a:effectLst/>
              </a:rPr>
              <a:t>Only side effect of mention was fatigue – no CV side effects reported but poorly followed and average age was 34 years. </a:t>
            </a:r>
          </a:p>
          <a:p>
            <a:pPr marL="457200" indent="-457200">
              <a:buAutoNum type="arabicPeriod"/>
            </a:pPr>
            <a:endParaRPr lang="en-US" sz="2400" dirty="0">
              <a:effectLst/>
            </a:endParaRPr>
          </a:p>
          <a:p>
            <a:pPr marL="457200" indent="-457200">
              <a:buAutoNum type="arabicPeriod"/>
            </a:pPr>
            <a:r>
              <a:rPr lang="en-US" sz="2400" dirty="0">
                <a:effectLst/>
              </a:rPr>
              <a:t>Study has limitations as it was retrospective with chart review.  No placebo group. CBD given in capsule form. </a:t>
            </a:r>
          </a:p>
          <a:p>
            <a:pPr marL="457200" indent="-457200">
              <a:buAutoNum type="arabicPeriod"/>
            </a:pPr>
            <a:endParaRPr lang="en-US" sz="2400" dirty="0">
              <a:effectLst/>
            </a:endParaRPr>
          </a:p>
          <a:p>
            <a:pPr marL="457200" indent="-457200">
              <a:buAutoNum type="arabicPeriod"/>
            </a:pPr>
            <a:r>
              <a:rPr lang="en-US" sz="2400" dirty="0">
                <a:effectLst/>
              </a:rPr>
              <a:t>Despite the limitations – CBD shows promise with sleep and anxiety.  </a:t>
            </a:r>
          </a:p>
          <a:p>
            <a:pPr marL="457200" indent="-457200">
              <a:buAutoNum type="arabicPeriod"/>
            </a:pPr>
            <a:endParaRPr lang="en-US" sz="2400" dirty="0">
              <a:effectLst/>
            </a:endParaRPr>
          </a:p>
          <a:p>
            <a:pPr marL="457200" indent="-457200">
              <a:buAutoNum type="arabicPeriod"/>
            </a:pPr>
            <a:r>
              <a:rPr lang="en-US" sz="2400" dirty="0">
                <a:effectLst/>
              </a:rPr>
              <a:t>No CV negative outcomes reported. </a:t>
            </a:r>
          </a:p>
        </p:txBody>
      </p:sp>
    </p:spTree>
    <p:extLst>
      <p:ext uri="{BB962C8B-B14F-4D97-AF65-F5344CB8AC3E}">
        <p14:creationId xmlns:p14="http://schemas.microsoft.com/office/powerpoint/2010/main" val="1451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5AF5-0C9D-4882-933A-511DAEF360CF}"/>
              </a:ext>
            </a:extLst>
          </p:cNvPr>
          <p:cNvSpPr>
            <a:spLocks noGrp="1"/>
          </p:cNvSpPr>
          <p:nvPr>
            <p:ph type="title"/>
          </p:nvPr>
        </p:nvSpPr>
        <p:spPr>
          <a:xfrm>
            <a:off x="301625" y="228600"/>
            <a:ext cx="8510588" cy="530225"/>
          </a:xfrm>
        </p:spPr>
        <p:txBody>
          <a:bodyPr/>
          <a:lstStyle/>
          <a:p>
            <a:r>
              <a:rPr lang="en-US" sz="3200" dirty="0">
                <a:effectLst/>
              </a:rPr>
              <a:t>Coffee Consumption lowers AF risk in men</a:t>
            </a:r>
          </a:p>
        </p:txBody>
      </p:sp>
      <p:sp>
        <p:nvSpPr>
          <p:cNvPr id="3" name="Content Placeholder 2">
            <a:extLst>
              <a:ext uri="{FF2B5EF4-FFF2-40B4-BE49-F238E27FC236}">
                <a16:creationId xmlns:a16="http://schemas.microsoft.com/office/drawing/2014/main" id="{55A41123-C4EE-4F54-9307-872C149A7FE0}"/>
              </a:ext>
            </a:extLst>
          </p:cNvPr>
          <p:cNvSpPr>
            <a:spLocks noGrp="1"/>
          </p:cNvSpPr>
          <p:nvPr>
            <p:ph idx="1"/>
          </p:nvPr>
        </p:nvSpPr>
        <p:spPr>
          <a:xfrm>
            <a:off x="271145" y="990600"/>
            <a:ext cx="8540750" cy="4038600"/>
          </a:xfrm>
        </p:spPr>
        <p:txBody>
          <a:bodyPr/>
          <a:lstStyle/>
          <a:p>
            <a:pPr marL="0" indent="0">
              <a:buNone/>
            </a:pPr>
            <a:r>
              <a:rPr lang="en-US" sz="2800" u="sng" dirty="0">
                <a:effectLst/>
              </a:rPr>
              <a:t>BaleDoneen Take-Away</a:t>
            </a:r>
            <a:r>
              <a:rPr lang="en-US" sz="2800" dirty="0">
                <a:effectLst/>
              </a:rPr>
              <a:t>:</a:t>
            </a:r>
          </a:p>
          <a:p>
            <a:pPr marL="514350" indent="-514350">
              <a:buAutoNum type="arabicPeriod"/>
            </a:pPr>
            <a:r>
              <a:rPr lang="en-US" sz="2400" dirty="0">
                <a:effectLst/>
              </a:rPr>
              <a:t>No genetic testing – CYP1A2</a:t>
            </a:r>
          </a:p>
          <a:p>
            <a:pPr marL="514350" indent="-514350">
              <a:buAutoNum type="arabicPeriod"/>
            </a:pPr>
            <a:endParaRPr lang="en-US" sz="2400" dirty="0">
              <a:effectLst/>
            </a:endParaRPr>
          </a:p>
          <a:p>
            <a:pPr marL="514350" indent="-514350">
              <a:buAutoNum type="arabicPeriod"/>
            </a:pPr>
            <a:r>
              <a:rPr lang="en-US" sz="2400" dirty="0">
                <a:effectLst/>
              </a:rPr>
              <a:t>Did not review coffee prep or decaf/</a:t>
            </a:r>
            <a:r>
              <a:rPr lang="en-US" sz="2400" dirty="0" err="1">
                <a:effectLst/>
              </a:rPr>
              <a:t>caf</a:t>
            </a:r>
            <a:r>
              <a:rPr lang="en-US" sz="2400" dirty="0">
                <a:effectLst/>
              </a:rPr>
              <a:t> or coffee prep</a:t>
            </a:r>
          </a:p>
          <a:p>
            <a:pPr marL="514350" indent="-514350">
              <a:buAutoNum type="arabicPeriod"/>
            </a:pPr>
            <a:endParaRPr lang="en-US" sz="2400" dirty="0">
              <a:effectLst/>
            </a:endParaRPr>
          </a:p>
          <a:p>
            <a:pPr marL="514350" indent="-514350">
              <a:buAutoNum type="arabicPeriod"/>
            </a:pPr>
            <a:r>
              <a:rPr lang="en-US" sz="2400" dirty="0">
                <a:effectLst/>
              </a:rPr>
              <a:t>Physicians’ health study provides excellent long-term data on several factors – now including coffee and AF risk. </a:t>
            </a:r>
          </a:p>
          <a:p>
            <a:pPr marL="514350" indent="-514350">
              <a:buAutoNum type="arabicPeriod"/>
            </a:pPr>
            <a:endParaRPr lang="en-US" sz="2400" dirty="0">
              <a:effectLst/>
            </a:endParaRPr>
          </a:p>
          <a:p>
            <a:pPr marL="514350" indent="-514350">
              <a:buAutoNum type="arabicPeriod"/>
            </a:pPr>
            <a:r>
              <a:rPr lang="en-US" sz="2400" dirty="0">
                <a:effectLst/>
              </a:rPr>
              <a:t>Based on this data and previous data – coffee intake of 1-3 cups/d reduces risk of atrial fibrillation in men. </a:t>
            </a:r>
          </a:p>
        </p:txBody>
      </p:sp>
      <p:sp>
        <p:nvSpPr>
          <p:cNvPr id="4" name="Footer Placeholder 3">
            <a:extLst>
              <a:ext uri="{FF2B5EF4-FFF2-40B4-BE49-F238E27FC236}">
                <a16:creationId xmlns:a16="http://schemas.microsoft.com/office/drawing/2014/main" id="{54BB9C22-6CE7-4F42-ACEB-BEBE7302B0A2}"/>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E2EB474-AC80-4E73-AFCB-A5CDA9B47D61}"/>
              </a:ext>
            </a:extLst>
          </p:cNvPr>
          <p:cNvSpPr txBox="1"/>
          <p:nvPr/>
        </p:nvSpPr>
        <p:spPr>
          <a:xfrm>
            <a:off x="83820" y="5791200"/>
            <a:ext cx="8915400" cy="646331"/>
          </a:xfrm>
          <a:prstGeom prst="rect">
            <a:avLst/>
          </a:prstGeom>
          <a:noFill/>
        </p:spPr>
        <p:txBody>
          <a:bodyPr wrap="square" rtlCol="0">
            <a:spAutoFit/>
          </a:bodyPr>
          <a:lstStyle/>
          <a:p>
            <a:pPr algn="ctr"/>
            <a:r>
              <a:rPr lang="en-US" i="1" dirty="0" err="1">
                <a:solidFill>
                  <a:srgbClr val="FFC000"/>
                </a:solidFill>
              </a:rPr>
              <a:t>Bodar</a:t>
            </a:r>
            <a:r>
              <a:rPr lang="en-US" i="1" dirty="0">
                <a:solidFill>
                  <a:srgbClr val="FFC000"/>
                </a:solidFill>
              </a:rPr>
              <a:t>, V., Chen, J., </a:t>
            </a:r>
            <a:r>
              <a:rPr lang="en-US" i="1" dirty="0" err="1">
                <a:solidFill>
                  <a:srgbClr val="FFC000"/>
                </a:solidFill>
              </a:rPr>
              <a:t>Gaziano</a:t>
            </a:r>
            <a:r>
              <a:rPr lang="en-US" i="1" dirty="0">
                <a:solidFill>
                  <a:srgbClr val="FFC000"/>
                </a:solidFill>
              </a:rPr>
              <a:t>, M., et al. (2019). Coffee consumption and risk of atrial fibrillation in the physicians’ health study. J. Am Heart Association. 2019;8:e011346. </a:t>
            </a:r>
          </a:p>
        </p:txBody>
      </p:sp>
    </p:spTree>
    <p:extLst>
      <p:ext uri="{BB962C8B-B14F-4D97-AF65-F5344CB8AC3E}">
        <p14:creationId xmlns:p14="http://schemas.microsoft.com/office/powerpoint/2010/main" val="415257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piece of paper&#10;&#10;Description automatically generated">
            <a:extLst>
              <a:ext uri="{FF2B5EF4-FFF2-40B4-BE49-F238E27FC236}">
                <a16:creationId xmlns:a16="http://schemas.microsoft.com/office/drawing/2014/main" id="{C851C176-A438-4C38-9937-2AB100E841A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3502" y="152400"/>
            <a:ext cx="2178098" cy="1447800"/>
          </a:xfrm>
        </p:spPr>
      </p:pic>
      <p:sp>
        <p:nvSpPr>
          <p:cNvPr id="4" name="Footer Placeholder 3">
            <a:extLst>
              <a:ext uri="{FF2B5EF4-FFF2-40B4-BE49-F238E27FC236}">
                <a16:creationId xmlns:a16="http://schemas.microsoft.com/office/drawing/2014/main" id="{B6CE40E4-6547-4C00-9D4F-ED08E910C625}"/>
              </a:ext>
            </a:extLst>
          </p:cNvPr>
          <p:cNvSpPr>
            <a:spLocks noGrp="1"/>
          </p:cNvSpPr>
          <p:nvPr>
            <p:ph type="ftr" sz="quarter" idx="11"/>
          </p:nvPr>
        </p:nvSpPr>
        <p:spPr/>
        <p:txBody>
          <a:bodyPr/>
          <a:lstStyle/>
          <a:p>
            <a:pPr>
              <a:defRPr/>
            </a:pPr>
            <a:r>
              <a:rPr lang="en-US"/>
              <a:t>Copyright Bale/Doneen Paradigm</a:t>
            </a:r>
          </a:p>
        </p:txBody>
      </p:sp>
      <p:sp>
        <p:nvSpPr>
          <p:cNvPr id="9" name="Rectangle 8">
            <a:extLst>
              <a:ext uri="{FF2B5EF4-FFF2-40B4-BE49-F238E27FC236}">
                <a16:creationId xmlns:a16="http://schemas.microsoft.com/office/drawing/2014/main" id="{D86345B3-0AF4-409E-97BE-ECFF56C47BFF}"/>
              </a:ext>
            </a:extLst>
          </p:cNvPr>
          <p:cNvSpPr/>
          <p:nvPr/>
        </p:nvSpPr>
        <p:spPr>
          <a:xfrm>
            <a:off x="152400" y="628015"/>
            <a:ext cx="6659880" cy="4154984"/>
          </a:xfrm>
          <a:prstGeom prst="rect">
            <a:avLst/>
          </a:prstGeom>
        </p:spPr>
        <p:txBody>
          <a:bodyPr wrap="square">
            <a:spAutoFit/>
          </a:bodyPr>
          <a:lstStyle/>
          <a:p>
            <a:r>
              <a:rPr lang="en-US" sz="2400" dirty="0"/>
              <a:t>Examined trauma exposure and PTSD symptoms in relation to incident CVD over a 20-year period in 49,978 women in the Nurses Health Study II.  </a:t>
            </a:r>
          </a:p>
          <a:p>
            <a:endParaRPr lang="en-US" sz="2400" dirty="0"/>
          </a:p>
          <a:p>
            <a:r>
              <a:rPr lang="en-US" sz="2400" dirty="0"/>
              <a:t>Compared to no trauma, 4 or more PTSD symptoms was associated with increased CVD risk after adjusting for age, family history and childhood factors.</a:t>
            </a:r>
          </a:p>
          <a:p>
            <a:endParaRPr lang="en-US" sz="2400" dirty="0"/>
          </a:p>
          <a:p>
            <a:r>
              <a:rPr lang="en-US" sz="2400" dirty="0"/>
              <a:t>HR 1.60 [95% CI. 1.20-2.13].  </a:t>
            </a:r>
          </a:p>
        </p:txBody>
      </p:sp>
      <p:sp>
        <p:nvSpPr>
          <p:cNvPr id="10" name="Rectangle 9">
            <a:extLst>
              <a:ext uri="{FF2B5EF4-FFF2-40B4-BE49-F238E27FC236}">
                <a16:creationId xmlns:a16="http://schemas.microsoft.com/office/drawing/2014/main" id="{71F959E4-3A6F-4DED-97FD-AE5F11A3BA36}"/>
              </a:ext>
            </a:extLst>
          </p:cNvPr>
          <p:cNvSpPr/>
          <p:nvPr/>
        </p:nvSpPr>
        <p:spPr>
          <a:xfrm>
            <a:off x="228600" y="5583654"/>
            <a:ext cx="8534400" cy="646331"/>
          </a:xfrm>
          <a:prstGeom prst="rect">
            <a:avLst/>
          </a:prstGeom>
        </p:spPr>
        <p:txBody>
          <a:bodyPr wrap="square">
            <a:spAutoFit/>
          </a:bodyPr>
          <a:lstStyle/>
          <a:p>
            <a:r>
              <a:rPr lang="en-US" dirty="0">
                <a:solidFill>
                  <a:srgbClr val="FFC000"/>
                </a:solidFill>
              </a:rPr>
              <a:t>Sumner, J., </a:t>
            </a:r>
            <a:r>
              <a:rPr lang="en-US" dirty="0" err="1">
                <a:solidFill>
                  <a:srgbClr val="FFC000"/>
                </a:solidFill>
              </a:rPr>
              <a:t>Kubzansky</a:t>
            </a:r>
            <a:r>
              <a:rPr lang="en-US" dirty="0">
                <a:solidFill>
                  <a:srgbClr val="FFC000"/>
                </a:solidFill>
              </a:rPr>
              <a:t> L, Elkind, M. et al. PTSD and cardiovascular events in women. June 19, 2015. Circulation, AHA.</a:t>
            </a:r>
          </a:p>
        </p:txBody>
      </p:sp>
    </p:spTree>
    <p:extLst>
      <p:ext uri="{BB962C8B-B14F-4D97-AF65-F5344CB8AC3E}">
        <p14:creationId xmlns:p14="http://schemas.microsoft.com/office/powerpoint/2010/main" val="2680900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2A5-5430-4759-B564-F6413C3F14C7}"/>
              </a:ext>
            </a:extLst>
          </p:cNvPr>
          <p:cNvSpPr>
            <a:spLocks noGrp="1"/>
          </p:cNvSpPr>
          <p:nvPr>
            <p:ph type="title"/>
          </p:nvPr>
        </p:nvSpPr>
        <p:spPr>
          <a:xfrm>
            <a:off x="76200" y="228601"/>
            <a:ext cx="8991600" cy="533400"/>
          </a:xfrm>
        </p:spPr>
        <p:txBody>
          <a:bodyPr/>
          <a:lstStyle/>
          <a:p>
            <a:r>
              <a:rPr lang="en-US" sz="3200" dirty="0">
                <a:effectLst/>
              </a:rPr>
              <a:t>Cannabidiol (CBD) helps with PTSD</a:t>
            </a:r>
          </a:p>
        </p:txBody>
      </p:sp>
      <p:sp>
        <p:nvSpPr>
          <p:cNvPr id="4" name="Footer Placeholder 3">
            <a:extLst>
              <a:ext uri="{FF2B5EF4-FFF2-40B4-BE49-F238E27FC236}">
                <a16:creationId xmlns:a16="http://schemas.microsoft.com/office/drawing/2014/main" id="{549FCFA8-3671-4572-9116-A40901E15F8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0A62633-7B94-4C91-A0D8-26BE6F4012CB}"/>
              </a:ext>
            </a:extLst>
          </p:cNvPr>
          <p:cNvSpPr txBox="1"/>
          <p:nvPr/>
        </p:nvSpPr>
        <p:spPr>
          <a:xfrm>
            <a:off x="301625" y="5772835"/>
            <a:ext cx="8616950" cy="646331"/>
          </a:xfrm>
          <a:prstGeom prst="rect">
            <a:avLst/>
          </a:prstGeom>
          <a:noFill/>
        </p:spPr>
        <p:txBody>
          <a:bodyPr wrap="square" rtlCol="0">
            <a:spAutoFit/>
          </a:bodyPr>
          <a:lstStyle/>
          <a:p>
            <a:pPr algn="ctr"/>
            <a:r>
              <a:rPr lang="en-US" dirty="0">
                <a:solidFill>
                  <a:srgbClr val="FFC000"/>
                </a:solidFill>
              </a:rPr>
              <a:t>Elms, L., Shannon, S., Hughes, S., Lewis, N. (2019) The Journal of Alternative and Complementary Medicine; 25: 4. pp. 392-397.</a:t>
            </a:r>
          </a:p>
        </p:txBody>
      </p:sp>
      <p:sp>
        <p:nvSpPr>
          <p:cNvPr id="7" name="Content Placeholder 6">
            <a:extLst>
              <a:ext uri="{FF2B5EF4-FFF2-40B4-BE49-F238E27FC236}">
                <a16:creationId xmlns:a16="http://schemas.microsoft.com/office/drawing/2014/main" id="{C0211EB0-9A1B-4CF1-AC59-29621BA6156F}"/>
              </a:ext>
            </a:extLst>
          </p:cNvPr>
          <p:cNvSpPr>
            <a:spLocks noGrp="1"/>
          </p:cNvSpPr>
          <p:nvPr>
            <p:ph idx="1"/>
          </p:nvPr>
        </p:nvSpPr>
        <p:spPr>
          <a:xfrm>
            <a:off x="152400" y="1066799"/>
            <a:ext cx="8839200" cy="4706035"/>
          </a:xfrm>
        </p:spPr>
        <p:txBody>
          <a:bodyPr/>
          <a:lstStyle/>
          <a:p>
            <a:pPr marL="0" indent="0" algn="ctr">
              <a:buNone/>
            </a:pPr>
            <a:r>
              <a:rPr lang="en-US" sz="2000" dirty="0">
                <a:effectLst/>
              </a:rPr>
              <a:t>This retrospective case series examines the effect of oral CBD administration on symptoms of PTSD in a series of 11 adult patients at an outpatient psychiatry clinic. Mean age 39 years</a:t>
            </a:r>
          </a:p>
          <a:p>
            <a:pPr marL="0" indent="0" algn="ctr">
              <a:buNone/>
            </a:pPr>
            <a:endParaRPr lang="en-US" sz="1000" dirty="0">
              <a:effectLst/>
            </a:endParaRPr>
          </a:p>
          <a:p>
            <a:pPr marL="0" indent="0" algn="ctr">
              <a:buNone/>
            </a:pPr>
            <a:r>
              <a:rPr lang="en-US" sz="2000" dirty="0">
                <a:effectLst/>
              </a:rPr>
              <a:t>CBD was given on an open-label, flexible dosing regimen to patients diagnosed with PTSD by a mental health professional. </a:t>
            </a:r>
          </a:p>
          <a:p>
            <a:pPr marL="0" indent="0" algn="ctr">
              <a:buNone/>
            </a:pPr>
            <a:endParaRPr lang="en-US" sz="1000" dirty="0">
              <a:effectLst/>
            </a:endParaRPr>
          </a:p>
          <a:p>
            <a:pPr marL="0" indent="0" algn="ctr">
              <a:buNone/>
            </a:pPr>
            <a:r>
              <a:rPr lang="en-US" sz="2000" dirty="0">
                <a:effectLst/>
              </a:rPr>
              <a:t>Patients also received routine psychiatric care, including concurrent treatment with psychiatric medications and psychotherapy. </a:t>
            </a:r>
          </a:p>
          <a:p>
            <a:pPr marL="0" indent="0" algn="ctr">
              <a:buNone/>
            </a:pPr>
            <a:endParaRPr lang="en-US" sz="1000" dirty="0">
              <a:effectLst/>
            </a:endParaRPr>
          </a:p>
          <a:p>
            <a:pPr marL="0" indent="0" algn="ctr">
              <a:buNone/>
            </a:pPr>
            <a:r>
              <a:rPr lang="en-US" sz="2000" dirty="0">
                <a:effectLst/>
              </a:rPr>
              <a:t>The length of the study was 8 weeks. </a:t>
            </a:r>
          </a:p>
          <a:p>
            <a:pPr marL="0" indent="0" algn="ctr">
              <a:buNone/>
            </a:pPr>
            <a:endParaRPr lang="en-US" sz="1000" dirty="0">
              <a:effectLst/>
            </a:endParaRPr>
          </a:p>
          <a:p>
            <a:pPr marL="0" indent="0" algn="ctr">
              <a:buNone/>
            </a:pPr>
            <a:r>
              <a:rPr lang="en-US" sz="2000" dirty="0">
                <a:effectLst/>
              </a:rPr>
              <a:t>PTSD symptom severity was assessed every 4 weeks by patient-completed PTSD Checklist for the DSM-5 (PCL-5) questionnaires. </a:t>
            </a:r>
          </a:p>
        </p:txBody>
      </p:sp>
    </p:spTree>
    <p:extLst>
      <p:ext uri="{BB962C8B-B14F-4D97-AF65-F5344CB8AC3E}">
        <p14:creationId xmlns:p14="http://schemas.microsoft.com/office/powerpoint/2010/main" val="20248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2A5-5430-4759-B564-F6413C3F14C7}"/>
              </a:ext>
            </a:extLst>
          </p:cNvPr>
          <p:cNvSpPr>
            <a:spLocks noGrp="1"/>
          </p:cNvSpPr>
          <p:nvPr>
            <p:ph type="title"/>
          </p:nvPr>
        </p:nvSpPr>
        <p:spPr>
          <a:xfrm>
            <a:off x="76200" y="228601"/>
            <a:ext cx="8991600" cy="533400"/>
          </a:xfrm>
        </p:spPr>
        <p:txBody>
          <a:bodyPr/>
          <a:lstStyle/>
          <a:p>
            <a:r>
              <a:rPr lang="en-US" sz="3200" dirty="0">
                <a:effectLst/>
              </a:rPr>
              <a:t>Cannabidiol (CBD) helps with PTSD</a:t>
            </a:r>
          </a:p>
        </p:txBody>
      </p:sp>
      <p:sp>
        <p:nvSpPr>
          <p:cNvPr id="4" name="Footer Placeholder 3">
            <a:extLst>
              <a:ext uri="{FF2B5EF4-FFF2-40B4-BE49-F238E27FC236}">
                <a16:creationId xmlns:a16="http://schemas.microsoft.com/office/drawing/2014/main" id="{549FCFA8-3671-4572-9116-A40901E15F8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0A62633-7B94-4C91-A0D8-26BE6F4012CB}"/>
              </a:ext>
            </a:extLst>
          </p:cNvPr>
          <p:cNvSpPr txBox="1"/>
          <p:nvPr/>
        </p:nvSpPr>
        <p:spPr>
          <a:xfrm>
            <a:off x="301625" y="5772835"/>
            <a:ext cx="8616950" cy="646331"/>
          </a:xfrm>
          <a:prstGeom prst="rect">
            <a:avLst/>
          </a:prstGeom>
          <a:noFill/>
        </p:spPr>
        <p:txBody>
          <a:bodyPr wrap="square" rtlCol="0">
            <a:spAutoFit/>
          </a:bodyPr>
          <a:lstStyle/>
          <a:p>
            <a:pPr algn="ctr"/>
            <a:r>
              <a:rPr lang="en-US" dirty="0">
                <a:solidFill>
                  <a:srgbClr val="FFC000"/>
                </a:solidFill>
              </a:rPr>
              <a:t>Elms, L., Shannon, S., Hughes, S., Lewis, N. (2019) The Journal of Alternative and Complementary Medicine; 25: 4. pp. 392-397.</a:t>
            </a:r>
          </a:p>
        </p:txBody>
      </p:sp>
      <p:sp>
        <p:nvSpPr>
          <p:cNvPr id="7" name="Content Placeholder 6">
            <a:extLst>
              <a:ext uri="{FF2B5EF4-FFF2-40B4-BE49-F238E27FC236}">
                <a16:creationId xmlns:a16="http://schemas.microsoft.com/office/drawing/2014/main" id="{C0211EB0-9A1B-4CF1-AC59-29621BA6156F}"/>
              </a:ext>
            </a:extLst>
          </p:cNvPr>
          <p:cNvSpPr>
            <a:spLocks noGrp="1"/>
          </p:cNvSpPr>
          <p:nvPr>
            <p:ph idx="1"/>
          </p:nvPr>
        </p:nvSpPr>
        <p:spPr>
          <a:xfrm>
            <a:off x="152400" y="1066799"/>
            <a:ext cx="8839200" cy="4706035"/>
          </a:xfrm>
        </p:spPr>
        <p:txBody>
          <a:bodyPr/>
          <a:lstStyle/>
          <a:p>
            <a:pPr marL="0" indent="0" algn="ctr">
              <a:buNone/>
            </a:pPr>
            <a:r>
              <a:rPr lang="en-US" sz="1800" dirty="0">
                <a:effectLst/>
              </a:rPr>
              <a:t>From the total sample of 11 patients, 91% (n = 10) experienced a </a:t>
            </a:r>
            <a:r>
              <a:rPr lang="en-US" sz="1800" u="sng" dirty="0">
                <a:effectLst/>
              </a:rPr>
              <a:t>decrease in PTSD </a:t>
            </a:r>
            <a:r>
              <a:rPr lang="en-US" sz="1800" dirty="0">
                <a:effectLst/>
              </a:rPr>
              <a:t>symptom severity, as evidenced by a lower PCL-5 score at 8 weeks than at their initial baseline. </a:t>
            </a:r>
          </a:p>
          <a:p>
            <a:pPr marL="0" indent="0" algn="ctr">
              <a:buNone/>
            </a:pPr>
            <a:endParaRPr lang="en-US" sz="1800" dirty="0">
              <a:effectLst/>
            </a:endParaRPr>
          </a:p>
          <a:p>
            <a:pPr marL="0" indent="0" algn="ctr">
              <a:buNone/>
            </a:pPr>
            <a:r>
              <a:rPr lang="en-US" sz="1800" dirty="0">
                <a:effectLst/>
              </a:rPr>
              <a:t>The </a:t>
            </a:r>
            <a:r>
              <a:rPr lang="en-US" sz="1800" b="1" u="sng" dirty="0">
                <a:effectLst/>
              </a:rPr>
              <a:t>mean total PCL-5 score decreased 28%</a:t>
            </a:r>
            <a:r>
              <a:rPr lang="en-US" sz="1800" b="1" dirty="0">
                <a:effectLst/>
              </a:rPr>
              <a:t>, </a:t>
            </a:r>
            <a:r>
              <a:rPr lang="en-US" sz="1800" dirty="0">
                <a:effectLst/>
              </a:rPr>
              <a:t>from a mean baseline score of 51.82 down to 37.14, after eight consecutive weeks of treatment with CBD. </a:t>
            </a:r>
          </a:p>
          <a:p>
            <a:pPr marL="0" indent="0" algn="ctr">
              <a:buNone/>
            </a:pPr>
            <a:endParaRPr lang="en-US" sz="1800" dirty="0">
              <a:effectLst/>
            </a:endParaRPr>
          </a:p>
          <a:p>
            <a:pPr marL="0" indent="0" algn="ctr">
              <a:buNone/>
            </a:pPr>
            <a:r>
              <a:rPr lang="en-US" sz="1800" dirty="0">
                <a:effectLst/>
              </a:rPr>
              <a:t>CBD was generally well tolerated, and no patients discontinued treatment due to side effects. No CV side effects reported. </a:t>
            </a:r>
          </a:p>
        </p:txBody>
      </p:sp>
      <p:pic>
        <p:nvPicPr>
          <p:cNvPr id="8" name="Content Placeholder 2">
            <a:extLst>
              <a:ext uri="{FF2B5EF4-FFF2-40B4-BE49-F238E27FC236}">
                <a16:creationId xmlns:a16="http://schemas.microsoft.com/office/drawing/2014/main" id="{8A1F4AF7-78BA-4859-AD7D-0BEB5F653258}"/>
              </a:ext>
            </a:extLst>
          </p:cNvPr>
          <p:cNvPicPr>
            <a:picLocks noChangeAspect="1"/>
          </p:cNvPicPr>
          <p:nvPr/>
        </p:nvPicPr>
        <p:blipFill>
          <a:blip r:embed="rId2"/>
          <a:stretch>
            <a:fillRect/>
          </a:stretch>
        </p:blipFill>
        <p:spPr bwMode="auto">
          <a:xfrm>
            <a:off x="2667000" y="3886200"/>
            <a:ext cx="3677138" cy="1757635"/>
          </a:xfrm>
          <a:prstGeom prst="rect">
            <a:avLst/>
          </a:prstGeom>
          <a:noFill/>
          <a:ln w="9525">
            <a:noFill/>
            <a:miter lim="800000"/>
            <a:headEnd/>
            <a:tailEnd/>
          </a:ln>
          <a:effectLst/>
        </p:spPr>
      </p:pic>
    </p:spTree>
    <p:extLst>
      <p:ext uri="{BB962C8B-B14F-4D97-AF65-F5344CB8AC3E}">
        <p14:creationId xmlns:p14="http://schemas.microsoft.com/office/powerpoint/2010/main" val="1563916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22A5-5430-4759-B564-F6413C3F14C7}"/>
              </a:ext>
            </a:extLst>
          </p:cNvPr>
          <p:cNvSpPr>
            <a:spLocks noGrp="1"/>
          </p:cNvSpPr>
          <p:nvPr>
            <p:ph type="title"/>
          </p:nvPr>
        </p:nvSpPr>
        <p:spPr>
          <a:xfrm>
            <a:off x="76200" y="228601"/>
            <a:ext cx="8991600" cy="533400"/>
          </a:xfrm>
        </p:spPr>
        <p:txBody>
          <a:bodyPr/>
          <a:lstStyle/>
          <a:p>
            <a:r>
              <a:rPr lang="en-US" sz="3200" dirty="0">
                <a:effectLst/>
              </a:rPr>
              <a:t>Cannabidiol (CBD) helps with PTSD</a:t>
            </a:r>
          </a:p>
        </p:txBody>
      </p:sp>
      <p:sp>
        <p:nvSpPr>
          <p:cNvPr id="4" name="Footer Placeholder 3">
            <a:extLst>
              <a:ext uri="{FF2B5EF4-FFF2-40B4-BE49-F238E27FC236}">
                <a16:creationId xmlns:a16="http://schemas.microsoft.com/office/drawing/2014/main" id="{549FCFA8-3671-4572-9116-A40901E15F87}"/>
              </a:ext>
            </a:extLst>
          </p:cNvPr>
          <p:cNvSpPr>
            <a:spLocks noGrp="1"/>
          </p:cNvSpPr>
          <p:nvPr>
            <p:ph type="ftr" sz="quarter" idx="11"/>
          </p:nvPr>
        </p:nvSpPr>
        <p:spPr/>
        <p:txBody>
          <a:bodyPr/>
          <a:lstStyle/>
          <a:p>
            <a:pPr>
              <a:defRPr/>
            </a:pPr>
            <a:r>
              <a:rPr lang="en-US"/>
              <a:t>Copyright Bale/Doneen Paradigm</a:t>
            </a:r>
          </a:p>
        </p:txBody>
      </p:sp>
      <p:sp>
        <p:nvSpPr>
          <p:cNvPr id="6" name="TextBox 5">
            <a:extLst>
              <a:ext uri="{FF2B5EF4-FFF2-40B4-BE49-F238E27FC236}">
                <a16:creationId xmlns:a16="http://schemas.microsoft.com/office/drawing/2014/main" id="{20A62633-7B94-4C91-A0D8-26BE6F4012CB}"/>
              </a:ext>
            </a:extLst>
          </p:cNvPr>
          <p:cNvSpPr txBox="1"/>
          <p:nvPr/>
        </p:nvSpPr>
        <p:spPr>
          <a:xfrm>
            <a:off x="301625" y="5772835"/>
            <a:ext cx="8616950" cy="646331"/>
          </a:xfrm>
          <a:prstGeom prst="rect">
            <a:avLst/>
          </a:prstGeom>
          <a:noFill/>
        </p:spPr>
        <p:txBody>
          <a:bodyPr wrap="square" rtlCol="0">
            <a:spAutoFit/>
          </a:bodyPr>
          <a:lstStyle/>
          <a:p>
            <a:pPr algn="ctr"/>
            <a:r>
              <a:rPr lang="en-US" dirty="0">
                <a:solidFill>
                  <a:srgbClr val="FFC000"/>
                </a:solidFill>
              </a:rPr>
              <a:t>Elms, L., Shannon, S., Hughes, S., Lewis, N. (2019) The Journal of Alternative and Complementary Medicine; 25: 4. pp. 392-397.</a:t>
            </a:r>
          </a:p>
        </p:txBody>
      </p:sp>
      <p:sp>
        <p:nvSpPr>
          <p:cNvPr id="5" name="Content Placeholder 4">
            <a:extLst>
              <a:ext uri="{FF2B5EF4-FFF2-40B4-BE49-F238E27FC236}">
                <a16:creationId xmlns:a16="http://schemas.microsoft.com/office/drawing/2014/main" id="{D36FD545-9A56-437A-992C-25CD20D19C2D}"/>
              </a:ext>
            </a:extLst>
          </p:cNvPr>
          <p:cNvSpPr>
            <a:spLocks noGrp="1"/>
          </p:cNvSpPr>
          <p:nvPr>
            <p:ph idx="1"/>
          </p:nvPr>
        </p:nvSpPr>
        <p:spPr>
          <a:xfrm>
            <a:off x="228600" y="914400"/>
            <a:ext cx="8540750" cy="4422775"/>
          </a:xfrm>
        </p:spPr>
        <p:txBody>
          <a:bodyPr/>
          <a:lstStyle/>
          <a:p>
            <a:pPr marL="0" indent="0">
              <a:buNone/>
            </a:pPr>
            <a:r>
              <a:rPr lang="en-US" sz="2000" u="sng" dirty="0">
                <a:effectLst/>
              </a:rPr>
              <a:t>BaleDoneen Take Away</a:t>
            </a:r>
            <a:r>
              <a:rPr lang="en-US" sz="2000" dirty="0">
                <a:effectLst/>
              </a:rPr>
              <a:t>:</a:t>
            </a:r>
          </a:p>
          <a:p>
            <a:pPr marL="457200" indent="-457200">
              <a:buAutoNum type="arabicPeriod"/>
            </a:pPr>
            <a:r>
              <a:rPr lang="en-US" sz="2000" dirty="0">
                <a:effectLst/>
              </a:rPr>
              <a:t>Again – this article supports the use of CBD for patients with PTSD to help reduce symptoms. </a:t>
            </a:r>
          </a:p>
          <a:p>
            <a:pPr marL="457200" indent="-457200">
              <a:buAutoNum type="arabicPeriod"/>
            </a:pPr>
            <a:endParaRPr lang="en-US" sz="2000" dirty="0">
              <a:effectLst/>
            </a:endParaRPr>
          </a:p>
          <a:p>
            <a:pPr marL="457200" indent="-457200">
              <a:buAutoNum type="arabicPeriod"/>
            </a:pPr>
            <a:r>
              <a:rPr lang="en-US" sz="2000" dirty="0">
                <a:effectLst/>
              </a:rPr>
              <a:t>It is well published that anxiety and PTSD are root causes of vascular inflammation under the ‘root’ of psychosocial issues</a:t>
            </a:r>
          </a:p>
          <a:p>
            <a:pPr marL="457200" indent="-457200">
              <a:buAutoNum type="arabicPeriod"/>
            </a:pPr>
            <a:endParaRPr lang="en-US" sz="2000" dirty="0">
              <a:effectLst/>
            </a:endParaRPr>
          </a:p>
          <a:p>
            <a:pPr marL="457200" indent="-457200">
              <a:buAutoNum type="arabicPeriod"/>
            </a:pPr>
            <a:endParaRPr lang="en-US" sz="2000" dirty="0">
              <a:effectLst/>
            </a:endParaRPr>
          </a:p>
          <a:p>
            <a:pPr marL="457200" indent="-457200">
              <a:buAutoNum type="arabicPeriod"/>
            </a:pPr>
            <a:r>
              <a:rPr lang="en-US" sz="2000" dirty="0">
                <a:effectLst/>
              </a:rPr>
              <a:t>Along with mindfulness and counseling – could CBD a good addition to anxiety and PTSD management in cardiac patients?  No studies have been powered to look at CV safety and vascular inflammation.  </a:t>
            </a:r>
          </a:p>
          <a:p>
            <a:pPr marL="457200" indent="-457200">
              <a:buAutoNum type="arabicPeriod"/>
            </a:pPr>
            <a:endParaRPr lang="en-US" sz="2000" dirty="0">
              <a:effectLst/>
            </a:endParaRPr>
          </a:p>
          <a:p>
            <a:pPr marL="457200" indent="-457200">
              <a:buAutoNum type="arabicPeriod"/>
            </a:pPr>
            <a:r>
              <a:rPr lang="en-US" sz="2000" dirty="0">
                <a:effectLst/>
              </a:rPr>
              <a:t>Always follow patient with inflammatory testing to ensure safety with any and all treatments – including CBD. </a:t>
            </a:r>
          </a:p>
        </p:txBody>
      </p:sp>
      <p:sp>
        <p:nvSpPr>
          <p:cNvPr id="8" name="TextBox 4">
            <a:extLst>
              <a:ext uri="{FF2B5EF4-FFF2-40B4-BE49-F238E27FC236}">
                <a16:creationId xmlns:a16="http://schemas.microsoft.com/office/drawing/2014/main" id="{515AFFCE-C5EB-4082-9663-C21CC995823B}"/>
              </a:ext>
            </a:extLst>
          </p:cNvPr>
          <p:cNvSpPr txBox="1">
            <a:spLocks noChangeArrowheads="1"/>
          </p:cNvSpPr>
          <p:nvPr/>
        </p:nvSpPr>
        <p:spPr bwMode="auto">
          <a:xfrm>
            <a:off x="1143000" y="3048000"/>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strike="noStrike" kern="1200" cap="none" spc="0" normalizeH="0" noProof="0" dirty="0" err="1">
                <a:ln>
                  <a:noFill/>
                </a:ln>
                <a:solidFill>
                  <a:srgbClr val="FFC000"/>
                </a:solidFill>
                <a:effectLst/>
                <a:uLnTx/>
                <a:uFillTx/>
                <a:latin typeface="Arial" panose="020B0604020202020204" pitchFamily="34" charset="0"/>
                <a:ea typeface="+mn-ea"/>
                <a:cs typeface="+mn-cs"/>
              </a:rPr>
              <a:t>Tawakol</a:t>
            </a:r>
            <a:r>
              <a:rPr kumimoji="0" lang="en-US" altLang="en-US" sz="1400" strike="noStrike" kern="1200" cap="none" spc="0" normalizeH="0" noProof="0" dirty="0">
                <a:ln>
                  <a:noFill/>
                </a:ln>
                <a:solidFill>
                  <a:srgbClr val="FFC000"/>
                </a:solidFill>
                <a:effectLst/>
                <a:uLnTx/>
                <a:uFillTx/>
                <a:latin typeface="Arial" panose="020B0604020202020204" pitchFamily="34" charset="0"/>
                <a:ea typeface="+mn-ea"/>
                <a:cs typeface="+mn-cs"/>
              </a:rPr>
              <a:t>, A., et., al. Relation between resting </a:t>
            </a:r>
            <a:r>
              <a:rPr kumimoji="0" lang="en-US" altLang="en-US" sz="1400" strike="noStrike" kern="1200" cap="none" spc="0" normalizeH="0" noProof="0" dirty="0" err="1">
                <a:ln>
                  <a:noFill/>
                </a:ln>
                <a:solidFill>
                  <a:srgbClr val="FFC000"/>
                </a:solidFill>
                <a:effectLst/>
                <a:uLnTx/>
                <a:uFillTx/>
                <a:latin typeface="Arial" panose="020B0604020202020204" pitchFamily="34" charset="0"/>
                <a:ea typeface="+mn-ea"/>
                <a:cs typeface="+mn-cs"/>
              </a:rPr>
              <a:t>amygdalar</a:t>
            </a:r>
            <a:r>
              <a:rPr kumimoji="0" lang="en-US" altLang="en-US" sz="1400" strike="noStrike" kern="1200" cap="none" spc="0" normalizeH="0" noProof="0" dirty="0">
                <a:ln>
                  <a:noFill/>
                </a:ln>
                <a:solidFill>
                  <a:srgbClr val="FFC000"/>
                </a:solidFill>
                <a:effectLst/>
                <a:uLnTx/>
                <a:uFillTx/>
                <a:latin typeface="Arial" panose="020B0604020202020204" pitchFamily="34" charset="0"/>
                <a:ea typeface="+mn-ea"/>
                <a:cs typeface="+mn-cs"/>
              </a:rPr>
              <a:t> activity and cardiovascular events: a longitudinal and cohort study. </a:t>
            </a:r>
            <a:r>
              <a:rPr kumimoji="0" lang="en-US" altLang="en-US" sz="1400" i="1" strike="noStrike" kern="1200" cap="none" spc="0" normalizeH="0" noProof="0" dirty="0">
                <a:ln>
                  <a:noFill/>
                </a:ln>
                <a:solidFill>
                  <a:srgbClr val="FFC000"/>
                </a:solidFill>
                <a:effectLst/>
                <a:uLnTx/>
                <a:uFillTx/>
                <a:latin typeface="Arial" panose="020B0604020202020204" pitchFamily="34" charset="0"/>
                <a:ea typeface="+mn-ea"/>
                <a:cs typeface="+mn-cs"/>
              </a:rPr>
              <a:t>The Lancet</a:t>
            </a:r>
            <a:r>
              <a:rPr kumimoji="0" lang="en-US" altLang="en-US" sz="1400" strike="noStrike" kern="1200" cap="none" spc="0" normalizeH="0" noProof="0" dirty="0">
                <a:ln>
                  <a:noFill/>
                </a:ln>
                <a:solidFill>
                  <a:srgbClr val="FFC000"/>
                </a:solidFill>
                <a:effectLst/>
                <a:uLnTx/>
                <a:uFillTx/>
                <a:latin typeface="Arial" panose="020B0604020202020204" pitchFamily="34" charset="0"/>
                <a:ea typeface="+mn-ea"/>
                <a:cs typeface="+mn-cs"/>
              </a:rPr>
              <a:t>. (16)31714-7</a:t>
            </a:r>
          </a:p>
        </p:txBody>
      </p:sp>
    </p:spTree>
    <p:extLst>
      <p:ext uri="{BB962C8B-B14F-4D97-AF65-F5344CB8AC3E}">
        <p14:creationId xmlns:p14="http://schemas.microsoft.com/office/powerpoint/2010/main" val="3704475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D741D-DB9C-4FE3-95A7-A96A357DEF91}"/>
              </a:ext>
            </a:extLst>
          </p:cNvPr>
          <p:cNvSpPr>
            <a:spLocks noGrp="1"/>
          </p:cNvSpPr>
          <p:nvPr>
            <p:ph idx="1"/>
          </p:nvPr>
        </p:nvSpPr>
        <p:spPr>
          <a:xfrm>
            <a:off x="228600" y="76200"/>
            <a:ext cx="8540750" cy="5026024"/>
          </a:xfrm>
        </p:spPr>
        <p:txBody>
          <a:bodyPr/>
          <a:lstStyle/>
          <a:p>
            <a:pPr marL="0" indent="0" algn="ctr">
              <a:buNone/>
            </a:pPr>
            <a:endParaRPr lang="en-US" sz="1000" dirty="0">
              <a:effectLst/>
            </a:endParaRPr>
          </a:p>
          <a:p>
            <a:pPr marL="0" indent="0" algn="ctr">
              <a:buNone/>
            </a:pPr>
            <a:r>
              <a:rPr lang="en-US" sz="2800" dirty="0">
                <a:effectLst/>
              </a:rPr>
              <a:t>Resources provided by our BaleDoneen Affiliate member Patti </a:t>
            </a:r>
            <a:r>
              <a:rPr lang="en-US" sz="2800" dirty="0" err="1">
                <a:effectLst/>
              </a:rPr>
              <a:t>DeMatteis</a:t>
            </a:r>
            <a:r>
              <a:rPr lang="en-US" sz="2800" dirty="0">
                <a:effectLst/>
              </a:rPr>
              <a:t>, RDH</a:t>
            </a:r>
          </a:p>
        </p:txBody>
      </p:sp>
      <p:sp>
        <p:nvSpPr>
          <p:cNvPr id="4" name="Footer Placeholder 3">
            <a:extLst>
              <a:ext uri="{FF2B5EF4-FFF2-40B4-BE49-F238E27FC236}">
                <a16:creationId xmlns:a16="http://schemas.microsoft.com/office/drawing/2014/main" id="{F1091A61-990D-4D8D-8ECC-8E73417F1F65}"/>
              </a:ext>
            </a:extLst>
          </p:cNvPr>
          <p:cNvSpPr>
            <a:spLocks noGrp="1"/>
          </p:cNvSpPr>
          <p:nvPr>
            <p:ph type="ftr" sz="quarter" idx="11"/>
          </p:nvPr>
        </p:nvSpPr>
        <p:spPr/>
        <p:txBody>
          <a:bodyPr/>
          <a:lstStyle/>
          <a:p>
            <a:pPr>
              <a:defRPr/>
            </a:pPr>
            <a:r>
              <a:rPr lang="en-US" dirty="0"/>
              <a:t>Copyright Bale/Doneen Paradigm</a:t>
            </a:r>
          </a:p>
        </p:txBody>
      </p:sp>
      <p:sp>
        <p:nvSpPr>
          <p:cNvPr id="6" name="Rectangle 5">
            <a:extLst>
              <a:ext uri="{FF2B5EF4-FFF2-40B4-BE49-F238E27FC236}">
                <a16:creationId xmlns:a16="http://schemas.microsoft.com/office/drawing/2014/main" id="{244D44DB-9356-41E3-8FF6-037FF96A27E1}"/>
              </a:ext>
            </a:extLst>
          </p:cNvPr>
          <p:cNvSpPr/>
          <p:nvPr/>
        </p:nvSpPr>
        <p:spPr>
          <a:xfrm>
            <a:off x="0" y="1828800"/>
            <a:ext cx="9143999" cy="2308324"/>
          </a:xfrm>
          <a:prstGeom prst="rect">
            <a:avLst/>
          </a:prstGeom>
        </p:spPr>
        <p:txBody>
          <a:bodyPr wrap="square">
            <a:spAutoFit/>
          </a:bodyPr>
          <a:lstStyle/>
          <a:p>
            <a:pPr marL="0" marR="0" algn="ctr">
              <a:spcBef>
                <a:spcPts val="0"/>
              </a:spcBef>
              <a:spcAft>
                <a:spcPts val="0"/>
              </a:spcAft>
            </a:pPr>
            <a:r>
              <a:rPr lang="en-US" b="1" dirty="0">
                <a:latin typeface="+mn-lt"/>
                <a:ea typeface="Times New Roman" panose="02020603050405020304" pitchFamily="18" charset="0"/>
              </a:rPr>
              <a:t>Dr. Michelle Weiner about CBD oil</a:t>
            </a:r>
            <a:endParaRPr lang="en-US" dirty="0">
              <a:latin typeface="+mn-lt"/>
              <a:ea typeface="Calibri" panose="020F0502020204030204" pitchFamily="34" charset="0"/>
            </a:endParaRPr>
          </a:p>
          <a:p>
            <a:pPr marL="0" marR="0" algn="ctr">
              <a:spcBef>
                <a:spcPts val="0"/>
              </a:spcBef>
              <a:spcAft>
                <a:spcPts val="0"/>
              </a:spcAft>
            </a:pPr>
            <a:r>
              <a:rPr lang="en-US" u="sng" dirty="0">
                <a:solidFill>
                  <a:srgbClr val="0000FF"/>
                </a:solidFill>
                <a:latin typeface="+mn-lt"/>
                <a:ea typeface="Times New Roman" panose="02020603050405020304" pitchFamily="18" charset="0"/>
                <a:hlinkClick r:id="rId2"/>
              </a:rPr>
              <a:t>https://www.cinyour.facebook.com/NBC6SouthFlorida/videos/2007146429393431/</a:t>
            </a:r>
            <a:endParaRPr lang="en-US" dirty="0">
              <a:latin typeface="+mn-lt"/>
              <a:ea typeface="Calibri" panose="020F0502020204030204" pitchFamily="34" charset="0"/>
            </a:endParaRPr>
          </a:p>
          <a:p>
            <a:pPr marL="0" marR="0" algn="ctr">
              <a:spcBef>
                <a:spcPts val="0"/>
              </a:spcBef>
              <a:spcAft>
                <a:spcPts val="0"/>
              </a:spcAft>
            </a:pPr>
            <a:r>
              <a:rPr lang="en-US" dirty="0">
                <a:latin typeface="+mn-lt"/>
                <a:ea typeface="Times New Roman" panose="02020603050405020304" pitchFamily="18" charset="0"/>
              </a:rPr>
              <a:t> </a:t>
            </a:r>
          </a:p>
          <a:p>
            <a:pPr marL="0" marR="0" algn="ctr">
              <a:spcBef>
                <a:spcPts val="0"/>
              </a:spcBef>
              <a:spcAft>
                <a:spcPts val="0"/>
              </a:spcAft>
            </a:pPr>
            <a:r>
              <a:rPr lang="en-US" dirty="0">
                <a:latin typeface="+mn-lt"/>
                <a:ea typeface="Calibri" panose="020F0502020204030204" pitchFamily="34" charset="0"/>
                <a:hlinkClick r:id="rId3"/>
              </a:rPr>
              <a:t>https://www.youtube.com/watch?v=dxDONO8B4LY</a:t>
            </a:r>
            <a:endParaRPr lang="en-US" dirty="0">
              <a:latin typeface="+mn-lt"/>
              <a:ea typeface="Calibri" panose="020F0502020204030204" pitchFamily="34" charset="0"/>
            </a:endParaRPr>
          </a:p>
          <a:p>
            <a:pPr marL="0" marR="0" algn="ctr">
              <a:spcBef>
                <a:spcPts val="0"/>
              </a:spcBef>
              <a:spcAft>
                <a:spcPts val="0"/>
              </a:spcAft>
            </a:pPr>
            <a:endParaRPr lang="en-US" dirty="0">
              <a:latin typeface="+mn-lt"/>
              <a:ea typeface="Calibri" panose="020F0502020204030204" pitchFamily="34" charset="0"/>
            </a:endParaRPr>
          </a:p>
          <a:p>
            <a:pPr marL="0" marR="0" algn="ctr">
              <a:spcBef>
                <a:spcPts val="0"/>
              </a:spcBef>
              <a:spcAft>
                <a:spcPts val="0"/>
              </a:spcAft>
            </a:pPr>
            <a:r>
              <a:rPr lang="en-US" b="1" dirty="0">
                <a:latin typeface="+mn-lt"/>
                <a:ea typeface="Times New Roman" panose="02020603050405020304" pitchFamily="18" charset="0"/>
              </a:rPr>
              <a:t> Calm Effects , Pure Kentucky</a:t>
            </a:r>
            <a:r>
              <a:rPr lang="en-US" dirty="0">
                <a:latin typeface="+mn-lt"/>
                <a:ea typeface="Times New Roman" panose="02020603050405020304" pitchFamily="18" charset="0"/>
              </a:rPr>
              <a:t> </a:t>
            </a:r>
            <a:r>
              <a:rPr lang="en-US" b="1" dirty="0">
                <a:latin typeface="+mn-lt"/>
                <a:ea typeface="Times New Roman" panose="02020603050405020304" pitchFamily="18" charset="0"/>
              </a:rPr>
              <a:t>CBD,</a:t>
            </a:r>
            <a:r>
              <a:rPr lang="en-US" dirty="0">
                <a:latin typeface="+mn-lt"/>
                <a:ea typeface="Times New Roman" panose="02020603050405020304" pitchFamily="18" charset="0"/>
              </a:rPr>
              <a:t> 750 Mg, 1 oz (30 ml) bottle </a:t>
            </a:r>
            <a:endParaRPr lang="en-US" dirty="0">
              <a:latin typeface="+mn-lt"/>
              <a:ea typeface="Calibri" panose="020F0502020204030204" pitchFamily="34" charset="0"/>
            </a:endParaRPr>
          </a:p>
          <a:p>
            <a:pPr marL="0" marR="0" algn="ctr">
              <a:spcBef>
                <a:spcPts val="0"/>
              </a:spcBef>
              <a:spcAft>
                <a:spcPts val="0"/>
              </a:spcAft>
            </a:pPr>
            <a:r>
              <a:rPr lang="en-US" u="sng" dirty="0">
                <a:solidFill>
                  <a:srgbClr val="0000FF"/>
                </a:solidFill>
                <a:latin typeface="+mn-lt"/>
                <a:ea typeface="Times New Roman" panose="02020603050405020304" pitchFamily="18" charset="0"/>
                <a:hlinkClick r:id="rId4"/>
              </a:rPr>
              <a:t>https://gencanna.com/</a:t>
            </a:r>
            <a:endParaRPr lang="en-US" dirty="0">
              <a:latin typeface="+mn-lt"/>
              <a:ea typeface="Calibri" panose="020F0502020204030204" pitchFamily="34" charset="0"/>
            </a:endParaRPr>
          </a:p>
          <a:p>
            <a:pPr marL="0" marR="0" algn="ctr">
              <a:spcBef>
                <a:spcPts val="0"/>
              </a:spcBef>
              <a:spcAft>
                <a:spcPts val="0"/>
              </a:spcAft>
            </a:pPr>
            <a:r>
              <a:rPr lang="en-US" dirty="0">
                <a:latin typeface="+mn-lt"/>
                <a:ea typeface="Times New Roman" panose="02020603050405020304" pitchFamily="18" charset="0"/>
              </a:rPr>
              <a:t> </a:t>
            </a:r>
            <a:endParaRPr lang="en-US" sz="1800" dirty="0">
              <a:effectLst/>
              <a:latin typeface="+mn-lt"/>
              <a:ea typeface="Calibri" panose="020F0502020204030204" pitchFamily="34" charset="0"/>
            </a:endParaRPr>
          </a:p>
        </p:txBody>
      </p:sp>
      <p:pic>
        <p:nvPicPr>
          <p:cNvPr id="7" name="Content Placeholder 4">
            <a:extLst>
              <a:ext uri="{FF2B5EF4-FFF2-40B4-BE49-F238E27FC236}">
                <a16:creationId xmlns:a16="http://schemas.microsoft.com/office/drawing/2014/main" id="{F371277D-8BF1-40E2-B3A7-8BF15F341F08}"/>
              </a:ext>
            </a:extLst>
          </p:cNvPr>
          <p:cNvPicPr>
            <a:picLocks noChangeAspect="1"/>
          </p:cNvPicPr>
          <p:nvPr/>
        </p:nvPicPr>
        <p:blipFill>
          <a:blip r:embed="rId5"/>
          <a:stretch>
            <a:fillRect/>
          </a:stretch>
        </p:blipFill>
        <p:spPr bwMode="auto">
          <a:xfrm>
            <a:off x="1641474" y="3962401"/>
            <a:ext cx="5715001" cy="1927324"/>
          </a:xfrm>
          <a:prstGeom prst="rect">
            <a:avLst/>
          </a:prstGeom>
          <a:noFill/>
          <a:ln w="9525">
            <a:noFill/>
            <a:miter lim="800000"/>
            <a:headEnd/>
            <a:tailEnd/>
          </a:ln>
          <a:effectLst/>
        </p:spPr>
      </p:pic>
    </p:spTree>
    <p:extLst>
      <p:ext uri="{BB962C8B-B14F-4D97-AF65-F5344CB8AC3E}">
        <p14:creationId xmlns:p14="http://schemas.microsoft.com/office/powerpoint/2010/main" val="15707609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E239-8B12-4D4C-9B87-343BBC6D2C3D}"/>
              </a:ext>
            </a:extLst>
          </p:cNvPr>
          <p:cNvSpPr>
            <a:spLocks noGrp="1"/>
          </p:cNvSpPr>
          <p:nvPr>
            <p:ph type="title"/>
          </p:nvPr>
        </p:nvSpPr>
        <p:spPr>
          <a:xfrm>
            <a:off x="5486400" y="228600"/>
            <a:ext cx="3325812" cy="4572000"/>
          </a:xfrm>
        </p:spPr>
        <p:txBody>
          <a:bodyPr/>
          <a:lstStyle/>
          <a:p>
            <a:r>
              <a:rPr lang="en-US" dirty="0"/>
              <a:t>We are one week away from our annual BaleDoneen Reunion!</a:t>
            </a:r>
          </a:p>
        </p:txBody>
      </p:sp>
      <p:pic>
        <p:nvPicPr>
          <p:cNvPr id="5" name="Content Placeholder 4">
            <a:extLst>
              <a:ext uri="{FF2B5EF4-FFF2-40B4-BE49-F238E27FC236}">
                <a16:creationId xmlns:a16="http://schemas.microsoft.com/office/drawing/2014/main" id="{FB6121AF-DEDF-4362-857E-C507B9503A96}"/>
              </a:ext>
            </a:extLst>
          </p:cNvPr>
          <p:cNvPicPr>
            <a:picLocks noGrp="1" noChangeAspect="1"/>
          </p:cNvPicPr>
          <p:nvPr>
            <p:ph idx="1"/>
          </p:nvPr>
        </p:nvPicPr>
        <p:blipFill>
          <a:blip r:embed="rId2"/>
          <a:stretch>
            <a:fillRect/>
          </a:stretch>
        </p:blipFill>
        <p:spPr>
          <a:xfrm rot="20909625">
            <a:off x="20784" y="323766"/>
            <a:ext cx="5315026" cy="6197324"/>
          </a:xfrm>
          <a:prstGeom prst="rect">
            <a:avLst/>
          </a:prstGeom>
        </p:spPr>
      </p:pic>
      <p:sp>
        <p:nvSpPr>
          <p:cNvPr id="4" name="Footer Placeholder 3">
            <a:extLst>
              <a:ext uri="{FF2B5EF4-FFF2-40B4-BE49-F238E27FC236}">
                <a16:creationId xmlns:a16="http://schemas.microsoft.com/office/drawing/2014/main" id="{80BF818D-ADFF-468A-822F-15566085E571}"/>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3857597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D1F4-3E6C-4D8E-8F27-C68F37454FF1}"/>
              </a:ext>
            </a:extLst>
          </p:cNvPr>
          <p:cNvSpPr>
            <a:spLocks noGrp="1"/>
          </p:cNvSpPr>
          <p:nvPr>
            <p:ph type="title"/>
          </p:nvPr>
        </p:nvSpPr>
        <p:spPr>
          <a:xfrm>
            <a:off x="301625" y="228600"/>
            <a:ext cx="8510588" cy="758825"/>
          </a:xfrm>
        </p:spPr>
        <p:txBody>
          <a:bodyPr/>
          <a:lstStyle/>
          <a:p>
            <a:r>
              <a:rPr lang="en-US" sz="2800" dirty="0">
                <a:effectLst/>
              </a:rPr>
              <a:t>Thank you all for your time this evening – here is a summary of our discussion</a:t>
            </a:r>
          </a:p>
        </p:txBody>
      </p:sp>
      <p:sp>
        <p:nvSpPr>
          <p:cNvPr id="3" name="Content Placeholder 2">
            <a:extLst>
              <a:ext uri="{FF2B5EF4-FFF2-40B4-BE49-F238E27FC236}">
                <a16:creationId xmlns:a16="http://schemas.microsoft.com/office/drawing/2014/main" id="{5C3A29E2-7446-49FF-8888-8934413E23AD}"/>
              </a:ext>
            </a:extLst>
          </p:cNvPr>
          <p:cNvSpPr>
            <a:spLocks noGrp="1"/>
          </p:cNvSpPr>
          <p:nvPr>
            <p:ph idx="1"/>
          </p:nvPr>
        </p:nvSpPr>
        <p:spPr>
          <a:xfrm>
            <a:off x="1142999" y="1295400"/>
            <a:ext cx="7659053" cy="4422775"/>
          </a:xfrm>
        </p:spPr>
        <p:txBody>
          <a:bodyPr/>
          <a:lstStyle/>
          <a:p>
            <a:pPr marL="0" indent="0">
              <a:buNone/>
            </a:pPr>
            <a:r>
              <a:rPr lang="en-US" sz="1800" dirty="0">
                <a:effectLst/>
              </a:rPr>
              <a:t>Coffee and Atrial Fibrillation</a:t>
            </a:r>
          </a:p>
          <a:p>
            <a:pPr marL="0" indent="0">
              <a:buNone/>
            </a:pPr>
            <a:r>
              <a:rPr lang="en-US" sz="1800" dirty="0">
                <a:effectLst/>
              </a:rPr>
              <a:t>     Midlife HTN and cognition impairment in later life</a:t>
            </a:r>
          </a:p>
          <a:p>
            <a:pPr marL="0" indent="0">
              <a:buNone/>
            </a:pPr>
            <a:r>
              <a:rPr lang="en-US" sz="1800" dirty="0">
                <a:effectLst/>
              </a:rPr>
              <a:t>          Review of the SPRINT-MIND </a:t>
            </a:r>
          </a:p>
          <a:p>
            <a:pPr marL="0" indent="0">
              <a:buNone/>
            </a:pPr>
            <a:r>
              <a:rPr lang="en-US" sz="1800" dirty="0">
                <a:effectLst/>
              </a:rPr>
              <a:t>                The Polypill – a cost effective analysis</a:t>
            </a:r>
          </a:p>
          <a:p>
            <a:pPr marL="0" indent="0">
              <a:buNone/>
            </a:pPr>
            <a:r>
              <a:rPr lang="en-US" sz="1800" dirty="0">
                <a:effectLst/>
              </a:rPr>
              <a:t>                      E-Cigarettes</a:t>
            </a:r>
          </a:p>
          <a:p>
            <a:pPr marL="0" indent="0">
              <a:buNone/>
            </a:pPr>
            <a:r>
              <a:rPr lang="en-US" sz="1800" dirty="0">
                <a:effectLst/>
              </a:rPr>
              <a:t>                            Smoking Cessation and health benefits</a:t>
            </a:r>
          </a:p>
          <a:p>
            <a:pPr marL="0" indent="0">
              <a:buNone/>
            </a:pPr>
            <a:r>
              <a:rPr lang="en-US" sz="1800" dirty="0">
                <a:effectLst/>
              </a:rPr>
              <a:t>GETTING IN THE WEEDS - </a:t>
            </a:r>
          </a:p>
          <a:p>
            <a:pPr marL="0" indent="0">
              <a:buNone/>
            </a:pPr>
            <a:r>
              <a:rPr lang="en-US" sz="1800" dirty="0">
                <a:effectLst/>
              </a:rPr>
              <a:t>      Marijuana &amp; CVD – a systemic review</a:t>
            </a:r>
          </a:p>
          <a:p>
            <a:pPr marL="0" indent="0">
              <a:buNone/>
            </a:pPr>
            <a:r>
              <a:rPr lang="en-US" sz="1800" dirty="0">
                <a:effectLst/>
              </a:rPr>
              <a:t>            Cannabis Use in Patients with CVD</a:t>
            </a:r>
          </a:p>
          <a:p>
            <a:pPr marL="0" indent="0">
              <a:buNone/>
            </a:pPr>
            <a:r>
              <a:rPr lang="en-US" sz="1800" dirty="0">
                <a:effectLst/>
              </a:rPr>
              <a:t>                   Cannabinoid and THC – understanding the difference</a:t>
            </a:r>
          </a:p>
          <a:p>
            <a:pPr marL="0" indent="0">
              <a:buNone/>
            </a:pPr>
            <a:r>
              <a:rPr lang="en-US" sz="1800" dirty="0">
                <a:effectLst/>
              </a:rPr>
              <a:t>                           CBD oil – what is it exactly?</a:t>
            </a:r>
          </a:p>
          <a:p>
            <a:pPr marL="0" indent="0">
              <a:buNone/>
            </a:pPr>
            <a:r>
              <a:rPr lang="en-US" sz="1800" dirty="0">
                <a:effectLst/>
              </a:rPr>
              <a:t>                                 CBD related to Anxiety and Sleep</a:t>
            </a:r>
          </a:p>
          <a:p>
            <a:pPr marL="0" indent="0">
              <a:buNone/>
            </a:pPr>
            <a:r>
              <a:rPr lang="en-US" sz="1800" dirty="0">
                <a:effectLst/>
              </a:rPr>
              <a:t>                                      CBD related to PTSD</a:t>
            </a:r>
          </a:p>
          <a:p>
            <a:pPr marL="0" indent="0">
              <a:buNone/>
            </a:pPr>
            <a:r>
              <a:rPr lang="en-US" sz="1800" dirty="0">
                <a:effectLst/>
              </a:rPr>
              <a:t>                                              Resources to learn more.</a:t>
            </a:r>
          </a:p>
          <a:p>
            <a:pPr marL="0" indent="0">
              <a:buNone/>
            </a:pPr>
            <a:r>
              <a:rPr lang="en-US" sz="1800" dirty="0">
                <a:effectLst/>
              </a:rPr>
              <a:t>Reminder about the reunion!  Can’t wait! </a:t>
            </a:r>
          </a:p>
          <a:p>
            <a:pPr>
              <a:buAutoNum type="arabicPeriod"/>
            </a:pPr>
            <a:endParaRPr lang="en-US" dirty="0"/>
          </a:p>
          <a:p>
            <a:endParaRPr lang="en-US" dirty="0"/>
          </a:p>
        </p:txBody>
      </p:sp>
      <p:sp>
        <p:nvSpPr>
          <p:cNvPr id="4" name="Footer Placeholder 3">
            <a:extLst>
              <a:ext uri="{FF2B5EF4-FFF2-40B4-BE49-F238E27FC236}">
                <a16:creationId xmlns:a16="http://schemas.microsoft.com/office/drawing/2014/main" id="{56E1FC39-FE1A-48B8-BD36-331B3D82D753}"/>
              </a:ext>
            </a:extLst>
          </p:cNvPr>
          <p:cNvSpPr>
            <a:spLocks noGrp="1"/>
          </p:cNvSpPr>
          <p:nvPr>
            <p:ph type="ftr" sz="quarter" idx="11"/>
          </p:nvPr>
        </p:nvSpPr>
        <p:spPr/>
        <p:txBody>
          <a:bodyPr/>
          <a:lstStyle/>
          <a:p>
            <a:pPr>
              <a:defRPr/>
            </a:pPr>
            <a:r>
              <a:rPr lang="en-US"/>
              <a:t>Copyright Bale/Doneen Paradigm</a:t>
            </a:r>
          </a:p>
        </p:txBody>
      </p:sp>
    </p:spTree>
    <p:extLst>
      <p:ext uri="{BB962C8B-B14F-4D97-AF65-F5344CB8AC3E}">
        <p14:creationId xmlns:p14="http://schemas.microsoft.com/office/powerpoint/2010/main" val="3653401274"/>
      </p:ext>
    </p:extLst>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75F75B94D2C640AB04873E96ADA3E6" ma:contentTypeVersion="13" ma:contentTypeDescription="Create a new document." ma:contentTypeScope="" ma:versionID="ff02429ac0ec2a5af490c1fb93949708">
  <xsd:schema xmlns:xsd="http://www.w3.org/2001/XMLSchema" xmlns:xs="http://www.w3.org/2001/XMLSchema" xmlns:p="http://schemas.microsoft.com/office/2006/metadata/properties" xmlns:ns3="09c9fc22-1fbb-45cb-bc97-e8725280e748" xmlns:ns4="b4c32344-5660-4924-ab47-9d6a42f752f0" targetNamespace="http://schemas.microsoft.com/office/2006/metadata/properties" ma:root="true" ma:fieldsID="3199db0505a00b889b96e9a5164de315" ns3:_="" ns4:_="">
    <xsd:import namespace="09c9fc22-1fbb-45cb-bc97-e8725280e748"/>
    <xsd:import namespace="b4c32344-5660-4924-ab47-9d6a42f752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9fc22-1fbb-45cb-bc97-e8725280e7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32344-5660-4924-ab47-9d6a42f752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4BA11-ADE0-4943-BE16-903C84BF6A5F}">
  <ds:schemaRefs>
    <ds:schemaRef ds:uri="http://schemas.microsoft.com/sharepoint/v3/contenttype/forms"/>
  </ds:schemaRefs>
</ds:datastoreItem>
</file>

<file path=customXml/itemProps2.xml><?xml version="1.0" encoding="utf-8"?>
<ds:datastoreItem xmlns:ds="http://schemas.openxmlformats.org/officeDocument/2006/customXml" ds:itemID="{C251E801-EDBE-4CD4-97D6-2C6842E90B93}">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09c9fc22-1fbb-45cb-bc97-e8725280e748"/>
    <ds:schemaRef ds:uri="http://schemas.openxmlformats.org/package/2006/metadata/core-properties"/>
    <ds:schemaRef ds:uri="http://purl.org/dc/dcmitype/"/>
    <ds:schemaRef ds:uri="b4c32344-5660-4924-ab47-9d6a42f752f0"/>
    <ds:schemaRef ds:uri="http://www.w3.org/XML/1998/namespace"/>
    <ds:schemaRef ds:uri="http://purl.org/dc/elements/1.1/"/>
  </ds:schemaRefs>
</ds:datastoreItem>
</file>

<file path=customXml/itemProps3.xml><?xml version="1.0" encoding="utf-8"?>
<ds:datastoreItem xmlns:ds="http://schemas.openxmlformats.org/officeDocument/2006/customXml" ds:itemID="{F7DD3EBD-0114-4D44-AD12-A3A5C1AF3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9fc22-1fbb-45cb-bc97-e8725280e748"/>
    <ds:schemaRef ds:uri="b4c32344-5660-4924-ab47-9d6a42f75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Clouds</Template>
  <TotalTime>10625</TotalTime>
  <Words>9142</Words>
  <Application>Microsoft Office PowerPoint</Application>
  <PresentationFormat>On-screen Show (4:3)</PresentationFormat>
  <Paragraphs>729</Paragraphs>
  <Slides>96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AdvOT2933ab9b.I</vt:lpstr>
      <vt:lpstr>AdvOTe521d66a</vt:lpstr>
      <vt:lpstr>AdvTTec369687</vt:lpstr>
      <vt:lpstr>Arial</vt:lpstr>
      <vt:lpstr>GuardianSansGR-Regular</vt:lpstr>
      <vt:lpstr>GuardianSans-Semibold</vt:lpstr>
      <vt:lpstr>Wingdings</vt:lpstr>
      <vt:lpstr>Clouds</vt:lpstr>
      <vt:lpstr> Bale/Doneen Live  Scientific Update Session </vt:lpstr>
      <vt:lpstr>Let us never forget to honor this day September 11, 2001</vt:lpstr>
      <vt:lpstr>PowerPoint Presentation</vt:lpstr>
      <vt:lpstr>Coffee and Atrial Fibrillation</vt:lpstr>
      <vt:lpstr>Coffee Consumption lowers AF risk in men</vt:lpstr>
      <vt:lpstr>Coffee Consumption lowers AF risk in men</vt:lpstr>
      <vt:lpstr>Coffee Consumption lowers AF risk in men</vt:lpstr>
      <vt:lpstr>Coffee Consumption lowers AF risk in men</vt:lpstr>
      <vt:lpstr>Coffee Consumption lowers AF risk in men</vt:lpstr>
      <vt:lpstr>Midlife Hypertension and cognitive impairment later in life</vt:lpstr>
      <vt:lpstr>Midlife hypertension confers increased risk for cognitive impairment in late life</vt:lpstr>
      <vt:lpstr>Midlife hypertension confers increased risk for cognitive impairment in late life</vt:lpstr>
      <vt:lpstr>Midlife hypertension confers increased risk for cognitive impairment in late life</vt:lpstr>
      <vt:lpstr>Midlife hypertension confers increased risk for cognitive impairment in late life</vt:lpstr>
      <vt:lpstr>Midlife hypertension confers increased risk for cognitive impairment in late life</vt:lpstr>
      <vt:lpstr>Midlife hypertension confers increased risk for cognitive impairment in late life</vt:lpstr>
      <vt:lpstr>Midlife hypertension confers increased risk for cognitive impairment in late life</vt:lpstr>
      <vt:lpstr>PowerPoint Presentation</vt:lpstr>
      <vt:lpstr>Intensive vs Standard Blood Pressure control and dementia risk (SPRINT-MIND)</vt:lpstr>
      <vt:lpstr>Intensive vs Standard Blood Pressure control and dementia risk (SPRINT-MIND)</vt:lpstr>
      <vt:lpstr>Intensive vs Standard Blood Pressure control and dementia risk (SPRINT-MIND)</vt:lpstr>
      <vt:lpstr>Intensive vs Standard Blood Pressure control and dementia risk (SPRINT-MIND)</vt:lpstr>
      <vt:lpstr>Intensive vs Standard Blood Pressure control and dementia risk (SPRINT-MIND)</vt:lpstr>
      <vt:lpstr>THE polypill is on the horizon.  </vt:lpstr>
      <vt:lpstr>Cost-effectiveness of a fixed-dose combination pill  for secondary prevention </vt:lpstr>
      <vt:lpstr>Cost-effectiveness of a fixed-dose combination pill  for secondary prevention</vt:lpstr>
      <vt:lpstr>Cost-effectiveness of a fixed-dose combination pill  for secondary prevention</vt:lpstr>
      <vt:lpstr>Cost-effectiveness of a fixed-dose combination pill  for secondary prevention</vt:lpstr>
      <vt:lpstr>Cost-effectiveness of a fixed-dose combination pill  for secondary prevention</vt:lpstr>
      <vt:lpstr>Cost-effectiveness of a fixed-dose combination pill  for secondary prevention</vt:lpstr>
      <vt:lpstr>Shifting gears –  Let’s talk  e-cigarettes and nicotine!</vt:lpstr>
      <vt:lpstr>Really? What were they thinking? </vt:lpstr>
      <vt:lpstr>PowerPoint Presentation</vt:lpstr>
      <vt:lpstr>Source: www.msn.com 9-11-2019</vt:lpstr>
      <vt:lpstr>E-cigarettes damage arteries</vt:lpstr>
      <vt:lpstr>E-cigarettes damage arteries</vt:lpstr>
      <vt:lpstr>E-cigarettes damage arteries</vt:lpstr>
      <vt:lpstr>E-cigarettes damage arteries</vt:lpstr>
      <vt:lpstr>E-cigarettes damage arteries</vt:lpstr>
      <vt:lpstr>E-cigarettes damage arteries</vt:lpstr>
      <vt:lpstr>E-cigarettes damage arteries</vt:lpstr>
      <vt:lpstr>E-cigarettes damage arteries</vt:lpstr>
      <vt:lpstr>PowerPoint Presentation</vt:lpstr>
      <vt:lpstr>Smoking cessation continues to show CV risk even after 5 years. </vt:lpstr>
      <vt:lpstr>Smoking cessation continues to show CV risk even after 5 years. </vt:lpstr>
      <vt:lpstr>Smoking cessation continues to show CV risk even after 5 years. </vt:lpstr>
      <vt:lpstr>Smoking cessation continues to show CV risk even after 5 years. </vt:lpstr>
      <vt:lpstr>Smoking cessation continues to show CV risk even after 5 years. </vt:lpstr>
      <vt:lpstr>Smoking cessation continues to show CV risk even after 5 years. </vt:lpstr>
      <vt:lpstr>Smoking cessation continues to show CV risk even after 5 years. </vt:lpstr>
      <vt:lpstr>Smoking cessation continues to show CV risk even after 5 years. </vt:lpstr>
      <vt:lpstr>Let’s get in the weeds of the issue </vt:lpstr>
      <vt:lpstr>Marijuana use and CVD: Systemic Review</vt:lpstr>
      <vt:lpstr>Marijuana use and CVD: Systemic Review</vt:lpstr>
      <vt:lpstr>Marijuana use and CVD: Systemic Review</vt:lpstr>
      <vt:lpstr>Marijuana use and CVD: Systemic Review</vt:lpstr>
      <vt:lpstr>Marijuana use and CVD: Systemic Review</vt:lpstr>
      <vt:lpstr>Marijuana use and CVD: Systemic Review</vt:lpstr>
      <vt:lpstr>Marijuana use and CVD: Systemic Review</vt:lpstr>
      <vt:lpstr>Case review of Cannabis use in man with established CVD</vt:lpstr>
      <vt:lpstr>Cannabis Use in Patients with Cardiovascular Disease</vt:lpstr>
      <vt:lpstr>Cannabis Use in Patients with Cardiovascular Disease</vt:lpstr>
      <vt:lpstr>Cannabis Use in Patients with Cardiovascular Disease</vt:lpstr>
      <vt:lpstr>Cannabis Use in Patients with Cardiovascular Disease</vt:lpstr>
      <vt:lpstr>Cannabis Use in Patients with Cardiovascular Disease</vt:lpstr>
      <vt:lpstr>Cannabis Use in Patients with Cardiovascular Disease</vt:lpstr>
      <vt:lpstr>Cannabis Use in Patients with Cardiovascular Disease</vt:lpstr>
      <vt:lpstr>Cannabis Use in Patients with Cardiovascular Disease</vt:lpstr>
      <vt:lpstr>PowerPoint Presentation</vt:lpstr>
      <vt:lpstr>Cannabinoids and THC –  Two different animals from the same plant. </vt:lpstr>
      <vt:lpstr>Cannabinoids and THC –  Two different animals from the same plant. </vt:lpstr>
      <vt:lpstr>Cannabinoids and THC –  Two different animals from the same plant. </vt:lpstr>
      <vt:lpstr>Cannabinoids and THC –  Two different animals from the same plant. </vt:lpstr>
      <vt:lpstr>Cannabinoids and THC –  Two different animals from the same plant. </vt:lpstr>
      <vt:lpstr>Cannabinoids and THC –  Two different animals from the same plant. </vt:lpstr>
      <vt:lpstr>PowerPoint Presentation</vt:lpstr>
      <vt:lpstr>Cannabinoids and THC –  Two different animals from the same plant. </vt:lpstr>
      <vt:lpstr>The most common delivery module for Cannabidiol is in an oil form</vt:lpstr>
      <vt:lpstr>CBD Oil – what is it exactly? </vt:lpstr>
      <vt:lpstr>CBD Oil  - what is it exactly? </vt:lpstr>
      <vt:lpstr>CBD Oil  - what is it exactly?  </vt:lpstr>
      <vt:lpstr>CBD Oil  - what is it exactly? </vt:lpstr>
      <vt:lpstr>CBD Oil  - what is it exactly? </vt:lpstr>
      <vt:lpstr>CBD Oil  - what is it exactly? </vt:lpstr>
      <vt:lpstr>PowerPoint Presentation</vt:lpstr>
      <vt:lpstr>So many people feel….. And….they WANT to feel better!</vt:lpstr>
      <vt:lpstr>Cannabidiol (CBD) helps with anxiety and sleep</vt:lpstr>
      <vt:lpstr>Cannabidiol (CBD) helps with anxiety and sleep</vt:lpstr>
      <vt:lpstr>Cannabidiol (CBD) helps with anxiety and sleep</vt:lpstr>
      <vt:lpstr>PowerPoint Presentation</vt:lpstr>
      <vt:lpstr>Cannabidiol (CBD) helps with PTSD</vt:lpstr>
      <vt:lpstr>Cannabidiol (CBD) helps with PTSD</vt:lpstr>
      <vt:lpstr>Cannabidiol (CBD) helps with PTSD</vt:lpstr>
      <vt:lpstr>PowerPoint Presentation</vt:lpstr>
      <vt:lpstr>We are one week away from our annual BaleDoneen Reunion!</vt:lpstr>
      <vt:lpstr>Thank you all for your time this evening – here is a summary of our discussion</vt:lpstr>
    </vt:vector>
  </TitlesOfParts>
  <Company>Bale Medical Prevention Services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slide shows</dc:title>
  <dc:creator>Brad Bale</dc:creator>
  <cp:lastModifiedBy>AmyDoneen@outlook.com</cp:lastModifiedBy>
  <cp:revision>181</cp:revision>
  <cp:lastPrinted>1601-01-01T00:00:00Z</cp:lastPrinted>
  <dcterms:created xsi:type="dcterms:W3CDTF">2005-09-13T01:14:26Z</dcterms:created>
  <dcterms:modified xsi:type="dcterms:W3CDTF">2019-11-09T15:39:34Z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y fmtid="{D5CDD505-2E9C-101B-9397-08002B2CF9AE}" pid="3" name="ContentTypeId">
    <vt:lpwstr>0x0101006875F75B94D2C640AB04873E96ADA3E6</vt:lpwstr>
  </property>
</Properties>
</file>